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0"/>
  </p:notesMasterIdLst>
  <p:sldIdLst>
    <p:sldId id="256" r:id="rId3"/>
    <p:sldId id="258" r:id="rId4"/>
    <p:sldId id="259" r:id="rId5"/>
    <p:sldId id="261" r:id="rId6"/>
    <p:sldId id="260" r:id="rId7"/>
    <p:sldId id="271" r:id="rId8"/>
    <p:sldId id="270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109" d="100"/>
          <a:sy n="109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按一下滑鼠編輯備註格式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&lt;頁首&gt;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&lt;日期/時間&gt;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&lt;頁尾&gt;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9A36C0A1-BEC1-4085-8E1A-5C8EBB5CD09A}" type="slidenum">
              <a:rPr lang="en-US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9A36C0A1-BEC1-4085-8E1A-5C8EBB5CD09A}" type="slidenum">
              <a:rPr lang="en-US" smtClean="0"/>
              <a:pPr algn="r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zh-TW" sz="4400">
                <a:solidFill>
                  <a:srgbClr val="000000"/>
                </a:solidFill>
                <a:latin typeface="Times New Roman"/>
                <a:ea typeface="新細明體"/>
              </a:rPr>
              <a:t>請按一下滑鼠，編輯題名文字格式。按一下以編輯母片標題樣式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1D258CD7-60B4-4D3C-BEA5-EEF588580DE1}" type="slidenum">
              <a:rPr lang="en-US" sz="1400">
                <a:solidFill>
                  <a:srgbClr val="000000"/>
                </a:solidFill>
                <a:latin typeface="Times New Roman"/>
                <a:ea typeface="新細明體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zh-TW"/>
              <a:t>請按滑鼠，編輯大綱文字格式。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zh-TW"/>
              <a:t>第二個大綱層次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zh-TW"/>
              <a:t>第三個大綱層次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zh-TW"/>
              <a:t>第四個大綱層次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zh-TW"/>
              <a:t>第五個大綱層次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zh-TW"/>
              <a:t>第六個大綱層次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zh-TW"/>
              <a:t>第七個大綱層次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zh-TW" sz="4400">
                <a:solidFill>
                  <a:srgbClr val="000000"/>
                </a:solidFill>
                <a:latin typeface="Times New Roman"/>
                <a:ea typeface="新細明體"/>
              </a:rPr>
              <a:t>請按一下滑鼠，編輯題名文字格式。按一下以編輯母片標題樣式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/>
          <a:lstStyle/>
          <a:p>
            <a:pPr>
              <a:buSzPct val="25000"/>
              <a:buFont typeface="StarSymbol"/>
              <a:buChar char="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請按滑鼠，編輯大綱文字格式。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第二個大綱層次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第三個大綱層次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第四個大綱層次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第五個大綱層次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第六個大綱層次</a:t>
            </a:r>
            <a:endParaRPr/>
          </a:p>
          <a:p>
            <a:pPr>
              <a:lnSpc>
                <a:spcPct val="100000"/>
              </a:lnSpc>
              <a:buFont typeface="StarSymbol"/>
              <a:buChar char=""/>
            </a:pPr>
            <a:r>
              <a:rPr lang="zh-TW" sz="3200">
                <a:solidFill>
                  <a:srgbClr val="000000"/>
                </a:solidFill>
                <a:latin typeface="Times New Roman"/>
                <a:ea typeface="新細明體"/>
              </a:rPr>
              <a:t>第七個大綱層次按一下以編輯母片文字樣式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"/>
            </a:pPr>
            <a:r>
              <a:rPr lang="zh-TW" sz="2800">
                <a:solidFill>
                  <a:srgbClr val="000000"/>
                </a:solidFill>
                <a:latin typeface="Times New Roman"/>
                <a:ea typeface="新細明體"/>
              </a:rPr>
              <a:t>第二層</a:t>
            </a:r>
            <a:endParaRPr/>
          </a:p>
          <a:p>
            <a:pPr lvl="2">
              <a:lnSpc>
                <a:spcPct val="100000"/>
              </a:lnSpc>
              <a:buFont typeface="StarSymbol"/>
              <a:buChar char=""/>
            </a:pPr>
            <a:r>
              <a:rPr lang="zh-TW" sz="2400">
                <a:solidFill>
                  <a:srgbClr val="000000"/>
                </a:solidFill>
                <a:latin typeface="Times New Roman"/>
                <a:ea typeface="新細明體"/>
              </a:rPr>
              <a:t>第三層</a:t>
            </a:r>
            <a:endParaRPr/>
          </a:p>
          <a:p>
            <a:pPr lvl="3">
              <a:lnSpc>
                <a:spcPct val="100000"/>
              </a:lnSpc>
              <a:buFont typeface="StarSymbol"/>
              <a:buChar char=""/>
            </a:pPr>
            <a:r>
              <a:rPr lang="zh-TW" sz="2000">
                <a:solidFill>
                  <a:srgbClr val="000000"/>
                </a:solidFill>
                <a:latin typeface="Times New Roman"/>
                <a:ea typeface="新細明體"/>
              </a:rPr>
              <a:t>第四層</a:t>
            </a:r>
            <a:endParaRPr/>
          </a:p>
          <a:p>
            <a:pPr lvl="4">
              <a:lnSpc>
                <a:spcPct val="100000"/>
              </a:lnSpc>
              <a:buFont typeface="StarSymbol"/>
              <a:buChar char="»"/>
            </a:pPr>
            <a:r>
              <a:rPr lang="zh-TW" sz="2000">
                <a:solidFill>
                  <a:srgbClr val="000000"/>
                </a:solidFill>
                <a:latin typeface="Times New Roman"/>
                <a:ea typeface="新細明體"/>
              </a:rPr>
              <a:t>第五層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fld id="{42539FC9-B643-4390-BF7F-8CBF5973A8E2}" type="slidenum">
              <a:rPr lang="en-US" sz="1400">
                <a:solidFill>
                  <a:srgbClr val="000000"/>
                </a:solidFill>
                <a:latin typeface="Times New Roman"/>
                <a:ea typeface="新細明體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827584" y="404664"/>
            <a:ext cx="6840000" cy="2239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zh-TW" sz="8000" b="1" dirty="0">
                <a:solidFill>
                  <a:srgbClr val="002060"/>
                </a:solidFill>
                <a:latin typeface="華康娃娃體"/>
                <a:ea typeface="華康娃娃體"/>
              </a:rPr>
              <a:t>緣</a:t>
            </a:r>
            <a:r>
              <a:rPr lang="zh-TW" sz="4800" b="1" dirty="0">
                <a:solidFill>
                  <a:srgbClr val="002060"/>
                </a:solidFill>
                <a:latin typeface="華康娃娃體"/>
                <a:ea typeface="華康娃娃體"/>
              </a:rPr>
              <a:t>來就是這樣..</a:t>
            </a:r>
            <a:r>
              <a:rPr lang="zh-TW" sz="4800" b="1" dirty="0" smtClean="0">
                <a:solidFill>
                  <a:srgbClr val="002060"/>
                </a:solidFill>
                <a:latin typeface="華康娃娃體"/>
                <a:ea typeface="華康娃娃體"/>
              </a:rPr>
              <a:t>.</a:t>
            </a:r>
            <a:endParaRPr dirty="0"/>
          </a:p>
        </p:txBody>
      </p:sp>
      <p:sp>
        <p:nvSpPr>
          <p:cNvPr id="84" name="CustomShape 2"/>
          <p:cNvSpPr/>
          <p:nvPr/>
        </p:nvSpPr>
        <p:spPr>
          <a:xfrm>
            <a:off x="1080000" y="3456000"/>
            <a:ext cx="7560000" cy="106452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7030A0"/>
                </a:solidFill>
                <a:latin typeface="華康童童體"/>
                <a:ea typeface="華康童童體"/>
              </a:rPr>
              <a:t>◎</a:t>
            </a:r>
            <a:r>
              <a:rPr lang="en-US" sz="3200" b="1" dirty="0" err="1">
                <a:solidFill>
                  <a:srgbClr val="7030A0"/>
                </a:solidFill>
                <a:latin typeface="華康童童體"/>
                <a:ea typeface="華康童童體"/>
              </a:rPr>
              <a:t>導師：</a:t>
            </a:r>
            <a:r>
              <a:rPr lang="en-US" sz="3200" b="1" dirty="0" err="1" smtClean="0">
                <a:solidFill>
                  <a:srgbClr val="7030A0"/>
                </a:solidFill>
                <a:latin typeface="華康童童體"/>
                <a:ea typeface="華康童童體"/>
              </a:rPr>
              <a:t>葉雅鏽</a:t>
            </a:r>
            <a:endParaRPr lang="en-US" sz="3200" b="1" dirty="0" smtClean="0">
              <a:solidFill>
                <a:srgbClr val="7030A0"/>
              </a:solidFill>
              <a:latin typeface="華康童童體"/>
              <a:ea typeface="華康童童體"/>
            </a:endParaRPr>
          </a:p>
          <a:p>
            <a:pPr>
              <a:lnSpc>
                <a:spcPct val="100000"/>
              </a:lnSpc>
            </a:pP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611560" y="260648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zh-TW" sz="4800" b="1" dirty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教學理</a:t>
            </a:r>
            <a:r>
              <a:rPr 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念</a:t>
            </a:r>
            <a:endParaRPr dirty="0"/>
          </a:p>
        </p:txBody>
      </p:sp>
      <p:sp>
        <p:nvSpPr>
          <p:cNvPr id="89" name="TextShape 2"/>
          <p:cNvSpPr txBox="1"/>
          <p:nvPr/>
        </p:nvSpPr>
        <p:spPr>
          <a:xfrm>
            <a:off x="539552" y="1268760"/>
            <a:ext cx="7772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sz="2800" b="1" dirty="0">
                <a:solidFill>
                  <a:srgbClr val="0070C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>
                <a:solidFill>
                  <a:srgbClr val="0070C0"/>
                </a:solidFill>
                <a:latin typeface="Verdana"/>
                <a:ea typeface="文鼎海報體"/>
              </a:rPr>
              <a:t>秉持課業與品格並行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sz="2800" b="1" dirty="0">
                <a:solidFill>
                  <a:srgbClr val="0070C0"/>
                </a:solidFill>
                <a:latin typeface="Verdana"/>
                <a:ea typeface="文鼎海報體"/>
              </a:rPr>
              <a:t>    </a:t>
            </a:r>
            <a:r>
              <a:rPr lang="zh-TW" altLang="en-US" sz="2800" b="1" dirty="0" smtClean="0">
                <a:solidFill>
                  <a:srgbClr val="0070C0"/>
                </a:solidFill>
                <a:latin typeface="Verdana"/>
                <a:ea typeface="文鼎海報體"/>
              </a:rPr>
              <a:t> 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尤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以成為善良有用的孩子最為重要。(口說好話、身做好事，學習幫助有需要的人，做個有禮貌的孩子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標楷體"/>
              </a:rPr>
              <a:t>。)
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sz="2800" b="1" dirty="0" smtClean="0">
                <a:solidFill>
                  <a:srgbClr val="0070C0"/>
                </a:solidFill>
                <a:latin typeface="標楷體"/>
                <a:ea typeface="文鼎海報體"/>
              </a:rPr>
              <a:t>◎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/>
                <a:ea typeface="文鼎海報體"/>
              </a:rPr>
              <a:t> </a:t>
            </a:r>
            <a:r>
              <a:rPr lang="zh-TW" sz="2800" b="1" dirty="0" smtClean="0">
                <a:solidFill>
                  <a:srgbClr val="0070C0"/>
                </a:solidFill>
                <a:latin typeface="標楷體"/>
                <a:ea typeface="文鼎海報體"/>
              </a:rPr>
              <a:t>學</a:t>
            </a:r>
            <a:r>
              <a:rPr lang="zh-TW" sz="2800" b="1" dirty="0">
                <a:solidFill>
                  <a:srgbClr val="0070C0"/>
                </a:solidFill>
                <a:latin typeface="標楷體"/>
                <a:ea typeface="文鼎海報體"/>
              </a:rPr>
              <a:t>習生活自理能力
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/>
                <a:ea typeface="文鼎海報體"/>
              </a:rPr>
              <a:t>   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除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了在知識的學習外，更重要要有生活自理能力，有良好的生活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自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理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能力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，才能更有效率的學習。</a:t>
            </a:r>
            <a:endParaRPr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7" dur="2000"/>
                                        <p:tgtEl>
                                          <p:spTgt spid="89">
                                            <p:txEl>
                                              <p:p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2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circle(in)">
                                      <p:cBhvr additive="repl">
                                        <p:cTn id="12" dur="2000"/>
                                        <p:tgtEl>
                                          <p:spTgt spid="89">
                                            <p:txEl>
                                              <p:pRg st="12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714240" y="42876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zh-TW" sz="4800" b="1" dirty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常規要求</a:t>
            </a:r>
            <a:endParaRPr dirty="0"/>
          </a:p>
        </p:txBody>
      </p:sp>
      <p:sp>
        <p:nvSpPr>
          <p:cNvPr id="91" name="TextShape 2"/>
          <p:cNvSpPr txBox="1"/>
          <p:nvPr/>
        </p:nvSpPr>
        <p:spPr>
          <a:xfrm>
            <a:off x="467544" y="1628800"/>
            <a:ext cx="7772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確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實完成作業與師長交代事項。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重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視禮節，營造和諧有序的人際關係。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珍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惜自己的物品，帶適量可用的文具到校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，</a:t>
            </a:r>
            <a:endParaRPr lang="en-US" altLang="zh-TW" sz="2800" b="1" dirty="0" smtClean="0">
              <a:solidFill>
                <a:srgbClr val="000000"/>
              </a:solidFill>
              <a:latin typeface="標楷體"/>
              <a:ea typeface="文鼎海報體"/>
            </a:endParaRPr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  </a:t>
            </a:r>
            <a:r>
              <a:rPr lang="zh-TW" altLang="en-US" sz="2800" b="1" dirty="0">
                <a:solidFill>
                  <a:srgbClr val="000000"/>
                </a:solidFill>
                <a:latin typeface="標楷體"/>
                <a:ea typeface="文鼎海報體"/>
              </a:rPr>
              <a:t>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養成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不浪費、愛物惜福的好習慣。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685800" y="404664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zh-TW" sz="4800" b="1" dirty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班級經</a:t>
            </a:r>
            <a:r>
              <a:rPr 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營</a:t>
            </a:r>
            <a:endParaRPr dirty="0"/>
          </a:p>
        </p:txBody>
      </p:sp>
      <p:sp>
        <p:nvSpPr>
          <p:cNvPr id="97" name="TextShape 2"/>
          <p:cNvSpPr txBox="1"/>
          <p:nvPr/>
        </p:nvSpPr>
        <p:spPr>
          <a:xfrm>
            <a:off x="755576" y="1484784"/>
            <a:ext cx="7772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我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們一班都是「長」。</a:t>
            </a:r>
            <a:endParaRPr b="1" dirty="0"/>
          </a:p>
          <a:p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配合學校晶幣獎勵制度兌換獎品</a:t>
            </a:r>
          </a:p>
          <a:p>
            <a:pPr>
              <a:lnSpc>
                <a:spcPct val="100000"/>
              </a:lnSpc>
            </a:pP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實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施班級榮譽制度─孩子有將功贖罪的機會。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獎：作業認真書寫、上課積極主動…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罰：遲到、學用品沒帶…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期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盼在我們的共同努力與督導下，孩子們都能健康快樂的成長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500"/>
                                        <p:tgtEl>
                                          <p:spTgt spid="97">
                                            <p:txEl>
                                              <p:p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2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1" dur="500"/>
                                        <p:tgtEl>
                                          <p:spTgt spid="97">
                                            <p:txEl>
                                              <p:pRg st="12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9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16" dur="500"/>
                                        <p:tgtEl>
                                          <p:spTgt spid="97">
                                            <p:txEl>
                                              <p:pRg st="19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2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20" dur="500"/>
                                        <p:tgtEl>
                                          <p:spTgt spid="97">
                                            <p:txEl>
                                              <p:pRg st="22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83568" y="518596"/>
            <a:ext cx="7772040" cy="1142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>
              <a:lnSpc>
                <a:spcPct val="100000"/>
              </a:lnSpc>
            </a:pPr>
            <a:r>
              <a:rPr lang="zh-TW" sz="4800" b="1" dirty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親師合</a:t>
            </a:r>
            <a:r>
              <a:rPr 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作</a:t>
            </a:r>
            <a:r>
              <a:rPr lang="en-US" alt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(</a:t>
            </a:r>
            <a:r>
              <a:rPr lang="zh-TW" altLang="en-US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一</a:t>
            </a:r>
            <a:r>
              <a:rPr lang="en-US" alt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)</a:t>
            </a:r>
            <a:endParaRPr dirty="0"/>
          </a:p>
        </p:txBody>
      </p:sp>
      <p:pic>
        <p:nvPicPr>
          <p:cNvPr id="93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1700808"/>
            <a:ext cx="7772040" cy="4114440"/>
          </a:xfrm>
          <a:prstGeom prst="rect">
            <a:avLst/>
          </a:prstGeom>
          <a:ln>
            <a:noFill/>
          </a:ln>
        </p:spPr>
      </p:pic>
      <p:sp>
        <p:nvSpPr>
          <p:cNvPr id="95" name="TextShape 3"/>
          <p:cNvSpPr txBox="1"/>
          <p:nvPr/>
        </p:nvSpPr>
        <p:spPr>
          <a:xfrm>
            <a:off x="572040" y="1717560"/>
            <a:ext cx="7772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樂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於與家長做良性溝通，因此若您對孩子學習或其他方面有任何想法，歡迎直接找我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，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勿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透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過第三者，以避免不必要的誤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會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如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需請假，請事先已聯絡簿、電話或簡訊告知，以免老師擔心。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7：20-7：50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到校，讓孩子能早睡早起，盡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量在家中吃完早餐。</a:t>
            </a:r>
            <a:endParaRPr b="1" dirty="0" smtClean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85800" y="443160"/>
            <a:ext cx="7772040" cy="1142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>
              <a:lnSpc>
                <a:spcPct val="100000"/>
              </a:lnSpc>
            </a:pPr>
            <a:r>
              <a:rPr lang="zh-TW" sz="4800" b="1" dirty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親師合</a:t>
            </a:r>
            <a:r>
              <a:rPr 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作</a:t>
            </a:r>
            <a:r>
              <a:rPr lang="en-US" alt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(</a:t>
            </a:r>
            <a:r>
              <a:rPr lang="zh-TW" altLang="en-US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二</a:t>
            </a:r>
            <a:r>
              <a:rPr lang="en-US" altLang="zh-TW" sz="4800" b="1" dirty="0" smtClean="0">
                <a:solidFill>
                  <a:srgbClr val="C00000"/>
                </a:solidFill>
                <a:latin typeface="金梅墨筆美工國際碼"/>
                <a:ea typeface="金梅墨筆美工國際碼"/>
              </a:rPr>
              <a:t>)</a:t>
            </a:r>
            <a:endParaRPr dirty="0"/>
          </a:p>
        </p:txBody>
      </p:sp>
      <p:pic>
        <p:nvPicPr>
          <p:cNvPr id="93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981080"/>
            <a:ext cx="7772040" cy="4114440"/>
          </a:xfrm>
          <a:prstGeom prst="rect">
            <a:avLst/>
          </a:prstGeom>
          <a:ln>
            <a:noFill/>
          </a:ln>
        </p:spPr>
      </p:pic>
      <p:sp>
        <p:nvSpPr>
          <p:cNvPr id="95" name="TextShape 3"/>
          <p:cNvSpPr txBox="1"/>
          <p:nvPr/>
        </p:nvSpPr>
        <p:spPr>
          <a:xfrm>
            <a:off x="572040" y="1717560"/>
            <a:ext cx="7772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請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每天確實檢查孩子當天的作業後，再簽名。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禁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帶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零食</a:t>
            </a:r>
            <a:r>
              <a:rPr lang="zh-TW" altLang="en-US" sz="2800" b="1" dirty="0">
                <a:solidFill>
                  <a:srgbClr val="000000"/>
                </a:solidFill>
                <a:latin typeface="標楷體"/>
                <a:ea typeface="文鼎海報體"/>
              </a:rPr>
              <a:t>及貴重</a:t>
            </a: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物品</a:t>
            </a:r>
            <a:r>
              <a:rPr lang="en-US" alt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(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自行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帶水果或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麵包</a:t>
            </a:r>
            <a:r>
              <a:rPr lang="en-US" alt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)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適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度控制看電視與玩電腦的時間。</a:t>
            </a:r>
            <a:endParaRPr b="1" dirty="0"/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◎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要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求孩子檢視隔日上學所需物品，以養成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對</a:t>
            </a:r>
            <a:endParaRPr lang="en-US" altLang="zh-TW" sz="2800" b="1" dirty="0" smtClean="0">
              <a:solidFill>
                <a:srgbClr val="000000"/>
              </a:solidFill>
              <a:latin typeface="標楷體"/>
              <a:ea typeface="文鼎海報體"/>
            </a:endParaRPr>
          </a:p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   </a:t>
            </a:r>
            <a:r>
              <a:rPr lang="zh-TW" sz="2800" b="1" dirty="0" smtClean="0">
                <a:solidFill>
                  <a:srgbClr val="000000"/>
                </a:solidFill>
                <a:latin typeface="標楷體"/>
                <a:ea typeface="文鼎海報體"/>
              </a:rPr>
              <a:t>自己</a:t>
            </a:r>
            <a:r>
              <a:rPr lang="zh-TW" sz="2800" b="1" dirty="0">
                <a:solidFill>
                  <a:srgbClr val="000000"/>
                </a:solidFill>
                <a:latin typeface="標楷體"/>
                <a:ea typeface="文鼎海報體"/>
              </a:rPr>
              <a:t>負責的態度。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1691680" y="260648"/>
            <a:ext cx="6912768" cy="1873832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195736" y="1234380"/>
            <a:ext cx="5328592" cy="1800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chemeClr val="tx2">
                    <a:lumMod val="75000"/>
                  </a:schemeClr>
                </a:solidFill>
                <a:latin typeface="華康方圓體W7" panose="040B0709000000000000" pitchFamily="81" charset="-120"/>
                <a:ea typeface="華康方圓體W7" panose="040B0709000000000000" pitchFamily="81" charset="-120"/>
              </a:rPr>
              <a:t>身為彼此的教育合夥人，我們的目標一致，我們一起加油吧！</a:t>
            </a:r>
          </a:p>
          <a:p>
            <a:pPr algn="ctr"/>
            <a:endParaRPr lang="zh-TW" alt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340</Words>
  <Application>Microsoft Office PowerPoint</Application>
  <PresentationFormat>如螢幕大小 (4:3)</PresentationFormat>
  <Paragraphs>30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21" baseType="lpstr">
      <vt:lpstr>StarSymbol</vt:lpstr>
      <vt:lpstr>文鼎海報體</vt:lpstr>
      <vt:lpstr>金梅墨筆美工國際碼</vt:lpstr>
      <vt:lpstr>華康方圓體W7</vt:lpstr>
      <vt:lpstr>華康娃娃體</vt:lpstr>
      <vt:lpstr>華康童童體</vt:lpstr>
      <vt:lpstr>新細明體</vt:lpstr>
      <vt:lpstr>標楷體</vt:lpstr>
      <vt:lpstr>Arial</vt:lpstr>
      <vt:lpstr>DejaVu Sans</vt:lpstr>
      <vt:lpstr>Times New Roman</vt:lpstr>
      <vt:lpstr>Verdana</vt:lpstr>
      <vt:lpstr>Office Theme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Pokai</dc:creator>
  <cp:lastModifiedBy>USER</cp:lastModifiedBy>
  <cp:revision>23</cp:revision>
  <dcterms:modified xsi:type="dcterms:W3CDTF">2020-09-18T07:54:29Z</dcterms:modified>
</cp:coreProperties>
</file>