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handoutMasterIdLst>
    <p:handoutMasterId r:id="rId38"/>
  </p:handoutMasterIdLst>
  <p:sldIdLst>
    <p:sldId id="277" r:id="rId2"/>
    <p:sldId id="283" r:id="rId3"/>
    <p:sldId id="282" r:id="rId4"/>
    <p:sldId id="284" r:id="rId5"/>
    <p:sldId id="280" r:id="rId6"/>
    <p:sldId id="274" r:id="rId7"/>
    <p:sldId id="306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2" r:id="rId25"/>
    <p:sldId id="301" r:id="rId26"/>
    <p:sldId id="303" r:id="rId27"/>
    <p:sldId id="304" r:id="rId28"/>
    <p:sldId id="305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4" r:id="rId37"/>
  </p:sldIdLst>
  <p:sldSz cx="9144000" cy="6858000" type="screen4x3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0066"/>
    <a:srgbClr val="FFFFFF"/>
    <a:srgbClr val="6600FF"/>
    <a:srgbClr val="CC0000"/>
    <a:srgbClr val="FFFFCC"/>
    <a:srgbClr val="3399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428" autoAdjust="0"/>
    <p:restoredTop sz="94660"/>
  </p:normalViewPr>
  <p:slideViewPr>
    <p:cSldViewPr>
      <p:cViewPr varScale="1">
        <p:scale>
          <a:sx n="84" d="100"/>
          <a:sy n="84" d="100"/>
        </p:scale>
        <p:origin x="90" y="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925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925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75E930-A1C9-47D7-89A6-FECDDA95242D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B118-D9F8-45AA-88B2-08E638DE918E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11213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8B91-019D-4138-AD92-F9D6263E4AD3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84158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8B91-019D-4138-AD92-F9D6263E4AD3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2617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8B91-019D-4138-AD92-F9D6263E4AD3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57929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8B91-019D-4138-AD92-F9D6263E4AD3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5719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8B91-019D-4138-AD92-F9D6263E4AD3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30629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FE89-152C-4704-B67E-02C1D4883227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32570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44B3-DBB8-45CE-A755-D9F8B6F9EEFB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8359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CD40-AD89-4943-B4F3-A0EA32C6D5EB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19206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8B91-019D-4138-AD92-F9D6263E4AD3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84385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0D58-A956-4687-9038-ED9FD82BFD63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57674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2AAC9-B155-4331-ACB1-2D52142B539D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43185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C3AE-1F5D-461A-95BF-64469BD2A6F3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76251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921F-5578-4C31-B17F-A8D7B66022C1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45843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1FEB-823D-4FDB-809E-51E493506F87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02999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3CFBC-02F6-4EF3-B77A-3904B9AA2162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75185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6438B91-019D-4138-AD92-F9D6263E4AD3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532441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renting.com.tw/article/article.action?id=5043749&amp;page=1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&#21271;&#38272;&#22283;&#27665;&#23567;&#23416;&#23416;&#29983;&#25104;&#32318;&#35413;&#37327;&#36774;&#27861;&#65288;1040902&#20462;&#27491;&#65289;.doc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470025"/>
          </a:xfrm>
          <a:solidFill>
            <a:srgbClr val="FFFFFF">
              <a:alpha val="34117"/>
            </a:srgbClr>
          </a:solidFill>
        </p:spPr>
        <p:txBody>
          <a:bodyPr/>
          <a:lstStyle/>
          <a:p>
            <a:pPr eaLnBrk="1" hangingPunct="1"/>
            <a:r>
              <a:rPr lang="en-US" altLang="zh-TW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105</a:t>
            </a: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學年度第</a:t>
            </a:r>
            <a:r>
              <a:rPr lang="zh-TW" altLang="en-US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en-US" altLang="zh-TW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學期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133600"/>
            <a:ext cx="7848600" cy="3352800"/>
          </a:xfrm>
          <a:solidFill>
            <a:srgbClr val="FFFFFF">
              <a:alpha val="34117"/>
            </a:srgbClr>
          </a:solidFill>
        </p:spPr>
        <p:txBody>
          <a:bodyPr/>
          <a:lstStyle/>
          <a:p>
            <a:pPr eaLnBrk="1" hangingPunct="1"/>
            <a:r>
              <a:rPr lang="en-US" altLang="zh-TW" sz="6600" dirty="0" smtClean="0">
                <a:ea typeface="標楷體" panose="03000509000000000000" pitchFamily="65" charset="-120"/>
              </a:rPr>
              <a:t>5</a:t>
            </a:r>
            <a:r>
              <a:rPr lang="zh-TW" altLang="en-US" sz="6600" dirty="0" smtClean="0">
                <a:ea typeface="標楷體" panose="03000509000000000000" pitchFamily="65" charset="-120"/>
              </a:rPr>
              <a:t>年</a:t>
            </a:r>
            <a:r>
              <a:rPr lang="en-US" altLang="zh-TW" sz="6600" dirty="0" smtClean="0">
                <a:ea typeface="標楷體" panose="03000509000000000000" pitchFamily="65" charset="-120"/>
              </a:rPr>
              <a:t>7</a:t>
            </a:r>
            <a:r>
              <a:rPr lang="zh-TW" altLang="en-US" sz="6600" dirty="0" smtClean="0">
                <a:ea typeface="標楷體" panose="03000509000000000000" pitchFamily="65" charset="-120"/>
              </a:rPr>
              <a:t>班</a:t>
            </a:r>
          </a:p>
          <a:p>
            <a:pPr eaLnBrk="1" hangingPunct="1"/>
            <a:r>
              <a:rPr lang="zh-TW" altLang="en-US" sz="6600" dirty="0" smtClean="0">
                <a:ea typeface="標楷體" panose="03000509000000000000" pitchFamily="65" charset="-120"/>
              </a:rPr>
              <a:t>親師座談會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057400" y="4572000"/>
            <a:ext cx="7772400" cy="1470025"/>
          </a:xfrm>
          <a:prstGeom prst="rect">
            <a:avLst/>
          </a:prstGeom>
          <a:solidFill>
            <a:srgbClr val="FFFFFF">
              <a:alpha val="3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60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報告者：吳昭鵬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26770" y="3810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4800" b="1" dirty="0"/>
              <a:t>一、班級概況</a:t>
            </a:r>
            <a:r>
              <a:rPr lang="zh-TW" altLang="zh-TW" sz="4800" b="1" dirty="0" smtClean="0"/>
              <a:t>：</a:t>
            </a:r>
            <a:endParaRPr lang="zh-TW" altLang="zh-TW" sz="4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826770" y="2514600"/>
            <a:ext cx="7162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3600" dirty="0" smtClean="0"/>
              <a:t>※</a:t>
            </a:r>
            <a:r>
              <a:rPr lang="zh-TW" altLang="en-US" sz="3600" dirty="0"/>
              <a:t>班級幹部</a:t>
            </a:r>
            <a:r>
              <a:rPr lang="zh-TW" altLang="en-US" sz="3600" dirty="0" smtClean="0"/>
              <a:t>：</a:t>
            </a:r>
            <a:endParaRPr lang="en-US" altLang="zh-TW" sz="3600" dirty="0" smtClean="0"/>
          </a:p>
          <a:p>
            <a:r>
              <a:rPr lang="zh-TW" altLang="en-US" sz="3600" dirty="0"/>
              <a:t>班長</a:t>
            </a:r>
            <a:r>
              <a:rPr lang="en-US" altLang="zh-TW" sz="3600" dirty="0"/>
              <a:t>1</a:t>
            </a:r>
            <a:r>
              <a:rPr lang="zh-TW" altLang="en-US" sz="3600" dirty="0"/>
              <a:t>人、副班長</a:t>
            </a:r>
            <a:r>
              <a:rPr lang="en-US" altLang="zh-TW" sz="3600" dirty="0"/>
              <a:t>1</a:t>
            </a:r>
            <a:r>
              <a:rPr lang="zh-TW" altLang="en-US" sz="3600" dirty="0"/>
              <a:t>人、風紀股長</a:t>
            </a:r>
            <a:r>
              <a:rPr lang="en-US" altLang="zh-TW" sz="3600" dirty="0"/>
              <a:t>1</a:t>
            </a:r>
            <a:r>
              <a:rPr lang="zh-TW" altLang="en-US" sz="3600" dirty="0"/>
              <a:t>人、體育股長</a:t>
            </a:r>
            <a:r>
              <a:rPr lang="en-US" altLang="zh-TW" sz="3600" dirty="0"/>
              <a:t>2</a:t>
            </a:r>
            <a:r>
              <a:rPr lang="zh-TW" altLang="en-US" sz="3600" dirty="0"/>
              <a:t>人、衛生股長</a:t>
            </a:r>
            <a:r>
              <a:rPr lang="en-US" altLang="zh-TW" sz="3600" dirty="0"/>
              <a:t>1</a:t>
            </a:r>
            <a:r>
              <a:rPr lang="zh-TW" altLang="en-US" sz="3600" dirty="0"/>
              <a:t>人、學藝股長、</a:t>
            </a:r>
            <a:r>
              <a:rPr lang="en-US" altLang="zh-TW" sz="3600" dirty="0"/>
              <a:t>1</a:t>
            </a:r>
            <a:r>
              <a:rPr lang="zh-TW" altLang="en-US" sz="3600" dirty="0"/>
              <a:t>人、服務股長</a:t>
            </a:r>
            <a:r>
              <a:rPr lang="en-US" altLang="zh-TW" sz="3600" dirty="0"/>
              <a:t>1</a:t>
            </a:r>
            <a:r>
              <a:rPr lang="zh-TW" altLang="en-US" sz="3600" dirty="0"/>
              <a:t>人、圖書股長</a:t>
            </a:r>
            <a:r>
              <a:rPr lang="en-US" altLang="zh-TW" sz="3600" dirty="0"/>
              <a:t>1</a:t>
            </a:r>
            <a:r>
              <a:rPr lang="zh-TW" altLang="en-US" sz="3600" dirty="0"/>
              <a:t>人</a:t>
            </a:r>
            <a:r>
              <a:rPr lang="zh-TW" altLang="en-US" sz="3600" dirty="0" smtClean="0"/>
              <a:t>。</a:t>
            </a:r>
            <a:endParaRPr lang="zh-TW" altLang="zh-TW" sz="3600" dirty="0"/>
          </a:p>
          <a:p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239447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26770" y="3810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4800" b="1" dirty="0"/>
              <a:t>一、班級概況</a:t>
            </a:r>
            <a:r>
              <a:rPr lang="zh-TW" altLang="zh-TW" sz="4800" b="1" dirty="0" smtClean="0"/>
              <a:t>：</a:t>
            </a:r>
            <a:endParaRPr lang="zh-TW" altLang="zh-TW" sz="4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826770" y="2514600"/>
            <a:ext cx="7162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3600" dirty="0" smtClean="0"/>
              <a:t>※</a:t>
            </a:r>
            <a:r>
              <a:rPr lang="zh-TW" altLang="en-US" sz="3600" dirty="0" smtClean="0"/>
              <a:t>小組合作：</a:t>
            </a:r>
            <a:endParaRPr lang="en-US" altLang="zh-TW" sz="3600" dirty="0" smtClean="0"/>
          </a:p>
          <a:p>
            <a:r>
              <a:rPr lang="zh-TW" altLang="en-US" sz="3600" dirty="0"/>
              <a:t>這學期老師開始將</a:t>
            </a:r>
            <a:r>
              <a:rPr lang="en-US" altLang="zh-TW" sz="3600" dirty="0"/>
              <a:t>24</a:t>
            </a:r>
            <a:r>
              <a:rPr lang="zh-TW" altLang="en-US" sz="3600" dirty="0"/>
              <a:t>位小朋友分成</a:t>
            </a:r>
            <a:r>
              <a:rPr lang="en-US" altLang="zh-TW" sz="3600" dirty="0"/>
              <a:t>6</a:t>
            </a:r>
            <a:r>
              <a:rPr lang="zh-TW" altLang="en-US" sz="3600" dirty="0"/>
              <a:t>組，各組有</a:t>
            </a:r>
            <a:r>
              <a:rPr lang="en-US" altLang="zh-TW" sz="3600" dirty="0"/>
              <a:t>1</a:t>
            </a:r>
            <a:r>
              <a:rPr lang="zh-TW" altLang="en-US" sz="3600" dirty="0"/>
              <a:t>位組長，負責組內的協調事務，因為組長都是由小朋友自己推選的，因此老師希望小朋友都能服從組長的領導</a:t>
            </a:r>
            <a:r>
              <a:rPr lang="zh-TW" altLang="en-US" sz="3600" dirty="0" smtClean="0"/>
              <a:t>。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799767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26770" y="3810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4800" b="1" dirty="0"/>
              <a:t>一、班級概況</a:t>
            </a:r>
            <a:r>
              <a:rPr lang="zh-TW" altLang="zh-TW" sz="4800" b="1" dirty="0" smtClean="0"/>
              <a:t>：</a:t>
            </a:r>
            <a:endParaRPr lang="zh-TW" altLang="zh-TW" sz="4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826770" y="2514600"/>
            <a:ext cx="716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3600" dirty="0" smtClean="0"/>
              <a:t>※</a:t>
            </a:r>
            <a:r>
              <a:rPr lang="zh-TW" altLang="en-US" sz="3600" dirty="0">
                <a:ea typeface="標楷體" panose="03000509000000000000" pitchFamily="65" charset="-120"/>
                <a:cs typeface="Times New Roman" panose="02020603050405020304" pitchFamily="18" charset="0"/>
              </a:rPr>
              <a:t>服務他人的時段</a:t>
            </a:r>
            <a:r>
              <a:rPr lang="zh-TW" altLang="en-US" sz="3600" dirty="0" smtClean="0"/>
              <a:t>：</a:t>
            </a:r>
            <a:endParaRPr lang="en-US" altLang="zh-TW" sz="3600" dirty="0" smtClean="0"/>
          </a:p>
          <a:p>
            <a:r>
              <a:rPr lang="zh-TW" altLang="zh-TW" sz="3600" dirty="0"/>
              <a:t>（</a:t>
            </a:r>
            <a:r>
              <a:rPr lang="en-US" altLang="zh-TW" sz="3600" dirty="0"/>
              <a:t>1</a:t>
            </a:r>
            <a:r>
              <a:rPr lang="zh-TW" altLang="zh-TW" sz="3600" dirty="0"/>
              <a:t>）每日</a:t>
            </a:r>
            <a:r>
              <a:rPr lang="en-US" altLang="zh-TW" sz="3600" dirty="0"/>
              <a:t>12</a:t>
            </a:r>
            <a:r>
              <a:rPr lang="zh-TW" altLang="zh-TW" sz="3600" dirty="0"/>
              <a:t>：</a:t>
            </a:r>
            <a:r>
              <a:rPr lang="en-US" altLang="zh-TW" sz="3600" dirty="0"/>
              <a:t>30</a:t>
            </a:r>
            <a:r>
              <a:rPr lang="zh-TW" altLang="zh-TW" sz="3600" dirty="0"/>
              <a:t>幫</a:t>
            </a:r>
            <a:r>
              <a:rPr lang="en-US" altLang="zh-TW" sz="3600" dirty="0"/>
              <a:t>1</a:t>
            </a:r>
            <a:r>
              <a:rPr lang="zh-TW" altLang="zh-TW" sz="3600" dirty="0"/>
              <a:t>年</a:t>
            </a:r>
            <a:r>
              <a:rPr lang="en-US" altLang="zh-TW" sz="3600" dirty="0"/>
              <a:t>6</a:t>
            </a:r>
            <a:r>
              <a:rPr lang="zh-TW" altLang="zh-TW" sz="3600" dirty="0"/>
              <a:t>班擡餐</a:t>
            </a:r>
            <a:r>
              <a:rPr lang="zh-TW" altLang="zh-TW" sz="3600" dirty="0" smtClean="0"/>
              <a:t>桶</a:t>
            </a:r>
            <a:r>
              <a:rPr lang="en-US" altLang="zh-TW" sz="3600" dirty="0" smtClean="0"/>
              <a:t> </a:t>
            </a:r>
          </a:p>
          <a:p>
            <a:r>
              <a:rPr lang="en-US" altLang="zh-TW" sz="3600" dirty="0"/>
              <a:t> </a:t>
            </a:r>
            <a:r>
              <a:rPr lang="en-US" altLang="zh-TW" sz="3600" dirty="0" smtClean="0"/>
              <a:t>       </a:t>
            </a:r>
            <a:r>
              <a:rPr lang="zh-TW" altLang="zh-TW" sz="3600" dirty="0" smtClean="0"/>
              <a:t>餐具</a:t>
            </a:r>
            <a:r>
              <a:rPr lang="zh-TW" altLang="zh-TW" sz="3600" dirty="0"/>
              <a:t>（</a:t>
            </a:r>
            <a:r>
              <a:rPr lang="en-US" altLang="zh-TW" sz="3600" dirty="0"/>
              <a:t>8</a:t>
            </a:r>
            <a:r>
              <a:rPr lang="zh-TW" altLang="zh-TW" sz="3600" dirty="0"/>
              <a:t>人）。</a:t>
            </a:r>
          </a:p>
          <a:p>
            <a:pPr lvl="0"/>
            <a:r>
              <a:rPr lang="zh-TW" altLang="en-US" sz="3600" dirty="0" smtClean="0"/>
              <a:t>（</a:t>
            </a:r>
            <a:r>
              <a:rPr lang="en-US" altLang="zh-TW" sz="3600" dirty="0" smtClean="0"/>
              <a:t>2</a:t>
            </a:r>
            <a:r>
              <a:rPr lang="zh-TW" altLang="en-US" sz="3600" dirty="0" smtClean="0"/>
              <a:t>）</a:t>
            </a:r>
            <a:r>
              <a:rPr lang="zh-TW" altLang="zh-TW" sz="3600" dirty="0" smtClean="0"/>
              <a:t>每日</a:t>
            </a:r>
            <a:r>
              <a:rPr lang="zh-TW" altLang="zh-TW" sz="3600" dirty="0"/>
              <a:t>午休時間至用膳室</a:t>
            </a:r>
            <a:r>
              <a:rPr lang="zh-TW" altLang="zh-TW" sz="3600" dirty="0" smtClean="0"/>
              <a:t>協助</a:t>
            </a:r>
            <a:endParaRPr lang="en-US" altLang="zh-TW" sz="3600" dirty="0" smtClean="0"/>
          </a:p>
          <a:p>
            <a:pPr lvl="0"/>
            <a:r>
              <a:rPr lang="en-US" altLang="zh-TW" sz="3600" dirty="0"/>
              <a:t> </a:t>
            </a:r>
            <a:r>
              <a:rPr lang="en-US" altLang="zh-TW" sz="3600" dirty="0" smtClean="0"/>
              <a:t>        </a:t>
            </a:r>
            <a:r>
              <a:rPr lang="zh-TW" altLang="zh-TW" sz="3600" dirty="0" smtClean="0"/>
              <a:t>打掃</a:t>
            </a:r>
            <a:r>
              <a:rPr lang="zh-TW" altLang="zh-TW" sz="3600" dirty="0"/>
              <a:t>（</a:t>
            </a:r>
            <a:r>
              <a:rPr lang="en-US" altLang="zh-TW" sz="3600" dirty="0"/>
              <a:t>4</a:t>
            </a:r>
            <a:r>
              <a:rPr lang="zh-TW" altLang="zh-TW" sz="3600" dirty="0"/>
              <a:t>人）。</a:t>
            </a:r>
          </a:p>
        </p:txBody>
      </p:sp>
    </p:spTree>
    <p:extLst>
      <p:ext uri="{BB962C8B-B14F-4D97-AF65-F5344CB8AC3E}">
        <p14:creationId xmlns:p14="http://schemas.microsoft.com/office/powerpoint/2010/main" val="946998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26770" y="3810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/>
              <a:t>二、特色課程：</a:t>
            </a:r>
            <a:endParaRPr lang="zh-TW" altLang="zh-TW" sz="4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304800" y="1528702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3600" dirty="0"/>
              <a:t>（一）</a:t>
            </a:r>
            <a:r>
              <a:rPr lang="zh-TW" altLang="zh-TW" sz="3600" u="sng" dirty="0"/>
              <a:t>班級巡迴</a:t>
            </a:r>
            <a:r>
              <a:rPr lang="zh-TW" altLang="zh-TW" sz="3600" u="sng" dirty="0" smtClean="0"/>
              <a:t>書箱</a:t>
            </a:r>
            <a:r>
              <a:rPr lang="zh-TW" altLang="en-US" sz="3600" u="sng" dirty="0" smtClean="0"/>
              <a:t>：</a:t>
            </a:r>
            <a:endParaRPr lang="zh-TW" altLang="zh-TW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9033"/>
              </p:ext>
            </p:extLst>
          </p:nvPr>
        </p:nvGraphicFramePr>
        <p:xfrm>
          <a:off x="685800" y="2438400"/>
          <a:ext cx="7467600" cy="34290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607534627"/>
                    </a:ext>
                  </a:extLst>
                </a:gridCol>
                <a:gridCol w="3311768">
                  <a:extLst>
                    <a:ext uri="{9D8B030D-6E8A-4147-A177-3AD203B41FA5}">
                      <a16:colId xmlns:a16="http://schemas.microsoft.com/office/drawing/2014/main" val="2564205018"/>
                    </a:ext>
                  </a:extLst>
                </a:gridCol>
                <a:gridCol w="1805354">
                  <a:extLst>
                    <a:ext uri="{9D8B030D-6E8A-4147-A177-3AD203B41FA5}">
                      <a16:colId xmlns:a16="http://schemas.microsoft.com/office/drawing/2014/main" val="740776058"/>
                    </a:ext>
                  </a:extLst>
                </a:gridCol>
                <a:gridCol w="902678">
                  <a:extLst>
                    <a:ext uri="{9D8B030D-6E8A-4147-A177-3AD203B41FA5}">
                      <a16:colId xmlns:a16="http://schemas.microsoft.com/office/drawing/2014/main" val="1144745754"/>
                    </a:ext>
                  </a:extLst>
                </a:gridCol>
              </a:tblGrid>
              <a:tr h="467301">
                <a:tc gridSpan="4"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effectLst/>
                        </a:rPr>
                        <a:t>書目、類別、頁數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4451183"/>
                  </a:ext>
                </a:extLst>
              </a:tr>
              <a:tr h="369946">
                <a:tc rowSpan="8"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 </a:t>
                      </a:r>
                      <a:endParaRPr lang="zh-TW" sz="2400" kern="100" dirty="0">
                        <a:effectLst/>
                      </a:endParaRPr>
                    </a:p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501~507</a:t>
                      </a:r>
                      <a:endParaRPr lang="zh-TW" sz="2400" kern="100" dirty="0">
                        <a:effectLst/>
                      </a:endParaRPr>
                    </a:p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effectLst/>
                        </a:rPr>
                        <a:t>班</a:t>
                      </a:r>
                      <a:endParaRPr lang="zh-TW" sz="2400" kern="100" dirty="0">
                        <a:effectLst/>
                      </a:endParaRPr>
                    </a:p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effectLst/>
                        </a:rPr>
                        <a:t>級</a:t>
                      </a:r>
                      <a:endParaRPr lang="zh-TW" sz="2400" kern="100" dirty="0">
                        <a:effectLst/>
                      </a:endParaRPr>
                    </a:p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effectLst/>
                        </a:rPr>
                        <a:t>巡</a:t>
                      </a:r>
                      <a:endParaRPr lang="zh-TW" sz="2400" kern="100" dirty="0">
                        <a:effectLst/>
                      </a:endParaRPr>
                    </a:p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effectLst/>
                        </a:rPr>
                        <a:t>迴</a:t>
                      </a:r>
                      <a:endParaRPr lang="zh-TW" sz="2400" kern="100" dirty="0">
                        <a:effectLst/>
                      </a:endParaRPr>
                    </a:p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effectLst/>
                        </a:rPr>
                        <a:t>書</a:t>
                      </a:r>
                      <a:endParaRPr lang="zh-TW" sz="2400" kern="100" dirty="0">
                        <a:effectLst/>
                      </a:endParaRPr>
                    </a:p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effectLst/>
                        </a:rPr>
                        <a:t>箱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2400" kern="0">
                          <a:effectLst/>
                        </a:rPr>
                        <a:t>書目</a:t>
                      </a:r>
                      <a:endParaRPr lang="zh-TW" sz="2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2400" kern="0">
                          <a:effectLst/>
                        </a:rPr>
                        <a:t>類別</a:t>
                      </a:r>
                      <a:endParaRPr lang="zh-TW" sz="2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2400" kern="0">
                          <a:effectLst/>
                        </a:rPr>
                        <a:t>頁數</a:t>
                      </a:r>
                      <a:endParaRPr lang="zh-TW" sz="2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83949061"/>
                  </a:ext>
                </a:extLst>
              </a:tr>
              <a:tr h="36994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effectLst/>
                        </a:rPr>
                        <a:t>五年級意見多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2400" kern="0">
                          <a:effectLst/>
                        </a:rPr>
                        <a:t>趣味益智</a:t>
                      </a:r>
                      <a:endParaRPr lang="zh-TW" sz="2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201</a:t>
                      </a:r>
                      <a:endParaRPr lang="zh-TW" sz="2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17131601"/>
                  </a:ext>
                </a:extLst>
              </a:tr>
              <a:tr h="37065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effectLst/>
                        </a:rPr>
                        <a:t>我家有個風火輪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2400" kern="0">
                          <a:effectLst/>
                        </a:rPr>
                        <a:t>奇幻古典</a:t>
                      </a:r>
                      <a:endParaRPr lang="zh-TW" sz="2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173</a:t>
                      </a:r>
                      <a:endParaRPr lang="zh-TW" sz="2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16241687"/>
                  </a:ext>
                </a:extLst>
              </a:tr>
              <a:tr h="36994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effectLst/>
                        </a:rPr>
                        <a:t>代做功課股份有限公司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2400" kern="0">
                          <a:effectLst/>
                        </a:rPr>
                        <a:t>趣味益智</a:t>
                      </a:r>
                      <a:endParaRPr lang="zh-TW" sz="2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231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92912548"/>
                  </a:ext>
                </a:extLst>
              </a:tr>
              <a:tr h="36994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effectLst/>
                        </a:rPr>
                        <a:t>地圖女孩</a:t>
                      </a:r>
                      <a:r>
                        <a:rPr lang="en-US" sz="2400" kern="0" dirty="0">
                          <a:effectLst/>
                        </a:rPr>
                        <a:t> </a:t>
                      </a:r>
                      <a:r>
                        <a:rPr lang="en-US" sz="2400" kern="0" dirty="0" err="1">
                          <a:effectLst/>
                        </a:rPr>
                        <a:t>v.s</a:t>
                      </a:r>
                      <a:r>
                        <a:rPr lang="en-US" sz="2400" kern="0" dirty="0">
                          <a:effectLst/>
                        </a:rPr>
                        <a:t> </a:t>
                      </a:r>
                      <a:r>
                        <a:rPr lang="zh-TW" sz="2400" kern="0" dirty="0">
                          <a:effectLst/>
                        </a:rPr>
                        <a:t>鯨魚男孩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2400" kern="0">
                          <a:effectLst/>
                        </a:rPr>
                        <a:t>性別平等</a:t>
                      </a:r>
                      <a:endParaRPr lang="zh-TW" sz="2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190</a:t>
                      </a:r>
                      <a:endParaRPr lang="zh-TW" sz="2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47682251"/>
                  </a:ext>
                </a:extLst>
              </a:tr>
              <a:tr h="37065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effectLst/>
                        </a:rPr>
                        <a:t>貓頭鷹的勇敢飛行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effectLst/>
                        </a:rPr>
                        <a:t>勵志小品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174</a:t>
                      </a:r>
                      <a:endParaRPr lang="zh-TW" sz="2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47010743"/>
                  </a:ext>
                </a:extLst>
              </a:tr>
              <a:tr h="36994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2400" kern="0">
                          <a:effectLst/>
                        </a:rPr>
                        <a:t>為什麼薯條這麼迷人</a:t>
                      </a:r>
                      <a:endParaRPr lang="zh-TW" sz="2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effectLst/>
                        </a:rPr>
                        <a:t>科普百科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192</a:t>
                      </a:r>
                      <a:endParaRPr lang="zh-TW" sz="2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64303929"/>
                  </a:ext>
                </a:extLst>
              </a:tr>
              <a:tr h="37065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2400" kern="0">
                          <a:effectLst/>
                        </a:rPr>
                        <a:t>名人傳記</a:t>
                      </a:r>
                      <a:endParaRPr lang="zh-TW" sz="2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effectLst/>
                        </a:rPr>
                        <a:t>品德人文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 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0498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1186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26770" y="3810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/>
              <a:t>二、特色課程：</a:t>
            </a:r>
            <a:endParaRPr lang="zh-TW" altLang="zh-TW" sz="4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304800" y="1528702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3600" dirty="0" smtClean="0"/>
              <a:t>（</a:t>
            </a:r>
            <a:r>
              <a:rPr lang="zh-TW" altLang="en-US" sz="3600" dirty="0" smtClean="0"/>
              <a:t>二</a:t>
            </a:r>
            <a:r>
              <a:rPr lang="zh-TW" altLang="zh-TW" sz="3600" dirty="0" smtClean="0"/>
              <a:t>）</a:t>
            </a:r>
            <a:r>
              <a:rPr lang="zh-TW" altLang="zh-TW" sz="3600" dirty="0"/>
              <a:t>生命教育</a:t>
            </a:r>
            <a:r>
              <a:rPr lang="en-US" altLang="zh-TW" sz="3600" dirty="0" smtClean="0"/>
              <a:t>:</a:t>
            </a:r>
            <a:endParaRPr lang="zh-TW" altLang="zh-TW" sz="36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457200" y="2667000"/>
            <a:ext cx="7315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3600" dirty="0"/>
              <a:t>配合彩虹愛家生命教育協會課程，利用星期二第四節行事活動進行</a:t>
            </a:r>
            <a:r>
              <a:rPr lang="zh-TW" altLang="zh-TW" sz="3600" dirty="0" smtClean="0"/>
              <a:t>。</a:t>
            </a:r>
            <a:endParaRPr lang="en-US" altLang="zh-TW" sz="3600" dirty="0" smtClean="0"/>
          </a:p>
          <a:p>
            <a:r>
              <a:rPr lang="zh-TW" altLang="zh-TW" sz="3600" dirty="0" smtClean="0"/>
              <a:t>本</a:t>
            </a:r>
            <a:r>
              <a:rPr lang="zh-TW" altLang="zh-TW" sz="3600" dirty="0"/>
              <a:t>學期探討</a:t>
            </a:r>
            <a:r>
              <a:rPr lang="zh-TW" altLang="zh-TW" sz="3600" dirty="0" smtClean="0"/>
              <a:t>主題</a:t>
            </a:r>
            <a:r>
              <a:rPr lang="zh-TW" altLang="en-US" sz="3600" dirty="0" smtClean="0"/>
              <a:t>：</a:t>
            </a:r>
            <a:r>
              <a:rPr lang="zh-TW" altLang="zh-TW" sz="3600" dirty="0" smtClean="0"/>
              <a:t>認識</a:t>
            </a:r>
            <a:r>
              <a:rPr lang="zh-TW" altLang="zh-TW" sz="3600" dirty="0"/>
              <a:t>自己、欣賞自己、接納自己、勇敢與信心，共十二節課。小朋友須自費</a:t>
            </a:r>
            <a:r>
              <a:rPr lang="en-US" altLang="zh-TW" sz="3600" dirty="0"/>
              <a:t>30</a:t>
            </a:r>
            <a:r>
              <a:rPr lang="zh-TW" altLang="zh-TW" sz="3600" dirty="0"/>
              <a:t>元購買學習本</a:t>
            </a:r>
            <a:r>
              <a:rPr lang="zh-TW" altLang="zh-TW" sz="3600" dirty="0" smtClean="0"/>
              <a:t>。</a:t>
            </a:r>
            <a:endParaRPr lang="zh-TW" altLang="zh-TW" sz="3600" dirty="0"/>
          </a:p>
        </p:txBody>
      </p:sp>
    </p:spTree>
    <p:extLst>
      <p:ext uri="{BB962C8B-B14F-4D97-AF65-F5344CB8AC3E}">
        <p14:creationId xmlns:p14="http://schemas.microsoft.com/office/powerpoint/2010/main" val="4086480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26770" y="381000"/>
            <a:ext cx="8317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4800" b="1" dirty="0"/>
              <a:t>三、期中、期末成績評量時間：</a:t>
            </a:r>
            <a:endParaRPr lang="zh-TW" altLang="zh-TW" sz="48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796290" y="2590800"/>
            <a:ext cx="769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3600" dirty="0"/>
              <a:t>第一次定期評量：</a:t>
            </a:r>
            <a:r>
              <a:rPr lang="en-US" altLang="zh-TW" sz="3600" dirty="0"/>
              <a:t>11/7(</a:t>
            </a:r>
            <a:r>
              <a:rPr lang="zh-TW" altLang="zh-TW" sz="3600" dirty="0"/>
              <a:t>一</a:t>
            </a:r>
            <a:r>
              <a:rPr lang="en-US" altLang="zh-TW" sz="3600" dirty="0"/>
              <a:t>). 11/8(</a:t>
            </a:r>
            <a:r>
              <a:rPr lang="zh-TW" altLang="zh-TW" sz="3600" dirty="0"/>
              <a:t>二</a:t>
            </a:r>
            <a:r>
              <a:rPr lang="en-US" altLang="zh-TW" sz="3600" dirty="0"/>
              <a:t>)</a:t>
            </a:r>
            <a:endParaRPr lang="zh-TW" altLang="zh-TW" sz="3600" dirty="0"/>
          </a:p>
          <a:p>
            <a:endParaRPr lang="en-US" altLang="zh-TW" sz="3600" dirty="0" smtClean="0"/>
          </a:p>
          <a:p>
            <a:r>
              <a:rPr lang="zh-TW" altLang="zh-TW" sz="3600" dirty="0" smtClean="0"/>
              <a:t>第二</a:t>
            </a:r>
            <a:r>
              <a:rPr lang="zh-TW" altLang="zh-TW" sz="3600" dirty="0"/>
              <a:t>次定期評量：</a:t>
            </a:r>
            <a:r>
              <a:rPr lang="en-US" altLang="zh-TW" sz="3600" dirty="0"/>
              <a:t>1/11(</a:t>
            </a:r>
            <a:r>
              <a:rPr lang="zh-TW" altLang="zh-TW" sz="3600" dirty="0"/>
              <a:t>三</a:t>
            </a:r>
            <a:r>
              <a:rPr lang="en-US" altLang="zh-TW" sz="3600" dirty="0"/>
              <a:t>). 1/12(</a:t>
            </a:r>
            <a:r>
              <a:rPr lang="zh-TW" altLang="zh-TW" sz="3600" dirty="0"/>
              <a:t>四</a:t>
            </a:r>
            <a:r>
              <a:rPr lang="en-US" altLang="zh-TW" sz="3600" dirty="0" smtClean="0"/>
              <a:t>)</a:t>
            </a:r>
            <a:endParaRPr lang="zh-TW" altLang="zh-TW" sz="3600" dirty="0"/>
          </a:p>
        </p:txBody>
      </p:sp>
    </p:spTree>
    <p:extLst>
      <p:ext uri="{BB962C8B-B14F-4D97-AF65-F5344CB8AC3E}">
        <p14:creationId xmlns:p14="http://schemas.microsoft.com/office/powerpoint/2010/main" val="1305531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26770" y="381000"/>
            <a:ext cx="8317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/>
              <a:t>四</a:t>
            </a:r>
            <a:r>
              <a:rPr lang="zh-TW" altLang="en-US" sz="4800" b="1" dirty="0"/>
              <a:t>、期中重點活動</a:t>
            </a:r>
            <a:r>
              <a:rPr lang="zh-TW" altLang="en-US" sz="4800" b="1" dirty="0" smtClean="0"/>
              <a:t>：</a:t>
            </a:r>
            <a:endParaRPr lang="zh-TW" altLang="zh-TW" sz="48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533400" y="2286000"/>
            <a:ext cx="8534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3600" dirty="0"/>
              <a:t>※</a:t>
            </a:r>
            <a:r>
              <a:rPr lang="en-US" altLang="zh-TW" sz="3600" dirty="0"/>
              <a:t>10/5</a:t>
            </a:r>
            <a:r>
              <a:rPr lang="zh-TW" altLang="zh-TW" sz="3600" dirty="0"/>
              <a:t>（三）：擔任市運會啦啦隊</a:t>
            </a:r>
            <a:r>
              <a:rPr lang="zh-TW" altLang="zh-TW" sz="3600" dirty="0" smtClean="0"/>
              <a:t>。</a:t>
            </a:r>
            <a:endParaRPr lang="en-US" altLang="zh-TW" sz="3600" dirty="0" smtClean="0"/>
          </a:p>
          <a:p>
            <a:r>
              <a:rPr lang="zh-TW" altLang="zh-TW" sz="3600" dirty="0" smtClean="0"/>
              <a:t>※</a:t>
            </a:r>
            <a:r>
              <a:rPr lang="en-US" altLang="zh-TW" sz="3600" dirty="0"/>
              <a:t>11/11(</a:t>
            </a:r>
            <a:r>
              <a:rPr lang="zh-TW" altLang="zh-TW" sz="3600" dirty="0"/>
              <a:t>五</a:t>
            </a:r>
            <a:r>
              <a:rPr lang="en-US" altLang="zh-TW" sz="3600" dirty="0"/>
              <a:t>)</a:t>
            </a:r>
            <a:r>
              <a:rPr lang="zh-TW" altLang="zh-TW" sz="3600" dirty="0"/>
              <a:t>：舉辦校外教學，地點六福村</a:t>
            </a:r>
            <a:r>
              <a:rPr lang="zh-TW" altLang="zh-TW" sz="3600" dirty="0" smtClean="0"/>
              <a:t>、</a:t>
            </a:r>
            <a:endParaRPr lang="en-US" altLang="zh-TW" sz="3600" dirty="0" smtClean="0"/>
          </a:p>
          <a:p>
            <a:r>
              <a:rPr lang="en-US" altLang="zh-TW" sz="3600" dirty="0"/>
              <a:t> </a:t>
            </a:r>
            <a:r>
              <a:rPr lang="en-US" altLang="zh-TW" sz="3600" dirty="0" smtClean="0"/>
              <a:t>                    </a:t>
            </a:r>
            <a:r>
              <a:rPr lang="zh-TW" altLang="zh-TW" sz="3600" dirty="0" smtClean="0"/>
              <a:t>園區</a:t>
            </a:r>
            <a:r>
              <a:rPr lang="zh-TW" altLang="zh-TW" sz="3600" dirty="0"/>
              <a:t>探索館，租五部</a:t>
            </a:r>
            <a:r>
              <a:rPr lang="zh-TW" altLang="zh-TW" sz="3600" dirty="0" smtClean="0"/>
              <a:t>車</a:t>
            </a:r>
            <a:r>
              <a:rPr lang="zh-TW" altLang="en-US" sz="3600" dirty="0" smtClean="0"/>
              <a:t>，</a:t>
            </a:r>
            <a:endParaRPr lang="en-US" altLang="zh-TW" sz="3600" dirty="0" smtClean="0"/>
          </a:p>
          <a:p>
            <a:r>
              <a:rPr lang="en-US" altLang="zh-TW" sz="3600" dirty="0"/>
              <a:t> </a:t>
            </a:r>
            <a:r>
              <a:rPr lang="en-US" altLang="zh-TW" sz="3600" dirty="0" smtClean="0"/>
              <a:t>                    </a:t>
            </a:r>
            <a:r>
              <a:rPr lang="zh-TW" altLang="en-US" sz="3600" dirty="0" smtClean="0">
                <a:solidFill>
                  <a:srgbClr val="FF0000"/>
                </a:solidFill>
              </a:rPr>
              <a:t>每人</a:t>
            </a:r>
            <a:r>
              <a:rPr lang="en-US" altLang="zh-TW" sz="3600" dirty="0" smtClean="0">
                <a:solidFill>
                  <a:srgbClr val="FF0000"/>
                </a:solidFill>
              </a:rPr>
              <a:t>670</a:t>
            </a:r>
            <a:r>
              <a:rPr lang="zh-TW" altLang="en-US" sz="3600" dirty="0" smtClean="0">
                <a:solidFill>
                  <a:srgbClr val="FF0000"/>
                </a:solidFill>
              </a:rPr>
              <a:t>元</a:t>
            </a:r>
            <a:r>
              <a:rPr lang="zh-TW" altLang="zh-TW" sz="3600" dirty="0" smtClean="0"/>
              <a:t>。</a:t>
            </a:r>
            <a:endParaRPr lang="zh-TW" altLang="zh-TW" sz="3600" dirty="0"/>
          </a:p>
          <a:p>
            <a:r>
              <a:rPr lang="zh-TW" altLang="zh-TW" sz="3600" dirty="0" smtClean="0"/>
              <a:t>※</a:t>
            </a:r>
            <a:r>
              <a:rPr lang="en-US" altLang="zh-TW" sz="3600" dirty="0"/>
              <a:t>12/10</a:t>
            </a:r>
            <a:r>
              <a:rPr lang="zh-TW" altLang="zh-TW" sz="3600" dirty="0" smtClean="0"/>
              <a:t>（</a:t>
            </a:r>
            <a:r>
              <a:rPr lang="en-US" altLang="zh-TW" sz="3600" dirty="0" smtClean="0"/>
              <a:t>118</a:t>
            </a:r>
            <a:r>
              <a:rPr lang="zh-TW" altLang="zh-TW" sz="3600" dirty="0" smtClean="0"/>
              <a:t>週年</a:t>
            </a:r>
            <a:r>
              <a:rPr lang="zh-TW" altLang="zh-TW" sz="3600" dirty="0"/>
              <a:t>校慶）</a:t>
            </a:r>
            <a:r>
              <a:rPr lang="zh-TW" altLang="zh-TW" sz="3600" dirty="0" smtClean="0"/>
              <a:t>：</a:t>
            </a:r>
            <a:endParaRPr lang="en-US" altLang="zh-TW" sz="3600" dirty="0" smtClean="0"/>
          </a:p>
          <a:p>
            <a:r>
              <a:rPr lang="en-US" altLang="zh-TW" sz="3600" dirty="0"/>
              <a:t> </a:t>
            </a:r>
            <a:r>
              <a:rPr lang="en-US" altLang="zh-TW" sz="3600" dirty="0" smtClean="0"/>
              <a:t>      </a:t>
            </a:r>
            <a:r>
              <a:rPr lang="zh-TW" altLang="zh-TW" sz="3600" dirty="0" smtClean="0"/>
              <a:t>設計</a:t>
            </a:r>
            <a:r>
              <a:rPr lang="zh-TW" altLang="zh-TW" sz="3600" dirty="0"/>
              <a:t>獅頭吊飾</a:t>
            </a:r>
            <a:r>
              <a:rPr lang="zh-TW" altLang="zh-TW" sz="3600" dirty="0" smtClean="0"/>
              <a:t>，吊</a:t>
            </a:r>
            <a:r>
              <a:rPr lang="zh-TW" altLang="zh-TW" sz="3600" dirty="0"/>
              <a:t>掛於忠孝樓中</a:t>
            </a:r>
            <a:r>
              <a:rPr lang="zh-TW" altLang="zh-TW" sz="3600" dirty="0" smtClean="0"/>
              <a:t>廊</a:t>
            </a:r>
            <a:r>
              <a:rPr lang="zh-TW" altLang="en-US" sz="3600" dirty="0" smtClean="0"/>
              <a:t>， </a:t>
            </a:r>
            <a:endParaRPr lang="en-US" altLang="zh-TW" sz="3600" dirty="0" smtClean="0"/>
          </a:p>
          <a:p>
            <a:r>
              <a:rPr lang="en-US" altLang="zh-TW" sz="3600" dirty="0"/>
              <a:t> </a:t>
            </a:r>
            <a:r>
              <a:rPr lang="en-US" altLang="zh-TW" sz="3600" dirty="0" smtClean="0"/>
              <a:t>      </a:t>
            </a:r>
            <a:r>
              <a:rPr lang="zh-TW" altLang="en-US" sz="3600" dirty="0" smtClean="0"/>
              <a:t>並以運動會型式辦理</a:t>
            </a:r>
            <a:r>
              <a:rPr lang="zh-TW" altLang="zh-TW" sz="3600" dirty="0" smtClean="0"/>
              <a:t>。</a:t>
            </a:r>
            <a:endParaRPr lang="zh-TW" altLang="zh-TW" sz="3600" dirty="0"/>
          </a:p>
        </p:txBody>
      </p:sp>
    </p:spTree>
    <p:extLst>
      <p:ext uri="{BB962C8B-B14F-4D97-AF65-F5344CB8AC3E}">
        <p14:creationId xmlns:p14="http://schemas.microsoft.com/office/powerpoint/2010/main" val="153296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26770" y="381000"/>
            <a:ext cx="8317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/>
              <a:t>四</a:t>
            </a:r>
            <a:r>
              <a:rPr lang="zh-TW" altLang="en-US" sz="4800" b="1" dirty="0"/>
              <a:t>、期中重點活動</a:t>
            </a:r>
            <a:r>
              <a:rPr lang="zh-TW" altLang="en-US" sz="4800" b="1" dirty="0" smtClean="0"/>
              <a:t>：</a:t>
            </a:r>
            <a:endParaRPr lang="zh-TW" altLang="zh-TW" sz="48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304800" y="1524000"/>
            <a:ext cx="85344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3600" dirty="0"/>
              <a:t>※五年級下學期活動預告：</a:t>
            </a:r>
          </a:p>
          <a:p>
            <a:pPr lvl="0"/>
            <a:r>
              <a:rPr lang="zh-TW" altLang="en-US" sz="2800" dirty="0" smtClean="0"/>
              <a:t>（</a:t>
            </a:r>
            <a:r>
              <a:rPr lang="en-US" altLang="zh-TW" sz="2800" dirty="0" smtClean="0"/>
              <a:t>1</a:t>
            </a:r>
            <a:r>
              <a:rPr lang="zh-TW" altLang="en-US" sz="2800" dirty="0" smtClean="0"/>
              <a:t>）</a:t>
            </a:r>
            <a:r>
              <a:rPr lang="zh-TW" altLang="zh-TW" sz="2800" dirty="0" smtClean="0"/>
              <a:t>五</a:t>
            </a:r>
            <a:r>
              <a:rPr lang="zh-TW" altLang="zh-TW" sz="2800" dirty="0"/>
              <a:t>下星期一下午三節課上游泳課，共十二次。</a:t>
            </a:r>
          </a:p>
          <a:p>
            <a:pPr lvl="0"/>
            <a:r>
              <a:rPr lang="zh-TW" altLang="en-US" sz="2800" dirty="0" smtClean="0"/>
              <a:t>（</a:t>
            </a:r>
            <a:r>
              <a:rPr lang="en-US" altLang="zh-TW" sz="2800" dirty="0" smtClean="0"/>
              <a:t>2</a:t>
            </a:r>
            <a:r>
              <a:rPr lang="zh-TW" altLang="en-US" sz="2800" dirty="0" smtClean="0"/>
              <a:t>）</a:t>
            </a:r>
            <a:r>
              <a:rPr lang="zh-TW" altLang="zh-TW" sz="2800" dirty="0" smtClean="0"/>
              <a:t>四月</a:t>
            </a:r>
            <a:r>
              <a:rPr lang="zh-TW" altLang="zh-TW" sz="2800" dirty="0"/>
              <a:t>兒童才藝表演</a:t>
            </a:r>
          </a:p>
          <a:p>
            <a:pPr lvl="0"/>
            <a:r>
              <a:rPr lang="zh-TW" altLang="en-US" sz="2800" dirty="0" smtClean="0"/>
              <a:t>（</a:t>
            </a:r>
            <a:r>
              <a:rPr lang="en-US" altLang="zh-TW" sz="2800" dirty="0" smtClean="0"/>
              <a:t>3</a:t>
            </a:r>
            <a:r>
              <a:rPr lang="zh-TW" altLang="en-US" sz="2800" dirty="0" smtClean="0"/>
              <a:t>）</a:t>
            </a:r>
            <a:r>
              <a:rPr lang="zh-TW" altLang="zh-TW" sz="2800" dirty="0" smtClean="0"/>
              <a:t>校</a:t>
            </a:r>
            <a:r>
              <a:rPr lang="zh-TW" altLang="zh-TW" sz="2800" dirty="0"/>
              <a:t>內國語文競賽，推選比賽選手，代表學校</a:t>
            </a:r>
            <a:r>
              <a:rPr lang="zh-TW" altLang="zh-TW" sz="2800" dirty="0" smtClean="0"/>
              <a:t>參</a:t>
            </a:r>
            <a:endParaRPr lang="en-US" altLang="zh-TW" sz="2800" dirty="0" smtClean="0"/>
          </a:p>
          <a:p>
            <a:pPr lvl="0"/>
            <a:r>
              <a:rPr lang="en-US" altLang="zh-TW" sz="2800" dirty="0"/>
              <a:t> </a:t>
            </a:r>
            <a:r>
              <a:rPr lang="en-US" altLang="zh-TW" sz="2800" dirty="0" smtClean="0"/>
              <a:t>        </a:t>
            </a:r>
            <a:r>
              <a:rPr lang="zh-TW" altLang="zh-TW" sz="2800" dirty="0" smtClean="0"/>
              <a:t>加</a:t>
            </a:r>
            <a:r>
              <a:rPr lang="zh-TW" altLang="zh-TW" sz="2800" dirty="0"/>
              <a:t>新竹市比賽項目包括：國、閩</a:t>
            </a:r>
            <a:r>
              <a:rPr lang="zh-TW" altLang="zh-TW" sz="2800" dirty="0" smtClean="0"/>
              <a:t>、客</a:t>
            </a:r>
            <a:r>
              <a:rPr lang="zh-TW" altLang="zh-TW" sz="2800" dirty="0"/>
              <a:t>語朗讀</a:t>
            </a:r>
            <a:r>
              <a:rPr lang="zh-TW" altLang="zh-TW" sz="2800" dirty="0" smtClean="0"/>
              <a:t>及</a:t>
            </a:r>
            <a:endParaRPr lang="en-US" altLang="zh-TW" sz="2800" dirty="0" smtClean="0"/>
          </a:p>
          <a:p>
            <a:pPr lvl="0"/>
            <a:r>
              <a:rPr lang="en-US" altLang="zh-TW" sz="2800" dirty="0"/>
              <a:t> </a:t>
            </a:r>
            <a:r>
              <a:rPr lang="en-US" altLang="zh-TW" sz="2800" dirty="0" smtClean="0"/>
              <a:t>       </a:t>
            </a:r>
            <a:r>
              <a:rPr lang="zh-TW" altLang="zh-TW" sz="2800" dirty="0" smtClean="0"/>
              <a:t>演講</a:t>
            </a:r>
            <a:r>
              <a:rPr lang="zh-TW" altLang="zh-TW" sz="2800" dirty="0"/>
              <a:t>、書法、作文、字音字形。</a:t>
            </a:r>
          </a:p>
          <a:p>
            <a:pPr lvl="0"/>
            <a:r>
              <a:rPr lang="zh-TW" altLang="en-US" sz="2800" dirty="0" smtClean="0"/>
              <a:t>（</a:t>
            </a:r>
            <a:r>
              <a:rPr lang="en-US" altLang="zh-TW" sz="2800" dirty="0"/>
              <a:t>4</a:t>
            </a:r>
            <a:r>
              <a:rPr lang="zh-TW" altLang="en-US" sz="2800" dirty="0" smtClean="0"/>
              <a:t>）</a:t>
            </a:r>
            <a:r>
              <a:rPr lang="zh-TW" altLang="zh-TW" sz="2800" dirty="0" smtClean="0"/>
              <a:t>自治</a:t>
            </a:r>
            <a:r>
              <a:rPr lang="zh-TW" altLang="zh-TW" sz="2800" dirty="0"/>
              <a:t>市市長選舉活動，各班派代表角逐自治</a:t>
            </a:r>
            <a:r>
              <a:rPr lang="zh-TW" altLang="zh-TW" sz="2800" dirty="0" smtClean="0"/>
              <a:t>市</a:t>
            </a:r>
            <a:endParaRPr lang="en-US" altLang="zh-TW" sz="2800" dirty="0" smtClean="0"/>
          </a:p>
          <a:p>
            <a:pPr lvl="0"/>
            <a:r>
              <a:rPr lang="en-US" altLang="zh-TW" sz="2800" dirty="0"/>
              <a:t> </a:t>
            </a:r>
            <a:r>
              <a:rPr lang="en-US" altLang="zh-TW" sz="2800" dirty="0" smtClean="0"/>
              <a:t>       </a:t>
            </a:r>
            <a:r>
              <a:rPr lang="zh-TW" altLang="zh-TW" sz="2800" dirty="0" smtClean="0"/>
              <a:t>市長</a:t>
            </a:r>
            <a:r>
              <a:rPr lang="zh-TW" altLang="zh-TW" sz="2800" dirty="0"/>
              <a:t>。</a:t>
            </a:r>
          </a:p>
          <a:p>
            <a:pPr lvl="0"/>
            <a:r>
              <a:rPr lang="zh-TW" altLang="en-US" sz="2800" dirty="0" smtClean="0"/>
              <a:t>（</a:t>
            </a:r>
            <a:r>
              <a:rPr lang="en-US" altLang="zh-TW" sz="2800" dirty="0"/>
              <a:t>5</a:t>
            </a:r>
            <a:r>
              <a:rPr lang="zh-TW" altLang="en-US" sz="2800" dirty="0" smtClean="0"/>
              <a:t>）</a:t>
            </a:r>
            <a:r>
              <a:rPr lang="zh-TW" altLang="zh-TW" sz="2800" dirty="0" smtClean="0"/>
              <a:t>五</a:t>
            </a:r>
            <a:r>
              <a:rPr lang="zh-TW" altLang="zh-TW" sz="2800" dirty="0"/>
              <a:t>下期末六年級畢業後，接任交通導護與</a:t>
            </a:r>
            <a:r>
              <a:rPr lang="zh-TW" altLang="zh-TW" sz="2800" dirty="0" smtClean="0"/>
              <a:t>糾察</a:t>
            </a:r>
            <a:endParaRPr lang="en-US" altLang="zh-TW" sz="2800" dirty="0" smtClean="0"/>
          </a:p>
          <a:p>
            <a:pPr lvl="0"/>
            <a:r>
              <a:rPr lang="en-US" altLang="zh-TW" sz="2800" dirty="0"/>
              <a:t> </a:t>
            </a:r>
            <a:r>
              <a:rPr lang="en-US" altLang="zh-TW" sz="2800" dirty="0" smtClean="0"/>
              <a:t>       </a:t>
            </a:r>
            <a:r>
              <a:rPr lang="zh-TW" altLang="zh-TW" sz="2800" dirty="0" smtClean="0"/>
              <a:t>職</a:t>
            </a:r>
            <a:r>
              <a:rPr lang="zh-TW" altLang="zh-TW" sz="2800" dirty="0"/>
              <a:t>勤。</a:t>
            </a:r>
          </a:p>
          <a:p>
            <a:pPr lvl="0"/>
            <a:r>
              <a:rPr lang="zh-TW" altLang="en-US" sz="2800" dirty="0" smtClean="0"/>
              <a:t>（</a:t>
            </a:r>
            <a:r>
              <a:rPr lang="en-US" altLang="zh-TW" sz="2800" dirty="0"/>
              <a:t>6</a:t>
            </a:r>
            <a:r>
              <a:rPr lang="zh-TW" altLang="en-US" sz="2800" dirty="0" smtClean="0"/>
              <a:t>）</a:t>
            </a:r>
            <a:r>
              <a:rPr lang="zh-TW" altLang="zh-TW" sz="2800" dirty="0" smtClean="0"/>
              <a:t>六</a:t>
            </a:r>
            <a:r>
              <a:rPr lang="zh-TW" altLang="zh-TW" sz="2800" dirty="0"/>
              <a:t>年級畢業典禮在校生代表致祝福詞訓練。</a:t>
            </a:r>
          </a:p>
        </p:txBody>
      </p:sp>
    </p:spTree>
    <p:extLst>
      <p:ext uri="{BB962C8B-B14F-4D97-AF65-F5344CB8AC3E}">
        <p14:creationId xmlns:p14="http://schemas.microsoft.com/office/powerpoint/2010/main" val="28205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26770" y="381000"/>
            <a:ext cx="8317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/>
              <a:t>五、班級經營重點：</a:t>
            </a:r>
            <a:endParaRPr lang="zh-TW" altLang="zh-TW" sz="4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826770" y="1524000"/>
            <a:ext cx="75552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3200" b="1" dirty="0"/>
              <a:t>※成語應用</a:t>
            </a:r>
            <a:r>
              <a:rPr lang="zh-TW" altLang="zh-TW" sz="3200" b="1" dirty="0" smtClean="0"/>
              <a:t>：</a:t>
            </a:r>
            <a:endParaRPr lang="en-US" altLang="zh-TW" sz="3200" b="1" dirty="0" smtClean="0"/>
          </a:p>
          <a:p>
            <a:r>
              <a:rPr lang="zh-TW" altLang="zh-TW" sz="3200" b="1" dirty="0" smtClean="0"/>
              <a:t>一</a:t>
            </a:r>
            <a:r>
              <a:rPr lang="zh-TW" altLang="zh-TW" sz="3200" b="1" dirty="0"/>
              <a:t>星期至少有一次在造句簿上讓小朋友練習造句，成語的來源為國語隨堂練習本，而隨堂練習本的造句是每一課的生字延伸成語。因每一課的生字延伸數量頗多，且國語授課時數每週僅</a:t>
            </a:r>
            <a:r>
              <a:rPr lang="en-US" altLang="zh-TW" sz="3200" b="1" dirty="0">
                <a:solidFill>
                  <a:srgbClr val="FF0000"/>
                </a:solidFill>
              </a:rPr>
              <a:t>5</a:t>
            </a:r>
            <a:r>
              <a:rPr lang="zh-TW" altLang="zh-TW" sz="3200" b="1" dirty="0">
                <a:solidFill>
                  <a:srgbClr val="FF0000"/>
                </a:solidFill>
              </a:rPr>
              <a:t>節課</a:t>
            </a:r>
            <a:r>
              <a:rPr lang="zh-TW" altLang="zh-TW" sz="3200" b="1" dirty="0"/>
              <a:t>，因此課堂中及回家作業裡練習是較難以理解的部份加以練習，其餘部份希望家長回家能督促孩子練習</a:t>
            </a:r>
            <a:r>
              <a:rPr lang="zh-TW" altLang="zh-TW" sz="3200" b="1" dirty="0" smtClean="0"/>
              <a:t>。</a:t>
            </a:r>
            <a:endParaRPr lang="zh-TW" altLang="zh-TW" sz="3200" dirty="0"/>
          </a:p>
        </p:txBody>
      </p:sp>
    </p:spTree>
    <p:extLst>
      <p:ext uri="{BB962C8B-B14F-4D97-AF65-F5344CB8AC3E}">
        <p14:creationId xmlns:p14="http://schemas.microsoft.com/office/powerpoint/2010/main" val="248169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26770" y="381000"/>
            <a:ext cx="8317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/>
              <a:t>五、班級經營重點：</a:t>
            </a:r>
            <a:endParaRPr lang="zh-TW" altLang="zh-TW" sz="4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826770" y="1524000"/>
            <a:ext cx="755523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/>
              <a:t>※</a:t>
            </a:r>
            <a:r>
              <a:rPr lang="zh-TW" altLang="en-US" sz="3200" b="1" dirty="0"/>
              <a:t>日記練習</a:t>
            </a:r>
            <a:r>
              <a:rPr lang="zh-TW" altLang="en-US" sz="3200" b="1" dirty="0" smtClean="0"/>
              <a:t>：</a:t>
            </a:r>
            <a:endParaRPr lang="en-US" altLang="zh-TW" sz="3200" b="1" dirty="0" smtClean="0"/>
          </a:p>
          <a:p>
            <a:r>
              <a:rPr lang="zh-TW" altLang="en-US" sz="3200" b="1" dirty="0" smtClean="0"/>
              <a:t>每星期三</a:t>
            </a:r>
            <a:r>
              <a:rPr lang="zh-TW" altLang="en-US" sz="3200" b="1" dirty="0"/>
              <a:t>、五固定讓學童練習寫小日記，目前考量孩子才剛過完暑假不久，所以要求的字數僅</a:t>
            </a:r>
            <a:r>
              <a:rPr lang="en-US" altLang="zh-TW" sz="3200" b="1" dirty="0"/>
              <a:t>90</a:t>
            </a:r>
            <a:r>
              <a:rPr lang="zh-TW" altLang="en-US" sz="3200" b="1" dirty="0"/>
              <a:t>字左右，但之後會隨著月考與學童的學習情形逐步調整。而小日記的題目可能由老師配合班級經營加以訂定，或是配合閱讀教育定為讀書心得，也可能讓學生自由撰寫。</a:t>
            </a:r>
            <a:endParaRPr lang="zh-TW" altLang="zh-TW" sz="3200" dirty="0"/>
          </a:p>
        </p:txBody>
      </p:sp>
    </p:spTree>
    <p:extLst>
      <p:ext uri="{BB962C8B-B14F-4D97-AF65-F5344CB8AC3E}">
        <p14:creationId xmlns:p14="http://schemas.microsoft.com/office/powerpoint/2010/main" val="4247711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1143000"/>
          </a:xfrm>
        </p:spPr>
        <p:txBody>
          <a:bodyPr/>
          <a:lstStyle/>
          <a:p>
            <a:r>
              <a:rPr lang="zh-TW" altLang="en-US" dirty="0" smtClean="0"/>
              <a:t>上學通學巷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827584" y="1180891"/>
            <a:ext cx="7772400" cy="4572000"/>
          </a:xfrm>
        </p:spPr>
        <p:txBody>
          <a:bodyPr/>
          <a:lstStyle/>
          <a:p>
            <a:r>
              <a:rPr lang="zh-TW" altLang="en-US" dirty="0" smtClean="0"/>
              <a:t>維護學生通學安全及校園周邊交通順暢，讓孩子在巷口提前下車，多走一段路上學。</a:t>
            </a:r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52" b="22664"/>
          <a:stretch/>
        </p:blipFill>
        <p:spPr bwMode="auto">
          <a:xfrm>
            <a:off x="107503" y="1988840"/>
            <a:ext cx="3888431" cy="2524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449" y="2650087"/>
            <a:ext cx="5548313" cy="415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313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26770" y="381000"/>
            <a:ext cx="8317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/>
              <a:t>五、班級經營重點：</a:t>
            </a:r>
            <a:endParaRPr lang="zh-TW" altLang="zh-TW" sz="4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826770" y="1524000"/>
            <a:ext cx="75552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/>
              <a:t>※</a:t>
            </a:r>
            <a:r>
              <a:rPr lang="zh-TW" altLang="en-US" sz="3200" b="1" dirty="0" smtClean="0"/>
              <a:t>書法</a:t>
            </a:r>
            <a:r>
              <a:rPr lang="zh-TW" altLang="en-US" sz="3200" b="1" dirty="0"/>
              <a:t>教育</a:t>
            </a:r>
            <a:r>
              <a:rPr lang="zh-TW" altLang="en-US" sz="3200" b="1" dirty="0" smtClean="0"/>
              <a:t>：</a:t>
            </a:r>
            <a:endParaRPr lang="en-US" altLang="zh-TW" sz="3200" b="1" dirty="0" smtClean="0"/>
          </a:p>
          <a:p>
            <a:r>
              <a:rPr lang="zh-TW" altLang="en-US" sz="3200" b="1" dirty="0" smtClean="0"/>
              <a:t>週四</a:t>
            </a:r>
            <a:r>
              <a:rPr lang="zh-TW" altLang="en-US" sz="3200" b="1" dirty="0"/>
              <a:t>導師時間、語文、藝術或是綜合活動領域彈性地配合實施書法教育。希望小朋友下星期可以開始配合將書法用具帶至學校，並放在置物櫃中。</a:t>
            </a:r>
            <a:endParaRPr lang="zh-TW" altLang="zh-TW" sz="3200" dirty="0"/>
          </a:p>
        </p:txBody>
      </p:sp>
    </p:spTree>
    <p:extLst>
      <p:ext uri="{BB962C8B-B14F-4D97-AF65-F5344CB8AC3E}">
        <p14:creationId xmlns:p14="http://schemas.microsoft.com/office/powerpoint/2010/main" val="1257226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26770" y="381000"/>
            <a:ext cx="8317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/>
              <a:t>五、班級經營重點：</a:t>
            </a:r>
            <a:endParaRPr lang="zh-TW" altLang="zh-TW" sz="4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826770" y="1524000"/>
            <a:ext cx="75552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/>
              <a:t>※</a:t>
            </a:r>
            <a:r>
              <a:rPr lang="zh-TW" altLang="en-US" sz="3200" b="1" dirty="0" smtClean="0"/>
              <a:t>午休</a:t>
            </a:r>
            <a:r>
              <a:rPr lang="zh-TW" altLang="en-US" sz="3200" b="1" dirty="0"/>
              <a:t>時間</a:t>
            </a:r>
            <a:r>
              <a:rPr lang="zh-TW" altLang="en-US" sz="3200" b="1" dirty="0" smtClean="0"/>
              <a:t>：</a:t>
            </a:r>
            <a:endParaRPr lang="en-US" altLang="zh-TW" sz="3200" b="1" dirty="0" smtClean="0"/>
          </a:p>
          <a:p>
            <a:r>
              <a:rPr lang="zh-TW" altLang="en-US" sz="3200" b="1" dirty="0" smtClean="0"/>
              <a:t>除非</a:t>
            </a:r>
            <a:r>
              <a:rPr lang="zh-TW" altLang="en-US" sz="3200" b="1" dirty="0"/>
              <a:t>午休時間有活動，午休時間盡量要求進行午睡。但如有功課尚未訂正完之學生，會要求其在午休時間訂正，甚至進行補救教學。</a:t>
            </a:r>
            <a:endParaRPr lang="zh-TW" altLang="zh-TW" sz="3200" dirty="0"/>
          </a:p>
        </p:txBody>
      </p:sp>
    </p:spTree>
    <p:extLst>
      <p:ext uri="{BB962C8B-B14F-4D97-AF65-F5344CB8AC3E}">
        <p14:creationId xmlns:p14="http://schemas.microsoft.com/office/powerpoint/2010/main" val="1487919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26770" y="381000"/>
            <a:ext cx="8317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/>
              <a:t>五、班級經營重點：</a:t>
            </a:r>
            <a:endParaRPr lang="zh-TW" altLang="zh-TW" sz="4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826770" y="1524000"/>
            <a:ext cx="75552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/>
              <a:t>※</a:t>
            </a:r>
            <a:r>
              <a:rPr lang="zh-TW" altLang="en-US" sz="3200" b="1" dirty="0"/>
              <a:t>分組教學</a:t>
            </a:r>
            <a:r>
              <a:rPr lang="zh-TW" altLang="en-US" sz="3200" b="1" dirty="0" smtClean="0"/>
              <a:t>：</a:t>
            </a:r>
            <a:endParaRPr lang="en-US" altLang="zh-TW" sz="3200" b="1" dirty="0" smtClean="0"/>
          </a:p>
          <a:p>
            <a:r>
              <a:rPr lang="zh-TW" altLang="en-US" sz="3200" b="1" dirty="0" smtClean="0"/>
              <a:t>將</a:t>
            </a:r>
            <a:r>
              <a:rPr lang="zh-TW" altLang="en-US" sz="3200" b="1" dirty="0"/>
              <a:t>全班分成</a:t>
            </a:r>
            <a:r>
              <a:rPr lang="en-US" altLang="zh-TW" sz="3200" b="1" dirty="0"/>
              <a:t>6</a:t>
            </a:r>
            <a:r>
              <a:rPr lang="zh-TW" altLang="en-US" sz="3200" b="1" dirty="0"/>
              <a:t>小組，除了日常生活中可讓小朋友互相幫忙提醒外，在教學活動中，也可以彼此互相交流討論。</a:t>
            </a:r>
            <a:endParaRPr lang="zh-TW" altLang="zh-TW" sz="3200" dirty="0"/>
          </a:p>
        </p:txBody>
      </p:sp>
    </p:spTree>
    <p:extLst>
      <p:ext uri="{BB962C8B-B14F-4D97-AF65-F5344CB8AC3E}">
        <p14:creationId xmlns:p14="http://schemas.microsoft.com/office/powerpoint/2010/main" val="3443366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26770" y="381000"/>
            <a:ext cx="8317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/>
              <a:t>五、班級經營重點：</a:t>
            </a:r>
            <a:endParaRPr lang="zh-TW" altLang="zh-TW" sz="4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826770" y="1524000"/>
            <a:ext cx="75552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/>
              <a:t>※</a:t>
            </a:r>
            <a:r>
              <a:rPr lang="zh-TW" altLang="en-US" sz="3200" b="1" dirty="0"/>
              <a:t>小組獎勵</a:t>
            </a:r>
            <a:r>
              <a:rPr lang="zh-TW" altLang="en-US" sz="3200" b="1" dirty="0" smtClean="0"/>
              <a:t>：</a:t>
            </a:r>
            <a:endParaRPr lang="en-US" altLang="zh-TW" sz="3200" b="1" dirty="0" smtClean="0"/>
          </a:p>
          <a:p>
            <a:r>
              <a:rPr lang="zh-TW" altLang="en-US" sz="3200" b="1" dirty="0" smtClean="0"/>
              <a:t>每一</a:t>
            </a:r>
            <a:r>
              <a:rPr lang="zh-TW" altLang="en-US" sz="3200" b="1" dirty="0"/>
              <a:t>小組的小朋友整組表現良好，老師會給予整個小組鼓勵，但如果小組表現不佳，則於下課時間撥</a:t>
            </a:r>
            <a:r>
              <a:rPr lang="en-US" altLang="zh-TW" sz="3200" b="1" dirty="0"/>
              <a:t>8</a:t>
            </a:r>
            <a:r>
              <a:rPr lang="zh-TW" altLang="en-US" sz="3200" b="1" dirty="0"/>
              <a:t>分鐘進行愛班服務。</a:t>
            </a:r>
            <a:endParaRPr lang="zh-TW" altLang="zh-TW" sz="3200" dirty="0"/>
          </a:p>
        </p:txBody>
      </p:sp>
    </p:spTree>
    <p:extLst>
      <p:ext uri="{BB962C8B-B14F-4D97-AF65-F5344CB8AC3E}">
        <p14:creationId xmlns:p14="http://schemas.microsoft.com/office/powerpoint/2010/main" val="3166966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26770" y="381000"/>
            <a:ext cx="8317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/>
              <a:t>六、親師配合事項：</a:t>
            </a:r>
            <a:endParaRPr lang="zh-TW" altLang="zh-TW" sz="4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609600" y="1524000"/>
            <a:ext cx="7772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3600" dirty="0"/>
              <a:t>※請家長每天檢閱孩子的聯絡簿，</a:t>
            </a:r>
            <a:r>
              <a:rPr lang="zh-TW" altLang="zh-TW" sz="3600" dirty="0" smtClean="0"/>
              <a:t>並</a:t>
            </a:r>
            <a:r>
              <a:rPr lang="en-US" altLang="zh-TW" sz="3600" dirty="0" smtClean="0"/>
              <a:t> </a:t>
            </a:r>
          </a:p>
          <a:p>
            <a:r>
              <a:rPr lang="en-US" altLang="zh-TW" sz="3600" dirty="0"/>
              <a:t> </a:t>
            </a:r>
            <a:r>
              <a:rPr lang="en-US" altLang="zh-TW" sz="3600" dirty="0" smtClean="0"/>
              <a:t>  </a:t>
            </a:r>
            <a:r>
              <a:rPr lang="zh-TW" altLang="zh-TW" sz="3600" dirty="0" smtClean="0"/>
              <a:t>在</a:t>
            </a:r>
            <a:r>
              <a:rPr lang="zh-TW" altLang="zh-TW" sz="3600" dirty="0"/>
              <a:t>聯絡簿上簽名。</a:t>
            </a:r>
          </a:p>
          <a:p>
            <a:r>
              <a:rPr lang="zh-TW" altLang="zh-TW" sz="3600" dirty="0"/>
              <a:t>※為孩子準備早餐，儘量在上學前</a:t>
            </a:r>
            <a:r>
              <a:rPr lang="zh-TW" altLang="zh-TW" sz="3600" dirty="0" smtClean="0"/>
              <a:t>用</a:t>
            </a:r>
            <a:endParaRPr lang="en-US" altLang="zh-TW" sz="3600" dirty="0" smtClean="0"/>
          </a:p>
          <a:p>
            <a:r>
              <a:rPr lang="en-US" altLang="zh-TW" sz="3600" dirty="0"/>
              <a:t> </a:t>
            </a:r>
            <a:r>
              <a:rPr lang="en-US" altLang="zh-TW" sz="3600" dirty="0" smtClean="0"/>
              <a:t>  </a:t>
            </a:r>
            <a:r>
              <a:rPr lang="zh-TW" altLang="zh-TW" sz="3600" dirty="0" smtClean="0"/>
              <a:t>完</a:t>
            </a:r>
            <a:r>
              <a:rPr lang="zh-TW" altLang="zh-TW" sz="3600" dirty="0"/>
              <a:t>，或是請孩子將早餐帶到學校後</a:t>
            </a:r>
            <a:r>
              <a:rPr lang="zh-TW" altLang="zh-TW" sz="3600" dirty="0" smtClean="0"/>
              <a:t>，</a:t>
            </a:r>
            <a:endParaRPr lang="en-US" altLang="zh-TW" sz="3600" dirty="0" smtClean="0"/>
          </a:p>
          <a:p>
            <a:r>
              <a:rPr lang="en-US" altLang="zh-TW" sz="3600" dirty="0"/>
              <a:t> </a:t>
            </a:r>
            <a:r>
              <a:rPr lang="en-US" altLang="zh-TW" sz="3600" dirty="0" smtClean="0"/>
              <a:t>  </a:t>
            </a:r>
            <a:r>
              <a:rPr lang="zh-TW" altLang="zh-TW" sz="3600" dirty="0" smtClean="0"/>
              <a:t>利用</a:t>
            </a:r>
            <a:r>
              <a:rPr lang="zh-TW" altLang="zh-TW" sz="3600" dirty="0"/>
              <a:t>晨間打掃前的時間食用。</a:t>
            </a:r>
          </a:p>
          <a:p>
            <a:r>
              <a:rPr lang="zh-TW" altLang="zh-TW" sz="3600" dirty="0"/>
              <a:t>※請於</a:t>
            </a:r>
            <a:r>
              <a:rPr lang="en-US" altLang="zh-TW" sz="3600" dirty="0"/>
              <a:t>7</a:t>
            </a:r>
            <a:r>
              <a:rPr lang="zh-TW" altLang="zh-TW" sz="3600" dirty="0"/>
              <a:t>：</a:t>
            </a:r>
            <a:r>
              <a:rPr lang="en-US" altLang="zh-TW" sz="3600" dirty="0"/>
              <a:t>20</a:t>
            </a:r>
            <a:r>
              <a:rPr lang="zh-TW" altLang="zh-TW" sz="3600" dirty="0"/>
              <a:t>～</a:t>
            </a:r>
            <a:r>
              <a:rPr lang="en-US" altLang="zh-TW" sz="3600" dirty="0"/>
              <a:t>7</a:t>
            </a:r>
            <a:r>
              <a:rPr lang="zh-TW" altLang="zh-TW" sz="3600" dirty="0"/>
              <a:t>：</a:t>
            </a:r>
            <a:r>
              <a:rPr lang="en-US" altLang="zh-TW" sz="3600" dirty="0"/>
              <a:t>40</a:t>
            </a:r>
            <a:r>
              <a:rPr lang="zh-TW" altLang="zh-TW" sz="3600" dirty="0"/>
              <a:t>讓孩子到校，</a:t>
            </a:r>
            <a:r>
              <a:rPr lang="zh-TW" altLang="zh-TW" sz="3600" dirty="0" smtClean="0"/>
              <a:t>並</a:t>
            </a:r>
            <a:endParaRPr lang="en-US" altLang="zh-TW" sz="3600" dirty="0" smtClean="0"/>
          </a:p>
          <a:p>
            <a:r>
              <a:rPr lang="en-US" altLang="zh-TW" sz="3600" dirty="0"/>
              <a:t> </a:t>
            </a:r>
            <a:r>
              <a:rPr lang="en-US" altLang="zh-TW" sz="3600" dirty="0" smtClean="0"/>
              <a:t>  </a:t>
            </a:r>
            <a:r>
              <a:rPr lang="zh-TW" altLang="zh-TW" sz="3600" dirty="0" smtClean="0"/>
              <a:t>且</a:t>
            </a:r>
            <a:r>
              <a:rPr lang="zh-TW" altLang="zh-TW" sz="3600" dirty="0"/>
              <a:t>盡量不要讓孩子帶錢到學校，</a:t>
            </a:r>
            <a:r>
              <a:rPr lang="zh-TW" altLang="zh-TW" sz="3600" dirty="0" smtClean="0"/>
              <a:t>以</a:t>
            </a:r>
            <a:endParaRPr lang="en-US" altLang="zh-TW" sz="3600" dirty="0" smtClean="0"/>
          </a:p>
          <a:p>
            <a:r>
              <a:rPr lang="en-US" altLang="zh-TW" sz="3600" dirty="0"/>
              <a:t> </a:t>
            </a:r>
            <a:r>
              <a:rPr lang="en-US" altLang="zh-TW" sz="3600" dirty="0" smtClean="0"/>
              <a:t>  </a:t>
            </a:r>
            <a:r>
              <a:rPr lang="zh-TW" altLang="zh-TW" sz="3600" dirty="0" smtClean="0"/>
              <a:t>免</a:t>
            </a:r>
            <a:r>
              <a:rPr lang="zh-TW" altLang="zh-TW" sz="3600" dirty="0"/>
              <a:t>遺失</a:t>
            </a:r>
            <a:r>
              <a:rPr lang="zh-TW" altLang="zh-TW" sz="3600" dirty="0" smtClean="0"/>
              <a:t>。</a:t>
            </a:r>
            <a:r>
              <a:rPr lang="en-US" altLang="zh-TW" sz="3600" dirty="0"/>
              <a:t> </a:t>
            </a:r>
            <a:endParaRPr lang="zh-TW" altLang="zh-TW" sz="3600" dirty="0"/>
          </a:p>
        </p:txBody>
      </p:sp>
    </p:spTree>
    <p:extLst>
      <p:ext uri="{BB962C8B-B14F-4D97-AF65-F5344CB8AC3E}">
        <p14:creationId xmlns:p14="http://schemas.microsoft.com/office/powerpoint/2010/main" val="896905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26770" y="381000"/>
            <a:ext cx="8317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/>
              <a:t>六、親師配合事項：</a:t>
            </a:r>
            <a:endParaRPr lang="zh-TW" altLang="zh-TW" sz="4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609600" y="1524000"/>
            <a:ext cx="7772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3600" dirty="0" smtClean="0"/>
              <a:t>※</a:t>
            </a:r>
            <a:r>
              <a:rPr lang="zh-TW" altLang="zh-TW" sz="3600" dirty="0"/>
              <a:t>個人用品應標註姓名，以減少</a:t>
            </a:r>
            <a:r>
              <a:rPr lang="zh-TW" altLang="zh-TW" sz="3600" dirty="0" smtClean="0"/>
              <a:t>遺失</a:t>
            </a:r>
            <a:endParaRPr lang="en-US" altLang="zh-TW" sz="3600" dirty="0" smtClean="0"/>
          </a:p>
          <a:p>
            <a:r>
              <a:rPr lang="en-US" altLang="zh-TW" sz="3600" dirty="0"/>
              <a:t> </a:t>
            </a:r>
            <a:r>
              <a:rPr lang="en-US" altLang="zh-TW" sz="3600" dirty="0" smtClean="0"/>
              <a:t>  </a:t>
            </a:r>
            <a:r>
              <a:rPr lang="zh-TW" altLang="zh-TW" sz="3600" dirty="0" smtClean="0"/>
              <a:t>的</a:t>
            </a:r>
            <a:r>
              <a:rPr lang="zh-TW" altLang="zh-TW" sz="3600" dirty="0"/>
              <a:t>機會。</a:t>
            </a:r>
          </a:p>
          <a:p>
            <a:r>
              <a:rPr lang="zh-TW" altLang="zh-TW" sz="3600" dirty="0"/>
              <a:t>※隨時檢查孩子的書包與用品，如</a:t>
            </a:r>
            <a:r>
              <a:rPr lang="zh-TW" altLang="zh-TW" sz="3600" dirty="0" smtClean="0"/>
              <a:t>發</a:t>
            </a:r>
            <a:endParaRPr lang="en-US" altLang="zh-TW" sz="3600" dirty="0" smtClean="0"/>
          </a:p>
          <a:p>
            <a:r>
              <a:rPr lang="en-US" altLang="zh-TW" sz="3600" dirty="0"/>
              <a:t> </a:t>
            </a:r>
            <a:r>
              <a:rPr lang="en-US" altLang="zh-TW" sz="3600" dirty="0" smtClean="0"/>
              <a:t>  </a:t>
            </a:r>
            <a:r>
              <a:rPr lang="zh-TW" altLang="zh-TW" sz="3600" dirty="0" smtClean="0"/>
              <a:t>現</a:t>
            </a:r>
            <a:r>
              <a:rPr lang="zh-TW" altLang="zh-TW" sz="3600" dirty="0"/>
              <a:t>不明物品，請先與導師聯絡。</a:t>
            </a:r>
          </a:p>
          <a:p>
            <a:r>
              <a:rPr lang="zh-TW" altLang="zh-TW" sz="3600" dirty="0"/>
              <a:t>※如發現孩子有偏差行為，親師</a:t>
            </a:r>
            <a:r>
              <a:rPr lang="zh-TW" altLang="zh-TW" sz="3600" dirty="0" smtClean="0"/>
              <a:t>共同</a:t>
            </a:r>
            <a:endParaRPr lang="en-US" altLang="zh-TW" sz="3600" dirty="0" smtClean="0"/>
          </a:p>
          <a:p>
            <a:r>
              <a:rPr lang="en-US" altLang="zh-TW" sz="3600" dirty="0"/>
              <a:t> </a:t>
            </a:r>
            <a:r>
              <a:rPr lang="en-US" altLang="zh-TW" sz="3600" dirty="0" smtClean="0"/>
              <a:t>  </a:t>
            </a:r>
            <a:r>
              <a:rPr lang="zh-TW" altLang="zh-TW" sz="3600" dirty="0" smtClean="0"/>
              <a:t>努力</a:t>
            </a:r>
            <a:r>
              <a:rPr lang="zh-TW" altLang="zh-TW" sz="3600" dirty="0"/>
              <a:t>輔導，可直接撥打老師的電話。</a:t>
            </a:r>
            <a:r>
              <a:rPr lang="en-US" altLang="zh-TW" sz="3600" dirty="0"/>
              <a:t> </a:t>
            </a:r>
            <a:endParaRPr lang="zh-TW" altLang="zh-TW" sz="3600" dirty="0"/>
          </a:p>
          <a:p>
            <a:r>
              <a:rPr lang="en-US" altLang="zh-TW" sz="3600" dirty="0"/>
              <a:t> </a:t>
            </a:r>
            <a:endParaRPr lang="zh-TW" altLang="zh-TW" sz="3600" dirty="0"/>
          </a:p>
          <a:p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72654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26770" y="381000"/>
            <a:ext cx="8317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/>
              <a:t>七、導師的聯絡方式：</a:t>
            </a:r>
            <a:endParaRPr lang="zh-TW" altLang="zh-TW" sz="4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609600" y="2286000"/>
            <a:ext cx="7772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/>
              <a:t>1</a:t>
            </a:r>
            <a:r>
              <a:rPr lang="zh-TW" altLang="en-US" sz="3600" dirty="0"/>
              <a:t>．聯絡簿留言。</a:t>
            </a:r>
          </a:p>
          <a:p>
            <a:r>
              <a:rPr lang="en-US" altLang="zh-TW" sz="3600" dirty="0"/>
              <a:t>2</a:t>
            </a:r>
            <a:r>
              <a:rPr lang="zh-TW" altLang="en-US" sz="3600" dirty="0"/>
              <a:t>．電話聯絡：</a:t>
            </a:r>
            <a:r>
              <a:rPr lang="en-US" altLang="zh-TW" sz="3600" dirty="0"/>
              <a:t>0910550643</a:t>
            </a:r>
            <a:r>
              <a:rPr lang="zh-TW" altLang="en-US" sz="3600" dirty="0"/>
              <a:t>。</a:t>
            </a:r>
          </a:p>
          <a:p>
            <a:r>
              <a:rPr lang="en-US" altLang="zh-TW" sz="3600" dirty="0"/>
              <a:t>3</a:t>
            </a:r>
            <a:r>
              <a:rPr lang="zh-TW" altLang="en-US" sz="3600" dirty="0"/>
              <a:t>．親師座談會。</a:t>
            </a:r>
          </a:p>
          <a:p>
            <a:r>
              <a:rPr lang="en-US" altLang="zh-TW" sz="3600" dirty="0"/>
              <a:t>4</a:t>
            </a:r>
            <a:r>
              <a:rPr lang="zh-TW" altLang="en-US" sz="3600" dirty="0"/>
              <a:t>．</a:t>
            </a:r>
            <a:r>
              <a:rPr lang="en-US" altLang="zh-TW" sz="3600" dirty="0"/>
              <a:t>E-mail</a:t>
            </a:r>
            <a:r>
              <a:rPr lang="zh-TW" altLang="en-US" sz="3600" dirty="0" smtClean="0"/>
              <a:t>：</a:t>
            </a:r>
            <a:endParaRPr lang="en-US" altLang="zh-TW" sz="3600" dirty="0" smtClean="0"/>
          </a:p>
          <a:p>
            <a:r>
              <a:rPr lang="en-US" altLang="zh-TW" sz="3600" dirty="0"/>
              <a:t> </a:t>
            </a:r>
            <a:r>
              <a:rPr lang="en-US" altLang="zh-TW" sz="3600" dirty="0" smtClean="0"/>
              <a:t>      </a:t>
            </a:r>
            <a:r>
              <a:rPr lang="en-US" altLang="zh-TW" sz="3600" dirty="0" err="1" smtClean="0"/>
              <a:t>g9624304@mail.nhcue.edu.tw</a:t>
            </a:r>
            <a:endParaRPr lang="en-US" altLang="zh-TW" sz="3600" dirty="0"/>
          </a:p>
          <a:p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643788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26770" y="381000"/>
            <a:ext cx="8317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/>
              <a:t>八、導師簡歷：</a:t>
            </a:r>
            <a:endParaRPr lang="zh-TW" altLang="zh-TW" sz="4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609600" y="2286000"/>
            <a:ext cx="8534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800" dirty="0"/>
              <a:t>（一）學歷：</a:t>
            </a:r>
          </a:p>
          <a:p>
            <a:r>
              <a:rPr lang="en-US" altLang="zh-TW" sz="2800" dirty="0"/>
              <a:t>      </a:t>
            </a:r>
            <a:r>
              <a:rPr lang="zh-TW" altLang="zh-TW" sz="2800" dirty="0"/>
              <a:t>新竹縣立竹中國民小學（</a:t>
            </a:r>
            <a:r>
              <a:rPr lang="en-US" altLang="zh-TW" sz="2800" dirty="0"/>
              <a:t>76.9.-82.6.</a:t>
            </a:r>
            <a:r>
              <a:rPr lang="zh-TW" altLang="zh-TW" sz="2800" dirty="0"/>
              <a:t>）</a:t>
            </a:r>
          </a:p>
          <a:p>
            <a:r>
              <a:rPr lang="en-US" altLang="zh-TW" sz="2800" dirty="0"/>
              <a:t>      </a:t>
            </a:r>
            <a:r>
              <a:rPr lang="zh-TW" altLang="zh-TW" sz="2800" dirty="0"/>
              <a:t>新竹縣立二重國民中學（</a:t>
            </a:r>
            <a:r>
              <a:rPr lang="en-US" altLang="zh-TW" sz="2800" dirty="0"/>
              <a:t>82.8.-85.6.</a:t>
            </a:r>
            <a:r>
              <a:rPr lang="zh-TW" altLang="zh-TW" sz="2800" dirty="0"/>
              <a:t>）</a:t>
            </a:r>
          </a:p>
          <a:p>
            <a:r>
              <a:rPr lang="en-US" altLang="zh-TW" sz="2800" dirty="0"/>
              <a:t>      </a:t>
            </a:r>
            <a:r>
              <a:rPr lang="zh-TW" altLang="zh-TW" sz="2800" dirty="0"/>
              <a:t>臺灣省立新竹高級中學（</a:t>
            </a:r>
            <a:r>
              <a:rPr lang="en-US" altLang="zh-TW" sz="2800" dirty="0"/>
              <a:t>85.8.-88.6.</a:t>
            </a:r>
            <a:r>
              <a:rPr lang="zh-TW" altLang="zh-TW" sz="2800" dirty="0"/>
              <a:t>）</a:t>
            </a:r>
          </a:p>
          <a:p>
            <a:r>
              <a:rPr lang="en-US" altLang="zh-TW" sz="2800" dirty="0"/>
              <a:t>      </a:t>
            </a:r>
            <a:r>
              <a:rPr lang="zh-TW" altLang="zh-TW" sz="2800" dirty="0"/>
              <a:t>國立花蓮師範學院教學心理與輔導學</a:t>
            </a:r>
            <a:r>
              <a:rPr lang="zh-TW" altLang="zh-TW" sz="2800" dirty="0" smtClean="0"/>
              <a:t>系</a:t>
            </a:r>
            <a:endParaRPr lang="en-US" altLang="zh-TW" sz="2800" dirty="0" smtClean="0"/>
          </a:p>
          <a:p>
            <a:r>
              <a:rPr lang="en-US" altLang="zh-TW" sz="2800" dirty="0"/>
              <a:t> </a:t>
            </a:r>
            <a:r>
              <a:rPr lang="en-US" altLang="zh-TW" sz="2800" dirty="0" smtClean="0"/>
              <a:t>                                       </a:t>
            </a:r>
            <a:r>
              <a:rPr lang="zh-TW" altLang="zh-TW" sz="2800" dirty="0" smtClean="0"/>
              <a:t>（</a:t>
            </a:r>
            <a:r>
              <a:rPr lang="en-US" altLang="zh-TW" sz="2800" dirty="0"/>
              <a:t>88.9.-92.6.</a:t>
            </a:r>
            <a:r>
              <a:rPr lang="zh-TW" altLang="zh-TW" sz="2800" dirty="0"/>
              <a:t>）</a:t>
            </a:r>
          </a:p>
          <a:p>
            <a:r>
              <a:rPr lang="en-US" altLang="zh-TW" sz="2800" dirty="0"/>
              <a:t>      </a:t>
            </a:r>
            <a:r>
              <a:rPr lang="zh-TW" altLang="zh-TW" sz="2800" dirty="0"/>
              <a:t>國立新竹教育大學環境與文化資源學系碩士</a:t>
            </a:r>
            <a:r>
              <a:rPr lang="zh-TW" altLang="zh-TW" sz="2800" dirty="0" smtClean="0"/>
              <a:t>班</a:t>
            </a:r>
            <a:endParaRPr lang="en-US" altLang="zh-TW" sz="2800" dirty="0" smtClean="0"/>
          </a:p>
          <a:p>
            <a:r>
              <a:rPr lang="en-US" altLang="zh-TW" sz="2800" dirty="0"/>
              <a:t> </a:t>
            </a:r>
            <a:r>
              <a:rPr lang="en-US" altLang="zh-TW" sz="2800" dirty="0" smtClean="0"/>
              <a:t>                                       </a:t>
            </a:r>
            <a:r>
              <a:rPr lang="zh-TW" altLang="zh-TW" sz="2800" dirty="0" smtClean="0"/>
              <a:t>（</a:t>
            </a:r>
            <a:r>
              <a:rPr lang="en-US" altLang="zh-TW" sz="2800" dirty="0"/>
              <a:t>96.9.-99.8.</a:t>
            </a:r>
            <a:r>
              <a:rPr lang="zh-TW" altLang="zh-TW" sz="2800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262416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26770" y="381000"/>
            <a:ext cx="8317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/>
              <a:t>八、導師簡歷：</a:t>
            </a:r>
            <a:endParaRPr lang="zh-TW" altLang="zh-TW" sz="4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381000" y="2362200"/>
            <a:ext cx="8534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（二）經歷：</a:t>
            </a:r>
          </a:p>
          <a:p>
            <a:r>
              <a:rPr lang="zh-TW" altLang="en-US" sz="2400" dirty="0"/>
              <a:t>      花蓮縣吉安鄉太昌國民小學</a:t>
            </a:r>
            <a:r>
              <a:rPr lang="en-US" altLang="zh-TW" sz="2400" dirty="0"/>
              <a:t>-</a:t>
            </a:r>
            <a:r>
              <a:rPr lang="zh-TW" altLang="en-US" sz="2400" dirty="0"/>
              <a:t>實習（</a:t>
            </a:r>
            <a:r>
              <a:rPr lang="en-US" altLang="zh-TW" sz="2400" dirty="0"/>
              <a:t>92.7.-93.6.</a:t>
            </a:r>
            <a:r>
              <a:rPr lang="zh-TW" altLang="en-US" sz="2400" dirty="0"/>
              <a:t>）</a:t>
            </a:r>
          </a:p>
          <a:p>
            <a:r>
              <a:rPr lang="zh-TW" altLang="en-US" sz="2400" dirty="0"/>
              <a:t>      新竹市香山區大湖國民小學</a:t>
            </a:r>
            <a:r>
              <a:rPr lang="en-US" altLang="zh-TW" sz="2400" dirty="0"/>
              <a:t>-</a:t>
            </a:r>
            <a:r>
              <a:rPr lang="zh-TW" altLang="en-US" sz="2400" dirty="0"/>
              <a:t>科任（</a:t>
            </a:r>
            <a:r>
              <a:rPr lang="en-US" altLang="zh-TW" sz="2400" dirty="0"/>
              <a:t>94.12-95.1</a:t>
            </a:r>
            <a:r>
              <a:rPr lang="zh-TW" altLang="en-US" sz="2400" dirty="0"/>
              <a:t>）</a:t>
            </a:r>
          </a:p>
          <a:p>
            <a:r>
              <a:rPr lang="zh-TW" altLang="en-US" sz="2400" dirty="0"/>
              <a:t>      新竹市香山區大湖國民小學</a:t>
            </a:r>
            <a:r>
              <a:rPr lang="en-US" altLang="zh-TW" sz="2400" dirty="0"/>
              <a:t>-5</a:t>
            </a:r>
            <a:r>
              <a:rPr lang="zh-TW" altLang="en-US" sz="2400" dirty="0"/>
              <a:t>、</a:t>
            </a:r>
            <a:r>
              <a:rPr lang="en-US" altLang="zh-TW" sz="2400" dirty="0"/>
              <a:t>6</a:t>
            </a:r>
            <a:r>
              <a:rPr lang="zh-TW" altLang="en-US" sz="2400" dirty="0"/>
              <a:t>、</a:t>
            </a:r>
            <a:r>
              <a:rPr lang="en-US" altLang="zh-TW" sz="2400" dirty="0"/>
              <a:t>4</a:t>
            </a:r>
            <a:r>
              <a:rPr lang="zh-TW" altLang="en-US" sz="2400" dirty="0"/>
              <a:t>年級導師（</a:t>
            </a:r>
            <a:r>
              <a:rPr lang="en-US" altLang="zh-TW" sz="2400" dirty="0"/>
              <a:t>95.2.-97.6</a:t>
            </a:r>
            <a:r>
              <a:rPr lang="zh-TW" altLang="en-US" sz="2400" dirty="0"/>
              <a:t>）</a:t>
            </a:r>
          </a:p>
          <a:p>
            <a:r>
              <a:rPr lang="zh-TW" altLang="en-US" sz="2400" dirty="0"/>
              <a:t>      新竹市香山區大湖國民小學</a:t>
            </a:r>
            <a:r>
              <a:rPr lang="en-US" altLang="zh-TW" sz="2400" dirty="0"/>
              <a:t>-</a:t>
            </a:r>
            <a:r>
              <a:rPr lang="zh-TW" altLang="en-US" sz="2400" dirty="0"/>
              <a:t>教師兼任代理總務</a:t>
            </a:r>
            <a:r>
              <a:rPr lang="zh-TW" altLang="en-US" sz="2400" dirty="0" smtClean="0"/>
              <a:t>主任</a:t>
            </a:r>
            <a:endParaRPr lang="en-US" altLang="zh-TW" sz="2400" dirty="0" smtClean="0"/>
          </a:p>
          <a:p>
            <a:r>
              <a:rPr lang="en-US" altLang="zh-TW" sz="2400" dirty="0"/>
              <a:t> </a:t>
            </a:r>
            <a:r>
              <a:rPr lang="en-US" altLang="zh-TW" sz="2400" dirty="0" smtClean="0"/>
              <a:t>                                                     </a:t>
            </a:r>
            <a:r>
              <a:rPr lang="zh-TW" altLang="en-US" sz="2400" dirty="0" smtClean="0"/>
              <a:t>（</a:t>
            </a:r>
            <a:r>
              <a:rPr lang="en-US" altLang="zh-TW" sz="2400" dirty="0"/>
              <a:t>98.8.-101.7.</a:t>
            </a:r>
            <a:r>
              <a:rPr lang="zh-TW" altLang="en-US" sz="2400" dirty="0"/>
              <a:t>）</a:t>
            </a:r>
          </a:p>
          <a:p>
            <a:r>
              <a:rPr lang="zh-TW" altLang="en-US" sz="2400" dirty="0"/>
              <a:t>      新竹市香山區大湖國民小學</a:t>
            </a:r>
            <a:r>
              <a:rPr lang="en-US" altLang="zh-TW" sz="2400" dirty="0"/>
              <a:t>-4</a:t>
            </a:r>
            <a:r>
              <a:rPr lang="zh-TW" altLang="en-US" sz="2400" dirty="0"/>
              <a:t>、</a:t>
            </a:r>
            <a:r>
              <a:rPr lang="en-US" altLang="zh-TW" sz="2400" dirty="0"/>
              <a:t>5</a:t>
            </a:r>
            <a:r>
              <a:rPr lang="zh-TW" altLang="en-US" sz="2400" dirty="0"/>
              <a:t>、</a:t>
            </a:r>
            <a:r>
              <a:rPr lang="en-US" altLang="zh-TW" sz="2400" dirty="0"/>
              <a:t>6</a:t>
            </a:r>
            <a:r>
              <a:rPr lang="zh-TW" altLang="en-US" sz="2400" dirty="0"/>
              <a:t>、</a:t>
            </a:r>
            <a:r>
              <a:rPr lang="en-US" altLang="zh-TW" sz="2400" dirty="0"/>
              <a:t>3</a:t>
            </a:r>
            <a:r>
              <a:rPr lang="zh-TW" altLang="en-US" sz="2400" dirty="0"/>
              <a:t>年級</a:t>
            </a:r>
            <a:r>
              <a:rPr lang="zh-TW" altLang="en-US" sz="2400" dirty="0" smtClean="0"/>
              <a:t>導師</a:t>
            </a:r>
            <a:endParaRPr lang="en-US" altLang="zh-TW" sz="2400" dirty="0" smtClean="0"/>
          </a:p>
          <a:p>
            <a:r>
              <a:rPr lang="en-US" altLang="zh-TW" sz="2400" dirty="0"/>
              <a:t> </a:t>
            </a:r>
            <a:r>
              <a:rPr lang="en-US" altLang="zh-TW" sz="2400" dirty="0" smtClean="0"/>
              <a:t>                                                     </a:t>
            </a:r>
            <a:r>
              <a:rPr lang="zh-TW" altLang="en-US" sz="2400" dirty="0" smtClean="0"/>
              <a:t>（</a:t>
            </a:r>
            <a:r>
              <a:rPr lang="en-US" altLang="zh-TW" sz="2400" dirty="0"/>
              <a:t>101.8.-105.7</a:t>
            </a:r>
            <a:r>
              <a:rPr lang="zh-TW" altLang="en-US" sz="2400" dirty="0"/>
              <a:t>）</a:t>
            </a:r>
          </a:p>
          <a:p>
            <a:r>
              <a:rPr lang="zh-TW" altLang="en-US" sz="2400" dirty="0"/>
              <a:t>      新竹市北區北門國民小學</a:t>
            </a:r>
            <a:r>
              <a:rPr lang="en-US" altLang="zh-TW" sz="2400" dirty="0"/>
              <a:t>-5</a:t>
            </a:r>
            <a:r>
              <a:rPr lang="zh-TW" altLang="en-US" sz="2400" dirty="0"/>
              <a:t>年級導師（</a:t>
            </a:r>
            <a:r>
              <a:rPr lang="en-US" altLang="zh-TW" sz="2400" dirty="0"/>
              <a:t>105.8.-</a:t>
            </a:r>
            <a:r>
              <a:rPr lang="zh-TW" altLang="en-US" sz="2400" dirty="0"/>
              <a:t>迄今）</a:t>
            </a:r>
          </a:p>
        </p:txBody>
      </p:sp>
    </p:spTree>
    <p:extLst>
      <p:ext uri="{BB962C8B-B14F-4D97-AF65-F5344CB8AC3E}">
        <p14:creationId xmlns:p14="http://schemas.microsoft.com/office/powerpoint/2010/main" val="1312948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26770" y="381000"/>
            <a:ext cx="8317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/>
              <a:t>九、志工招募：</a:t>
            </a:r>
            <a:endParaRPr lang="zh-TW" altLang="zh-TW" sz="48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609600" y="2286000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（一）導護志工：</a:t>
            </a:r>
            <a:endParaRPr lang="en-US" altLang="zh-TW" sz="3600" dirty="0" smtClean="0"/>
          </a:p>
          <a:p>
            <a:endParaRPr lang="en-US" altLang="zh-TW" sz="3600" dirty="0" smtClean="0"/>
          </a:p>
          <a:p>
            <a:r>
              <a:rPr lang="zh-TW" altLang="zh-TW" sz="3600" dirty="0" smtClean="0"/>
              <a:t>目前</a:t>
            </a:r>
            <a:r>
              <a:rPr lang="zh-TW" altLang="zh-TW" sz="3600" dirty="0"/>
              <a:t>校內導護義工人力不足，歡迎有意願的家長踴躍加入。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542093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533" y="188640"/>
            <a:ext cx="5836541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60" y="1570476"/>
            <a:ext cx="2648434" cy="1983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線單箭頭接點 4"/>
          <p:cNvCxnSpPr/>
          <p:nvPr/>
        </p:nvCxnSpPr>
        <p:spPr>
          <a:xfrm flipH="1">
            <a:off x="2755938" y="1601874"/>
            <a:ext cx="447910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33147" y="2668006"/>
            <a:ext cx="2973647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直線接點 8"/>
          <p:cNvCxnSpPr/>
          <p:nvPr/>
        </p:nvCxnSpPr>
        <p:spPr>
          <a:xfrm>
            <a:off x="214865" y="3737466"/>
            <a:ext cx="871296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079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26770" y="381000"/>
            <a:ext cx="8317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/>
              <a:t>九、志工招募：</a:t>
            </a:r>
            <a:endParaRPr lang="zh-TW" altLang="zh-TW" sz="48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228600" y="1676400"/>
            <a:ext cx="7772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（</a:t>
            </a:r>
            <a:r>
              <a:rPr lang="zh-TW" altLang="en-US" sz="3600" dirty="0"/>
              <a:t>二</a:t>
            </a:r>
            <a:r>
              <a:rPr lang="zh-TW" altLang="en-US" sz="3600" dirty="0" smtClean="0"/>
              <a:t>）英語</a:t>
            </a:r>
            <a:r>
              <a:rPr lang="zh-TW" altLang="en-US" sz="3600" dirty="0"/>
              <a:t>千字王閱卷志工：</a:t>
            </a:r>
            <a:endParaRPr lang="en-US" altLang="zh-TW" sz="3600" dirty="0" smtClean="0"/>
          </a:p>
          <a:p>
            <a:endParaRPr lang="en-US" altLang="zh-TW" sz="3600" dirty="0" smtClean="0"/>
          </a:p>
          <a:p>
            <a:r>
              <a:rPr lang="zh-TW" altLang="en-US" sz="3600" dirty="0" smtClean="0"/>
              <a:t>時間：</a:t>
            </a:r>
            <a:r>
              <a:rPr lang="en-US" altLang="zh-TW" sz="3600" dirty="0" smtClean="0"/>
              <a:t>9/20</a:t>
            </a:r>
            <a:r>
              <a:rPr lang="zh-TW" altLang="en-US" sz="3600" dirty="0" smtClean="0"/>
              <a:t>、</a:t>
            </a:r>
            <a:r>
              <a:rPr lang="en-US" altLang="zh-TW" sz="3600" dirty="0" smtClean="0"/>
              <a:t>10/4</a:t>
            </a:r>
            <a:r>
              <a:rPr lang="zh-TW" altLang="en-US" sz="3600" dirty="0" smtClean="0"/>
              <a:t>、</a:t>
            </a:r>
            <a:r>
              <a:rPr lang="en-US" altLang="zh-TW" sz="3600" dirty="0" smtClean="0"/>
              <a:t>10/18</a:t>
            </a:r>
            <a:r>
              <a:rPr lang="zh-TW" altLang="en-US" sz="3600" dirty="0" smtClean="0"/>
              <a:t>、</a:t>
            </a:r>
            <a:r>
              <a:rPr lang="en-US" altLang="zh-TW" sz="3600" dirty="0" smtClean="0"/>
              <a:t>11/1</a:t>
            </a:r>
            <a:r>
              <a:rPr lang="zh-TW" altLang="en-US" sz="3600" dirty="0" smtClean="0"/>
              <a:t>、</a:t>
            </a:r>
            <a:endParaRPr lang="en-US" altLang="zh-TW" sz="3600" dirty="0" smtClean="0"/>
          </a:p>
          <a:p>
            <a:r>
              <a:rPr lang="en-US" altLang="zh-TW" sz="3600" dirty="0"/>
              <a:t> </a:t>
            </a:r>
            <a:r>
              <a:rPr lang="en-US" altLang="zh-TW" sz="3600" dirty="0" smtClean="0"/>
              <a:t>        12/20</a:t>
            </a:r>
            <a:r>
              <a:rPr lang="zh-TW" altLang="en-US" sz="3600" dirty="0" smtClean="0"/>
              <a:t>週二下午一點至三點左右。  </a:t>
            </a:r>
            <a:endParaRPr lang="en-US" altLang="zh-TW" sz="3600" dirty="0" smtClean="0"/>
          </a:p>
          <a:p>
            <a:r>
              <a:rPr lang="zh-TW" altLang="en-US" sz="3600" dirty="0" smtClean="0"/>
              <a:t>      不須每次到，也不需批改者整個時段，可彈性調整。有意願者請留下姓名給導師或英語廖珍儀老師。</a:t>
            </a:r>
            <a:endParaRPr lang="en-US" altLang="zh-TW" sz="3600" dirty="0" smtClean="0"/>
          </a:p>
          <a:p>
            <a:r>
              <a:rPr lang="en-US" altLang="zh-TW" sz="3600" dirty="0" err="1" smtClean="0"/>
              <a:t>E-mail:janetliao5@Hotmail.com</a:t>
            </a:r>
            <a:endParaRPr lang="en-US" altLang="zh-TW" sz="3600" dirty="0" smtClean="0"/>
          </a:p>
          <a:p>
            <a:r>
              <a:rPr lang="zh-TW" altLang="en-US" sz="3600" dirty="0" smtClean="0"/>
              <a:t>電話：</a:t>
            </a:r>
            <a:r>
              <a:rPr lang="en-US" altLang="zh-TW" sz="3600" dirty="0" smtClean="0"/>
              <a:t>0910-068066</a:t>
            </a:r>
            <a:endParaRPr lang="en-US" altLang="zh-TW" sz="3600" dirty="0"/>
          </a:p>
          <a:p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00807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26770" y="381000"/>
            <a:ext cx="8317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/>
              <a:t>十、推選班級代表：</a:t>
            </a:r>
            <a:endParaRPr lang="zh-TW" altLang="zh-TW" sz="48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1981200" y="30480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/>
              <a:t>每班推選一至三人</a:t>
            </a:r>
            <a:endParaRPr lang="en-US" altLang="zh-TW" sz="3600" dirty="0" smtClean="0"/>
          </a:p>
          <a:p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524062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26770" y="381000"/>
            <a:ext cx="8317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/>
              <a:t>十一、議題討論：</a:t>
            </a:r>
            <a:endParaRPr lang="zh-TW" altLang="zh-TW" sz="48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685800" y="2667000"/>
            <a:ext cx="731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＊</a:t>
            </a:r>
            <a:r>
              <a:rPr lang="zh-TW" altLang="en-US" sz="3600" dirty="0" smtClean="0"/>
              <a:t>是否製作班服？</a:t>
            </a:r>
            <a:endParaRPr lang="en-US" altLang="zh-TW" sz="3600" dirty="0" smtClean="0"/>
          </a:p>
          <a:p>
            <a:r>
              <a:rPr lang="zh-TW" altLang="en-US" sz="3600" dirty="0" smtClean="0"/>
              <a:t>如果與整學年一起購買，價格大約可壓低至每件</a:t>
            </a:r>
            <a:r>
              <a:rPr lang="en-US" altLang="zh-TW" sz="3600" dirty="0" smtClean="0"/>
              <a:t>200-250</a:t>
            </a:r>
            <a:r>
              <a:rPr lang="zh-TW" altLang="en-US" sz="3600" dirty="0" smtClean="0"/>
              <a:t>左右。</a:t>
            </a:r>
            <a:endParaRPr lang="en-US" altLang="zh-TW" sz="3600" dirty="0" smtClean="0"/>
          </a:p>
          <a:p>
            <a:r>
              <a:rPr lang="zh-TW" altLang="en-US" sz="3600" dirty="0" smtClean="0"/>
              <a:t>如果自己班購買，可能價格每件會落在</a:t>
            </a:r>
            <a:r>
              <a:rPr lang="en-US" altLang="zh-TW" sz="3600" dirty="0" smtClean="0"/>
              <a:t>250-300</a:t>
            </a:r>
            <a:r>
              <a:rPr lang="zh-TW" altLang="en-US" sz="3600" dirty="0" smtClean="0"/>
              <a:t>左右。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573257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26770" y="381000"/>
            <a:ext cx="8317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/>
              <a:t>十一、議題討論：</a:t>
            </a:r>
            <a:endParaRPr lang="zh-TW" altLang="zh-TW" sz="48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381000" y="2209800"/>
            <a:ext cx="7315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＊</a:t>
            </a:r>
            <a:r>
              <a:rPr lang="zh-TW" altLang="en-US" sz="3600" dirty="0" smtClean="0"/>
              <a:t>收取班級雜費。</a:t>
            </a:r>
            <a:endParaRPr lang="en-US" altLang="zh-TW" sz="3600" dirty="0" smtClean="0"/>
          </a:p>
          <a:p>
            <a:r>
              <a:rPr lang="zh-TW" altLang="en-US" sz="3600" dirty="0" smtClean="0"/>
              <a:t>目前已知費需花費用為：</a:t>
            </a:r>
            <a:endParaRPr lang="en-US" altLang="zh-TW" sz="3600" dirty="0" smtClean="0"/>
          </a:p>
          <a:p>
            <a:r>
              <a:rPr lang="en-US" altLang="zh-TW" sz="3600" dirty="0" smtClean="0"/>
              <a:t>1.</a:t>
            </a:r>
            <a:r>
              <a:rPr lang="zh-TW" altLang="en-US" sz="3600" dirty="0" smtClean="0"/>
              <a:t>彩虹學習本每人</a:t>
            </a:r>
            <a:r>
              <a:rPr lang="en-US" altLang="zh-TW" sz="3600" dirty="0" smtClean="0"/>
              <a:t>30</a:t>
            </a:r>
            <a:r>
              <a:rPr lang="zh-TW" altLang="en-US" sz="3600" dirty="0" smtClean="0"/>
              <a:t>元。</a:t>
            </a:r>
            <a:endParaRPr lang="en-US" altLang="zh-TW" sz="3600" dirty="0" smtClean="0"/>
          </a:p>
          <a:p>
            <a:r>
              <a:rPr lang="en-US" altLang="zh-TW" sz="3600" dirty="0" smtClean="0"/>
              <a:t>2.</a:t>
            </a:r>
            <a:r>
              <a:rPr lang="zh-TW" altLang="en-US" sz="3600" dirty="0" smtClean="0"/>
              <a:t>彩虹義工媽媽的禮物，大約</a:t>
            </a:r>
            <a:r>
              <a:rPr lang="en-US" altLang="zh-TW" sz="3600" dirty="0" smtClean="0"/>
              <a:t>250</a:t>
            </a:r>
            <a:r>
              <a:rPr lang="zh-TW" altLang="en-US" sz="3600" dirty="0" smtClean="0"/>
              <a:t>元</a:t>
            </a:r>
            <a:endParaRPr lang="en-US" altLang="zh-TW" sz="3600" dirty="0" smtClean="0"/>
          </a:p>
          <a:p>
            <a:r>
              <a:rPr lang="en-US" altLang="zh-TW" sz="3600" dirty="0"/>
              <a:t> </a:t>
            </a:r>
            <a:r>
              <a:rPr lang="en-US" altLang="zh-TW" sz="3600" dirty="0" smtClean="0"/>
              <a:t>  </a:t>
            </a:r>
            <a:r>
              <a:rPr lang="zh-TW" altLang="en-US" sz="3600" dirty="0" smtClean="0"/>
              <a:t>左右，換算每人為</a:t>
            </a:r>
            <a:r>
              <a:rPr lang="en-US" altLang="zh-TW" sz="3600" dirty="0" smtClean="0"/>
              <a:t>10</a:t>
            </a:r>
            <a:r>
              <a:rPr lang="zh-TW" altLang="en-US" sz="3600" dirty="0" smtClean="0"/>
              <a:t>元。</a:t>
            </a:r>
            <a:endParaRPr lang="en-US" altLang="zh-TW" sz="3600" dirty="0" smtClean="0"/>
          </a:p>
          <a:p>
            <a:endParaRPr lang="en-US" altLang="zh-TW" sz="3600" dirty="0" smtClean="0"/>
          </a:p>
          <a:p>
            <a:r>
              <a:rPr lang="zh-TW" altLang="en-US" sz="36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＊如不製作班服，建議班級雜費收</a:t>
            </a:r>
            <a:endParaRPr lang="en-US" altLang="zh-TW" sz="3600" dirty="0" smtClean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en-US" altLang="zh-TW" sz="3600" dirty="0">
                <a:latin typeface="PMingLiU" panose="02020500000000000000" pitchFamily="18" charset="-120"/>
                <a:ea typeface="PMingLiU" panose="02020500000000000000" pitchFamily="18" charset="-120"/>
              </a:rPr>
              <a:t> </a:t>
            </a:r>
            <a:r>
              <a:rPr lang="en-US" altLang="zh-TW" sz="36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  </a:t>
            </a:r>
            <a:r>
              <a:rPr lang="zh-TW" altLang="en-US" sz="36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取每人</a:t>
            </a:r>
            <a:r>
              <a:rPr lang="en-US" altLang="zh-TW" sz="36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40</a:t>
            </a:r>
            <a:r>
              <a:rPr lang="zh-TW" altLang="en-US" sz="36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元即可。</a:t>
            </a:r>
            <a:endParaRPr lang="en-US" altLang="zh-TW" sz="3600" dirty="0"/>
          </a:p>
          <a:p>
            <a:endParaRPr lang="en-US" altLang="zh-TW" sz="3600" dirty="0"/>
          </a:p>
          <a:p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775553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26770" y="381000"/>
            <a:ext cx="8317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/>
              <a:t>十一、議題討論：</a:t>
            </a:r>
            <a:endParaRPr lang="zh-TW" altLang="zh-TW" sz="48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381000" y="1524000"/>
            <a:ext cx="8763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＊方案一：不製作班服，建議班級  </a:t>
            </a:r>
            <a:endParaRPr lang="en-US" altLang="zh-TW" sz="3200" dirty="0" smtClean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en-US" altLang="zh-TW" sz="3200" dirty="0">
                <a:latin typeface="PMingLiU" panose="02020500000000000000" pitchFamily="18" charset="-120"/>
                <a:ea typeface="PMingLiU" panose="02020500000000000000" pitchFamily="18" charset="-120"/>
              </a:rPr>
              <a:t> </a:t>
            </a:r>
            <a:r>
              <a:rPr lang="en-US" altLang="zh-TW" sz="32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                  </a:t>
            </a:r>
            <a:r>
              <a:rPr lang="zh-TW" altLang="en-US" sz="32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雜費每人收</a:t>
            </a:r>
            <a:r>
              <a:rPr lang="en-US" altLang="zh-TW" sz="32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40</a:t>
            </a:r>
            <a:r>
              <a:rPr lang="zh-TW" altLang="en-US" sz="32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元即可。</a:t>
            </a:r>
            <a:endParaRPr lang="en-US" altLang="zh-TW" sz="3200" dirty="0" smtClean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zh-TW" altLang="en-US" sz="3200" dirty="0">
                <a:latin typeface="PMingLiU" panose="02020500000000000000" pitchFamily="18" charset="-120"/>
                <a:ea typeface="PMingLiU" panose="02020500000000000000" pitchFamily="18" charset="-120"/>
              </a:rPr>
              <a:t>＊</a:t>
            </a:r>
            <a:r>
              <a:rPr lang="zh-TW" altLang="en-US" sz="3200" dirty="0" smtClean="0"/>
              <a:t>方案二：</a:t>
            </a:r>
            <a:r>
              <a:rPr lang="zh-TW" altLang="en-US" sz="3200" dirty="0"/>
              <a:t>不製作班服</a:t>
            </a:r>
            <a:r>
              <a:rPr lang="zh-TW" altLang="en-US" sz="3200" dirty="0" smtClean="0"/>
              <a:t>，班級  </a:t>
            </a:r>
            <a:endParaRPr lang="zh-TW" altLang="en-US" sz="3200" dirty="0"/>
          </a:p>
          <a:p>
            <a:r>
              <a:rPr lang="zh-TW" altLang="en-US" sz="3200" dirty="0"/>
              <a:t>                 </a:t>
            </a:r>
            <a:r>
              <a:rPr lang="zh-TW" altLang="en-US" sz="3200" dirty="0" smtClean="0"/>
              <a:t>雜費每人收</a:t>
            </a:r>
            <a:r>
              <a:rPr lang="en-US" altLang="zh-TW" sz="3200" dirty="0" smtClean="0"/>
              <a:t>200</a:t>
            </a:r>
            <a:r>
              <a:rPr lang="zh-TW" altLang="en-US" sz="3200" dirty="0" smtClean="0"/>
              <a:t>元。</a:t>
            </a:r>
            <a:endParaRPr lang="en-US" altLang="zh-TW" sz="3200" dirty="0" smtClean="0"/>
          </a:p>
          <a:p>
            <a:r>
              <a:rPr lang="en-US" altLang="zh-TW" sz="3200" dirty="0"/>
              <a:t> </a:t>
            </a:r>
            <a:r>
              <a:rPr lang="en-US" altLang="zh-TW" sz="3200" dirty="0" smtClean="0"/>
              <a:t>              </a:t>
            </a:r>
            <a:r>
              <a:rPr lang="zh-TW" altLang="en-US" sz="3200" dirty="0" smtClean="0"/>
              <a:t>（希望可</a:t>
            </a:r>
            <a:r>
              <a:rPr lang="zh-TW" altLang="en-US" sz="3200" dirty="0"/>
              <a:t>用到畢業）。</a:t>
            </a:r>
            <a:endParaRPr lang="en-US" altLang="zh-TW" sz="3200" dirty="0"/>
          </a:p>
          <a:p>
            <a:r>
              <a:rPr lang="zh-TW" altLang="en-US" sz="32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＊</a:t>
            </a:r>
            <a:r>
              <a:rPr lang="zh-TW" altLang="en-US" sz="3200" dirty="0" smtClean="0"/>
              <a:t>方案三：製作</a:t>
            </a:r>
            <a:r>
              <a:rPr lang="zh-TW" altLang="en-US" sz="3200" dirty="0"/>
              <a:t>班服</a:t>
            </a:r>
            <a:r>
              <a:rPr lang="zh-TW" altLang="en-US" sz="3200" dirty="0" smtClean="0"/>
              <a:t>，班級  </a:t>
            </a:r>
            <a:endParaRPr lang="zh-TW" altLang="en-US" sz="3200" dirty="0"/>
          </a:p>
          <a:p>
            <a:r>
              <a:rPr lang="zh-TW" altLang="en-US" sz="3200" dirty="0"/>
              <a:t>                 </a:t>
            </a:r>
            <a:r>
              <a:rPr lang="zh-TW" altLang="en-US" sz="3200" dirty="0" smtClean="0"/>
              <a:t>雜費每人收</a:t>
            </a:r>
            <a:r>
              <a:rPr lang="en-US" altLang="zh-TW" sz="3200" dirty="0" smtClean="0"/>
              <a:t>40+300</a:t>
            </a:r>
            <a:r>
              <a:rPr lang="zh-TW" altLang="en-US" sz="3200" dirty="0" smtClean="0"/>
              <a:t>＝</a:t>
            </a:r>
            <a:r>
              <a:rPr lang="en-US" altLang="zh-TW" sz="3200" dirty="0" smtClean="0"/>
              <a:t>340</a:t>
            </a:r>
            <a:r>
              <a:rPr lang="zh-TW" altLang="en-US" sz="3200" dirty="0" smtClean="0"/>
              <a:t>元。</a:t>
            </a:r>
            <a:endParaRPr lang="en-US" altLang="zh-TW" sz="3200" dirty="0" smtClean="0"/>
          </a:p>
          <a:p>
            <a:r>
              <a:rPr lang="zh-TW" altLang="en-US" sz="3200" dirty="0">
                <a:latin typeface="PMingLiU" panose="02020500000000000000" pitchFamily="18" charset="-120"/>
                <a:ea typeface="PMingLiU" panose="02020500000000000000" pitchFamily="18" charset="-120"/>
              </a:rPr>
              <a:t>＊</a:t>
            </a:r>
            <a:r>
              <a:rPr lang="zh-TW" altLang="en-US" sz="3200" dirty="0" smtClean="0"/>
              <a:t>方案四：</a:t>
            </a:r>
            <a:r>
              <a:rPr lang="zh-TW" altLang="en-US" sz="3200" dirty="0"/>
              <a:t>製作班服，</a:t>
            </a:r>
            <a:r>
              <a:rPr lang="zh-TW" altLang="en-US" sz="3200" dirty="0" smtClean="0"/>
              <a:t>班級雜費收每人收</a:t>
            </a:r>
            <a:endParaRPr lang="en-US" altLang="zh-TW" sz="3200" dirty="0" smtClean="0"/>
          </a:p>
          <a:p>
            <a:r>
              <a:rPr lang="en-US" altLang="zh-TW" sz="3200" dirty="0"/>
              <a:t> </a:t>
            </a:r>
            <a:r>
              <a:rPr lang="en-US" altLang="zh-TW" sz="3200" dirty="0" smtClean="0"/>
              <a:t>                500</a:t>
            </a:r>
            <a:r>
              <a:rPr lang="zh-TW" altLang="en-US" sz="3200" dirty="0" smtClean="0"/>
              <a:t>元（希望可用到畢業）。</a:t>
            </a:r>
            <a:endParaRPr lang="en-US" altLang="zh-TW" sz="3200" dirty="0"/>
          </a:p>
        </p:txBody>
      </p:sp>
    </p:spTree>
    <p:extLst>
      <p:ext uri="{BB962C8B-B14F-4D97-AF65-F5344CB8AC3E}">
        <p14:creationId xmlns:p14="http://schemas.microsoft.com/office/powerpoint/2010/main" val="3416119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26770" y="381000"/>
            <a:ext cx="8317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/>
              <a:t>十一、議題討論：</a:t>
            </a:r>
            <a:endParaRPr lang="zh-TW" altLang="zh-TW" sz="48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849630" y="2514600"/>
            <a:ext cx="8763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班級雜費管理方式：</a:t>
            </a:r>
            <a:endParaRPr lang="en-US" altLang="zh-TW" sz="3200" dirty="0" smtClean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zh-TW" altLang="en-US" sz="32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方案一：由家長管理金錢，導師如有</a:t>
            </a:r>
            <a:endParaRPr lang="en-US" altLang="zh-TW" sz="3200" dirty="0" smtClean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en-US" altLang="zh-TW" sz="3200" dirty="0">
                <a:latin typeface="PMingLiU" panose="02020500000000000000" pitchFamily="18" charset="-120"/>
                <a:ea typeface="PMingLiU" panose="02020500000000000000" pitchFamily="18" charset="-120"/>
              </a:rPr>
              <a:t> </a:t>
            </a:r>
            <a:r>
              <a:rPr lang="en-US" altLang="zh-TW" sz="32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              </a:t>
            </a:r>
            <a:r>
              <a:rPr lang="zh-TW" altLang="en-US" sz="32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班級上的花費，再拿發票或</a:t>
            </a:r>
            <a:endParaRPr lang="en-US" altLang="zh-TW" sz="3200" dirty="0" smtClean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en-US" altLang="zh-TW" sz="3200" dirty="0">
                <a:latin typeface="PMingLiU" panose="02020500000000000000" pitchFamily="18" charset="-120"/>
                <a:ea typeface="PMingLiU" panose="02020500000000000000" pitchFamily="18" charset="-120"/>
              </a:rPr>
              <a:t> </a:t>
            </a:r>
            <a:r>
              <a:rPr lang="en-US" altLang="zh-TW" sz="32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              </a:t>
            </a:r>
            <a:r>
              <a:rPr lang="zh-TW" altLang="en-US" sz="32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是收據向負責家長核銷。</a:t>
            </a:r>
            <a:endParaRPr lang="en-US" altLang="zh-TW" sz="3200" dirty="0" smtClean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zh-TW" altLang="en-US" sz="32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方案二：由導師自行管理金錢，至期</a:t>
            </a:r>
            <a:endParaRPr lang="en-US" altLang="zh-TW" sz="3200" dirty="0" smtClean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en-US" altLang="zh-TW" sz="3200" dirty="0">
                <a:latin typeface="PMingLiU" panose="02020500000000000000" pitchFamily="18" charset="-120"/>
                <a:ea typeface="PMingLiU" panose="02020500000000000000" pitchFamily="18" charset="-120"/>
              </a:rPr>
              <a:t> </a:t>
            </a:r>
            <a:r>
              <a:rPr lang="en-US" altLang="zh-TW" sz="32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              </a:t>
            </a:r>
            <a:r>
              <a:rPr lang="zh-TW" altLang="en-US" sz="32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末再將收支明細公佈所有家長</a:t>
            </a:r>
            <a:endParaRPr lang="en-US" altLang="zh-TW" sz="3200" dirty="0" smtClean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en-US" altLang="zh-TW" sz="3200" dirty="0">
                <a:latin typeface="PMingLiU" panose="02020500000000000000" pitchFamily="18" charset="-120"/>
                <a:ea typeface="PMingLiU" panose="02020500000000000000" pitchFamily="18" charset="-120"/>
              </a:rPr>
              <a:t> </a:t>
            </a:r>
            <a:r>
              <a:rPr lang="en-US" altLang="zh-TW" sz="32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              </a:t>
            </a:r>
            <a:r>
              <a:rPr lang="zh-TW" altLang="en-US" sz="32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週知。</a:t>
            </a:r>
            <a:endParaRPr lang="en-US" altLang="zh-TW" sz="3200" dirty="0"/>
          </a:p>
        </p:txBody>
      </p:sp>
    </p:spTree>
    <p:extLst>
      <p:ext uri="{BB962C8B-B14F-4D97-AF65-F5344CB8AC3E}">
        <p14:creationId xmlns:p14="http://schemas.microsoft.com/office/powerpoint/2010/main" val="29345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828800" y="335280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/>
              <a:t>報告完畢，謝謝參與！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03980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1校安室紫錐花業務\01業務資料\06反毒文宣\教育部文宣資料\搖頭丸篇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6"/>
          <a:stretch/>
        </p:blipFill>
        <p:spPr bwMode="auto">
          <a:xfrm>
            <a:off x="0" y="0"/>
            <a:ext cx="91367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674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04800"/>
            <a:ext cx="7848600" cy="4800600"/>
          </a:xfrm>
          <a:solidFill>
            <a:srgbClr val="FFFFFF">
              <a:alpha val="63921"/>
            </a:srgbClr>
          </a:solidFill>
          <a:ln w="38100">
            <a:solidFill>
              <a:srgbClr val="7030A0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algn="l"/>
            <a:r>
              <a:rPr lang="zh-TW" altLang="en-US" sz="360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en-US" altLang="zh-TW" sz="360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</a:t>
            </a:r>
            <a:r>
              <a:rPr lang="zh-TW" altLang="zh-TW" sz="360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愛的加油站</a:t>
            </a:r>
            <a:r>
              <a:rPr lang="en-US" altLang="zh-TW" sz="360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en-US" altLang="zh-TW" sz="3600" smtClean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zh-TW" sz="3600" smtClean="0">
                <a:latin typeface="標楷體" panose="03000509000000000000" pitchFamily="65" charset="-120"/>
                <a:ea typeface="標楷體" panose="03000509000000000000" pitchFamily="65" charset="-120"/>
              </a:rPr>
              <a:t>招讓孩子更專心</a:t>
            </a:r>
            <a:r>
              <a:rPr lang="zh-TW" altLang="zh-TW" sz="280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</a:p>
          <a:p>
            <a:pPr algn="l"/>
            <a:r>
              <a:rPr lang="en-US" altLang="zh-TW" sz="280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sz="280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營造適合讀書的環境</a:t>
            </a:r>
            <a:r>
              <a:rPr lang="zh-TW" altLang="en-US" sz="280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80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sz="280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作息規律</a:t>
            </a:r>
          </a:p>
          <a:p>
            <a:pPr algn="l"/>
            <a:r>
              <a:rPr lang="en-US" altLang="zh-TW" sz="280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zh-TW" sz="280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找到讀書的黃金時間</a:t>
            </a:r>
            <a:r>
              <a:rPr lang="zh-TW" altLang="en-US" sz="280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80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zh-TW" sz="280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漸漸延長專心時間</a:t>
            </a:r>
          </a:p>
          <a:p>
            <a:pPr algn="l"/>
            <a:r>
              <a:rPr lang="en-US" altLang="zh-TW" sz="280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zh-TW" sz="280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手到口到</a:t>
            </a:r>
            <a:r>
              <a:rPr lang="zh-TW" altLang="en-US" sz="280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</a:t>
            </a:r>
            <a:r>
              <a:rPr lang="en-US" altLang="zh-TW" sz="280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zh-TW" sz="280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讓大腦喘口氣</a:t>
            </a:r>
          </a:p>
          <a:p>
            <a:pPr algn="l"/>
            <a:r>
              <a:rPr lang="en-US" altLang="zh-TW" sz="280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7.</a:t>
            </a:r>
            <a:r>
              <a:rPr lang="zh-TW" altLang="zh-TW" sz="280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驗收學習成果</a:t>
            </a:r>
            <a:r>
              <a:rPr lang="zh-TW" altLang="en-US" sz="280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</a:t>
            </a:r>
            <a:r>
              <a:rPr lang="en-US" altLang="zh-TW" sz="280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8.</a:t>
            </a:r>
            <a:r>
              <a:rPr lang="zh-TW" altLang="zh-TW" sz="280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節制使用「三電」</a:t>
            </a:r>
          </a:p>
          <a:p>
            <a:pPr algn="l"/>
            <a:r>
              <a:rPr lang="en-US" altLang="zh-TW" sz="280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9.</a:t>
            </a:r>
            <a:r>
              <a:rPr lang="zh-TW" altLang="zh-TW" sz="280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保持好心情</a:t>
            </a:r>
            <a:r>
              <a:rPr lang="zh-TW" altLang="en-US" sz="280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</a:t>
            </a:r>
            <a:r>
              <a:rPr lang="en-US" altLang="zh-TW" sz="280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10.</a:t>
            </a:r>
            <a:r>
              <a:rPr lang="zh-TW" altLang="zh-TW" sz="280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了解孩子的氣質</a:t>
            </a:r>
          </a:p>
          <a:p>
            <a:pPr algn="l"/>
            <a:r>
              <a:rPr lang="en-US" altLang="zh-TW" sz="280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11.</a:t>
            </a:r>
            <a:r>
              <a:rPr lang="zh-TW" altLang="zh-TW" sz="280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把學習變有趣</a:t>
            </a:r>
            <a:r>
              <a:rPr lang="zh-TW" altLang="en-US" sz="280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en-US" altLang="zh-TW" sz="280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12.</a:t>
            </a:r>
            <a:r>
              <a:rPr lang="zh-TW" altLang="zh-TW" sz="280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遠離「不專心」食物</a:t>
            </a:r>
          </a:p>
          <a:p>
            <a:pPr algn="l"/>
            <a:r>
              <a:rPr lang="zh-TW" altLang="zh-TW" sz="1800" b="1" smtClean="0"/>
              <a:t>資料來源</a:t>
            </a:r>
            <a:r>
              <a:rPr lang="en-US" altLang="zh-TW" sz="1800" b="1" smtClean="0"/>
              <a:t>:</a:t>
            </a:r>
            <a:r>
              <a:rPr lang="en-US" altLang="zh-TW" sz="1800" smtClean="0"/>
              <a:t> </a:t>
            </a:r>
            <a:r>
              <a:rPr lang="en-US" altLang="zh-TW" sz="1200" b="1" smtClean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http://www.parenting.com.tw/article/article.action?id=5043749&amp;page=1</a:t>
            </a:r>
            <a:endParaRPr lang="zh-TW" altLang="zh-TW" sz="120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zh-TW" altLang="zh-TW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家庭教育諮詢專線</a:t>
            </a:r>
            <a:r>
              <a:rPr lang="en-US" altLang="zh-TW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]-</a:t>
            </a:r>
            <a:endParaRPr lang="en-US" altLang="zh-TW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123" name="文字方塊 1"/>
          <p:cNvSpPr txBox="1">
            <a:spLocks noChangeArrowheads="1"/>
          </p:cNvSpPr>
          <p:nvPr/>
        </p:nvSpPr>
        <p:spPr bwMode="auto">
          <a:xfrm>
            <a:off x="4495800" y="4419600"/>
            <a:ext cx="3505200" cy="1108075"/>
          </a:xfrm>
          <a:prstGeom prst="rect">
            <a:avLst/>
          </a:prstGeom>
          <a:solidFill>
            <a:srgbClr val="FFFFCC"/>
          </a:solidFill>
          <a:ln w="38100">
            <a:solidFill>
              <a:srgbClr val="CC0000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66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4128185</a:t>
            </a:r>
            <a:endParaRPr lang="zh-TW" altLang="zh-TW" sz="6600" b="1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457200"/>
            <a:ext cx="5029200" cy="685800"/>
          </a:xfrm>
        </p:spPr>
        <p:txBody>
          <a:bodyPr/>
          <a:lstStyle/>
          <a:p>
            <a:pPr eaLnBrk="1" hangingPunct="1"/>
            <a:r>
              <a:rPr lang="zh-TW" altLang="en-US" sz="360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</a:t>
            </a:r>
            <a:r>
              <a:rPr lang="zh-TW" altLang="en-US" sz="3600" smtClean="0">
                <a:latin typeface="標楷體" panose="03000509000000000000" pitchFamily="65" charset="-120"/>
                <a:ea typeface="標楷體" panose="03000509000000000000" pitchFamily="65" charset="-120"/>
              </a:rPr>
              <a:t>親職教育活動宣導</a:t>
            </a:r>
            <a:r>
              <a:rPr lang="en-US" altLang="zh-TW" sz="360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143000"/>
            <a:ext cx="6629400" cy="4495800"/>
          </a:xfrm>
          <a:solidFill>
            <a:srgbClr val="FFFFFF">
              <a:alpha val="63921"/>
            </a:srgbClr>
          </a:solidFill>
          <a:ln w="38100">
            <a:solidFill>
              <a:srgbClr val="339966"/>
            </a:solidFill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algn="l" eaLnBrk="1" hangingPunct="1"/>
            <a:r>
              <a:rPr lang="en-US" altLang="zh-TW" smtClean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en-US" altLang="zh-TW" b="1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b="1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月家庭教育月</a:t>
            </a:r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系列活動</a:t>
            </a:r>
            <a:r>
              <a:rPr lang="en-US" altLang="zh-TW" smtClean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</a:p>
          <a:p>
            <a:pPr algn="l" eaLnBrk="1" hangingPunct="1"/>
            <a:r>
              <a:rPr lang="zh-TW" altLang="en-US" sz="280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800" smtClean="0">
                <a:latin typeface="標楷體" panose="03000509000000000000" pitchFamily="65" charset="-120"/>
                <a:ea typeface="標楷體" panose="03000509000000000000" pitchFamily="65" charset="-120"/>
              </a:rPr>
              <a:t>.9/24(</a:t>
            </a:r>
            <a:r>
              <a:rPr lang="zh-TW" altLang="en-US" sz="2800" smtClean="0"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en-US" altLang="zh-TW" sz="2800" smtClean="0">
                <a:latin typeface="標楷體" panose="03000509000000000000" pitchFamily="65" charset="-120"/>
                <a:ea typeface="標楷體" panose="03000509000000000000" pitchFamily="65" charset="-120"/>
              </a:rPr>
              <a:t>)9:00-11:00</a:t>
            </a:r>
          </a:p>
          <a:p>
            <a:pPr algn="l" eaLnBrk="1" hangingPunct="1"/>
            <a:r>
              <a:rPr lang="zh-TW" altLang="en-US" sz="2800" smtClean="0">
                <a:latin typeface="標楷體" panose="03000509000000000000" pitchFamily="65" charset="-120"/>
                <a:ea typeface="標楷體" panose="03000509000000000000" pitchFamily="65" charset="-120"/>
              </a:rPr>
              <a:t>   玩桌遊與刷好牙</a:t>
            </a:r>
            <a:r>
              <a:rPr lang="en-US" altLang="zh-TW" sz="280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smtClean="0">
                <a:latin typeface="標楷體" panose="03000509000000000000" pitchFamily="65" charset="-120"/>
                <a:ea typeface="標楷體" panose="03000509000000000000" pitchFamily="65" charset="-120"/>
              </a:rPr>
              <a:t>四自</a:t>
            </a:r>
            <a:r>
              <a:rPr lang="en-US" altLang="zh-TW" sz="2800" smtClean="0"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2800" smtClean="0">
                <a:latin typeface="標楷體" panose="03000509000000000000" pitchFamily="65" charset="-120"/>
                <a:ea typeface="標楷體" panose="03000509000000000000" pitchFamily="65" charset="-120"/>
              </a:rPr>
              <a:t>三自教室</a:t>
            </a:r>
            <a:endParaRPr lang="en-US" altLang="zh-TW" sz="280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 eaLnBrk="1" hangingPunct="1"/>
            <a:r>
              <a:rPr lang="zh-TW" altLang="en-US" sz="280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800" smtClean="0">
                <a:latin typeface="標楷體" panose="03000509000000000000" pitchFamily="65" charset="-120"/>
                <a:ea typeface="標楷體" panose="03000509000000000000" pitchFamily="65" charset="-120"/>
              </a:rPr>
              <a:t>.10/2(</a:t>
            </a:r>
            <a:r>
              <a:rPr lang="zh-TW" altLang="en-US" sz="280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280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smtClean="0">
                <a:latin typeface="標楷體" panose="03000509000000000000" pitchFamily="65" charset="-120"/>
                <a:ea typeface="標楷體" panose="03000509000000000000" pitchFamily="65" charset="-120"/>
              </a:rPr>
              <a:t>國際親子日闖關</a:t>
            </a:r>
            <a:r>
              <a:rPr lang="en-US" altLang="zh-TW" sz="280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smtClean="0">
                <a:latin typeface="標楷體" panose="03000509000000000000" pitchFamily="65" charset="-120"/>
                <a:ea typeface="標楷體" panose="03000509000000000000" pitchFamily="65" charset="-120"/>
              </a:rPr>
              <a:t>巨城廣場三</a:t>
            </a:r>
            <a:r>
              <a:rPr lang="en-US" altLang="zh-TW" sz="2800" smtClean="0">
                <a:latin typeface="標楷體" panose="03000509000000000000" pitchFamily="65" charset="-120"/>
                <a:ea typeface="標楷體" panose="03000509000000000000" pitchFamily="65" charset="-120"/>
              </a:rPr>
              <a:t>.10/15.22.29.11/5.12(</a:t>
            </a:r>
            <a:r>
              <a:rPr lang="zh-TW" altLang="en-US" sz="2800" smtClean="0"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en-US" altLang="zh-TW" sz="280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algn="l" eaLnBrk="1" hangingPunct="1"/>
            <a:r>
              <a:rPr lang="zh-TW" altLang="en-US" sz="280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2800" smtClean="0">
                <a:latin typeface="標楷體" panose="03000509000000000000" pitchFamily="65" charset="-120"/>
                <a:ea typeface="標楷體" panose="03000509000000000000" pitchFamily="65" charset="-120"/>
              </a:rPr>
              <a:t>8:00-12:00</a:t>
            </a:r>
            <a:r>
              <a:rPr lang="zh-TW" altLang="en-US" sz="2800" smtClean="0">
                <a:latin typeface="標楷體" panose="03000509000000000000" pitchFamily="65" charset="-120"/>
                <a:ea typeface="標楷體" panose="03000509000000000000" pitchFamily="65" charset="-120"/>
              </a:rPr>
              <a:t>親子閩語活動</a:t>
            </a:r>
            <a:r>
              <a:rPr lang="en-US" altLang="zh-TW" sz="280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smtClean="0">
                <a:latin typeface="標楷體" panose="03000509000000000000" pitchFamily="65" charset="-120"/>
                <a:ea typeface="標楷體" panose="03000509000000000000" pitchFamily="65" charset="-120"/>
              </a:rPr>
              <a:t>四自教室</a:t>
            </a:r>
            <a:endParaRPr lang="en-US" altLang="zh-TW" sz="280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en-US" altLang="zh-TW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</a:t>
            </a:r>
            <a:r>
              <a:rPr lang="zh-TW" altLang="en-US" b="1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屆時將有報名表</a:t>
            </a:r>
            <a:endParaRPr lang="en-US" altLang="zh-TW" b="1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en-US" altLang="zh-TW" b="1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b="1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歡迎您闔家一同參加 </a:t>
            </a:r>
            <a:endParaRPr lang="en-US" altLang="zh-TW" b="1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 eaLnBrk="1" hangingPunct="1"/>
            <a:endParaRPr lang="en-US" altLang="zh-TW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en-US" altLang="zh-TW" sz="360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</a:t>
            </a:r>
            <a:r>
              <a:rPr lang="zh-TW" altLang="en-US" sz="360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</a:t>
            </a:r>
            <a:endParaRPr lang="zh-TW" altLang="en-US" sz="480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 eaLnBrk="1" hangingPunct="1"/>
            <a:endParaRPr lang="en-US" altLang="zh-TW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dirty="0" smtClean="0"/>
              <a:t>成績評量辦法說明</a:t>
            </a:r>
            <a:endParaRPr lang="zh-TW" altLang="en-US" sz="48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914400" y="35052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3200" b="1" dirty="0">
                <a:solidFill>
                  <a:schemeClr val="accent5"/>
                </a:solidFill>
                <a:hlinkClick r:id="rId2" action="ppaction://hlinkfile"/>
              </a:rPr>
              <a:t>新竹市北區北門國民小學成績評量辦法</a:t>
            </a:r>
            <a:endParaRPr lang="zh-TW" altLang="en-US"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735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905000" y="3048000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/>
              <a:t>班級經營計畫報告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776270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26770" y="3810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4800" b="1" dirty="0"/>
              <a:t>一、班級概況</a:t>
            </a:r>
            <a:r>
              <a:rPr lang="zh-TW" altLang="zh-TW" sz="4800" b="1" dirty="0" smtClean="0"/>
              <a:t>：</a:t>
            </a:r>
            <a:endParaRPr lang="zh-TW" altLang="zh-TW" sz="4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826770" y="2514600"/>
            <a:ext cx="716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3600" dirty="0"/>
              <a:t>※人</a:t>
            </a:r>
            <a:r>
              <a:rPr lang="en-US" altLang="zh-TW" sz="3600" dirty="0"/>
              <a:t>    </a:t>
            </a:r>
            <a:r>
              <a:rPr lang="zh-TW" altLang="zh-TW" sz="3600" dirty="0"/>
              <a:t>數</a:t>
            </a:r>
            <a:r>
              <a:rPr lang="zh-TW" altLang="zh-TW" sz="3600" dirty="0" smtClean="0"/>
              <a:t>：</a:t>
            </a:r>
            <a:endParaRPr lang="en-US" altLang="zh-TW" sz="3600" dirty="0" smtClean="0"/>
          </a:p>
          <a:p>
            <a:r>
              <a:rPr lang="en-US" altLang="zh-TW" sz="3600" dirty="0"/>
              <a:t> </a:t>
            </a:r>
            <a:r>
              <a:rPr lang="en-US" altLang="zh-TW" sz="3600" dirty="0" smtClean="0"/>
              <a:t>      </a:t>
            </a:r>
            <a:r>
              <a:rPr lang="zh-TW" altLang="zh-TW" sz="3600" dirty="0" smtClean="0"/>
              <a:t>全</a:t>
            </a:r>
            <a:r>
              <a:rPr lang="zh-TW" altLang="zh-TW" sz="3600" dirty="0"/>
              <a:t>班共</a:t>
            </a:r>
            <a:r>
              <a:rPr lang="en-US" altLang="zh-TW" sz="3600" dirty="0"/>
              <a:t>24</a:t>
            </a:r>
            <a:r>
              <a:rPr lang="zh-TW" altLang="zh-TW" sz="3600" dirty="0"/>
              <a:t>人，男生</a:t>
            </a:r>
            <a:r>
              <a:rPr lang="en-US" altLang="zh-TW" sz="3600" dirty="0"/>
              <a:t>12</a:t>
            </a:r>
            <a:r>
              <a:rPr lang="zh-TW" altLang="zh-TW" sz="3600" dirty="0"/>
              <a:t>人，女生</a:t>
            </a:r>
            <a:r>
              <a:rPr lang="en-US" altLang="zh-TW" sz="3600" dirty="0"/>
              <a:t>12</a:t>
            </a:r>
            <a:r>
              <a:rPr lang="zh-TW" altLang="zh-TW" sz="3600" dirty="0"/>
              <a:t>人。班級男女分佈平均，非常適合進行各種分組團體活動。</a:t>
            </a:r>
          </a:p>
          <a:p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631235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2007</TotalTime>
  <Words>1939</Words>
  <Application>Microsoft Office PowerPoint</Application>
  <PresentationFormat>如螢幕大小 (4:3)</PresentationFormat>
  <Paragraphs>213</Paragraphs>
  <Slides>36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47" baseType="lpstr">
      <vt:lpstr>微軟正黑體</vt:lpstr>
      <vt:lpstr>PMingLiU</vt:lpstr>
      <vt:lpstr>PMingLiU</vt:lpstr>
      <vt:lpstr>標楷體</vt:lpstr>
      <vt:lpstr>Arial</vt:lpstr>
      <vt:lpstr>Calibri</vt:lpstr>
      <vt:lpstr>Times New Roman</vt:lpstr>
      <vt:lpstr>Trebuchet MS</vt:lpstr>
      <vt:lpstr>Wingdings</vt:lpstr>
      <vt:lpstr>Wingdings 3</vt:lpstr>
      <vt:lpstr>多面向</vt:lpstr>
      <vt:lpstr>105學年度第 1 學期</vt:lpstr>
      <vt:lpstr>上學通學巷</vt:lpstr>
      <vt:lpstr>PowerPoint 簡報</vt:lpstr>
      <vt:lpstr>PowerPoint 簡報</vt:lpstr>
      <vt:lpstr>PowerPoint 簡報</vt:lpstr>
      <vt:lpstr>親職教育活動宣導:</vt:lpstr>
      <vt:lpstr>成績評量辦法說明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bmpst</dc:creator>
  <cp:lastModifiedBy>bmpst</cp:lastModifiedBy>
  <cp:revision>114</cp:revision>
  <cp:lastPrinted>2014-09-12T13:32:10Z</cp:lastPrinted>
  <dcterms:created xsi:type="dcterms:W3CDTF">1601-01-01T00:00:00Z</dcterms:created>
  <dcterms:modified xsi:type="dcterms:W3CDTF">2016-09-03T03:33:06Z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