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356" r:id="rId4"/>
    <p:sldId id="358" r:id="rId5"/>
    <p:sldId id="288" r:id="rId6"/>
    <p:sldId id="275" r:id="rId7"/>
    <p:sldId id="263" r:id="rId8"/>
    <p:sldId id="357" r:id="rId9"/>
    <p:sldId id="289" r:id="rId10"/>
    <p:sldId id="292" r:id="rId11"/>
    <p:sldId id="294" r:id="rId12"/>
    <p:sldId id="290" r:id="rId13"/>
    <p:sldId id="295" r:id="rId14"/>
    <p:sldId id="293" r:id="rId15"/>
    <p:sldId id="280" r:id="rId16"/>
    <p:sldId id="296" r:id="rId17"/>
    <p:sldId id="297" r:id="rId18"/>
    <p:sldId id="291" r:id="rId19"/>
    <p:sldId id="360" r:id="rId20"/>
    <p:sldId id="299" r:id="rId21"/>
    <p:sldId id="298" r:id="rId22"/>
    <p:sldId id="305" r:id="rId23"/>
    <p:sldId id="306" r:id="rId24"/>
    <p:sldId id="310" r:id="rId25"/>
    <p:sldId id="304" r:id="rId26"/>
    <p:sldId id="303" r:id="rId27"/>
    <p:sldId id="317" r:id="rId28"/>
    <p:sldId id="311" r:id="rId29"/>
    <p:sldId id="301" r:id="rId30"/>
    <p:sldId id="318" r:id="rId31"/>
    <p:sldId id="319" r:id="rId32"/>
    <p:sldId id="307" r:id="rId33"/>
    <p:sldId id="334" r:id="rId34"/>
    <p:sldId id="313" r:id="rId35"/>
    <p:sldId id="312" r:id="rId36"/>
    <p:sldId id="320" r:id="rId37"/>
    <p:sldId id="321" r:id="rId38"/>
    <p:sldId id="322" r:id="rId39"/>
    <p:sldId id="335" r:id="rId40"/>
    <p:sldId id="328" r:id="rId41"/>
    <p:sldId id="314" r:id="rId42"/>
    <p:sldId id="330" r:id="rId43"/>
    <p:sldId id="337" r:id="rId44"/>
    <p:sldId id="315" r:id="rId45"/>
    <p:sldId id="327" r:id="rId46"/>
    <p:sldId id="338" r:id="rId47"/>
    <p:sldId id="326" r:id="rId48"/>
    <p:sldId id="329" r:id="rId49"/>
    <p:sldId id="316" r:id="rId50"/>
    <p:sldId id="343" r:id="rId51"/>
    <p:sldId id="309" r:id="rId52"/>
    <p:sldId id="325" r:id="rId53"/>
    <p:sldId id="342" r:id="rId54"/>
    <p:sldId id="344" r:id="rId55"/>
    <p:sldId id="345" r:id="rId56"/>
    <p:sldId id="348" r:id="rId57"/>
    <p:sldId id="324" r:id="rId58"/>
    <p:sldId id="349" r:id="rId59"/>
    <p:sldId id="347" r:id="rId60"/>
    <p:sldId id="323" r:id="rId61"/>
    <p:sldId id="282" r:id="rId62"/>
    <p:sldId id="350" r:id="rId63"/>
    <p:sldId id="346" r:id="rId64"/>
    <p:sldId id="331" r:id="rId65"/>
    <p:sldId id="341" r:id="rId66"/>
    <p:sldId id="351" r:id="rId67"/>
    <p:sldId id="336" r:id="rId68"/>
    <p:sldId id="352" r:id="rId69"/>
    <p:sldId id="353" r:id="rId70"/>
    <p:sldId id="339" r:id="rId71"/>
    <p:sldId id="361" r:id="rId72"/>
    <p:sldId id="362" r:id="rId73"/>
    <p:sldId id="363" r:id="rId74"/>
    <p:sldId id="364" r:id="rId75"/>
    <p:sldId id="340" r:id="rId7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0099FF"/>
    <a:srgbClr val="0066FF"/>
    <a:srgbClr val="FF0000"/>
    <a:srgbClr val="99FF99"/>
    <a:srgbClr val="FF00FF"/>
    <a:srgbClr val="66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4" autoAdjust="0"/>
    <p:restoredTop sz="90476" autoAdjust="0"/>
  </p:normalViewPr>
  <p:slideViewPr>
    <p:cSldViewPr>
      <p:cViewPr varScale="1">
        <p:scale>
          <a:sx n="59" d="100"/>
          <a:sy n="59" d="100"/>
        </p:scale>
        <p:origin x="109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55B4F-BF50-43B4-B9A9-F64E92191A1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951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385BF-F3C4-4458-A16A-D711399FDBB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06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616D1-BDCB-4343-8163-29F9CC7B562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43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844AD-8741-44F5-AE59-BE3188C112D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356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7062E-F672-4015-9D21-E05971BF448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369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F1AE7-3C73-4A72-ABFF-34DFB5B2A33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1149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A4B28-C995-4946-A6D4-0015229DC2F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527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FEF26-3268-40FF-BE33-60D347BB9C4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869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26699-CFE9-4E0D-8ECA-AC03DC86D5B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008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FC8E4-9F29-4E4E-BBC0-F153E4B54DE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837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F63C-E335-495D-8051-0A17B549644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440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AB317FC9-526F-4301-8342-0B7CDC4DF92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hyperlink" Target="http://www.nipic.com/show/3/42/7fbd98a544dad8bc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png"/><Relationship Id="rId7" Type="http://schemas.openxmlformats.org/officeDocument/2006/relationships/image" Target="../media/image1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gi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u.edu.tw/icwang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saimages.org/" TargetMode="External"/><Relationship Id="rId5" Type="http://schemas.openxmlformats.org/officeDocument/2006/relationships/hyperlink" Target="http://web2.nmns.edu.tw/constellation/home.php" TargetMode="External"/><Relationship Id="rId4" Type="http://schemas.openxmlformats.org/officeDocument/2006/relationships/hyperlink" Target="http://aeea.nmns.edu.tw/index1.html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hjlyongkang.blog.163.com/" TargetMode="External"/><Relationship Id="rId3" Type="http://schemas.openxmlformats.org/officeDocument/2006/relationships/hyperlink" Target="http://astronomy.uua.cn/" TargetMode="External"/><Relationship Id="rId7" Type="http://schemas.openxmlformats.org/officeDocument/2006/relationships/hyperlink" Target="https://pantherfile.uwm.edu/prec/www/course/mythology/0800/underworld.ht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kjh.ptc.edu.tw/" TargetMode="External"/><Relationship Id="rId5" Type="http://schemas.openxmlformats.org/officeDocument/2006/relationships/hyperlink" Target="http://zh.wikipedia.org/zh-tw/" TargetMode="External"/><Relationship Id="rId10" Type="http://schemas.openxmlformats.org/officeDocument/2006/relationships/hyperlink" Target="http://www.baas1995.org/photogallery/constellation/pages/lyr.htm" TargetMode="External"/><Relationship Id="rId4" Type="http://schemas.openxmlformats.org/officeDocument/2006/relationships/hyperlink" Target="http://www.nasaimages.org/" TargetMode="External"/><Relationship Id="rId9" Type="http://schemas.openxmlformats.org/officeDocument/2006/relationships/hyperlink" Target="http://www.qqride.com/bbs/viewthread.php?tid=4876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csd.gov.hk/CE/Museum/Space/StarShine/HKSkyMap/c_starshine_hkskymap.htm" TargetMode="External"/><Relationship Id="rId3" Type="http://schemas.openxmlformats.org/officeDocument/2006/relationships/hyperlink" Target="http://www.flickr.com/photos/jerryfu/4716322855/?reg=1" TargetMode="External"/><Relationship Id="rId7" Type="http://schemas.openxmlformats.org/officeDocument/2006/relationships/hyperlink" Target="http://www.&#40575;&#23665;&#26371;&#39208;.tw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uokr.com/post/60151/" TargetMode="External"/><Relationship Id="rId5" Type="http://schemas.openxmlformats.org/officeDocument/2006/relationships/hyperlink" Target="http://web2.nmns.edu.tw/constellation/home.php" TargetMode="External"/><Relationship Id="rId10" Type="http://schemas.openxmlformats.org/officeDocument/2006/relationships/hyperlink" Target="http://gimini.blog.163.com/" TargetMode="External"/><Relationship Id="rId4" Type="http://schemas.openxmlformats.org/officeDocument/2006/relationships/hyperlink" Target="http://www.nmns.edu.tw/" TargetMode="External"/><Relationship Id="rId9" Type="http://schemas.openxmlformats.org/officeDocument/2006/relationships/hyperlink" Target="http://www.teacher.aedocenter.com/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30375"/>
            <a:ext cx="7772400" cy="1470025"/>
          </a:xfrm>
        </p:spPr>
        <p:txBody>
          <a:bodyPr anchor="ctr"/>
          <a:lstStyle/>
          <a:p>
            <a:r>
              <a:rPr lang="zh-TW" altLang="en-US" sz="8800" b="1">
                <a:solidFill>
                  <a:schemeClr val="bg1"/>
                </a:solidFill>
                <a:ea typeface="標楷體" panose="03000509000000000000" pitchFamily="65" charset="-120"/>
              </a:rPr>
              <a:t>星座與傳說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大熊座-日本網站--原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0" y="6438900"/>
            <a:ext cx="9144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圖片來源：日本網站，網址：</a:t>
            </a:r>
            <a:r>
              <a:rPr lang="en-US" altLang="zh-TW" sz="24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http://yumis.net/space/star/uma.htm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8" descr="大熊座-日本網站03加連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0" y="6438900"/>
            <a:ext cx="9144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圖片來源：日本網站，網址：</a:t>
            </a:r>
            <a:r>
              <a:rPr lang="en-US" altLang="zh-TW" sz="24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http://yumis.net/space/star/uma.htm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大熊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-23813"/>
            <a:ext cx="8675688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0537"/>
          </a:xfrm>
          <a:prstGeom prst="rect">
            <a:avLst/>
          </a:prstGeom>
          <a:noFill/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01600"/>
            <a:ext cx="8229600" cy="8382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北斗七星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天樞、天璇、天璣、天權、玉衡、開陽、搖光</a:t>
            </a:r>
          </a:p>
        </p:txBody>
      </p:sp>
      <p:pic>
        <p:nvPicPr>
          <p:cNvPr id="53254" name="Picture 6" descr="大熊座 (06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7" descr="大熊座 (06)-加名稱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7" name="Picture 9" descr="大熊座 (06)-加連線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9638"/>
            <a:ext cx="9144000" cy="59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5105400" y="6172200"/>
            <a:ext cx="3886200" cy="51911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>
                <a:ea typeface="標楷體" panose="03000509000000000000" pitchFamily="65" charset="-120"/>
              </a:rPr>
              <a:t>像盛酒的「斗」、帝車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152400" y="64008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底圖：</a:t>
            </a:r>
            <a:r>
              <a:rPr lang="en-US" altLang="zh-TW">
                <a:solidFill>
                  <a:schemeClr val="bg1"/>
                </a:solidFill>
              </a:rPr>
              <a:t>NASA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70700"/>
          </a:xfrm>
          <a:prstGeom prst="rect">
            <a:avLst/>
          </a:prstGeom>
          <a:noFill/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北斗註死、南斗註生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82000" cy="505936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zh-TW" altLang="en-US" sz="2800" b="1">
                <a:solidFill>
                  <a:schemeClr val="bg1"/>
                </a:solidFill>
                <a:ea typeface="標楷體" panose="03000509000000000000" pitchFamily="65" charset="-120"/>
              </a:rPr>
              <a:t>典故：羅貫中，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三國演義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•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第六十九回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》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       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東晉</a:t>
            </a:r>
            <a:r>
              <a:rPr lang="zh-TW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干寶，</a:t>
            </a:r>
            <a:r>
              <a:rPr lang="en-US" altLang="zh-TW" sz="2800" b="1">
                <a:solidFill>
                  <a:schemeClr val="bg1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b="1">
                <a:solidFill>
                  <a:schemeClr val="bg1"/>
                </a:solidFill>
                <a:ea typeface="標楷體" panose="03000509000000000000" pitchFamily="65" charset="-120"/>
              </a:rPr>
              <a:t>搜神記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2800" b="1">
                <a:solidFill>
                  <a:schemeClr val="bg1"/>
                </a:solidFill>
                <a:ea typeface="標楷體" panose="03000509000000000000" pitchFamily="65" charset="-120"/>
              </a:rPr>
              <a:t>第三卷</a:t>
            </a:r>
            <a:r>
              <a:rPr lang="en-US" altLang="zh-TW" sz="2800" b="1">
                <a:solidFill>
                  <a:schemeClr val="bg1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》</a:t>
            </a:r>
          </a:p>
          <a:p>
            <a:pPr>
              <a:spcBef>
                <a:spcPct val="0"/>
              </a:spcBef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管輅 ＆ 趙顏（顏超）</a:t>
            </a:r>
          </a:p>
        </p:txBody>
      </p:sp>
      <p:pic>
        <p:nvPicPr>
          <p:cNvPr id="48133" name="Picture 5" descr="北斗星君-高雄市三鳳宮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543175"/>
            <a:ext cx="3221038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南斗星君-高雄市三鳳宮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346551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8305800" y="2578100"/>
            <a:ext cx="549275" cy="41910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ea typeface="標楷體" panose="03000509000000000000" pitchFamily="65" charset="-120"/>
              </a:rPr>
              <a:t>圖片：引自高雄市三鳳宮網頁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104900" y="3271838"/>
            <a:ext cx="7010400" cy="1379537"/>
          </a:xfrm>
          <a:prstGeom prst="rect">
            <a:avLst/>
          </a:prstGeom>
          <a:solidFill>
            <a:srgbClr val="FFFF99"/>
          </a:solidFill>
          <a:ln w="1905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7200" b="1">
                <a:ea typeface="標楷體" panose="03000509000000000000" pitchFamily="65" charset="-120"/>
              </a:rPr>
              <a:t>顏超，一十九歲</a:t>
            </a:r>
          </a:p>
        </p:txBody>
      </p:sp>
      <p:sp>
        <p:nvSpPr>
          <p:cNvPr id="48139" name="Freeform 11"/>
          <p:cNvSpPr>
            <a:spLocks/>
          </p:cNvSpPr>
          <p:nvPr/>
        </p:nvSpPr>
        <p:spPr bwMode="auto">
          <a:xfrm>
            <a:off x="4767263" y="3933825"/>
            <a:ext cx="482600" cy="533400"/>
          </a:xfrm>
          <a:custGeom>
            <a:avLst/>
            <a:gdLst>
              <a:gd name="T0" fmla="*/ 112 w 304"/>
              <a:gd name="T1" fmla="*/ 0 h 336"/>
              <a:gd name="T2" fmla="*/ 16 w 304"/>
              <a:gd name="T3" fmla="*/ 192 h 336"/>
              <a:gd name="T4" fmla="*/ 208 w 304"/>
              <a:gd name="T5" fmla="*/ 336 h 336"/>
              <a:gd name="T6" fmla="*/ 304 w 304"/>
              <a:gd name="T7" fmla="*/ 192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4" h="336">
                <a:moveTo>
                  <a:pt x="112" y="0"/>
                </a:moveTo>
                <a:cubicBezTo>
                  <a:pt x="56" y="68"/>
                  <a:pt x="0" y="136"/>
                  <a:pt x="16" y="192"/>
                </a:cubicBezTo>
                <a:cubicBezTo>
                  <a:pt x="32" y="248"/>
                  <a:pt x="160" y="336"/>
                  <a:pt x="208" y="336"/>
                </a:cubicBezTo>
                <a:cubicBezTo>
                  <a:pt x="256" y="336"/>
                  <a:pt x="288" y="216"/>
                  <a:pt x="304" y="192"/>
                </a:cubicBezTo>
              </a:path>
            </a:pathLst>
          </a:custGeom>
          <a:noFill/>
          <a:ln w="1174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41" name="Freeform 13"/>
          <p:cNvSpPr>
            <a:spLocks/>
          </p:cNvSpPr>
          <p:nvPr/>
        </p:nvSpPr>
        <p:spPr bwMode="auto">
          <a:xfrm>
            <a:off x="4267200" y="3657600"/>
            <a:ext cx="355600" cy="838200"/>
          </a:xfrm>
          <a:custGeom>
            <a:avLst/>
            <a:gdLst>
              <a:gd name="T0" fmla="*/ 192 w 224"/>
              <a:gd name="T1" fmla="*/ 0 h 528"/>
              <a:gd name="T2" fmla="*/ 192 w 224"/>
              <a:gd name="T3" fmla="*/ 240 h 528"/>
              <a:gd name="T4" fmla="*/ 0 w 224"/>
              <a:gd name="T5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4" h="528">
                <a:moveTo>
                  <a:pt x="192" y="0"/>
                </a:moveTo>
                <a:cubicBezTo>
                  <a:pt x="208" y="76"/>
                  <a:pt x="224" y="152"/>
                  <a:pt x="192" y="240"/>
                </a:cubicBezTo>
                <a:cubicBezTo>
                  <a:pt x="160" y="328"/>
                  <a:pt x="80" y="428"/>
                  <a:pt x="0" y="528"/>
                </a:cubicBezTo>
              </a:path>
            </a:pathLst>
          </a:cu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35" grpId="1" animBg="1"/>
      <p:bldP spid="48136" grpId="0" animBg="1"/>
      <p:bldP spid="48139" grpId="0" animBg="1"/>
      <p:bldP spid="481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</p:spPr>
      </p:pic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七隻小豬的傳說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458200" cy="4906963"/>
          </a:xfrm>
        </p:spPr>
        <p:txBody>
          <a:bodyPr/>
          <a:lstStyle/>
          <a:p>
            <a:pPr>
              <a:spcBef>
                <a:spcPct val="10000"/>
              </a:spcBef>
            </a:pP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典故：唐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鄭處誨，</a:t>
            </a:r>
            <a:r>
              <a:rPr lang="en-US" altLang="zh-TW" b="1">
                <a:solidFill>
                  <a:schemeClr val="bg1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《</a:t>
            </a: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明皇雜錄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•</a:t>
            </a: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補遺</a:t>
            </a:r>
            <a:r>
              <a:rPr lang="en-US" altLang="zh-TW" b="1">
                <a:solidFill>
                  <a:schemeClr val="bg1"/>
                </a:solidFill>
                <a:latin typeface="新細明體" panose="02020500000000000000" pitchFamily="18" charset="-120"/>
                <a:cs typeface="Arial" panose="020B0604020202020204" pitchFamily="34" charset="0"/>
              </a:rPr>
              <a:t>》</a:t>
            </a:r>
            <a:r>
              <a:rPr lang="zh-TW" altLang="en-US" b="1">
                <a:solidFill>
                  <a:schemeClr val="bg1"/>
                </a:solidFill>
                <a:latin typeface="新細明體" panose="02020500000000000000" pitchFamily="18" charset="-120"/>
                <a:cs typeface="Arial" panose="020B0604020202020204" pitchFamily="34" charset="0"/>
              </a:rPr>
              <a:t>。</a:t>
            </a:r>
          </a:p>
          <a:p>
            <a:pPr>
              <a:spcBef>
                <a:spcPct val="10000"/>
              </a:spcBef>
            </a:pP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一行和尚 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&amp; 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唐玄宗</a:t>
            </a:r>
          </a:p>
        </p:txBody>
      </p:sp>
      <p:pic>
        <p:nvPicPr>
          <p:cNvPr id="33797" name="Picture 5" descr="唐玄宗-維基百科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360997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248400" y="5453063"/>
            <a:ext cx="2895600" cy="140493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左圖唐玄宗，引自維基百科。中圖一行，引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中國天文史話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，頁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153</a:t>
            </a:r>
            <a:r>
              <a:rPr lang="zh-TW" altLang="en-US" b="1">
                <a:latin typeface="新細明體" panose="02020500000000000000" pitchFamily="18" charset="-120"/>
              </a:rPr>
              <a:t>。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右圖</a:t>
            </a:r>
            <a:r>
              <a:rPr lang="en-US" altLang="zh-TW" sz="16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http://www.nipic.com/show/3/42/7fbd98a544dad8bc.html</a:t>
            </a:r>
            <a:endParaRPr lang="en-US" altLang="zh-TW" b="1">
              <a:latin typeface="新細明體" panose="02020500000000000000" pitchFamily="18" charset="-120"/>
            </a:endParaRPr>
          </a:p>
        </p:txBody>
      </p:sp>
      <p:pic>
        <p:nvPicPr>
          <p:cNvPr id="33800" name="Picture 8" descr="豬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289560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張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75" y="2362200"/>
            <a:ext cx="33115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</p:spPr>
      </p:pic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讀書人的保護神～魁星與文昌</a:t>
            </a:r>
          </a:p>
        </p:txBody>
      </p:sp>
      <p:pic>
        <p:nvPicPr>
          <p:cNvPr id="54278" name="Picture 6" descr="大熊座-日本網站03加連線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09675"/>
            <a:ext cx="82296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9" descr="大熊座-日本網站04文昌+魁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08088"/>
            <a:ext cx="8234363" cy="56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2" name="Picture 10" descr="大熊座-日本網站05文昌+魁星+星名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212850"/>
            <a:ext cx="8226425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4" name="Picture 12" descr="魁星踢斗-昵圖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100" y="304800"/>
            <a:ext cx="425608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152400" y="6248400"/>
            <a:ext cx="88392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左：文昌帝君塑像</a:t>
            </a: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引自維基百科。右：魁星踢斗：引自昵圖網</a:t>
            </a:r>
          </a:p>
        </p:txBody>
      </p:sp>
      <p:pic>
        <p:nvPicPr>
          <p:cNvPr id="54285" name="Picture 13" descr="文昌帝君-維基百科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4577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0" y="85725"/>
            <a:ext cx="4114800" cy="838200"/>
          </a:xfrm>
          <a:noFill/>
        </p:spPr>
        <p:txBody>
          <a:bodyPr tIns="0" bIns="0"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找尋塞達克！</a:t>
            </a:r>
          </a:p>
        </p:txBody>
      </p:sp>
      <p:sp>
        <p:nvSpPr>
          <p:cNvPr id="55301" name="Oval 5"/>
          <p:cNvSpPr>
            <a:spLocks noChangeArrowheads="1"/>
          </p:cNvSpPr>
          <p:nvPr/>
        </p:nvSpPr>
        <p:spPr bwMode="auto">
          <a:xfrm>
            <a:off x="6000750" y="4667250"/>
            <a:ext cx="457200" cy="4572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5305" name="AutoShape 9"/>
          <p:cNvSpPr>
            <a:spLocks noChangeArrowheads="1"/>
          </p:cNvSpPr>
          <p:nvPr/>
        </p:nvSpPr>
        <p:spPr bwMode="auto">
          <a:xfrm>
            <a:off x="6467475" y="2362200"/>
            <a:ext cx="2590800" cy="1066800"/>
          </a:xfrm>
          <a:prstGeom prst="wedgeRoundRectCallout">
            <a:avLst>
              <a:gd name="adj1" fmla="val -54106"/>
              <a:gd name="adj2" fmla="val 166815"/>
              <a:gd name="adj3" fmla="val 16667"/>
            </a:avLst>
          </a:prstGeom>
          <a:solidFill>
            <a:srgbClr val="99CC00"/>
          </a:solidFill>
          <a:ln w="666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3200" b="1">
                <a:ea typeface="標楷體" panose="03000509000000000000" pitchFamily="65" charset="-120"/>
              </a:rPr>
              <a:t>開陽與輔星</a:t>
            </a:r>
          </a:p>
          <a:p>
            <a:pPr>
              <a:lnSpc>
                <a:spcPct val="90000"/>
              </a:lnSpc>
            </a:pPr>
            <a:r>
              <a:rPr lang="zh-TW" altLang="en-US" sz="3200" b="1">
                <a:ea typeface="標楷體" panose="03000509000000000000" pitchFamily="65" charset="-120"/>
              </a:rPr>
              <a:t>為「雙星」</a:t>
            </a:r>
            <a:endParaRPr lang="zh-TW" altLang="en-US" sz="3200">
              <a:ea typeface="標楷體" panose="03000509000000000000" pitchFamily="65" charset="-120"/>
            </a:endParaRPr>
          </a:p>
        </p:txBody>
      </p:sp>
      <p:sp>
        <p:nvSpPr>
          <p:cNvPr id="55308" name="AutoShape 12"/>
          <p:cNvSpPr>
            <a:spLocks noChangeArrowheads="1"/>
          </p:cNvSpPr>
          <p:nvPr/>
        </p:nvSpPr>
        <p:spPr bwMode="auto">
          <a:xfrm rot="-1782151">
            <a:off x="209550" y="3395663"/>
            <a:ext cx="3962400" cy="3432175"/>
          </a:xfrm>
          <a:prstGeom prst="rightArrow">
            <a:avLst>
              <a:gd name="adj1" fmla="val 50000"/>
              <a:gd name="adj2" fmla="val 28862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72000" bIns="0" anchor="ctr"/>
          <a:lstStyle/>
          <a:p>
            <a:pPr>
              <a:lnSpc>
                <a:spcPct val="90000"/>
              </a:lnSpc>
            </a:pP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      【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輔星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pPr>
              <a:lnSpc>
                <a:spcPct val="90000"/>
              </a:lnSpc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阿拉伯人叫「塞達克」</a:t>
            </a:r>
          </a:p>
          <a:p>
            <a:pPr>
              <a:lnSpc>
                <a:spcPct val="90000"/>
              </a:lnSpc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證據的意思</a:t>
            </a:r>
          </a:p>
          <a:p>
            <a:pPr>
              <a:lnSpc>
                <a:spcPct val="90000"/>
              </a:lnSpc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找一找它在哪裡？</a:t>
            </a:r>
          </a:p>
        </p:txBody>
      </p:sp>
      <p:sp>
        <p:nvSpPr>
          <p:cNvPr id="55306" name="AutoShape 10"/>
          <p:cNvSpPr>
            <a:spLocks noChangeArrowheads="1"/>
          </p:cNvSpPr>
          <p:nvPr/>
        </p:nvSpPr>
        <p:spPr bwMode="auto">
          <a:xfrm>
            <a:off x="152400" y="3886200"/>
            <a:ext cx="4724400" cy="1981200"/>
          </a:xfrm>
          <a:prstGeom prst="flowChartPunchedTape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傳說的北斗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3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星</a:t>
            </a:r>
          </a:p>
          <a:p>
            <a:pPr algn="ctr">
              <a:spcBef>
                <a:spcPct val="2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增壽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600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zh-TW" altLang="en-US" sz="3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5302" name="Picture 6" descr="開陽雙星圖解-玉山星情133頁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98450"/>
            <a:ext cx="88392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animBg="1"/>
      <p:bldP spid="55305" grpId="0" animBg="1"/>
      <p:bldP spid="55305" grpId="1" animBg="1"/>
      <p:bldP spid="55308" grpId="0" animBg="1"/>
      <p:bldP spid="55308" grpId="1" animBg="1"/>
      <p:bldP spid="5530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指極星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利用北斗七星找北極星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pic>
        <p:nvPicPr>
          <p:cNvPr id="46085" name="Picture 5" descr="大熊座 (05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7734300" y="64516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FFFF66"/>
                </a:solidFill>
                <a:ea typeface="標楷體" panose="03000509000000000000" pitchFamily="65" charset="-120"/>
              </a:rPr>
              <a:t>圖：</a:t>
            </a:r>
            <a:r>
              <a:rPr lang="en-US" altLang="zh-TW" b="1">
                <a:solidFill>
                  <a:srgbClr val="FFFF66"/>
                </a:solidFill>
              </a:rPr>
              <a:t>NASA</a:t>
            </a:r>
          </a:p>
        </p:txBody>
      </p:sp>
      <p:pic>
        <p:nvPicPr>
          <p:cNvPr id="46087" name="Picture 7" descr="利用北斗七星找北極星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2296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7327900" y="5867400"/>
            <a:ext cx="151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動畫：網路</a:t>
            </a:r>
          </a:p>
        </p:txBody>
      </p:sp>
      <p:pic>
        <p:nvPicPr>
          <p:cNvPr id="46089" name="Picture 9" descr="大熊座-找北極星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100" y="1238250"/>
            <a:ext cx="7239000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1066800" y="62484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圖：</a:t>
            </a:r>
            <a:r>
              <a:rPr lang="en-US" altLang="zh-TW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  <p:bldP spid="46088" grpId="0"/>
      <p:bldP spid="46088" grpId="1"/>
      <p:bldP spid="460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scout201-040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1752600"/>
            <a:ext cx="8915400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利用仙后座找北極星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7" name="Picture 9" descr="bg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610600" cy="477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143000" y="1752600"/>
            <a:ext cx="6477000" cy="4030663"/>
          </a:xfrm>
          <a:prstGeom prst="rect">
            <a:avLst/>
          </a:prstGeom>
          <a:solidFill>
            <a:srgbClr val="CCFFCC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版權申明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pPr>
              <a:spcBef>
                <a:spcPct val="5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PPT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檔中所使用的每一張圖片都是來自網路或書籍，在圖片旁都會附註引用資料來源，請觀賞者自行參閱。為使講座順利進行，講述者就不在演講中特別說明。</a:t>
            </a:r>
          </a:p>
          <a:p>
            <a:pPr>
              <a:spcBef>
                <a:spcPct val="5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部分圖片的星點乃由個人所標記。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09600" y="1295400"/>
            <a:ext cx="7924800" cy="5008563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 【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今天介紹的星座主題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pPr>
              <a:spcBef>
                <a:spcPct val="50000"/>
              </a:spcBef>
            </a:pP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 1.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春季：大熊座、小熊座 </a:t>
            </a:r>
          </a:p>
          <a:p>
            <a:pPr>
              <a:spcBef>
                <a:spcPct val="5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春季：獅子座、巨蟹座、烏鴉座</a:t>
            </a:r>
          </a:p>
          <a:p>
            <a:pPr>
              <a:spcBef>
                <a:spcPct val="5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夏季：夏季大三角：天琴、天鷹、天鵝</a:t>
            </a:r>
          </a:p>
          <a:p>
            <a:pPr>
              <a:spcBef>
                <a:spcPct val="5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夏季：天蝎座、武仙座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帝座</a:t>
            </a:r>
          </a:p>
          <a:p>
            <a:pPr>
              <a:spcBef>
                <a:spcPct val="5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秋季星空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英仙座</a:t>
            </a:r>
          </a:p>
          <a:p>
            <a:pPr>
              <a:spcBef>
                <a:spcPct val="5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冬季星空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獵戶座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28600" y="5943600"/>
            <a:ext cx="8610600" cy="64135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http://krdrama.meikutv.com/%E4%BE%86%E8%87%AA%E6%98%9F%E6%98%9F%E7%9A%84%E7%94%B7%E4%BA%BA-man-stars/</a:t>
            </a:r>
            <a:endParaRPr lang="en-US" altLang="zh-TW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92163"/>
          </a:xfrm>
        </p:spPr>
        <p:txBody>
          <a:bodyPr/>
          <a:lstStyle/>
          <a:p>
            <a:r>
              <a:rPr lang="en-US" altLang="zh-TW" sz="48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☆</a:t>
            </a:r>
            <a:r>
              <a:rPr lang="zh-TW" altLang="en-US" sz="48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來自星星的你 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53" grpId="0" animBg="1"/>
      <p:bldP spid="27653" grpId="1" animBg="1"/>
      <p:bldP spid="27658" grpId="0" animBg="1"/>
      <p:bldP spid="2765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5" name="Picture 11" descr="File:Ours brun parcanimalierpyrenees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2438" y="2463800"/>
            <a:ext cx="4481512" cy="43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卡麗絲托（</a:t>
            </a:r>
            <a:r>
              <a:rPr lang="en-US" altLang="zh-TW" b="1">
                <a:solidFill>
                  <a:schemeClr val="bg1"/>
                </a:solidFill>
                <a:latin typeface="DokChampa" panose="020B0604020202020204" pitchFamily="34" charset="-34"/>
                <a:ea typeface="標楷體" panose="03000509000000000000" pitchFamily="65" charset="-120"/>
              </a:rPr>
              <a:t>Callisto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）的故事</a:t>
            </a:r>
          </a:p>
        </p:txBody>
      </p:sp>
      <p:pic>
        <p:nvPicPr>
          <p:cNvPr id="57349" name="Picture 5" descr="小熊座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1885950"/>
            <a:ext cx="3683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多明尼克-安格爾-宙斯-法國格拉內博物館藏-19世紀作品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38385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81000" y="6096000"/>
            <a:ext cx="3810000" cy="7016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多明尼克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安格爾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宙斯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法國格拉內博物館藏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-19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世紀作品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229600" cy="1066800"/>
          </a:xfrm>
        </p:spPr>
        <p:txBody>
          <a:bodyPr/>
          <a:lstStyle/>
          <a:p>
            <a:r>
              <a:rPr lang="zh-TW" altLang="en-US" sz="2800" b="1">
                <a:solidFill>
                  <a:schemeClr val="bg1"/>
                </a:solidFill>
                <a:ea typeface="標楷體" panose="03000509000000000000" pitchFamily="65" charset="-120"/>
              </a:rPr>
              <a:t>典故：希臘羅馬神話故事</a:t>
            </a:r>
          </a:p>
          <a:p>
            <a:r>
              <a:rPr lang="zh-TW" altLang="en-US" sz="2800" b="1">
                <a:solidFill>
                  <a:schemeClr val="bg1"/>
                </a:solidFill>
                <a:ea typeface="標楷體" panose="03000509000000000000" pitchFamily="65" charset="-120"/>
              </a:rPr>
              <a:t>宙斯、希拉、卡麗絲托、阿卡斯</a:t>
            </a:r>
          </a:p>
          <a:p>
            <a:endParaRPr lang="en-US" altLang="zh-TW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pic>
        <p:nvPicPr>
          <p:cNvPr id="57352" name="Picture 8" descr="startrails_a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533558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4038600" y="6248400"/>
            <a:ext cx="4953000" cy="5191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>
                <a:ea typeface="標楷體" panose="03000509000000000000" pitchFamily="65" charset="-120"/>
              </a:rPr>
              <a:t>周日運動，圖片來源：</a:t>
            </a:r>
            <a:r>
              <a:rPr lang="en-US" altLang="zh-TW" sz="2800"/>
              <a:t>NASA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北極星＆歲差運動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839200" cy="51816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地球自轉運動受到太陽引力的影響，使得自 轉軸會打擺繞圈，此為歲差。</a:t>
            </a:r>
          </a:p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歲差運動一週約需</a:t>
            </a:r>
            <a:r>
              <a:rPr lang="en-US" altLang="zh-TW" b="1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25800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年。</a:t>
            </a:r>
            <a:endParaRPr lang="zh-TW" altLang="el-GR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西元前</a:t>
            </a:r>
            <a:r>
              <a:rPr lang="en-US" altLang="zh-TW" b="1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3000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年：天龍座</a:t>
            </a:r>
            <a:r>
              <a:rPr lang="el-GR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α</a:t>
            </a:r>
            <a:r>
              <a:rPr lang="zh-TW" altLang="el-GR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（右樞）</a:t>
            </a:r>
            <a:endParaRPr lang="zh-TW" altLang="en-US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西元前</a:t>
            </a:r>
            <a:r>
              <a:rPr lang="en-US" altLang="zh-TW" b="1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1100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年（西周）：小熊座</a:t>
            </a:r>
            <a:r>
              <a:rPr lang="el-GR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β</a:t>
            </a:r>
            <a:r>
              <a:rPr lang="zh-TW" altLang="el-GR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帝星）</a:t>
            </a:r>
          </a:p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en-US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西元初</a:t>
            </a:r>
            <a:r>
              <a:rPr lang="en-US" altLang="zh-TW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西漢末</a:t>
            </a:r>
            <a:r>
              <a:rPr lang="en-US" altLang="zh-TW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：小熊座</a:t>
            </a:r>
            <a:r>
              <a:rPr lang="el-GR" altLang="zh-TW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α</a:t>
            </a:r>
            <a:r>
              <a:rPr lang="zh-TW" altLang="el-GR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附近</a:t>
            </a:r>
            <a:r>
              <a:rPr lang="en-US" altLang="zh-TW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天樞、北極</a:t>
            </a:r>
            <a:r>
              <a:rPr lang="en-US" altLang="zh-TW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el-GR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現在：小熊座</a:t>
            </a:r>
            <a:r>
              <a:rPr lang="el-GR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α</a:t>
            </a:r>
            <a:r>
              <a:rPr lang="zh-TW" altLang="el-GR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（鈎陳一）</a:t>
            </a:r>
            <a:endParaRPr lang="zh-TW" altLang="en-US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en-US" altLang="zh-TW" b="1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12000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年後：織女星</a:t>
            </a:r>
          </a:p>
        </p:txBody>
      </p:sp>
      <p:pic>
        <p:nvPicPr>
          <p:cNvPr id="56325" name="Picture 5" descr="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305800" cy="654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Oval 6"/>
          <p:cNvSpPr>
            <a:spLocks noChangeArrowheads="1"/>
          </p:cNvSpPr>
          <p:nvPr/>
        </p:nvSpPr>
        <p:spPr bwMode="auto">
          <a:xfrm>
            <a:off x="5334000" y="5181600"/>
            <a:ext cx="685800" cy="685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6327" name="Oval 7"/>
          <p:cNvSpPr>
            <a:spLocks noChangeArrowheads="1"/>
          </p:cNvSpPr>
          <p:nvPr/>
        </p:nvSpPr>
        <p:spPr bwMode="auto">
          <a:xfrm>
            <a:off x="4191000" y="4191000"/>
            <a:ext cx="609600" cy="6096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6328" name="Oval 8"/>
          <p:cNvSpPr>
            <a:spLocks noChangeArrowheads="1"/>
          </p:cNvSpPr>
          <p:nvPr/>
        </p:nvSpPr>
        <p:spPr bwMode="auto">
          <a:xfrm>
            <a:off x="4114800" y="2578100"/>
            <a:ext cx="381000" cy="3810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6329" name="Oval 9"/>
          <p:cNvSpPr>
            <a:spLocks noChangeArrowheads="1"/>
          </p:cNvSpPr>
          <p:nvPr/>
        </p:nvSpPr>
        <p:spPr bwMode="auto">
          <a:xfrm>
            <a:off x="3581400" y="2590800"/>
            <a:ext cx="381000" cy="3810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56333" name="Picture 13" descr="古夫金字塔-維基百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96300" cy="56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393700" y="5664200"/>
            <a:ext cx="8483600" cy="9461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>
                <a:ea typeface="標楷體" panose="03000509000000000000" pitchFamily="65" charset="-120"/>
              </a:rPr>
              <a:t>古夫金字塔墓室北側的豎井正對著薩班星</a:t>
            </a:r>
            <a:r>
              <a:rPr lang="en-US" altLang="zh-TW" sz="2800" b="1">
                <a:ea typeface="標楷體" panose="03000509000000000000" pitchFamily="65" charset="-120"/>
              </a:rPr>
              <a:t>Thuban</a:t>
            </a:r>
            <a:r>
              <a:rPr lang="zh-TW" altLang="en-US" sz="2800" b="1">
                <a:ea typeface="標楷體" panose="03000509000000000000" pitchFamily="65" charset="-120"/>
              </a:rPr>
              <a:t>（永恆之星），即現在的天龍座</a:t>
            </a:r>
            <a:r>
              <a:rPr lang="el-GR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α</a:t>
            </a:r>
            <a:r>
              <a:rPr lang="zh-TW" altLang="el-GR" sz="2800" b="1">
                <a:latin typeface="標楷體" panose="03000509000000000000" pitchFamily="65" charset="-120"/>
                <a:ea typeface="標楷體" panose="03000509000000000000" pitchFamily="65" charset="-120"/>
              </a:rPr>
              <a:t>。 圖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維基百科</a:t>
            </a:r>
            <a:endParaRPr lang="zh-TW" altLang="el-GR" sz="28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457200" y="0"/>
            <a:ext cx="8305800" cy="36671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宋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楊惟德，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乾象通鑑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後編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，轉引自陳己雄，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中國古星圖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，頁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27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27" grpId="0" animBg="1"/>
      <p:bldP spid="56328" grpId="0" animBg="1"/>
      <p:bldP spid="56329" grpId="0" animBg="1"/>
      <p:bldP spid="56334" grpId="0" animBg="1"/>
      <p:bldP spid="56334" grpId="1" animBg="1"/>
      <p:bldP spid="563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 descr="Leo"/>
          <p:cNvPicPr>
            <a:picLocks noChangeAspect="1" noChangeArrowheads="1"/>
          </p:cNvPicPr>
          <p:nvPr/>
        </p:nvPicPr>
        <p:blipFill>
          <a:blip r:embed="rId2" cstate="email">
            <a:lum bright="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1390650"/>
            <a:ext cx="6400800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5" name="AutoShape 7"/>
          <p:cNvSpPr>
            <a:spLocks noChangeArrowheads="1"/>
          </p:cNvSpPr>
          <p:nvPr/>
        </p:nvSpPr>
        <p:spPr bwMode="auto">
          <a:xfrm>
            <a:off x="2209800" y="185738"/>
            <a:ext cx="4648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84000"/>
            </a:srgbClr>
          </a:solidFill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altLang="zh-TW" sz="6000" b="1">
                <a:ea typeface="標楷體" panose="03000509000000000000" pitchFamily="65" charset="-120"/>
              </a:rPr>
              <a:t>2.</a:t>
            </a:r>
            <a:r>
              <a:rPr lang="zh-TW" altLang="en-US" sz="6000" b="1">
                <a:ea typeface="標楷體" panose="03000509000000000000" pitchFamily="65" charset="-120"/>
              </a:rPr>
              <a:t>獅子座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5541" name="Picture 5" descr="獅子座~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獅子座~加連線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3" name="Picture 7" descr="獅子座~加連線+星名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5791200" y="62484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  <a:ea typeface="標楷體" panose="03000509000000000000" pitchFamily="65" charset="-120"/>
              </a:rPr>
              <a:t>底圖：東港高中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5181600" y="2743200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zh-TW" sz="3200" b="1">
                <a:solidFill>
                  <a:srgbClr val="FFFF66"/>
                </a:solidFill>
                <a:latin typeface="新細明體" panose="02020500000000000000" pitchFamily="18" charset="-120"/>
              </a:rPr>
              <a:t>γ</a:t>
            </a:r>
          </a:p>
        </p:txBody>
      </p:sp>
      <p:pic>
        <p:nvPicPr>
          <p:cNvPr id="65546" name="Picture 10" descr="黃帝-維基百科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921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7" name="Picture 11" descr="獅子座流星雨0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0" name="Picture 14" descr="獅子座流星雨01---加連線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0" y="6491288"/>
            <a:ext cx="4572000" cy="3667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ea typeface="標楷體" panose="03000509000000000000" pitchFamily="65" charset="-120"/>
              </a:rPr>
              <a:t>圖：</a:t>
            </a:r>
            <a:r>
              <a:rPr lang="en-US" altLang="zh-TW"/>
              <a:t>NASA</a:t>
            </a:r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0" y="3886200"/>
            <a:ext cx="3860800" cy="22828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黃道上唯一的一等亮星。</a:t>
            </a:r>
          </a:p>
          <a:p>
            <a:pPr>
              <a:lnSpc>
                <a:spcPct val="120000"/>
              </a:lnSpc>
            </a:pP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軒轅十四、心宿二、北落師門與畢宿五</a:t>
            </a:r>
            <a:r>
              <a:rPr lang="en-US" altLang="en-US" b="1">
                <a:latin typeface="Times New Roman" panose="02020603050405020304" pitchFamily="18" charset="0"/>
                <a:ea typeface="標楷體" panose="03000509000000000000" pitchFamily="65" charset="-120"/>
              </a:rPr>
              <a:t>—</a:t>
            </a:r>
            <a:r>
              <a:rPr lang="en-US" altLang="zh-TW" b="1">
                <a:latin typeface="Times New Roman" panose="02020603050405020304" pitchFamily="18" charset="0"/>
                <a:ea typeface="標楷體" panose="03000509000000000000" pitchFamily="65" charset="-120"/>
              </a:rPr>
              <a:t>—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王者之星。</a:t>
            </a:r>
          </a:p>
          <a:p>
            <a:pPr>
              <a:lnSpc>
                <a:spcPct val="120000"/>
              </a:lnSpc>
            </a:pP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本圖為黃帝像。</a:t>
            </a:r>
          </a:p>
          <a:p>
            <a:pPr>
              <a:lnSpc>
                <a:spcPct val="120000"/>
              </a:lnSpc>
            </a:pP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引自維基百科</a:t>
            </a:r>
          </a:p>
        </p:txBody>
      </p:sp>
      <p:pic>
        <p:nvPicPr>
          <p:cNvPr id="65554" name="Picture 18" descr="Sickle3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4608513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5" grpId="0"/>
      <p:bldP spid="65548" grpId="0" animBg="1"/>
      <p:bldP spid="65551" grpId="0" animBg="1"/>
      <p:bldP spid="6555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9637" name="Picture 5" descr="獅子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-28575"/>
            <a:ext cx="8534400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5" descr="Canc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2484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0" name="AutoShape 6"/>
          <p:cNvSpPr>
            <a:spLocks noChangeArrowheads="1"/>
          </p:cNvSpPr>
          <p:nvPr/>
        </p:nvSpPr>
        <p:spPr bwMode="auto">
          <a:xfrm>
            <a:off x="2209800" y="185738"/>
            <a:ext cx="4648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84000"/>
            </a:srgbClr>
          </a:solidFill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altLang="zh-TW" sz="6000" b="1">
                <a:ea typeface="標楷體" panose="03000509000000000000" pitchFamily="65" charset="-120"/>
              </a:rPr>
              <a:t>3.</a:t>
            </a:r>
            <a:r>
              <a:rPr lang="zh-TW" altLang="en-US" sz="6000" b="1">
                <a:ea typeface="標楷體" panose="03000509000000000000" pitchFamily="65" charset="-120"/>
              </a:rPr>
              <a:t>巨蟹座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45" name="Picture 5" descr="巨蟹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6515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巨蟹座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49738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巨蟹座-加星點+連線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5" descr="巨蟹22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6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5" descr="M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0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3124200" y="64770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圖：</a:t>
            </a:r>
            <a:r>
              <a:rPr lang="en-US" altLang="zh-TW">
                <a:solidFill>
                  <a:schemeClr val="bg1"/>
                </a:solidFill>
              </a:rPr>
              <a:t>NASA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希臘英雄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海克力斯</a:t>
            </a:r>
            <a:r>
              <a:rPr lang="en-US" altLang="zh-TW" b="1">
                <a:solidFill>
                  <a:schemeClr val="bg1"/>
                </a:solidFill>
                <a:ea typeface="標楷體" panose="03000509000000000000" pitchFamily="65" charset="-120"/>
              </a:rPr>
              <a:t>(</a:t>
            </a:r>
            <a:r>
              <a:rPr lang="en-US" altLang="zh-TW" b="1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Hercules</a:t>
            </a:r>
            <a:r>
              <a:rPr lang="en-US" altLang="zh-TW" b="1">
                <a:solidFill>
                  <a:schemeClr val="bg1"/>
                </a:solidFill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59397" name="Picture 5" descr="zeu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30670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7" descr="希拉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267017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533400" y="6154738"/>
            <a:ext cx="8153400" cy="70326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 b="1">
                <a:latin typeface="標楷體" panose="03000509000000000000" pitchFamily="65" charset="-120"/>
                <a:ea typeface="標楷體" panose="03000509000000000000" pitchFamily="65" charset="-120"/>
              </a:rPr>
              <a:t>宙斯塑像，網址</a:t>
            </a:r>
            <a:r>
              <a:rPr lang="zh-TW" altLang="en-US" sz="1600" b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：</a:t>
            </a:r>
            <a:r>
              <a:rPr lang="en-US" altLang="zh-TW" sz="1600" b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httptoutsurlagrece.free.frgeneralitesmythologiepage_mythology.htm</a:t>
            </a:r>
          </a:p>
          <a:p>
            <a:pPr>
              <a:spcBef>
                <a:spcPct val="50000"/>
              </a:spcBef>
            </a:pPr>
            <a:r>
              <a:rPr lang="zh-TW" altLang="en-US" sz="1600" b="1">
                <a:latin typeface="標楷體" panose="03000509000000000000" pitchFamily="65" charset="-120"/>
                <a:ea typeface="標楷體" panose="03000509000000000000" pitchFamily="65" charset="-120"/>
              </a:rPr>
              <a:t>希拉：</a:t>
            </a:r>
            <a:r>
              <a:rPr lang="en-US" altLang="zh-TW" sz="1600" b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http://www.godeye.tw/doc/showDoc.jsp?aNo=AEE0016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☆</a:t>
            </a:r>
            <a:r>
              <a:rPr lang="zh-TW" altLang="en-US" sz="5400" b="1">
                <a:solidFill>
                  <a:srgbClr val="FFFF66"/>
                </a:solidFill>
                <a:ea typeface="標楷體" panose="03000509000000000000" pitchFamily="65" charset="-120"/>
              </a:rPr>
              <a:t>星座是怎麼來的？</a:t>
            </a:r>
            <a:endParaRPr lang="zh-TW" altLang="en-US" sz="5400" b="1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810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肉眼所見的星星數量 </a:t>
            </a:r>
            <a:r>
              <a:rPr lang="en-US" altLang="zh-TW" b="1">
                <a:solidFill>
                  <a:schemeClr val="bg1"/>
                </a:solidFill>
                <a:ea typeface="華康儷楷書(P)" panose="03000500000000000000" pitchFamily="66" charset="-120"/>
              </a:rPr>
              <a:t>——</a:t>
            </a:r>
            <a:r>
              <a:rPr lang="en-US" altLang="zh-TW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 6000</a:t>
            </a:r>
            <a:r>
              <a:rPr lang="zh-TW" altLang="en-US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顆。</a:t>
            </a:r>
          </a:p>
          <a:p>
            <a:pPr>
              <a:lnSpc>
                <a:spcPct val="110000"/>
              </a:lnSpc>
            </a:pPr>
            <a:r>
              <a:rPr lang="zh-TW" altLang="en-US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一個晚上可見星星的數量 </a:t>
            </a:r>
            <a:r>
              <a:rPr lang="en-US" altLang="zh-TW" b="1">
                <a:solidFill>
                  <a:schemeClr val="bg1"/>
                </a:solidFill>
                <a:ea typeface="華康儷楷書(P)" panose="03000500000000000000" pitchFamily="66" charset="-120"/>
              </a:rPr>
              <a:t>——</a:t>
            </a:r>
            <a:r>
              <a:rPr lang="en-US" altLang="zh-TW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 3000</a:t>
            </a:r>
            <a:r>
              <a:rPr lang="zh-TW" altLang="en-US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顆</a:t>
            </a:r>
          </a:p>
          <a:p>
            <a:pPr>
              <a:lnSpc>
                <a:spcPct val="110000"/>
              </a:lnSpc>
            </a:pPr>
            <a:r>
              <a:rPr lang="zh-TW" altLang="en-US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約五千年前，美索不達米亞平原上的牧羊人首先運用想像力，將天空中的星群聯成「星座」。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990600" y="5334000"/>
            <a:ext cx="678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天燕座、蝘蜓座、山案座、蒼蠅座、南極座、飛魚座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295400" y="5181600"/>
            <a:ext cx="6019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sz="32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☆</a:t>
            </a:r>
            <a:r>
              <a:rPr lang="zh-TW" altLang="en-US" sz="3200" b="1">
                <a:ea typeface="標楷體" panose="03000509000000000000" pitchFamily="65" charset="-120"/>
              </a:rPr>
              <a:t>天燕座、蝘蜓座、山案座</a:t>
            </a:r>
          </a:p>
          <a:p>
            <a:r>
              <a:rPr lang="zh-TW" altLang="en-US" sz="3200" b="1">
                <a:ea typeface="標楷體" panose="03000509000000000000" pitchFamily="65" charset="-120"/>
              </a:rPr>
              <a:t>    蒼蠅座、南極座、飛魚座</a:t>
            </a: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5410200" y="1778000"/>
            <a:ext cx="914400" cy="366713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/>
              <a:t>？</a:t>
            </a: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6311900" y="2425700"/>
            <a:ext cx="838200" cy="366713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/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0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20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8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08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8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08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840"/>
                  </p:tgtEl>
                </p:cond>
              </p:nextCondLst>
            </p:seq>
          </p:childTnLst>
        </p:cTn>
      </p:par>
    </p:tnLst>
    <p:bldLst>
      <p:bldP spid="120839" grpId="0" animBg="1"/>
      <p:bldP spid="1208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77828" name="Picture 4" descr="701px-Ball_python_lucy--維基百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9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 descr="海克力斯01-維基百科-大理石，羅馬藝術品，公元2世紀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5167313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5410200" y="0"/>
            <a:ext cx="3505200" cy="68897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zh-TW" altLang="en-US" sz="2600" b="1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史上最驚悚的嬰兒玩具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天后希拉為了襲擊海克力斯，派遣了兩條具有劇毒的蟒蛇，來到小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BABY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的搖籃之前，想不到，海克力斯的蠻力實在驚人，輕輕鬆鬆就把這兩條蟒蛇給捏死，還順手拿來把玩一番，可憐的這兩條蛇就成了犧牲品了！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圖片為公園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世紀時的羅馬藝術品，大理石材質。引自維基百科。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zh-TW" altLang="en-US" sz="4000" b="1">
                <a:solidFill>
                  <a:schemeClr val="bg1"/>
                </a:solidFill>
                <a:ea typeface="標楷體" panose="03000509000000000000" pitchFamily="65" charset="-120"/>
              </a:rPr>
              <a:t>十二件不可能的任務～魔獅尼米亞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78852" name="Picture 4" descr="1594172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239000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海克力斯-福隆沙雕-攝影：Jerry 心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6934200" y="63246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latin typeface="Arial Unicode MS" panose="020B0604020202020204" pitchFamily="34" charset="-120"/>
                <a:ea typeface="標楷體" panose="03000509000000000000" pitchFamily="65" charset="-120"/>
              </a:rPr>
              <a:t>攝影：</a:t>
            </a:r>
            <a:r>
              <a:rPr lang="en-US" altLang="zh-TW" b="1">
                <a:latin typeface="Arial Unicode MS" panose="020B0604020202020204" pitchFamily="34" charset="-120"/>
                <a:ea typeface="標楷體" panose="03000509000000000000" pitchFamily="65" charset="-120"/>
              </a:rPr>
              <a:t>Jerry </a:t>
            </a:r>
            <a:r>
              <a:rPr lang="zh-TW" altLang="en-US" b="1">
                <a:latin typeface="Arial Unicode MS" panose="020B0604020202020204" pitchFamily="34" charset="-120"/>
                <a:ea typeface="標楷體" panose="03000509000000000000" pitchFamily="65" charset="-120"/>
              </a:rPr>
              <a:t>心</a:t>
            </a:r>
          </a:p>
        </p:txBody>
      </p:sp>
      <p:pic>
        <p:nvPicPr>
          <p:cNvPr id="78855" name="Picture 7" descr="海克力斯-魔獅-維基-古希臘陶繪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65283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468313" y="6338888"/>
            <a:ext cx="3646487" cy="3667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zh-TW" altLang="en-US" b="1">
                <a:latin typeface="Garamond" panose="02020404030301010803" pitchFamily="18" charset="0"/>
                <a:ea typeface="華康儷楷書(P)" panose="03000500000000000000" pitchFamily="66" charset="-120"/>
              </a:rPr>
              <a:t>古希臘陶繪，引自維基百科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4" grpId="0"/>
      <p:bldP spid="7885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zh-TW" altLang="en-US" sz="4000" b="1">
                <a:solidFill>
                  <a:schemeClr val="bg1"/>
                </a:solidFill>
                <a:ea typeface="標楷體" panose="03000509000000000000" pitchFamily="65" charset="-120"/>
              </a:rPr>
              <a:t>十二件不可能的任務～九頭怪蛇海德拉</a:t>
            </a:r>
          </a:p>
        </p:txBody>
      </p:sp>
      <p:pic>
        <p:nvPicPr>
          <p:cNvPr id="66565" name="Picture 5" descr="海克力斯-Hydra-維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69342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066800" y="6172200"/>
            <a:ext cx="6934200" cy="5191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九頭怪蛇海德拉（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Hydra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）引自維基百科</a:t>
            </a:r>
          </a:p>
        </p:txBody>
      </p:sp>
      <p:pic>
        <p:nvPicPr>
          <p:cNvPr id="66567" name="Picture 7" descr="海克力斯-04-維基-安東尼奧·波萊厄洛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63" y="257175"/>
            <a:ext cx="4541837" cy="64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991100" y="228600"/>
            <a:ext cx="3924300" cy="6492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海克力斯消滅海德拉，畫家安東尼奧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波萊厄洛的作品。</a:t>
            </a:r>
          </a:p>
          <a:p>
            <a:pPr>
              <a:spcBef>
                <a:spcPct val="50000"/>
              </a:spcBef>
            </a:pP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引自維基百科。</a:t>
            </a:r>
          </a:p>
          <a:p>
            <a:pPr>
              <a:spcBef>
                <a:spcPct val="50000"/>
              </a:spcBef>
            </a:pP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海德拉是一隻擁有九顆頭的怪蛇，不時發出毒霧，牠的唾液也是劇毒之物，中者必死。中間的蛇頭據說是黃金所構成，擁有不死之身。在海克力斯的十二件大功中，算是高難度的任務。</a:t>
            </a:r>
          </a:p>
        </p:txBody>
      </p:sp>
      <p:pic>
        <p:nvPicPr>
          <p:cNvPr id="66569" name="Picture 9" descr="D-0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100" y="3886200"/>
            <a:ext cx="39624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6" grpId="0" animBg="1"/>
      <p:bldP spid="6656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AutoShape 5"/>
          <p:cNvSpPr>
            <a:spLocks noChangeArrowheads="1"/>
          </p:cNvSpPr>
          <p:nvPr/>
        </p:nvSpPr>
        <p:spPr bwMode="auto">
          <a:xfrm>
            <a:off x="1752600" y="2286000"/>
            <a:ext cx="5562600" cy="1905000"/>
          </a:xfrm>
          <a:prstGeom prst="roundRect">
            <a:avLst>
              <a:gd name="adj" fmla="val 16667"/>
            </a:avLst>
          </a:prstGeom>
          <a:solidFill>
            <a:srgbClr val="99CC00">
              <a:alpha val="84000"/>
            </a:srgbClr>
          </a:solidFill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altLang="zh-TW" sz="9000" b="1">
                <a:ea typeface="標楷體" panose="03000509000000000000" pitchFamily="65" charset="-120"/>
              </a:rPr>
              <a:t>4.</a:t>
            </a:r>
            <a:r>
              <a:rPr lang="zh-TW" altLang="en-US" sz="9000" b="1">
                <a:ea typeface="標楷體" panose="03000509000000000000" pitchFamily="65" charset="-120"/>
              </a:rPr>
              <a:t>烏鴉座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zh-TW" altLang="en-US" sz="5400" b="1">
                <a:solidFill>
                  <a:schemeClr val="bg1"/>
                </a:solidFill>
                <a:ea typeface="標楷體" panose="03000509000000000000" pitchFamily="65" charset="-120"/>
              </a:rPr>
              <a:t>太陽神的使者～烏鴉座的故事</a:t>
            </a:r>
          </a:p>
        </p:txBody>
      </p:sp>
      <p:pic>
        <p:nvPicPr>
          <p:cNvPr id="72709" name="Picture 5" descr="109一直擔任太陽神阿波羅的使者，因為說謊被阿波羅處罰而成了這個樣子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" y="1066800"/>
            <a:ext cx="7620000" cy="4929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774700" y="5867400"/>
            <a:ext cx="7620000" cy="10064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弗朗索瓦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吉拉東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眾寧芙侍奉阿波羅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大理石雕像，創作於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1666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－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1675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年，現存於法國的凡爾賽宮花園。</a:t>
            </a:r>
          </a:p>
          <a:p>
            <a:r>
              <a:rPr lang="zh-TW" altLang="en-US" sz="1600" b="1">
                <a:latin typeface="標楷體" panose="03000509000000000000" pitchFamily="65" charset="-120"/>
                <a:ea typeface="標楷體" panose="03000509000000000000" pitchFamily="65" charset="-120"/>
              </a:rPr>
              <a:t>網址：</a:t>
            </a:r>
            <a:r>
              <a:rPr lang="en-US" altLang="zh-TW" sz="1600" b="1"/>
              <a:t>http://www.86art.net/art/hl/sjhl/ds/200709/20070919230657.html</a:t>
            </a:r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381000" y="1219200"/>
            <a:ext cx="8458200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10000"/>
              </a:spcBef>
            </a:pP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典故：希臘羅馬神話故事</a:t>
            </a:r>
            <a:r>
              <a:rPr lang="zh-TW" altLang="en-US" b="1">
                <a:solidFill>
                  <a:schemeClr val="bg1"/>
                </a:solidFill>
                <a:latin typeface="新細明體" panose="02020500000000000000" pitchFamily="18" charset="-120"/>
                <a:cs typeface="Arial" panose="020B0604020202020204" pitchFamily="34" charset="0"/>
              </a:rPr>
              <a:t>。</a:t>
            </a:r>
          </a:p>
          <a:p>
            <a:pPr>
              <a:spcBef>
                <a:spcPct val="10000"/>
              </a:spcBef>
            </a:pP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太陽神阿波羅、可羅妮絲（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Coronis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71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762000" y="63246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chemeClr val="bg1"/>
                </a:solidFill>
                <a:ea typeface="標楷體" panose="03000509000000000000" pitchFamily="65" charset="-120"/>
              </a:rPr>
              <a:t>攝影者：陳西川先生</a:t>
            </a:r>
          </a:p>
        </p:txBody>
      </p:sp>
      <p:pic>
        <p:nvPicPr>
          <p:cNvPr id="71687" name="Picture 7" descr="巨嘴鴉001-陳西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582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5257800" y="63627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chemeClr val="bg1"/>
                </a:solidFill>
                <a:ea typeface="標楷體" panose="03000509000000000000" pitchFamily="65" charset="-120"/>
              </a:rPr>
              <a:t>攝影者：吳志典老師</a:t>
            </a:r>
          </a:p>
        </p:txBody>
      </p:sp>
      <p:pic>
        <p:nvPicPr>
          <p:cNvPr id="71685" name="Picture 5" descr="巨嘴鴉-DW (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6" grpId="1"/>
      <p:bldP spid="7169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9877" name="Picture 5" descr="112烏鴉座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烏鴉座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0902" name="Picture 6" descr="王勝志idot 2003年寒訓烏鴉座 刊於觀星人雜誌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00" cy="623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5" name="Line 9"/>
          <p:cNvSpPr>
            <a:spLocks noChangeShapeType="1"/>
          </p:cNvSpPr>
          <p:nvPr/>
        </p:nvSpPr>
        <p:spPr bwMode="auto">
          <a:xfrm flipV="1">
            <a:off x="3111500" y="2882900"/>
            <a:ext cx="533400" cy="52863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0906" name="Line 10"/>
          <p:cNvSpPr>
            <a:spLocks noChangeShapeType="1"/>
          </p:cNvSpPr>
          <p:nvPr/>
        </p:nvSpPr>
        <p:spPr bwMode="auto">
          <a:xfrm>
            <a:off x="3784600" y="2895600"/>
            <a:ext cx="1066800" cy="228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0907" name="Line 11"/>
          <p:cNvSpPr>
            <a:spLocks noChangeShapeType="1"/>
          </p:cNvSpPr>
          <p:nvPr/>
        </p:nvSpPr>
        <p:spPr bwMode="auto">
          <a:xfrm>
            <a:off x="3111500" y="3492500"/>
            <a:ext cx="1295400" cy="914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0908" name="Line 12"/>
          <p:cNvSpPr>
            <a:spLocks noChangeShapeType="1"/>
          </p:cNvSpPr>
          <p:nvPr/>
        </p:nvSpPr>
        <p:spPr bwMode="auto">
          <a:xfrm flipH="1">
            <a:off x="4457700" y="3238500"/>
            <a:ext cx="419100" cy="11271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0909" name="Line 13"/>
          <p:cNvSpPr>
            <a:spLocks noChangeShapeType="1"/>
          </p:cNvSpPr>
          <p:nvPr/>
        </p:nvSpPr>
        <p:spPr bwMode="auto">
          <a:xfrm>
            <a:off x="4960938" y="3192463"/>
            <a:ext cx="403225" cy="1301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3581400" y="6415088"/>
            <a:ext cx="525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王勝志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idot 2003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年寒訓烏鴉座 刊於觀星人雜誌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5" grpId="0" animBg="1"/>
      <p:bldP spid="80906" grpId="0" animBg="1"/>
      <p:bldP spid="80907" grpId="0" animBg="1"/>
      <p:bldP spid="80908" grpId="0" animBg="1"/>
      <p:bldP spid="8090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819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1925" name="Picture 5" descr="科博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47625"/>
            <a:ext cx="7191375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057400"/>
            <a:ext cx="8229600" cy="2209800"/>
          </a:xfrm>
        </p:spPr>
        <p:txBody>
          <a:bodyPr/>
          <a:lstStyle/>
          <a:p>
            <a:r>
              <a:rPr lang="zh-TW" altLang="en-US" sz="12000" b="1">
                <a:solidFill>
                  <a:schemeClr val="bg1"/>
                </a:solidFill>
                <a:ea typeface="標楷體" panose="03000509000000000000" pitchFamily="65" charset="-120"/>
              </a:rPr>
              <a:t>夏季大三角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609600" y="5713413"/>
            <a:ext cx="7924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FFFF66"/>
                </a:solidFill>
              </a:rPr>
              <a:t>http://mjthebes.pixnet.net/blog/post/30074273-%E6%B5%81%E6%B5%AA%E7%9A%84%E5%9F%BA%E7%9D%A3%E5%BE%92</a:t>
            </a:r>
          </a:p>
        </p:txBody>
      </p:sp>
      <p:pic>
        <p:nvPicPr>
          <p:cNvPr id="122885" name="Picture 5" descr="4b4820dcc4f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924800" cy="518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8" name="Picture 8" descr="天琴座-北京天文同好會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04775"/>
            <a:ext cx="6054725" cy="6704013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1447800" y="6461125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chemeClr val="bg1"/>
                </a:solidFill>
                <a:ea typeface="標楷體" panose="03000509000000000000" pitchFamily="65" charset="-120"/>
              </a:rPr>
              <a:t>圖：北京天文同好會</a:t>
            </a:r>
          </a:p>
        </p:txBody>
      </p:sp>
      <p:pic>
        <p:nvPicPr>
          <p:cNvPr id="92167" name="Picture 7" descr="天琴座http：ww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675" y="76200"/>
            <a:ext cx="6626225" cy="6705600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1281113" y="6386513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chemeClr val="bg1"/>
                </a:solidFill>
                <a:ea typeface="標楷體" panose="03000509000000000000" pitchFamily="65" charset="-120"/>
              </a:rPr>
              <a:t>圖：騎盟網論壇</a:t>
            </a:r>
          </a:p>
        </p:txBody>
      </p:sp>
      <p:sp>
        <p:nvSpPr>
          <p:cNvPr id="92171" name="AutoShape 11"/>
          <p:cNvSpPr>
            <a:spLocks noChangeArrowheads="1"/>
          </p:cNvSpPr>
          <p:nvPr/>
        </p:nvSpPr>
        <p:spPr bwMode="auto">
          <a:xfrm>
            <a:off x="3962400" y="5791200"/>
            <a:ext cx="3505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84000"/>
            </a:srgbClr>
          </a:solidFill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altLang="zh-TW" sz="6000" b="1">
                <a:ea typeface="標楷體" panose="03000509000000000000" pitchFamily="65" charset="-120"/>
              </a:rPr>
              <a:t>5.</a:t>
            </a:r>
            <a:r>
              <a:rPr lang="zh-TW" altLang="en-US" sz="6000" b="1">
                <a:ea typeface="標楷體" panose="03000509000000000000" pitchFamily="65" charset="-120"/>
              </a:rPr>
              <a:t>天琴座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奧菲斯的愛情故事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16002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典故：希臘羅馬神話故事</a:t>
            </a:r>
          </a:p>
          <a:p>
            <a:r>
              <a:rPr lang="zh-TW" altLang="en-US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奧菲斯</a:t>
            </a:r>
            <a:r>
              <a:rPr lang="en-US" altLang="zh-TW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Orpheus</a:t>
            </a:r>
            <a:r>
              <a:rPr lang="zh-TW" altLang="en-US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、尤里蒂斯</a:t>
            </a:r>
            <a:r>
              <a:rPr lang="en-US" altLang="zh-TW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Eurydice</a:t>
            </a:r>
            <a:r>
              <a:rPr lang="zh-TW" altLang="en-US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、普魯頓</a:t>
            </a:r>
            <a:r>
              <a:rPr lang="en-US" altLang="zh-TW" sz="3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Pluto</a:t>
            </a:r>
          </a:p>
        </p:txBody>
      </p:sp>
      <p:pic>
        <p:nvPicPr>
          <p:cNvPr id="73733" name="Picture 5" descr="奧菲斯的演奏-1874年Riviere繪-威斯康星-密爾沃基大學Classical Myth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187575"/>
            <a:ext cx="7924800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660400" y="6413500"/>
            <a:ext cx="7848600" cy="3667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奧菲斯的演奏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-1874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b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Riviere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繪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威斯康星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密爾沃基大學</a:t>
            </a:r>
            <a:r>
              <a:rPr lang="en-US" altLang="zh-TW" b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Classical Mythology</a:t>
            </a:r>
          </a:p>
        </p:txBody>
      </p:sp>
      <p:pic>
        <p:nvPicPr>
          <p:cNvPr id="73735" name="Picture 7" descr="冥界的亞克倫河-作者：Patinir-威斯康星-密爾沃基大學Classical Myth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60525"/>
            <a:ext cx="8382000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457200" y="6159500"/>
            <a:ext cx="8382000" cy="7016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冥界的「亞克倫河」是一條專門載運亡者的河川，擁有影子的活人是不能渡河的。作者：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Patinir-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威斯康星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密爾沃基大學 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Classical Mythology</a:t>
            </a:r>
          </a:p>
        </p:txBody>
      </p:sp>
      <p:pic>
        <p:nvPicPr>
          <p:cNvPr id="73737" name="Picture 9" descr="奧菲斯演奏給冥王聽-Perrier繪-威斯康星-密爾沃基大學Classical Myth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36538"/>
            <a:ext cx="8382000" cy="6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444500" y="5791200"/>
            <a:ext cx="8382000" cy="10969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奧菲斯對著冥王夫妻演奏悲傷的歌曲，這招「孝夫哭妻」的戲碼把冥王夫妻弄得是眼淚鼻涕直流，為挽回冥王嚴肅的形象，只得乖乖投降。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Perrier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繪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威斯康星密爾沃基大學 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Classical Mythology</a:t>
            </a:r>
          </a:p>
        </p:txBody>
      </p:sp>
      <p:pic>
        <p:nvPicPr>
          <p:cNvPr id="73739" name="Picture 11" descr="奧菲斯帶領尤里蒂斯離開地獄-1861年Corot 繪-維基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7150"/>
            <a:ext cx="85344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381000" y="6448425"/>
            <a:ext cx="8534400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奧菲斯終於獲得冥王同意，帶尤里蒂斯離開地獄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-1861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Corot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繪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維基百科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 animBg="1"/>
      <p:bldP spid="73736" grpId="0" animBg="1"/>
      <p:bldP spid="73738" grpId="0" animBg="1"/>
      <p:bldP spid="737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Picture 5" descr="天鷹座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52400"/>
            <a:ext cx="5840413" cy="6629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4" name="AutoShape 6"/>
          <p:cNvSpPr>
            <a:spLocks noChangeArrowheads="1"/>
          </p:cNvSpPr>
          <p:nvPr/>
        </p:nvSpPr>
        <p:spPr bwMode="auto">
          <a:xfrm>
            <a:off x="1828800" y="5772150"/>
            <a:ext cx="3505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84000"/>
            </a:srgbClr>
          </a:solidFill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altLang="zh-TW" sz="6000" b="1">
                <a:ea typeface="標楷體" panose="03000509000000000000" pitchFamily="65" charset="-120"/>
              </a:rPr>
              <a:t>6.</a:t>
            </a:r>
            <a:r>
              <a:rPr lang="zh-TW" altLang="en-US" sz="6000" b="1">
                <a:ea typeface="標楷體" panose="03000509000000000000" pitchFamily="65" charset="-120"/>
              </a:rPr>
              <a:t>天鷹座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pic>
        <p:nvPicPr>
          <p:cNvPr id="101381" name="Picture 5" descr="天鷹座-果賣科技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天鷹座-果賣科技+連線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350" y="0"/>
            <a:ext cx="456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4" name="Picture 8" descr="天鷹座-果賣科技+連線+星名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350" y="0"/>
            <a:ext cx="456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中國四大民間傳說～牛郎與織女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1905000"/>
          </a:xfrm>
        </p:spPr>
        <p:txBody>
          <a:bodyPr/>
          <a:lstStyle/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典故：東漢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應劭，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風俗通義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pPr>
              <a:buFontTx/>
              <a:buNone/>
            </a:pP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南梁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宗懍，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en-US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荊楚歲時記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endParaRPr lang="en-US" altLang="zh-TW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4757" name="Picture 5" descr="牛郎織女-自然科學博物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174875"/>
            <a:ext cx="6248400" cy="46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Picture 6" descr="西王母-維基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173288"/>
            <a:ext cx="5791200" cy="468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1676400" y="6415088"/>
            <a:ext cx="2743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b="1">
                <a:solidFill>
                  <a:srgbClr val="6600FF"/>
                </a:solidFill>
                <a:ea typeface="標楷體" panose="03000509000000000000" pitchFamily="65" charset="-120"/>
              </a:rPr>
              <a:t>西王母  引自維基百科</a:t>
            </a:r>
          </a:p>
        </p:txBody>
      </p:sp>
      <p:pic>
        <p:nvPicPr>
          <p:cNvPr id="74761" name="Picture 9" descr="14345288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200275"/>
            <a:ext cx="47244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2032000" y="21336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標楷體" panose="03000509000000000000" pitchFamily="65" charset="-120"/>
              </a:rPr>
              <a:t>圖片：知識人論壇</a:t>
            </a:r>
          </a:p>
        </p:txBody>
      </p:sp>
      <p:pic>
        <p:nvPicPr>
          <p:cNvPr id="74763" name="Picture 11" descr="喜鵲-DW (3)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120900"/>
            <a:ext cx="63246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6057900" y="6465888"/>
            <a:ext cx="1600200" cy="3667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吳志典 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/>
      <p:bldP spid="74759" grpId="1"/>
      <p:bldP spid="74762" grpId="0"/>
      <p:bldP spid="74762" grpId="1"/>
      <p:bldP spid="74764" grpId="0" animBg="1"/>
      <p:bldP spid="7476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浪漫背後的真相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10200"/>
          </a:xfrm>
        </p:spPr>
        <p:txBody>
          <a:bodyPr/>
          <a:lstStyle/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體格差很大</a:t>
            </a:r>
          </a:p>
          <a:p>
            <a:pPr>
              <a:buFontTx/>
              <a:buNone/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織女星體積龐大，有太陽的 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 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倍，</a:t>
            </a:r>
          </a:p>
          <a:p>
            <a:pPr>
              <a:buFontTx/>
              <a:buNone/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牛郎星的體積只有太陽的 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 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倍。</a:t>
            </a:r>
          </a:p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亮度不能比</a:t>
            </a:r>
          </a:p>
          <a:p>
            <a:pPr>
              <a:buFontTx/>
              <a:buNone/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織女星亮度是太陽的 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倍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全天第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0.03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buFontTx/>
              <a:buNone/>
            </a:pP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牛郎只有太陽的 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 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倍（全天第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0.77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等），</a:t>
            </a:r>
          </a:p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溫度</a:t>
            </a:r>
          </a:p>
          <a:p>
            <a:pPr>
              <a:buFontTx/>
              <a:buNone/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織女高達攝氏一萬多度，牛郎僅攝氏八千度，若兩者相碰，牛郎星可能被織女星熔化，</a:t>
            </a:r>
          </a:p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最慘的是距離：牛郎和織女間相距為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光年。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蜀人浮槎探銀河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19050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典故：晉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張華，</a:t>
            </a:r>
            <a:r>
              <a:rPr lang="en-US" altLang="zh-TW" b="1">
                <a:solidFill>
                  <a:schemeClr val="bg1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《</a:t>
            </a:r>
            <a:r>
              <a:rPr lang="zh-TW" altLang="en-US" b="1">
                <a:solidFill>
                  <a:schemeClr val="bg1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博物志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b="1">
                <a:solidFill>
                  <a:schemeClr val="bg1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雜說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b="1">
                <a:solidFill>
                  <a:schemeClr val="bg1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下</a:t>
            </a:r>
            <a:r>
              <a:rPr lang="en-US" altLang="zh-TW" b="1">
                <a:solidFill>
                  <a:schemeClr val="bg1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》</a:t>
            </a:r>
          </a:p>
          <a:p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嚴君平</a:t>
            </a:r>
          </a:p>
        </p:txBody>
      </p:sp>
      <p:pic>
        <p:nvPicPr>
          <p:cNvPr id="102405" name="Picture 5" descr="黃河壺口瀑布-維基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206625"/>
            <a:ext cx="7086600" cy="46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6" descr="嚴君平-臺灣鹿山文社"/>
          <p:cNvPicPr>
            <a:picLocks noChangeAspect="1" noChangeArrowheads="1"/>
          </p:cNvPicPr>
          <p:nvPr/>
        </p:nvPicPr>
        <p:blipFill>
          <a:blip r:embed="rId4" cstate="email">
            <a:lum bright="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3962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1295400" y="640080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黃河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維基百科</a:t>
            </a: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4876800" y="6400800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chemeClr val="bg1"/>
                </a:solidFill>
                <a:ea typeface="標楷體" panose="03000509000000000000" pitchFamily="65" charset="-120"/>
              </a:rPr>
              <a:t>嚴君平像，臺灣鹿山文社論壇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7" grpId="0"/>
      <p:bldP spid="10240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5" descr="天鵝座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25" y="152400"/>
            <a:ext cx="6810375" cy="6629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8" name="AutoShape 6"/>
          <p:cNvSpPr>
            <a:spLocks noChangeArrowheads="1"/>
          </p:cNvSpPr>
          <p:nvPr/>
        </p:nvSpPr>
        <p:spPr bwMode="auto">
          <a:xfrm>
            <a:off x="1371600" y="5715000"/>
            <a:ext cx="3505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84000"/>
            </a:srgbClr>
          </a:solidFill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altLang="zh-TW" sz="6000" b="1">
                <a:ea typeface="標楷體" panose="03000509000000000000" pitchFamily="65" charset="-120"/>
              </a:rPr>
              <a:t>7.</a:t>
            </a:r>
            <a:r>
              <a:rPr lang="zh-TW" altLang="en-US" sz="6000" b="1">
                <a:ea typeface="標楷體" panose="03000509000000000000" pitchFamily="65" charset="-120"/>
              </a:rPr>
              <a:t>天鵝座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 descr="天鵝座(c)Tom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8963" y="3314700"/>
            <a:ext cx="34607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 descr="天鵝座(c)Tom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8963" y="3314700"/>
            <a:ext cx="34607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天鵝座(c)Tom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1143000" y="62484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chemeClr val="bg1"/>
                </a:solidFill>
                <a:ea typeface="標楷體" panose="03000509000000000000" pitchFamily="65" charset="-120"/>
              </a:rPr>
              <a:t>天鵝座圖片：</a:t>
            </a:r>
            <a:r>
              <a:rPr lang="en-US" altLang="zh-TW" sz="2400" b="1">
                <a:solidFill>
                  <a:schemeClr val="bg1"/>
                </a:solidFill>
              </a:rPr>
              <a:t>(c)Tomo.Yun (www.yunphoto.net/zh/)</a:t>
            </a:r>
          </a:p>
        </p:txBody>
      </p:sp>
      <p:pic>
        <p:nvPicPr>
          <p:cNvPr id="93193" name="Picture 9" descr="天鵝座(c)Tom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4" name="Picture 10" descr="天鵝座(c)Tom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1">
                <a:solidFill>
                  <a:schemeClr val="bg1"/>
                </a:solidFill>
                <a:ea typeface="標楷體" panose="03000509000000000000" pitchFamily="65" charset="-120"/>
              </a:rPr>
              <a:t>夏季大三角的辨認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zh-TW" altLang="en-US" sz="4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天琴座～織女</a:t>
            </a:r>
          </a:p>
          <a:p>
            <a:pPr>
              <a:spcBef>
                <a:spcPct val="50000"/>
              </a:spcBef>
            </a:pPr>
            <a:r>
              <a:rPr lang="zh-TW" altLang="en-US" sz="4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天鷹座～牛郎</a:t>
            </a:r>
          </a:p>
          <a:p>
            <a:pPr>
              <a:spcBef>
                <a:spcPct val="50000"/>
              </a:spcBef>
            </a:pPr>
            <a:r>
              <a:rPr lang="zh-TW" altLang="en-US" sz="4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天鵝座～天津四</a:t>
            </a:r>
          </a:p>
        </p:txBody>
      </p:sp>
      <p:pic>
        <p:nvPicPr>
          <p:cNvPr id="75781" name="Picture 5" descr="夏季大三角-維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572000" y="41910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FFFF66"/>
                </a:solidFill>
                <a:ea typeface="標楷體" panose="03000509000000000000" pitchFamily="65" charset="-120"/>
              </a:rPr>
              <a:t>牛郎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2133600" y="13716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FFFF66"/>
                </a:solidFill>
                <a:ea typeface="標楷體" panose="03000509000000000000" pitchFamily="65" charset="-120"/>
              </a:rPr>
              <a:t>織女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381000" y="32766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FFFF66"/>
                </a:solidFill>
                <a:ea typeface="標楷體" panose="03000509000000000000" pitchFamily="65" charset="-120"/>
              </a:rPr>
              <a:t>天津四</a:t>
            </a: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5867400" y="64262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chemeClr val="bg1"/>
                </a:solidFill>
                <a:ea typeface="標楷體" panose="03000509000000000000" pitchFamily="65" charset="-120"/>
              </a:rPr>
              <a:t>夏季大三角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400" b="1">
                <a:solidFill>
                  <a:schemeClr val="bg1"/>
                </a:solidFill>
                <a:ea typeface="標楷體" panose="03000509000000000000" pitchFamily="65" charset="-120"/>
              </a:rPr>
              <a:t>維基百科</a:t>
            </a:r>
          </a:p>
        </p:txBody>
      </p:sp>
      <p:pic>
        <p:nvPicPr>
          <p:cNvPr id="75786" name="Picture 10" descr="夏季大三角-天亮的博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7239000" y="762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FFFF66"/>
                </a:solidFill>
                <a:ea typeface="標楷體" panose="03000509000000000000" pitchFamily="65" charset="-120"/>
              </a:rPr>
              <a:t>圖：天亮的博客</a:t>
            </a: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2362200" y="6858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99FF99"/>
                </a:solidFill>
                <a:ea typeface="標楷體" panose="03000509000000000000" pitchFamily="65" charset="-120"/>
              </a:rPr>
              <a:t>織女</a:t>
            </a:r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7086600" y="48006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99FF99"/>
                </a:solidFill>
                <a:ea typeface="標楷體" panose="03000509000000000000" pitchFamily="65" charset="-120"/>
              </a:rPr>
              <a:t>牛郎</a:t>
            </a:r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auto">
          <a:xfrm>
            <a:off x="0" y="47244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99FF99"/>
                </a:solidFill>
                <a:ea typeface="標楷體" panose="03000509000000000000" pitchFamily="65" charset="-120"/>
              </a:rPr>
              <a:t>天津四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1"/>
      <p:bldP spid="75783" grpId="0"/>
      <p:bldP spid="75784" grpId="0"/>
      <p:bldP spid="75785" grpId="0"/>
      <p:bldP spid="75787" grpId="0"/>
      <p:bldP spid="75788" grpId="0"/>
      <p:bldP spid="75789" grpId="0"/>
      <p:bldP spid="757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星座巡禮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5400"/>
            <a:ext cx="9183687" cy="603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486400" y="6491288"/>
            <a:ext cx="1676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圖</a:t>
            </a:r>
            <a:r>
              <a:rPr lang="zh-TW" altLang="en-US">
                <a:solidFill>
                  <a:schemeClr val="bg1"/>
                </a:solidFill>
              </a:rPr>
              <a:t>：</a:t>
            </a:r>
            <a:r>
              <a:rPr lang="en-US" altLang="zh-TW">
                <a:solidFill>
                  <a:schemeClr val="bg1"/>
                </a:solidFill>
              </a:rPr>
              <a:t>NASA</a:t>
            </a:r>
          </a:p>
        </p:txBody>
      </p:sp>
      <p:pic>
        <p:nvPicPr>
          <p:cNvPr id="43015" name="Picture 7" descr="星座巡禮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-50800"/>
            <a:ext cx="9129712" cy="606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6" name="Picture 6" descr="夏季大三角-天亮的博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7" name="Picture 7" descr="夏季大三角-天亮的博客+星點+連線+星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夏季大三角-維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63050" cy="631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4191000" y="0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>
                <a:solidFill>
                  <a:srgbClr val="FFFF66"/>
                </a:solidFill>
                <a:ea typeface="標楷體" panose="03000509000000000000" pitchFamily="65" charset="-120"/>
              </a:rPr>
              <a:t>挑戰版</a:t>
            </a:r>
          </a:p>
        </p:txBody>
      </p:sp>
      <p:pic>
        <p:nvPicPr>
          <p:cNvPr id="68616" name="Picture 8" descr="夏季大三角-維基+星點+連線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4363"/>
            <a:ext cx="9163050" cy="631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夏季大三角-維基+星點+連線+星名+其他星座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5950"/>
            <a:ext cx="9163050" cy="631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Picture 5" descr="天蝎-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355725"/>
            <a:ext cx="640080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5" name="AutoShape 7"/>
          <p:cNvSpPr>
            <a:spLocks noChangeArrowheads="1"/>
          </p:cNvSpPr>
          <p:nvPr/>
        </p:nvSpPr>
        <p:spPr bwMode="auto">
          <a:xfrm>
            <a:off x="2209800" y="185738"/>
            <a:ext cx="4648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84000"/>
            </a:srgbClr>
          </a:solidFill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altLang="zh-TW" sz="6000" b="1">
                <a:ea typeface="標楷體" panose="03000509000000000000" pitchFamily="65" charset="-120"/>
              </a:rPr>
              <a:t>8.</a:t>
            </a:r>
            <a:r>
              <a:rPr lang="zh-TW" altLang="en-US" sz="6000" b="1">
                <a:ea typeface="標楷體" panose="03000509000000000000" pitchFamily="65" charset="-120"/>
              </a:rPr>
              <a:t>天蝎座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1" name="Picture 5" descr="天蝎-天亮的博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天蝎-天亮的博客+星點+連線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3" name="Picture 7" descr="天蝎-天亮的博客+星點+連線+其他+星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1219200" y="11430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FFFF66"/>
                </a:solidFill>
                <a:ea typeface="標楷體" panose="03000509000000000000" pitchFamily="65" charset="-120"/>
              </a:rPr>
              <a:t>人馬座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108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FFFF66"/>
                </a:solidFill>
                <a:ea typeface="標楷體" panose="03000509000000000000" pitchFamily="65" charset="-120"/>
              </a:rPr>
              <a:t>帝王的氣數～為帝王行占的星官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帝座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武仙座</a:t>
            </a:r>
            <a:r>
              <a:rPr lang="el-GR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α</a:t>
            </a:r>
            <a:r>
              <a:rPr lang="zh-TW" altLang="el-GR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，位於天市垣。</a:t>
            </a:r>
            <a:endParaRPr lang="zh-TW" altLang="en-US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l-GR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北斗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大熊星座，位於紫微垣。</a:t>
            </a:r>
          </a:p>
          <a:p>
            <a:pPr>
              <a:lnSpc>
                <a:spcPct val="120000"/>
              </a:lnSpc>
            </a:pP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大角（天棟）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牧夫座</a:t>
            </a:r>
            <a:r>
              <a:rPr lang="el-GR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α</a:t>
            </a:r>
            <a:r>
              <a:rPr lang="zh-TW" altLang="el-GR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，位於東方蒼龍的亢宿。</a:t>
            </a:r>
            <a:endParaRPr lang="zh-TW" altLang="en-US" b="1">
              <a:solidFill>
                <a:schemeClr val="bg1"/>
              </a:solidFill>
              <a:latin typeface="新細明體" panose="02020500000000000000" pitchFamily="18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l-GR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心宿二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天蝎座</a:t>
            </a:r>
            <a:r>
              <a:rPr lang="el-GR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α</a:t>
            </a:r>
            <a:r>
              <a:rPr lang="zh-TW" altLang="el-GR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，位於東方蒼龍的心宿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r>
              <a:rPr lang="zh-TW" altLang="en-US" sz="4000" b="1">
                <a:solidFill>
                  <a:schemeClr val="bg1"/>
                </a:solidFill>
                <a:ea typeface="標楷體" panose="03000509000000000000" pitchFamily="65" charset="-120"/>
              </a:rPr>
              <a:t>客星犯帝座～漢光武帝與嚴光</a:t>
            </a:r>
          </a:p>
        </p:txBody>
      </p:sp>
      <p:pic>
        <p:nvPicPr>
          <p:cNvPr id="109573" name="Picture 5" descr="嚴光-維基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414813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4" name="Picture 6" descr="東漢光武帝-維基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8" y="914400"/>
            <a:ext cx="472281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4800600" y="1981200"/>
            <a:ext cx="5492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ea typeface="標楷體" panose="03000509000000000000" pitchFamily="65" charset="-120"/>
              </a:rPr>
              <a:t>兩圖皆引自維基百科</a:t>
            </a: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229600" cy="5638800"/>
          </a:xfrm>
          <a:solidFill>
            <a:srgbClr val="CCFFCC"/>
          </a:solidFill>
        </p:spPr>
        <p:txBody>
          <a:bodyPr/>
          <a:lstStyle/>
          <a:p>
            <a:pPr>
              <a:lnSpc>
                <a:spcPct val="140000"/>
              </a:lnSpc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典故：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後漢書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•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卷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113•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嚴光傳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》</a:t>
            </a:r>
          </a:p>
          <a:p>
            <a:pPr>
              <a:lnSpc>
                <a:spcPct val="140000"/>
              </a:lnSpc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嚴光（嚴子陵）、東漢光武帝（劉秀）</a:t>
            </a:r>
            <a:endParaRPr lang="zh-TW" altLang="en-US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40000"/>
              </a:lnSpc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復引光入，論道舊故相對累日，帝從容問光曰：「朕何如昔時？」對曰：「陛下差增於往。」因共偃臥，光以足加帝腹上。明日，太史奏：</a:t>
            </a:r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客星犯御座甚急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。帝笑曰：「朕故人嚴子陵共臥耳。」</a:t>
            </a:r>
          </a:p>
        </p:txBody>
      </p:sp>
      <p:pic>
        <p:nvPicPr>
          <p:cNvPr id="109577" name="Picture 9" descr="夏季大三角-維基+星點+連線+星名+其他星座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8" name="Picture 10" descr="武仙座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4511675" cy="5943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5" grpId="0"/>
      <p:bldP spid="109572" grpId="0" uiExpand="1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427038"/>
            <a:ext cx="4572000" cy="792162"/>
          </a:xfrm>
        </p:spPr>
        <p:txBody>
          <a:bodyPr/>
          <a:lstStyle/>
          <a:p>
            <a:r>
              <a:rPr lang="zh-TW" altLang="en-US" sz="5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大角（天棟）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大角乃是北天最亮之星（星等</a:t>
            </a:r>
            <a:r>
              <a:rPr lang="en-US" altLang="zh-TW" b="1">
                <a:solidFill>
                  <a:schemeClr val="bg1"/>
                </a:solidFill>
                <a:ea typeface="標楷體" panose="03000509000000000000" pitchFamily="65" charset="-120"/>
              </a:rPr>
              <a:t>-0.04</a:t>
            </a: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等，全天第</a:t>
            </a:r>
            <a:r>
              <a:rPr lang="en-US" altLang="zh-TW" b="1">
                <a:solidFill>
                  <a:schemeClr val="bg1"/>
                </a:solidFill>
                <a:ea typeface="標楷體" panose="03000509000000000000" pitchFamily="65" charset="-120"/>
              </a:rPr>
              <a:t>4</a:t>
            </a: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），意為蒼龍之角。原屬角宿，後編入亢宿</a:t>
            </a:r>
            <a:r>
              <a:rPr lang="zh-TW" altLang="en-US" b="1">
                <a:solidFill>
                  <a:schemeClr val="bg1"/>
                </a:solidFill>
                <a:latin typeface="新細明體" panose="02020500000000000000" pitchFamily="18" charset="-120"/>
              </a:rPr>
              <a:t> 。</a:t>
            </a:r>
          </a:p>
          <a:p>
            <a:r>
              <a:rPr lang="en-US" altLang="zh-TW" b="1">
                <a:solidFill>
                  <a:schemeClr val="bg1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b="1">
                <a:solidFill>
                  <a:schemeClr val="bg1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史記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天官書</a:t>
            </a:r>
            <a:r>
              <a:rPr lang="en-US" altLang="zh-TW" b="1">
                <a:solidFill>
                  <a:schemeClr val="bg1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》</a:t>
            </a:r>
            <a:r>
              <a:rPr lang="zh-TW" altLang="en-US" b="1">
                <a:solidFill>
                  <a:schemeClr val="bg1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：大角者，天王帝廷。</a:t>
            </a:r>
          </a:p>
          <a:p>
            <a:r>
              <a:rPr lang="en-US" altLang="zh-TW" b="1">
                <a:solidFill>
                  <a:schemeClr val="bg1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晉書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天文志</a:t>
            </a:r>
            <a:r>
              <a:rPr lang="en-US" altLang="zh-TW" b="1">
                <a:solidFill>
                  <a:schemeClr val="bg1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：大角者，天王座也，  又為天棟。</a:t>
            </a:r>
          </a:p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石氏：大角，貴人之象，主帝座。</a:t>
            </a:r>
          </a:p>
          <a:p>
            <a:endParaRPr lang="en-US" altLang="zh-TW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pic>
        <p:nvPicPr>
          <p:cNvPr id="112645" name="Picture 5" descr="牧夫座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589463" cy="6019800"/>
          </a:xfrm>
          <a:prstGeom prst="rect">
            <a:avLst/>
          </a:prstGeom>
          <a:noFill/>
          <a:ln w="38100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熒惑守心的傳說</a:t>
            </a:r>
            <a:r>
              <a:rPr lang="en-US" altLang="zh-TW" b="1">
                <a:solidFill>
                  <a:schemeClr val="bg1"/>
                </a:solidFill>
                <a:ea typeface="標楷體" panose="03000509000000000000" pitchFamily="65" charset="-120"/>
              </a:rPr>
              <a:t>-1</a:t>
            </a:r>
          </a:p>
        </p:txBody>
      </p:sp>
      <p:pic>
        <p:nvPicPr>
          <p:cNvPr id="88070" name="Picture 6" descr="火星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5" descr="內行星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1828800"/>
            <a:ext cx="8534400" cy="4513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3962400" y="6491288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FFFF66"/>
                </a:solidFill>
                <a:ea typeface="標楷體" panose="03000509000000000000" pitchFamily="65" charset="-120"/>
              </a:rPr>
              <a:t>圖片：</a:t>
            </a:r>
            <a:r>
              <a:rPr lang="en-US" altLang="zh-TW">
                <a:solidFill>
                  <a:srgbClr val="FFFF66"/>
                </a:solidFill>
              </a:rPr>
              <a:t>NASA</a:t>
            </a:r>
          </a:p>
        </p:txBody>
      </p:sp>
      <p:pic>
        <p:nvPicPr>
          <p:cNvPr id="88072" name="Picture 8" descr="天蝎座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5524500" cy="5334000"/>
          </a:xfrm>
          <a:prstGeom prst="rect">
            <a:avLst/>
          </a:prstGeom>
          <a:noFill/>
          <a:ln w="38100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3" name="Picture 9" descr="心宿二的size-維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300" y="1241425"/>
            <a:ext cx="562927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6248400" y="64008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FFFF66"/>
                </a:solidFill>
                <a:ea typeface="標楷體" panose="03000509000000000000" pitchFamily="65" charset="-120"/>
              </a:rPr>
              <a:t>維基百科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1136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熒惑守心的傳說</a:t>
            </a:r>
            <a:r>
              <a:rPr lang="en-US" altLang="zh-TW" b="1">
                <a:solidFill>
                  <a:schemeClr val="bg1"/>
                </a:solidFill>
                <a:ea typeface="標楷體" panose="03000509000000000000" pitchFamily="65" charset="-120"/>
              </a:rPr>
              <a:t>-2</a:t>
            </a:r>
          </a:p>
        </p:txBody>
      </p:sp>
      <p:pic>
        <p:nvPicPr>
          <p:cNvPr id="113676" name="Picture 12" descr="秦始皇-維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188" y="1905000"/>
            <a:ext cx="294481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7" name="Picture 13" descr="漢高祖-維基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32004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8" name="Picture 14" descr="魏文帝-維基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3048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9" name="Text Box 15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由左至右分別是：魏文帝曹丕  漢高祖劉邦   秦始皇嬴政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圖均引自維基百科</a:t>
            </a:r>
          </a:p>
        </p:txBody>
      </p:sp>
      <p:sp>
        <p:nvSpPr>
          <p:cNvPr id="11367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  <a:solidFill>
            <a:srgbClr val="CCFFFF"/>
          </a:solidFill>
        </p:spPr>
        <p:txBody>
          <a:bodyPr/>
          <a:lstStyle/>
          <a:p>
            <a:pPr>
              <a:lnSpc>
                <a:spcPct val="115000"/>
              </a:lnSpc>
            </a:pP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宋景公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37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</a:p>
          <a:p>
            <a:pPr>
              <a:lnSpc>
                <a:spcPct val="115000"/>
              </a:lnSpc>
            </a:pP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秦始皇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36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年      隔年秦始皇駕崩</a:t>
            </a:r>
          </a:p>
          <a:p>
            <a:pPr>
              <a:lnSpc>
                <a:spcPct val="115000"/>
              </a:lnSpc>
            </a:pP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漢高祖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年春    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月高祖駕崩</a:t>
            </a:r>
          </a:p>
          <a:p>
            <a:pPr>
              <a:lnSpc>
                <a:spcPct val="115000"/>
              </a:lnSpc>
            </a:pP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綏和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年春       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月翟方進自殺，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月漢成帝駕崩</a:t>
            </a:r>
          </a:p>
          <a:p>
            <a:pPr>
              <a:lnSpc>
                <a:spcPct val="115000"/>
              </a:lnSpc>
            </a:pP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永初元年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月     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月周章謀廢漢安帝，事敗被殺</a:t>
            </a:r>
          </a:p>
          <a:p>
            <a:pPr>
              <a:lnSpc>
                <a:spcPct val="115000"/>
              </a:lnSpc>
            </a:pP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中平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月      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年後漢靈帝駕崩</a:t>
            </a:r>
          </a:p>
          <a:p>
            <a:pPr>
              <a:lnSpc>
                <a:spcPct val="115000"/>
              </a:lnSpc>
            </a:pP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黃初年間        魏文帝駕崩</a:t>
            </a:r>
          </a:p>
          <a:p>
            <a:pPr>
              <a:lnSpc>
                <a:spcPct val="115000"/>
              </a:lnSpc>
            </a:pP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太康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月      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年後晉武帝駕崩</a:t>
            </a:r>
            <a:endParaRPr lang="zh-TW" altLang="en-US" sz="3000" b="1"/>
          </a:p>
        </p:txBody>
      </p:sp>
      <p:sp>
        <p:nvSpPr>
          <p:cNvPr id="113675" name="Text Box 11"/>
          <p:cNvSpPr txBox="1">
            <a:spLocks noChangeArrowheads="1"/>
          </p:cNvSpPr>
          <p:nvPr/>
        </p:nvSpPr>
        <p:spPr bwMode="auto">
          <a:xfrm>
            <a:off x="457200" y="6172200"/>
            <a:ext cx="8305800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下一次熒惑守心：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2016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日～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</a:p>
        </p:txBody>
      </p:sp>
      <p:sp>
        <p:nvSpPr>
          <p:cNvPr id="113680" name="Text Box 16"/>
          <p:cNvSpPr txBox="1">
            <a:spLocks noChangeArrowheads="1"/>
          </p:cNvSpPr>
          <p:nvPr/>
        </p:nvSpPr>
        <p:spPr bwMode="auto">
          <a:xfrm>
            <a:off x="381000" y="1828800"/>
            <a:ext cx="8382000" cy="1849438"/>
          </a:xfrm>
          <a:prstGeom prst="rect">
            <a:avLst/>
          </a:prstGeom>
          <a:solidFill>
            <a:srgbClr val="FFCC99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根據黃一農教授的研究</a:t>
            </a:r>
          </a:p>
          <a:p>
            <a:pPr>
              <a:spcBef>
                <a:spcPct val="5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二十五史的記載中，一共發生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23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次熒惑守心的事件。但是，其中高達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次是偽造的！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9" grpId="0" animBg="1"/>
      <p:bldP spid="113674" grpId="0" uiExpand="1" build="p" animBg="1"/>
      <p:bldP spid="113675" grpId="0" animBg="1"/>
      <p:bldP spid="11368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秋季的星空～仙王家族</a:t>
            </a:r>
          </a:p>
        </p:txBody>
      </p:sp>
      <p:pic>
        <p:nvPicPr>
          <p:cNvPr id="111621" name="Picture 5" descr="未命名 -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19" r="11719"/>
          <a:stretch>
            <a:fillRect/>
          </a:stretch>
        </p:blipFill>
        <p:spPr bwMode="auto">
          <a:xfrm>
            <a:off x="0" y="-117475"/>
            <a:ext cx="9194800" cy="69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3886200" y="1752600"/>
            <a:ext cx="990600" cy="914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1624" name="Oval 8"/>
          <p:cNvSpPr>
            <a:spLocks noChangeArrowheads="1"/>
          </p:cNvSpPr>
          <p:nvPr/>
        </p:nvSpPr>
        <p:spPr bwMode="auto">
          <a:xfrm>
            <a:off x="4876800" y="1371600"/>
            <a:ext cx="1066800" cy="1143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1626" name="Oval 10"/>
          <p:cNvSpPr>
            <a:spLocks noChangeArrowheads="1"/>
          </p:cNvSpPr>
          <p:nvPr/>
        </p:nvSpPr>
        <p:spPr bwMode="auto">
          <a:xfrm rot="2040000">
            <a:off x="4178300" y="2362200"/>
            <a:ext cx="850900" cy="161448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1627" name="Oval 11"/>
          <p:cNvSpPr>
            <a:spLocks noChangeArrowheads="1"/>
          </p:cNvSpPr>
          <p:nvPr/>
        </p:nvSpPr>
        <p:spPr bwMode="auto">
          <a:xfrm>
            <a:off x="2438400" y="1905000"/>
            <a:ext cx="1371600" cy="1295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191000" y="3276600"/>
            <a:ext cx="1600200" cy="10668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1629" name="Oval 13"/>
          <p:cNvSpPr>
            <a:spLocks noChangeArrowheads="1"/>
          </p:cNvSpPr>
          <p:nvPr/>
        </p:nvSpPr>
        <p:spPr bwMode="auto">
          <a:xfrm>
            <a:off x="5257800" y="5943600"/>
            <a:ext cx="304800" cy="304800"/>
          </a:xfrm>
          <a:prstGeom prst="ellipse">
            <a:avLst/>
          </a:prstGeom>
          <a:noFill/>
          <a:ln w="349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1630" name="Oval 14"/>
          <p:cNvSpPr>
            <a:spLocks noChangeArrowheads="1"/>
          </p:cNvSpPr>
          <p:nvPr/>
        </p:nvSpPr>
        <p:spPr bwMode="auto">
          <a:xfrm>
            <a:off x="4105275" y="5334000"/>
            <a:ext cx="304800" cy="304800"/>
          </a:xfrm>
          <a:prstGeom prst="ellipse">
            <a:avLst/>
          </a:prstGeom>
          <a:noFill/>
          <a:ln w="349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1631" name="Text Box 15"/>
          <p:cNvSpPr txBox="1">
            <a:spLocks noChangeArrowheads="1"/>
          </p:cNvSpPr>
          <p:nvPr/>
        </p:nvSpPr>
        <p:spPr bwMode="auto">
          <a:xfrm>
            <a:off x="5638800" y="5638800"/>
            <a:ext cx="1447800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ea typeface="標楷體" panose="03000509000000000000" pitchFamily="65" charset="-120"/>
              </a:rPr>
              <a:t>北落師門</a:t>
            </a:r>
          </a:p>
        </p:txBody>
      </p:sp>
      <p:sp>
        <p:nvSpPr>
          <p:cNvPr id="111633" name="Text Box 17"/>
          <p:cNvSpPr txBox="1">
            <a:spLocks noChangeArrowheads="1"/>
          </p:cNvSpPr>
          <p:nvPr/>
        </p:nvSpPr>
        <p:spPr bwMode="auto">
          <a:xfrm>
            <a:off x="2971800" y="5638800"/>
            <a:ext cx="1143000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ea typeface="標楷體" panose="03000509000000000000" pitchFamily="65" charset="-120"/>
              </a:rPr>
              <a:t>土司空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3" grpId="0" animBg="1"/>
      <p:bldP spid="111624" grpId="0" animBg="1"/>
      <p:bldP spid="111626" grpId="0" animBg="1"/>
      <p:bldP spid="111627" grpId="0" animBg="1"/>
      <p:bldP spid="111628" grpId="0" animBg="1"/>
      <p:bldP spid="111629" grpId="0" animBg="1"/>
      <p:bldP spid="111630" grpId="0" animBg="1"/>
      <p:bldP spid="111631" grpId="0" animBg="1"/>
      <p:bldP spid="1116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</p:spPr>
      </p:pic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953000" y="381000"/>
            <a:ext cx="4038600" cy="5867400"/>
          </a:xfrm>
          <a:noFill/>
        </p:spPr>
        <p:txBody>
          <a:bodyPr lIns="0" tIns="0" rIns="0" bIns="0"/>
          <a:lstStyle/>
          <a:p>
            <a:pPr>
              <a:lnSpc>
                <a:spcPct val="110000"/>
              </a:lnSpc>
            </a:pPr>
            <a:r>
              <a:rPr lang="zh-TW" altLang="en-US" sz="3000" b="1">
                <a:solidFill>
                  <a:schemeClr val="bg1"/>
                </a:solidFill>
                <a:ea typeface="標楷體" panose="03000509000000000000" pitchFamily="65" charset="-120"/>
              </a:rPr>
              <a:t>大約</a:t>
            </a:r>
            <a:r>
              <a:rPr lang="en-US" altLang="zh-TW" sz="3000" b="1">
                <a:solidFill>
                  <a:schemeClr val="bg1"/>
                </a:solidFill>
                <a:ea typeface="標楷體" panose="03000509000000000000" pitchFamily="65" charset="-120"/>
              </a:rPr>
              <a:t>1900</a:t>
            </a:r>
            <a:r>
              <a:rPr lang="zh-TW" altLang="en-US" sz="3000" b="1">
                <a:solidFill>
                  <a:schemeClr val="bg1"/>
                </a:solidFill>
                <a:ea typeface="標楷體" panose="03000509000000000000" pitchFamily="65" charset="-120"/>
              </a:rPr>
              <a:t>年前，托勒密製作了星圖，當時一共有</a:t>
            </a:r>
            <a:r>
              <a:rPr lang="en-US" altLang="zh-TW" sz="3000" b="1">
                <a:solidFill>
                  <a:schemeClr val="bg1"/>
                </a:solidFill>
                <a:ea typeface="標楷體" panose="03000509000000000000" pitchFamily="65" charset="-120"/>
              </a:rPr>
              <a:t>48</a:t>
            </a:r>
            <a:r>
              <a:rPr lang="zh-TW" altLang="en-US" sz="3000" b="1">
                <a:solidFill>
                  <a:schemeClr val="bg1"/>
                </a:solidFill>
                <a:ea typeface="標楷體" panose="03000509000000000000" pitchFamily="65" charset="-120"/>
              </a:rPr>
              <a:t>個星座，一千多顆星。他把星座想像成動物或人物的形象，並結合神話故事為星座命名。</a:t>
            </a:r>
          </a:p>
          <a:p>
            <a:pPr>
              <a:lnSpc>
                <a:spcPct val="110000"/>
              </a:lnSpc>
            </a:pPr>
            <a:r>
              <a:rPr lang="en-US" altLang="zh-TW" sz="3000" b="1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1930</a:t>
            </a:r>
            <a:r>
              <a:rPr lang="zh-TW" altLang="en-US" sz="3000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年國際天文聯合會公布確定天空中的星座為</a:t>
            </a:r>
            <a:r>
              <a:rPr lang="en-US" altLang="zh-TW" sz="3000" b="1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88</a:t>
            </a:r>
            <a:r>
              <a:rPr lang="zh-TW" altLang="en-US" sz="3000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個</a:t>
            </a:r>
            <a:r>
              <a:rPr lang="en-US" altLang="zh-TW" sz="3000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(</a:t>
            </a:r>
            <a:r>
              <a:rPr lang="zh-TW" altLang="en-US" sz="3000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台灣可見到</a:t>
            </a:r>
            <a:r>
              <a:rPr lang="en-US" altLang="zh-TW" sz="3000" b="1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82</a:t>
            </a:r>
            <a:r>
              <a:rPr lang="zh-TW" altLang="en-US" sz="3000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個星座 </a:t>
            </a:r>
            <a:r>
              <a:rPr lang="en-US" altLang="zh-TW" sz="3000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)</a:t>
            </a:r>
            <a:r>
              <a:rPr lang="zh-TW" altLang="en-US" sz="3000" b="1">
                <a:solidFill>
                  <a:schemeClr val="bg1"/>
                </a:solidFill>
                <a:latin typeface="華康儷楷書(P)" panose="03000500000000000000" pitchFamily="66" charset="-120"/>
                <a:ea typeface="華康儷楷書(P)" panose="03000500000000000000" pitchFamily="66" charset="-120"/>
              </a:rPr>
              <a:t>。</a:t>
            </a:r>
            <a:endParaRPr lang="zh-TW" altLang="en-US" sz="3000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pic>
        <p:nvPicPr>
          <p:cNvPr id="28677" name="Picture 5" descr="托勒密-維基百科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851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52400" y="5715000"/>
            <a:ext cx="4876800" cy="701675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5000"/>
              </a:spcBef>
            </a:pP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托勒密畫像，繪於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世紀。引自維基百科。托勒密的觀念影響西方長達一千多年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uiExpand="1" build="p"/>
      <p:bldP spid="28678" grpId="0" animBg="1"/>
      <p:bldP spid="28678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zh-TW" altLang="en-US" sz="5400" b="1">
                <a:solidFill>
                  <a:schemeClr val="bg1"/>
                </a:solidFill>
                <a:ea typeface="標楷體" panose="03000509000000000000" pitchFamily="65" charset="-120"/>
              </a:rPr>
              <a:t>希臘英雄伯修斯</a:t>
            </a:r>
            <a:r>
              <a:rPr lang="en-US" altLang="zh-TW" sz="5400" b="1">
                <a:solidFill>
                  <a:schemeClr val="bg1"/>
                </a:solidFill>
                <a:ea typeface="標楷體" panose="03000509000000000000" pitchFamily="65" charset="-120"/>
              </a:rPr>
              <a:t>Perseus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典故：希臘羅馬神話故事</a:t>
            </a:r>
          </a:p>
          <a:p>
            <a:pPr>
              <a:lnSpc>
                <a:spcPct val="120000"/>
              </a:lnSpc>
            </a:pP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阿爾戈國王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Argos-Acrisius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、達妮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Danae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  宙斯、伯修斯、迪克狄斯、波利迪克狄斯、 梅杜莎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Medusa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、衣索比亞王妃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卡西奧佩雅、艾蒂洛玫達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Andromeda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、波賽頓、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pic>
        <p:nvPicPr>
          <p:cNvPr id="35853" name="Picture 13" descr="英仙座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705600" cy="54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140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14300"/>
            <a:ext cx="80772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09600" y="6096000"/>
            <a:ext cx="8077200" cy="7016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宙斯化成黃金雨與達妮公主相會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-Gossaert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繪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威斯康星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密爾沃基大學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Classical Mythology</a:t>
            </a:r>
          </a:p>
        </p:txBody>
      </p:sp>
      <p:pic>
        <p:nvPicPr>
          <p:cNvPr id="35849" name="Picture 9" descr="Medusa-Bernini繪--威斯康星-密爾沃基大學Classical Mytholog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406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  <a:ln/>
        </p:spPr>
        <p:txBody>
          <a:bodyPr/>
          <a:lstStyle/>
          <a:p>
            <a:r>
              <a:rPr lang="zh-TW" altLang="en-US" sz="5400" b="1">
                <a:solidFill>
                  <a:schemeClr val="bg1"/>
                </a:solidFill>
                <a:ea typeface="標楷體" panose="03000509000000000000" pitchFamily="65" charset="-120"/>
              </a:rPr>
              <a:t>希臘英雄伯修斯的冒險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648200" y="1266825"/>
            <a:ext cx="4051300" cy="55911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蛇髮魔女梅杜莎是傳說中住在海邊的怪物，她們一共有三姊妹，其中最可怕的就是梅杜莎。</a:t>
            </a:r>
          </a:p>
          <a:p>
            <a:pPr>
              <a:spcBef>
                <a:spcPct val="1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梅杜莎的頭髮是由毒蛇所組成，而且她睡覺時從不閉眼，只要被她看到一眼，立刻就會變成石頭。</a:t>
            </a:r>
          </a:p>
          <a:p>
            <a:pPr>
              <a:spcBef>
                <a:spcPct val="10000"/>
              </a:spcBef>
            </a:pPr>
            <a:r>
              <a:rPr lang="zh-TW" altLang="en-US" b="1">
                <a:ea typeface="標楷體" panose="03000509000000000000" pitchFamily="65" charset="-120"/>
              </a:rPr>
              <a:t>作者：</a:t>
            </a:r>
            <a:r>
              <a:rPr lang="en-US" altLang="zh-TW" b="1"/>
              <a:t>Bernini—</a:t>
            </a:r>
            <a:r>
              <a:rPr lang="zh-TW" altLang="en-US" b="1"/>
              <a:t>引自威斯康星</a:t>
            </a:r>
            <a:r>
              <a:rPr lang="en-US" altLang="zh-TW" b="1"/>
              <a:t>-</a:t>
            </a:r>
            <a:r>
              <a:rPr lang="zh-TW" altLang="en-US" b="1"/>
              <a:t>密爾沃基大學</a:t>
            </a:r>
            <a:r>
              <a:rPr lang="en-US" altLang="zh-TW" b="1"/>
              <a:t>Classical Mythology</a:t>
            </a:r>
          </a:p>
        </p:txBody>
      </p:sp>
      <p:pic>
        <p:nvPicPr>
          <p:cNvPr id="35854" name="Picture 14" descr="阿提密斯-維基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7613"/>
            <a:ext cx="3668713" cy="564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5" name="Picture 15" descr="漢密斯-維基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75" y="1219200"/>
            <a:ext cx="309562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3581400" y="1206500"/>
            <a:ext cx="2667000" cy="56515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伯修斯從月亮女神阿提密斯手中得到青銅盾牌；從漢密斯手中得到隱形頭盔（冥王的寶物）與飛行涼鞋。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圖片均引自維基百科。</a:t>
            </a:r>
          </a:p>
        </p:txBody>
      </p:sp>
      <p:pic>
        <p:nvPicPr>
          <p:cNvPr id="35857" name="Picture 17" descr="伯修斯-Graiae繪--威斯康星-密爾沃基大學Classical Mythology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162050"/>
            <a:ext cx="777240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609600" y="6170613"/>
            <a:ext cx="7772400" cy="68738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2100" b="1">
                <a:ea typeface="標楷體" panose="03000509000000000000" pitchFamily="65" charset="-120"/>
              </a:rPr>
              <a:t>戈爾更三姊妹是梅杜莎的表姊妹，三人共用一顆眼睛與一顆牙齒</a:t>
            </a:r>
          </a:p>
          <a:p>
            <a:r>
              <a:rPr lang="zh-TW" altLang="en-US" b="1"/>
              <a:t>     </a:t>
            </a:r>
            <a:r>
              <a:rPr lang="en-US" altLang="zh-TW" b="1"/>
              <a:t>Graiae</a:t>
            </a:r>
            <a:r>
              <a:rPr lang="zh-TW" altLang="en-US" b="1"/>
              <a:t>繪</a:t>
            </a:r>
            <a:r>
              <a:rPr lang="en-US" altLang="zh-TW" b="1"/>
              <a:t>—</a:t>
            </a:r>
            <a:r>
              <a:rPr lang="zh-TW" altLang="en-US" b="1"/>
              <a:t>引自威斯康星</a:t>
            </a:r>
            <a:r>
              <a:rPr lang="en-US" altLang="zh-TW" b="1"/>
              <a:t>-</a:t>
            </a:r>
            <a:r>
              <a:rPr lang="zh-TW" altLang="en-US" b="1"/>
              <a:t>密爾沃基大學</a:t>
            </a:r>
            <a:r>
              <a:rPr lang="en-US" altLang="zh-TW" b="1"/>
              <a:t>Classical Mythology</a:t>
            </a:r>
          </a:p>
        </p:txBody>
      </p:sp>
      <p:pic>
        <p:nvPicPr>
          <p:cNvPr id="35859" name="Picture 19" descr="伯修斯-Sargent繪-威斯康星-密爾沃基大學Classical Mythology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219200"/>
            <a:ext cx="474027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0" name="Picture 20" descr="Persus與美杜莎的頭，安東尼卡諾瓦，完成於1801（梵蒂岡博物館)-維基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0" y="1219200"/>
            <a:ext cx="44005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0" y="6216650"/>
            <a:ext cx="4762500" cy="6413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左圖：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Sargent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繪，引自密爾沃基大學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Classical Mythology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，右圖引自維基百科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/>
      <p:bldP spid="35848" grpId="1" animBg="1"/>
      <p:bldP spid="35851" grpId="0" animBg="1"/>
      <p:bldP spid="35856" grpId="0" animBg="1"/>
      <p:bldP spid="35858" grpId="0" animBg="1"/>
      <p:bldP spid="3586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11469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  <a:ln/>
        </p:spPr>
        <p:txBody>
          <a:bodyPr/>
          <a:lstStyle/>
          <a:p>
            <a:r>
              <a:rPr lang="zh-TW" altLang="en-US" sz="5400" b="1">
                <a:solidFill>
                  <a:schemeClr val="bg1"/>
                </a:solidFill>
                <a:ea typeface="標楷體" panose="03000509000000000000" pitchFamily="65" charset="-120"/>
              </a:rPr>
              <a:t>希臘英雄伯修斯的冒險</a:t>
            </a:r>
          </a:p>
        </p:txBody>
      </p:sp>
      <p:pic>
        <p:nvPicPr>
          <p:cNvPr id="114702" name="Picture 14" descr="仙后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5905500" cy="5691188"/>
          </a:xfrm>
          <a:prstGeom prst="rect">
            <a:avLst/>
          </a:prstGeom>
          <a:noFill/>
          <a:ln w="31750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03" name="Picture 15" descr="Poseidon-Melos繪-威斯康星-密爾沃基大學Classical Mytholog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500" y="1066800"/>
            <a:ext cx="45085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704" name="Text Box 16"/>
          <p:cNvSpPr txBox="1">
            <a:spLocks noChangeArrowheads="1"/>
          </p:cNvSpPr>
          <p:nvPr/>
        </p:nvSpPr>
        <p:spPr bwMode="auto">
          <a:xfrm>
            <a:off x="6477000" y="5916613"/>
            <a:ext cx="2590800" cy="91598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作者：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Melos-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威斯康星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密爾沃基大學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Classical Mythology</a:t>
            </a:r>
          </a:p>
        </p:txBody>
      </p:sp>
      <p:pic>
        <p:nvPicPr>
          <p:cNvPr id="114705" name="Picture 17" descr="仙女座2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406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706" name="Text Box 18"/>
          <p:cNvSpPr txBox="1">
            <a:spLocks noChangeArrowheads="1"/>
          </p:cNvSpPr>
          <p:nvPr/>
        </p:nvSpPr>
        <p:spPr bwMode="auto">
          <a:xfrm>
            <a:off x="6400800" y="5667375"/>
            <a:ext cx="2743200" cy="11906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標楷體" panose="03000509000000000000" pitchFamily="65" charset="-120"/>
              </a:rPr>
              <a:t>圖片引用網址：</a:t>
            </a:r>
            <a:r>
              <a:rPr lang="en-US" altLang="zh-TW"/>
              <a:t>http://gimini.blog.163.com/blog/static/182396033201121510623587/</a:t>
            </a:r>
          </a:p>
        </p:txBody>
      </p:sp>
      <p:pic>
        <p:nvPicPr>
          <p:cNvPr id="114707" name="Picture 19" descr="鯨魚座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75563" cy="529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708" name="Text Box 20"/>
          <p:cNvSpPr txBox="1">
            <a:spLocks noChangeArrowheads="1"/>
          </p:cNvSpPr>
          <p:nvPr/>
        </p:nvSpPr>
        <p:spPr bwMode="auto">
          <a:xfrm>
            <a:off x="774700" y="6388100"/>
            <a:ext cx="7683500" cy="3508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700" b="1">
                <a:ea typeface="標楷體" panose="03000509000000000000" pitchFamily="65" charset="-120"/>
              </a:rPr>
              <a:t>圖片網址：</a:t>
            </a:r>
            <a:r>
              <a:rPr lang="en-US" altLang="zh-TW" sz="1600" b="1"/>
              <a:t>http://gimini.blog.163.com/blog/static/182396033201121510623587/</a:t>
            </a:r>
          </a:p>
        </p:txBody>
      </p:sp>
      <p:pic>
        <p:nvPicPr>
          <p:cNvPr id="114710" name="Picture 22" descr="伯修斯-DiCosimo繪-威斯康星-密爾沃基大學Classical Mythology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153400" cy="463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711" name="Text Box 23"/>
          <p:cNvSpPr txBox="1">
            <a:spLocks noChangeArrowheads="1"/>
          </p:cNvSpPr>
          <p:nvPr/>
        </p:nvSpPr>
        <p:spPr bwMode="auto">
          <a:xfrm>
            <a:off x="533400" y="6172200"/>
            <a:ext cx="81534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/>
              <a:t>DiCosimo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繪</a:t>
            </a: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威斯康星</a:t>
            </a: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密爾沃基大學</a:t>
            </a:r>
            <a:r>
              <a:rPr lang="en-US" altLang="zh-TW" sz="2400"/>
              <a:t>Classical Mythology</a:t>
            </a:r>
          </a:p>
        </p:txBody>
      </p:sp>
      <p:pic>
        <p:nvPicPr>
          <p:cNvPr id="114712" name="Picture 24" descr="伯修斯--Giordano繪-威斯康星-密爾沃基大學Classical Mythology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315200" cy="57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713" name="Text Box 25"/>
          <p:cNvSpPr txBox="1">
            <a:spLocks noChangeArrowheads="1"/>
          </p:cNvSpPr>
          <p:nvPr/>
        </p:nvSpPr>
        <p:spPr bwMode="auto">
          <a:xfrm>
            <a:off x="1016000" y="6413500"/>
            <a:ext cx="7239000" cy="4270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200"/>
              <a:t>Giordano</a:t>
            </a:r>
            <a:r>
              <a:rPr lang="zh-TW" altLang="en-US" sz="2200">
                <a:latin typeface="標楷體" panose="03000509000000000000" pitchFamily="65" charset="-120"/>
                <a:ea typeface="標楷體" panose="03000509000000000000" pitchFamily="65" charset="-120"/>
              </a:rPr>
              <a:t>繪</a:t>
            </a:r>
            <a:r>
              <a:rPr lang="en-US" altLang="zh-TW" sz="220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200">
                <a:latin typeface="標楷體" panose="03000509000000000000" pitchFamily="65" charset="-120"/>
                <a:ea typeface="標楷體" panose="03000509000000000000" pitchFamily="65" charset="-120"/>
              </a:rPr>
              <a:t>威斯康星</a:t>
            </a:r>
            <a:r>
              <a:rPr lang="en-US" altLang="zh-TW" sz="220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200">
                <a:latin typeface="標楷體" panose="03000509000000000000" pitchFamily="65" charset="-120"/>
                <a:ea typeface="標楷體" panose="03000509000000000000" pitchFamily="65" charset="-120"/>
              </a:rPr>
              <a:t>密爾沃基大學</a:t>
            </a:r>
            <a:r>
              <a:rPr lang="en-US" altLang="zh-TW" sz="2200"/>
              <a:t>Classical Mythology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04" grpId="0" animBg="1"/>
      <p:bldP spid="114704" grpId="1" animBg="1"/>
      <p:bldP spid="114706" grpId="1" animBg="1"/>
      <p:bldP spid="114706" grpId="2" animBg="1"/>
      <p:bldP spid="114708" grpId="0" animBg="1"/>
      <p:bldP spid="114708" grpId="1" animBg="1"/>
      <p:bldP spid="114711" grpId="0" animBg="1"/>
      <p:bldP spid="114711" grpId="1" animBg="1"/>
      <p:bldP spid="1147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pic>
        <p:nvPicPr>
          <p:cNvPr id="110599" name="Picture 7" descr="英仙座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73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5486400" y="228600"/>
            <a:ext cx="3581400" cy="50260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00" b="1">
                <a:latin typeface="標楷體" panose="03000509000000000000" pitchFamily="65" charset="-120"/>
                <a:ea typeface="標楷體" panose="03000509000000000000" pitchFamily="65" charset="-120"/>
              </a:rPr>
              <a:t>英仙座</a:t>
            </a:r>
            <a:r>
              <a:rPr lang="el-GR" altLang="zh-TW" sz="2700" b="1">
                <a:latin typeface="標楷體" panose="03000509000000000000" pitchFamily="65" charset="-120"/>
                <a:ea typeface="標楷體" panose="03000509000000000000" pitchFamily="65" charset="-120"/>
              </a:rPr>
              <a:t>β</a:t>
            </a:r>
            <a:r>
              <a:rPr lang="zh-TW" altLang="el-GR" sz="2700" b="1">
                <a:latin typeface="標楷體" panose="03000509000000000000" pitchFamily="65" charset="-120"/>
                <a:ea typeface="標楷體" panose="03000509000000000000" pitchFamily="65" charset="-120"/>
              </a:rPr>
              <a:t>（大陵五）是一顆有名的食變星。它的光度以每</a:t>
            </a:r>
            <a:r>
              <a:rPr lang="en-US" altLang="zh-TW" sz="2700" b="1">
                <a:latin typeface="標楷體" panose="03000509000000000000" pitchFamily="65" charset="-120"/>
                <a:ea typeface="標楷體" panose="03000509000000000000" pitchFamily="65" charset="-120"/>
              </a:rPr>
              <a:t>59</a:t>
            </a:r>
            <a:r>
              <a:rPr lang="zh-TW" altLang="en-US" sz="2700" b="1">
                <a:latin typeface="標楷體" panose="03000509000000000000" pitchFamily="65" charset="-120"/>
                <a:ea typeface="標楷體" panose="03000509000000000000" pitchFamily="65" charset="-120"/>
              </a:rPr>
              <a:t>小時之間維持</a:t>
            </a:r>
            <a:r>
              <a:rPr lang="en-US" altLang="zh-TW" sz="2700" b="1">
                <a:latin typeface="標楷體" panose="03000509000000000000" pitchFamily="65" charset="-120"/>
                <a:ea typeface="標楷體" panose="03000509000000000000" pitchFamily="65" charset="-120"/>
              </a:rPr>
              <a:t>2.2</a:t>
            </a:r>
            <a:r>
              <a:rPr lang="zh-TW" altLang="en-US" sz="2700" b="1">
                <a:latin typeface="標楷體" panose="03000509000000000000" pitchFamily="65" charset="-120"/>
                <a:ea typeface="標楷體" panose="03000509000000000000" pitchFamily="65" charset="-120"/>
              </a:rPr>
              <a:t>等的光度。然後在</a:t>
            </a:r>
            <a:r>
              <a:rPr lang="en-US" altLang="zh-TW" sz="2700" b="1">
                <a:latin typeface="標楷體" panose="03000509000000000000" pitchFamily="65" charset="-120"/>
                <a:ea typeface="標楷體" panose="03000509000000000000" pitchFamily="65" charset="-120"/>
              </a:rPr>
              <a:t>4.5</a:t>
            </a:r>
            <a:r>
              <a:rPr lang="zh-TW" altLang="en-US" sz="2700" b="1">
                <a:latin typeface="標楷體" panose="03000509000000000000" pitchFamily="65" charset="-120"/>
                <a:ea typeface="標楷體" panose="03000509000000000000" pitchFamily="65" charset="-120"/>
              </a:rPr>
              <a:t>小時內變為</a:t>
            </a:r>
            <a:r>
              <a:rPr lang="en-US" altLang="zh-TW" sz="2700" b="1">
                <a:latin typeface="標楷體" panose="03000509000000000000" pitchFamily="65" charset="-120"/>
                <a:ea typeface="標楷體" panose="03000509000000000000" pitchFamily="65" charset="-120"/>
              </a:rPr>
              <a:t>3.5</a:t>
            </a:r>
            <a:r>
              <a:rPr lang="zh-TW" altLang="en-US" sz="2700" b="1">
                <a:latin typeface="標楷體" panose="03000509000000000000" pitchFamily="65" charset="-120"/>
                <a:ea typeface="標楷體" panose="03000509000000000000" pitchFamily="65" charset="-120"/>
              </a:rPr>
              <a:t>等，保持</a:t>
            </a:r>
            <a:r>
              <a:rPr lang="en-US" altLang="zh-TW" sz="2700" b="1">
                <a:latin typeface="標楷體" panose="03000509000000000000" pitchFamily="65" charset="-120"/>
                <a:ea typeface="標楷體" panose="03000509000000000000" pitchFamily="65" charset="-120"/>
              </a:rPr>
              <a:t>45</a:t>
            </a:r>
            <a:r>
              <a:rPr lang="zh-TW" altLang="en-US" sz="2700" b="1">
                <a:latin typeface="標楷體" panose="03000509000000000000" pitchFamily="65" charset="-120"/>
                <a:ea typeface="標楷體" panose="03000509000000000000" pitchFamily="65" charset="-120"/>
              </a:rPr>
              <a:t>分鐘後，</a:t>
            </a:r>
            <a:r>
              <a:rPr lang="en-US" altLang="zh-TW" sz="2700" b="1">
                <a:latin typeface="標楷體" panose="03000509000000000000" pitchFamily="65" charset="-120"/>
                <a:ea typeface="標楷體" panose="03000509000000000000" pitchFamily="65" charset="-120"/>
              </a:rPr>
              <a:t>5.5</a:t>
            </a:r>
            <a:r>
              <a:rPr lang="zh-TW" altLang="en-US" sz="2700" b="1">
                <a:latin typeface="標楷體" panose="03000509000000000000" pitchFamily="65" charset="-120"/>
                <a:ea typeface="標楷體" panose="03000509000000000000" pitchFamily="65" charset="-120"/>
              </a:rPr>
              <a:t>小時候又恢復原來的光度。古阿拉伯人因此視為「惡魔</a:t>
            </a:r>
            <a:r>
              <a:rPr lang="en-US" altLang="zh-TW" sz="2700" b="1">
                <a:latin typeface="標楷體" panose="03000509000000000000" pitchFamily="65" charset="-120"/>
                <a:ea typeface="標楷體" panose="03000509000000000000" pitchFamily="65" charset="-120"/>
              </a:rPr>
              <a:t>Alghul</a:t>
            </a:r>
            <a:r>
              <a:rPr lang="zh-TW" altLang="en-US" sz="2700" b="1">
                <a:latin typeface="標楷體" panose="03000509000000000000" pitchFamily="65" charset="-120"/>
                <a:ea typeface="標楷體" panose="03000509000000000000" pitchFamily="65" charset="-120"/>
              </a:rPr>
              <a:t>」希臘人則認為大陵五就是梅杜莎的眼睛。</a:t>
            </a:r>
            <a:endParaRPr lang="zh-TW" altLang="el-GR" sz="27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0603" name="Text Box 11"/>
          <p:cNvSpPr txBox="1">
            <a:spLocks noChangeArrowheads="1"/>
          </p:cNvSpPr>
          <p:nvPr/>
        </p:nvSpPr>
        <p:spPr bwMode="auto">
          <a:xfrm>
            <a:off x="7607300" y="5181600"/>
            <a:ext cx="1465263" cy="16764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>
                <a:ea typeface="標楷體" panose="03000509000000000000" pitchFamily="65" charset="-120"/>
              </a:rPr>
              <a:t>本示意圖引自維基百科。</a:t>
            </a:r>
          </a:p>
        </p:txBody>
      </p:sp>
      <p:pic>
        <p:nvPicPr>
          <p:cNvPr id="110601" name="Picture 9" descr="大陵五-圖解示意-維基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5200650"/>
            <a:ext cx="22098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0" grpId="0" animBg="1"/>
      <p:bldP spid="11060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獵戶座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557338"/>
            <a:ext cx="6553200" cy="530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9" name="AutoShape 7"/>
          <p:cNvSpPr>
            <a:spLocks noChangeArrowheads="1"/>
          </p:cNvSpPr>
          <p:nvPr/>
        </p:nvSpPr>
        <p:spPr bwMode="auto">
          <a:xfrm>
            <a:off x="2209800" y="185738"/>
            <a:ext cx="4648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84000"/>
            </a:srgbClr>
          </a:solidFill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altLang="zh-TW" sz="6000" b="1">
                <a:ea typeface="標楷體" panose="03000509000000000000" pitchFamily="65" charset="-120"/>
              </a:rPr>
              <a:t>9.</a:t>
            </a:r>
            <a:r>
              <a:rPr lang="zh-TW" altLang="en-US" sz="6000" b="1">
                <a:ea typeface="標楷體" panose="03000509000000000000" pitchFamily="65" charset="-120"/>
              </a:rPr>
              <a:t>獵戶座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r>
              <a:rPr lang="zh-TW" altLang="en-US" sz="4000" b="1">
                <a:solidFill>
                  <a:schemeClr val="bg1"/>
                </a:solidFill>
                <a:ea typeface="標楷體" panose="03000509000000000000" pitchFamily="65" charset="-120"/>
              </a:rPr>
              <a:t>辨認獵戶座</a:t>
            </a:r>
          </a:p>
        </p:txBody>
      </p:sp>
      <p:pic>
        <p:nvPicPr>
          <p:cNvPr id="105477" name="Picture 5" descr="獵戶座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94800" cy="593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獵戶座08+星點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88450" cy="592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0" name="Picture 8" descr="獵戶座08+星點+連線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88450" cy="592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1" name="Picture 9" descr="獵戶座08+星點+連線+星名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3775"/>
            <a:ext cx="9188450" cy="592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0" y="6400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底圖：</a:t>
            </a:r>
            <a:r>
              <a:rPr lang="en-US" altLang="zh-TW" sz="24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NASA</a:t>
            </a:r>
          </a:p>
        </p:txBody>
      </p:sp>
      <p:pic>
        <p:nvPicPr>
          <p:cNvPr id="105484" name="Picture 12" descr="獵戶座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5548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pic>
        <p:nvPicPr>
          <p:cNvPr id="115721" name="Picture 9" descr="獵戶座08+星點+連線+星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21226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2" name="Picture 10" descr="p386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2975" cy="69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zh-TW" altLang="en-US" sz="4800" b="1">
                <a:solidFill>
                  <a:schemeClr val="bg1"/>
                </a:solidFill>
                <a:ea typeface="標楷體" panose="03000509000000000000" pitchFamily="65" charset="-120"/>
              </a:rPr>
              <a:t>不可錯過的兩大星雲</a:t>
            </a:r>
          </a:p>
        </p:txBody>
      </p:sp>
      <p:pic>
        <p:nvPicPr>
          <p:cNvPr id="115717" name="Picture 5" descr="m42_hst_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7086600" y="5730875"/>
            <a:ext cx="1981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sz="24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M42</a:t>
            </a:r>
            <a:r>
              <a:rPr lang="zh-TW" altLang="en-US" sz="24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火鳥星雲</a:t>
            </a:r>
          </a:p>
          <a:p>
            <a:r>
              <a:rPr lang="en-US" altLang="zh-TW" sz="24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NASA</a:t>
            </a:r>
          </a:p>
        </p:txBody>
      </p:sp>
      <p:pic>
        <p:nvPicPr>
          <p:cNvPr id="115719" name="Picture 7" descr="horsehead_noao_bi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6362700" y="5815013"/>
            <a:ext cx="2514600" cy="100488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IC434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馬頭星雲</a:t>
            </a:r>
          </a:p>
          <a:p>
            <a:pPr>
              <a:spcBef>
                <a:spcPct val="50000"/>
              </a:spcBef>
            </a:pP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NSAS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/>
      <p:bldP spid="115715" grpId="1"/>
      <p:bldP spid="115715" grpId="2"/>
      <p:bldP spid="115718" grpId="0"/>
      <p:bldP spid="115718" grpId="1"/>
      <p:bldP spid="1157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獵戶座08+星點+連線+星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9193213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獵戶的腰帶～三連星</a:t>
            </a:r>
          </a:p>
        </p:txBody>
      </p:sp>
      <p:pic>
        <p:nvPicPr>
          <p:cNvPr id="100357" name="Picture 5" descr="天鷹座-果賣科技+連線+星名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914400"/>
            <a:ext cx="516572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9" name="Picture 7" descr="天蝎-天亮的博客+星點+連線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90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0" name="Picture 8" descr="古夫金字塔群-維基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917575"/>
            <a:ext cx="9220200" cy="600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0" y="5670550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ea typeface="標楷體" panose="03000509000000000000" pitchFamily="65" charset="-120"/>
              </a:rPr>
              <a:t>吉薩金字塔群，據聞這三座金字塔的排列方式與獵戶座腰帶相互呼應，對於古埃及人來說，獵戶座就是天堂的所在地。圖片引自維基百科。</a:t>
            </a:r>
            <a:r>
              <a:rPr lang="en-US" altLang="zh-TW" sz="2400" b="1">
                <a:ea typeface="標楷體" panose="03000509000000000000" pitchFamily="65" charset="-120"/>
              </a:rPr>
              <a:t>PS.</a:t>
            </a:r>
            <a:r>
              <a:rPr lang="zh-TW" altLang="en-US" sz="2400" b="1">
                <a:ea typeface="標楷體" panose="03000509000000000000" pitchFamily="65" charset="-120"/>
              </a:rPr>
              <a:t>請問您，那一座是古夫金字塔呢？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透過獵戶座辨識冬季星空</a:t>
            </a:r>
          </a:p>
        </p:txBody>
      </p:sp>
      <p:pic>
        <p:nvPicPr>
          <p:cNvPr id="116741" name="Picture 5" descr="獵戶座08+星點+連線+星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94800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 descr="獵戶找其他亮星-維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3048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0" y="64770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FFFF66"/>
                </a:solidFill>
                <a:ea typeface="標楷體" panose="03000509000000000000" pitchFamily="65" charset="-120"/>
              </a:rPr>
              <a:t>示意圖引自維基百科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zh-TW" altLang="en-US" sz="3600" b="1">
                <a:solidFill>
                  <a:schemeClr val="bg1"/>
                </a:solidFill>
                <a:ea typeface="標楷體" panose="03000509000000000000" pitchFamily="65" charset="-120"/>
              </a:rPr>
              <a:t>冬季大三角＆冬季大橢圓</a:t>
            </a:r>
          </a:p>
        </p:txBody>
      </p:sp>
      <p:pic>
        <p:nvPicPr>
          <p:cNvPr id="117765" name="Picture 5" descr="冬季大三角-林啟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5488"/>
            <a:ext cx="9144000" cy="62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7" name="Picture 7" descr="冬季大三角-林啟生+星點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5488"/>
            <a:ext cx="9144000" cy="62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8" name="Picture 8" descr="冬季大三角-林啟生+星點+連線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44000" cy="62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9" name="Picture 9" descr="冬季大三角-林啟生+星點+連線+大三角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44000" cy="62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7010400" y="6400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FFFF66"/>
                </a:solidFill>
                <a:ea typeface="標楷體" panose="03000509000000000000" pitchFamily="65" charset="-120"/>
              </a:rPr>
              <a:t>攝影：林啟生</a:t>
            </a:r>
          </a:p>
        </p:txBody>
      </p:sp>
      <p:pic>
        <p:nvPicPr>
          <p:cNvPr id="117770" name="Picture 10" descr="冬季大橢圓-陳正鵬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24205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zh-TW" sz="54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☆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星星的名稱又是怎麼一回事？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4775" y="1600200"/>
            <a:ext cx="8991600" cy="4876800"/>
          </a:xfrm>
          <a:noFill/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西方的星名以星座加上字母的方式命名，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例如：天蝎座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α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如：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αβγδεζηθι……</a:t>
            </a:r>
          </a:p>
          <a:p>
            <a:pPr>
              <a:lnSpc>
                <a:spcPct val="90000"/>
              </a:lnSpc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中國古天文將星座稱作「星官」（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283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個，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1464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顆）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並將天空劃分成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b="1">
                <a:solidFill>
                  <a:schemeClr val="bg1"/>
                </a:solidFill>
                <a:latin typeface="新細明體" panose="02020500000000000000" pitchFamily="18" charset="-120"/>
              </a:rPr>
              <a:t>☆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三垣：紫微垣、太微垣、天市垣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b="1">
                <a:solidFill>
                  <a:schemeClr val="bg1"/>
                </a:solidFill>
              </a:rPr>
              <a:t>☆ 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28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宿：角亢氐房心尾箕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、斗牛女虛危室壁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奎婁胃昴畢觜參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、井鬼柳星張翼軫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以星官的流水編號命名：心宿一、心宿二、心宿三</a:t>
            </a:r>
          </a:p>
          <a:p>
            <a:pPr>
              <a:lnSpc>
                <a:spcPct val="90000"/>
              </a:lnSpc>
            </a:pPr>
            <a:r>
              <a:rPr lang="zh-TW" altLang="en-US" sz="3000" b="1">
                <a:solidFill>
                  <a:schemeClr val="bg1"/>
                </a:solidFill>
                <a:ea typeface="標楷體" panose="03000509000000000000" pitchFamily="65" charset="-120"/>
              </a:rPr>
              <a:t>特殊重要星體會另外命名：牛郎（河鼓二）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獵戶座</a:t>
            </a:r>
            <a:r>
              <a:rPr lang="en-US" altLang="zh-TW" b="1">
                <a:solidFill>
                  <a:schemeClr val="bg1"/>
                </a:solidFill>
                <a:ea typeface="標楷體" panose="03000509000000000000" pitchFamily="65" charset="-120"/>
              </a:rPr>
              <a:t>Orion</a:t>
            </a: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的神話故事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3716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典故：希臘羅馬神話故事</a:t>
            </a:r>
          </a:p>
          <a:p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月亮女神</a:t>
            </a:r>
            <a:r>
              <a:rPr lang="en-US" altLang="zh-TW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阿提密斯、奧利翁</a:t>
            </a:r>
          </a:p>
        </p:txBody>
      </p:sp>
      <p:pic>
        <p:nvPicPr>
          <p:cNvPr id="103429" name="Picture 5" descr="獵戶座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914400"/>
            <a:ext cx="403542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星座宝典——天蝎座 - 许阿得斯 - 星座の传说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4021138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1" name="Picture 7" descr="阿提密斯-維基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300" y="914400"/>
            <a:ext cx="3865563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2" name="Picture 8" descr="奧利翁之死-維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848600" cy="589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6477000" y="63246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rgbClr val="FFFF66"/>
                </a:solidFill>
                <a:ea typeface="標楷體" panose="03000509000000000000" pitchFamily="65" charset="-120"/>
              </a:rPr>
              <a:t>圖：維基百科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838200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認識天文的管道～我的推薦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296400" cy="6248400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zh-TW" altLang="en-US" sz="28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台北市立天文館</a:t>
            </a:r>
            <a:r>
              <a:rPr lang="en-US" altLang="zh-TW" sz="28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800" b="1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全國中小學教師天文營</a:t>
            </a:r>
          </a:p>
          <a:p>
            <a:pPr>
              <a:lnSpc>
                <a:spcPct val="105000"/>
              </a:lnSpc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迷迭香，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星座希臘神話故事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（北縣：可道，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2004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105000"/>
              </a:lnSpc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長島晶裕，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星空中的神話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（北市：春光，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2005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105000"/>
              </a:lnSpc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吳福河，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玉山星情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（南投：玉山國家公園，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2001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105000"/>
              </a:lnSpc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陳培堃，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玉山的星空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（南投：玉山國家公園，</a:t>
            </a:r>
            <a:r>
              <a:rPr lang="en-US" altLang="zh-TW" sz="2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1992</a:t>
            </a:r>
            <a:r>
              <a:rPr lang="zh-TW" altLang="en-US" sz="2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105000"/>
              </a:lnSpc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陳己雄，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中國古星圖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（香港太空館，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2007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105000"/>
              </a:lnSpc>
            </a:pPr>
            <a:r>
              <a:rPr lang="zh-TW" altLang="en-US" sz="26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王玉民，</a:t>
            </a:r>
            <a:r>
              <a:rPr lang="en-US" altLang="zh-TW" sz="26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6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天上人間</a:t>
            </a:r>
            <a:r>
              <a:rPr lang="en-US" altLang="zh-TW" sz="26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6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中國星座的故事</a:t>
            </a:r>
            <a:r>
              <a:rPr lang="en-US" altLang="zh-TW" sz="26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（北京：群言，</a:t>
            </a:r>
            <a:r>
              <a:rPr lang="en-US" altLang="zh-TW" sz="2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2004</a:t>
            </a:r>
            <a:r>
              <a:rPr lang="zh-TW" altLang="en-US" sz="2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105000"/>
              </a:lnSpc>
            </a:pPr>
            <a:r>
              <a:rPr lang="zh-TW" altLang="en-US" sz="2800" b="1">
                <a:solidFill>
                  <a:srgbClr val="0099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王穎聰個人網頁：</a:t>
            </a:r>
            <a:r>
              <a:rPr lang="en-US" altLang="zh-TW" sz="2800" b="1">
                <a:hlinkClick r:id="rId3"/>
              </a:rPr>
              <a:t>http://www.mcu.edu.tw/icwang/</a:t>
            </a:r>
            <a:endParaRPr lang="en-US" altLang="zh-TW" sz="2800" b="1"/>
          </a:p>
          <a:p>
            <a:pPr>
              <a:lnSpc>
                <a:spcPct val="105000"/>
              </a:lnSpc>
            </a:pPr>
            <a:r>
              <a:rPr lang="en-US" altLang="zh-TW" sz="2800" b="1">
                <a:solidFill>
                  <a:srgbClr val="0099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AEEA </a:t>
            </a:r>
            <a:r>
              <a:rPr lang="zh-TW" altLang="en-US" sz="2800" b="1">
                <a:solidFill>
                  <a:srgbClr val="0099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天文教育資訊網：</a:t>
            </a:r>
            <a:r>
              <a:rPr lang="en-US" altLang="zh-TW" sz="2200" b="1">
                <a:hlinkClick r:id="rId4"/>
              </a:rPr>
              <a:t>http://aeea.nmns.edu.tw/index1.html</a:t>
            </a:r>
            <a:endParaRPr lang="en-US" altLang="zh-TW" sz="2200" b="1"/>
          </a:p>
          <a:p>
            <a:pPr>
              <a:lnSpc>
                <a:spcPct val="105000"/>
              </a:lnSpc>
            </a:pPr>
            <a:r>
              <a:rPr lang="zh-TW" altLang="en-US" sz="2600" b="1">
                <a:solidFill>
                  <a:srgbClr val="0099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科博館</a:t>
            </a:r>
            <a:r>
              <a:rPr lang="en-US" altLang="zh-TW" sz="2600" b="1">
                <a:solidFill>
                  <a:srgbClr val="0099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600" b="1">
                <a:solidFill>
                  <a:srgbClr val="0099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星座探奇：</a:t>
            </a:r>
            <a:r>
              <a:rPr lang="en-US" altLang="zh-TW" sz="2000" b="1">
                <a:hlinkClick r:id="rId5"/>
              </a:rPr>
              <a:t>http://web2.nmns.edu.tw/constellation/home.php</a:t>
            </a:r>
            <a:endParaRPr lang="en-US" altLang="zh-TW" sz="2000" b="1"/>
          </a:p>
          <a:p>
            <a:pPr>
              <a:lnSpc>
                <a:spcPct val="105000"/>
              </a:lnSpc>
            </a:pPr>
            <a:r>
              <a:rPr lang="en-US" altLang="zh-TW" sz="2800" b="1">
                <a:solidFill>
                  <a:srgbClr val="0099FF"/>
                </a:solidFill>
              </a:rPr>
              <a:t>NASA</a:t>
            </a:r>
            <a:r>
              <a:rPr lang="zh-TW" altLang="en-US" sz="2800" b="1">
                <a:solidFill>
                  <a:srgbClr val="0099FF"/>
                </a:solidFill>
              </a:rPr>
              <a:t>：</a:t>
            </a:r>
            <a:r>
              <a:rPr lang="en-US" altLang="zh-TW" sz="2800" b="1">
                <a:hlinkClick r:id="rId6"/>
              </a:rPr>
              <a:t>http://www.nasaimages.org/</a:t>
            </a:r>
            <a:endParaRPr lang="en-US" altLang="zh-TW" sz="2800" b="1"/>
          </a:p>
        </p:txBody>
      </p:sp>
    </p:spTree>
    <p:extLst>
      <p:ext uri="{BB962C8B-B14F-4D97-AF65-F5344CB8AC3E}">
        <p14:creationId xmlns:p14="http://schemas.microsoft.com/office/powerpoint/2010/main" val="290831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FFFF66"/>
                </a:solidFill>
                <a:ea typeface="標楷體" panose="03000509000000000000" pitchFamily="65" charset="-120"/>
              </a:rPr>
              <a:t>圖片引用資料來源</a:t>
            </a:r>
            <a:r>
              <a:rPr lang="en-US" altLang="zh-TW" b="1">
                <a:solidFill>
                  <a:srgbClr val="FFFF66"/>
                </a:solidFill>
                <a:ea typeface="標楷體" panose="03000509000000000000" pitchFamily="65" charset="-120"/>
              </a:rPr>
              <a:t>-1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105400"/>
          </a:xfrm>
        </p:spPr>
        <p:txBody>
          <a:bodyPr/>
          <a:lstStyle/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中國天文網</a:t>
            </a:r>
            <a:r>
              <a:rPr lang="zh-TW" altLang="en-US" sz="2800" b="1">
                <a:solidFill>
                  <a:schemeClr val="bg1"/>
                </a:solidFill>
                <a:latin typeface="新細明體" panose="02020500000000000000" pitchFamily="18" charset="-120"/>
              </a:rPr>
              <a:t>：</a:t>
            </a:r>
            <a:r>
              <a:rPr lang="en-US" altLang="zh-TW" sz="2800" b="1">
                <a:solidFill>
                  <a:schemeClr val="bg1"/>
                </a:solidFill>
                <a:hlinkClick r:id="rId3"/>
              </a:rPr>
              <a:t>http://astronomy.uua.cn/</a:t>
            </a:r>
            <a:endParaRPr lang="en-US" altLang="zh-TW" sz="2800" b="1">
              <a:solidFill>
                <a:schemeClr val="bg1"/>
              </a:solidFill>
            </a:endParaRPr>
          </a:p>
          <a:p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NASA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b="1">
                <a:solidFill>
                  <a:schemeClr val="bg1"/>
                </a:solidFill>
                <a:hlinkClick r:id="rId4"/>
              </a:rPr>
              <a:t>http://www.nasaimages.org/</a:t>
            </a:r>
            <a:endParaRPr lang="en-US" altLang="zh-TW" sz="2800" b="1">
              <a:solidFill>
                <a:schemeClr val="bg1"/>
              </a:solidFill>
            </a:endParaRPr>
          </a:p>
          <a:p>
            <a:r>
              <a:rPr lang="zh-TW" altLang="en-US" sz="2800" b="1">
                <a:solidFill>
                  <a:schemeClr val="bg1"/>
                </a:solidFill>
                <a:ea typeface="標楷體" panose="03000509000000000000" pitchFamily="65" charset="-120"/>
              </a:rPr>
              <a:t>維基百科：</a:t>
            </a:r>
            <a:r>
              <a:rPr lang="en-US" altLang="zh-TW" sz="2800" b="1">
                <a:solidFill>
                  <a:schemeClr val="bg1"/>
                </a:solidFill>
                <a:hlinkClick r:id="rId5"/>
              </a:rPr>
              <a:t>http://zh.wikipedia.org/zh-tw/</a:t>
            </a:r>
            <a:endParaRPr lang="en-US" altLang="zh-TW" sz="2800" b="1">
              <a:solidFill>
                <a:schemeClr val="bg1"/>
              </a:solidFill>
            </a:endParaRPr>
          </a:p>
          <a:p>
            <a:r>
              <a:rPr lang="zh-TW" altLang="en-US" sz="2800" b="1">
                <a:solidFill>
                  <a:schemeClr val="bg1"/>
                </a:solidFill>
                <a:ea typeface="標楷體" panose="03000509000000000000" pitchFamily="65" charset="-120"/>
              </a:rPr>
              <a:t>東港高中：</a:t>
            </a:r>
            <a:r>
              <a:rPr lang="en-US" altLang="zh-TW" sz="2800" b="1">
                <a:solidFill>
                  <a:schemeClr val="bg1"/>
                </a:solidFill>
                <a:hlinkClick r:id="rId6"/>
              </a:rPr>
              <a:t>http://www.dkjh.ptc.edu.tw/</a:t>
            </a:r>
            <a:endParaRPr lang="en-US" altLang="zh-TW" sz="2800" b="1">
              <a:solidFill>
                <a:schemeClr val="bg1"/>
              </a:solidFill>
            </a:endParaRPr>
          </a:p>
          <a:p>
            <a:r>
              <a:rPr lang="zh-TW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威斯康星-密爾沃基大學</a:t>
            </a:r>
            <a:r>
              <a:rPr lang="zh-TW" altLang="zh-TW" sz="2800" b="1">
                <a:solidFill>
                  <a:schemeClr val="bg1"/>
                </a:solidFill>
              </a:rPr>
              <a:t>Classical Mythology</a:t>
            </a:r>
            <a:r>
              <a:rPr lang="zh-TW" altLang="en-US" sz="2800" b="1">
                <a:solidFill>
                  <a:schemeClr val="bg1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1800" b="1">
                <a:solidFill>
                  <a:schemeClr val="bg1"/>
                </a:solidFill>
                <a:hlinkClick r:id="rId7"/>
              </a:rPr>
              <a:t>https://pantherfile.uwm.edu/prec/www/course/mythology/0800/underworld.htm</a:t>
            </a:r>
            <a:endParaRPr lang="en-US" altLang="zh-TW" sz="1800" b="1">
              <a:solidFill>
                <a:schemeClr val="bg1"/>
              </a:solidFill>
            </a:endParaRPr>
          </a:p>
          <a:p>
            <a:r>
              <a:rPr lang="zh-TW" altLang="en-US" sz="2800" b="1">
                <a:solidFill>
                  <a:schemeClr val="bg1"/>
                </a:solidFill>
                <a:ea typeface="標楷體" panose="03000509000000000000" pitchFamily="65" charset="-120"/>
              </a:rPr>
              <a:t>天亮的博客：</a:t>
            </a:r>
            <a:r>
              <a:rPr lang="en-US" altLang="zh-TW" sz="2800" b="1">
                <a:solidFill>
                  <a:schemeClr val="bg1"/>
                </a:solidFill>
                <a:hlinkClick r:id="rId8"/>
              </a:rPr>
              <a:t>http://hjlyongkang.blog.163.com/</a:t>
            </a:r>
            <a:endParaRPr lang="en-US" altLang="zh-TW" sz="2800" b="1">
              <a:solidFill>
                <a:schemeClr val="bg1"/>
              </a:solidFill>
            </a:endParaRPr>
          </a:p>
          <a:p>
            <a:r>
              <a:rPr lang="zh-TW" altLang="en-US" sz="2800" b="1">
                <a:solidFill>
                  <a:schemeClr val="bg1"/>
                </a:solidFill>
                <a:ea typeface="標楷體" panose="03000509000000000000" pitchFamily="65" charset="-120"/>
              </a:rPr>
              <a:t>騎盟網論壇：</a:t>
            </a:r>
            <a:r>
              <a:rPr lang="en-US" altLang="zh-TW" sz="1800" b="1">
                <a:solidFill>
                  <a:schemeClr val="bg1"/>
                </a:solidFill>
                <a:hlinkClick r:id="rId9"/>
              </a:rPr>
              <a:t>http://www.qqride.com/bbs/viewthread.php?tid=4876</a:t>
            </a:r>
            <a:endParaRPr lang="en-US" altLang="zh-TW" sz="1800" b="1">
              <a:solidFill>
                <a:schemeClr val="bg1"/>
              </a:solidFill>
            </a:endParaRPr>
          </a:p>
          <a:p>
            <a:r>
              <a:rPr lang="zh-TW" altLang="en-US" sz="2800" b="1">
                <a:solidFill>
                  <a:schemeClr val="bg1"/>
                </a:solidFill>
                <a:ea typeface="標楷體" panose="03000509000000000000" pitchFamily="65" charset="-120"/>
              </a:rPr>
              <a:t>北京天文同好會：</a:t>
            </a:r>
            <a:r>
              <a:rPr lang="en-US" altLang="zh-TW" sz="2000" b="1">
                <a:solidFill>
                  <a:schemeClr val="bg1"/>
                </a:solidFill>
                <a:hlinkClick r:id="rId10"/>
              </a:rPr>
              <a:t>http://www.baas1995.org/photogallery/constellation/pages/lyr.htm</a:t>
            </a:r>
            <a:endParaRPr lang="en-US" altLang="zh-TW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/>
          <a:lstStyle/>
          <a:p>
            <a:r>
              <a:rPr lang="zh-TW" altLang="en-US" b="1">
                <a:solidFill>
                  <a:srgbClr val="FFFF66"/>
                </a:solidFill>
                <a:ea typeface="標楷體" panose="03000509000000000000" pitchFamily="65" charset="-120"/>
              </a:rPr>
              <a:t>圖片引用資料來源</a:t>
            </a:r>
            <a:r>
              <a:rPr lang="en-US" altLang="zh-TW" b="1">
                <a:solidFill>
                  <a:srgbClr val="FFFF66"/>
                </a:solidFill>
              </a:rPr>
              <a:t>-2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Flickr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網站，圖片作者～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Jerry 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心：</a:t>
            </a:r>
            <a:r>
              <a:rPr lang="en-US" altLang="zh-TW" sz="2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http://www.flickr.com/photos/jerryfu/4716322855/?reg=1</a:t>
            </a:r>
            <a:endParaRPr lang="en-US" altLang="zh-TW" sz="22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國立自然科學博物館：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http://www.nmns.edu.tw/</a:t>
            </a:r>
            <a:endParaRPr lang="en-US" altLang="zh-TW" sz="28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國立自然科學博物館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星座探奇網頁：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http://web2.nmns.edu.tw/constellation/home.php</a:t>
            </a:r>
            <a:endParaRPr lang="en-US" altLang="zh-TW" sz="24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果賣科技：</a:t>
            </a:r>
            <a:r>
              <a:rPr kumimoji="0"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/>
              </a:rPr>
              <a:t>http://www.guokr.com/post/60151/</a:t>
            </a:r>
            <a:endParaRPr kumimoji="0" lang="en-US" altLang="zh-TW" sz="28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臺灣鹿山文社：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http://www.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鹿山會館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.tw/</a:t>
            </a:r>
            <a:endParaRPr lang="en-US" altLang="zh-TW" sz="28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香港太空館：</a:t>
            </a:r>
            <a:r>
              <a:rPr lang="en-US" altLang="zh-TW" sz="1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8"/>
              </a:rPr>
              <a:t>http://www.lcsd.gov.hk/CE/Museum/Space/StarShine/HKSkyMap/c_starshine_hkskymap.htm</a:t>
            </a:r>
            <a:endParaRPr lang="en-US" altLang="zh-TW" sz="14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方永來個人網站：</a:t>
            </a:r>
            <a:r>
              <a:rPr lang="en-US" altLang="zh-TW" sz="2400" b="1">
                <a:hlinkClick r:id="rId9"/>
              </a:rPr>
              <a:t>http://www.teacher.aedocenter.com/</a:t>
            </a:r>
            <a:endParaRPr lang="en-US" altLang="zh-TW" sz="2400" b="1"/>
          </a:p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許阿得斯個人部落格：</a:t>
            </a:r>
            <a:r>
              <a:rPr lang="en-US" altLang="zh-TW" sz="2400" b="1">
                <a:solidFill>
                  <a:schemeClr val="bg1"/>
                </a:solidFill>
                <a:hlinkClick r:id="rId10"/>
              </a:rPr>
              <a:t>http</a:t>
            </a:r>
            <a:r>
              <a:rPr lang="en-US" altLang="zh-TW" sz="2400" b="1">
                <a:hlinkClick r:id="rId10"/>
              </a:rPr>
              <a:t>://gimini.blog.163.com/</a:t>
            </a:r>
            <a:endParaRPr lang="en-US" altLang="zh-TW" sz="24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0" y="0"/>
            <a:ext cx="166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9" rIns="28566" anchor="ctr">
            <a:spAutoFit/>
          </a:bodyPr>
          <a:lstStyle/>
          <a:p>
            <a:r>
              <a:rPr lang="en-US" altLang="zh-TW"/>
              <a:t>  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0" y="0"/>
            <a:ext cx="166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9" rIns="28566" anchor="ctr">
            <a:spAutoFit/>
          </a:bodyPr>
          <a:lstStyle/>
          <a:p>
            <a:r>
              <a:rPr lang="en-US" altLang="zh-TW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914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zh-TW" altLang="en-US" sz="4000" b="1">
                <a:solidFill>
                  <a:srgbClr val="FFFF66"/>
                </a:solidFill>
                <a:ea typeface="標楷體" panose="03000509000000000000" pitchFamily="65" charset="-120"/>
              </a:rPr>
              <a:t>參考書目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372600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王玉民，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天上人間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中國星座的故事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（北京：群言，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2004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古斯塔夫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•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史瓦布，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《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希臘神話故事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（台中市：好讀，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2004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江曉原，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《12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宮與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28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宿：世界歷史上的星占學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》</a:t>
            </a:r>
            <a:r>
              <a:rPr lang="zh-TW" altLang="en-US" sz="2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（遼寧教育，</a:t>
            </a:r>
            <a:r>
              <a:rPr lang="en-US" altLang="zh-TW" sz="2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2005</a:t>
            </a:r>
            <a:r>
              <a:rPr lang="zh-TW" altLang="en-US" sz="2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阮國全，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星星的運動與四季星座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（台北科教館，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2001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長島晶裕，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星空中的神話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（北市：春光，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2005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李潤海，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中國天文史話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（台北縣：明文，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1995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吳福河，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玉山星情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（南投：玉山國家公園，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2001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迷迭香，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星座希臘神話故事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（北縣：可道，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2004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陳培堃，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玉山的星空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（南投：玉山國家公園，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1992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陳己雄，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中國古星圖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（香港太空館，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2007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陳久金，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中國星座神話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（臺灣古籍，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2005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普特南，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金字塔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（台北市：貓頭鷹，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2005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傑弗瑞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柯尼立厄斯，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星空的翻譯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（台北：知書房，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2005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黃一農，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社會天文學史十講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（上海：復旦大學，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2004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72672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905000"/>
            <a:ext cx="8305800" cy="2209800"/>
          </a:xfrm>
        </p:spPr>
        <p:txBody>
          <a:bodyPr/>
          <a:lstStyle/>
          <a:p>
            <a:r>
              <a:rPr lang="zh-TW" altLang="en-US" sz="12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謝謝聆聽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121863" name="Picture 7" descr="王力《古代漢語》-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0" cy="68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7" descr="大熊座"/>
          <p:cNvPicPr>
            <a:picLocks noChangeAspect="1" noChangeArrowheads="1"/>
          </p:cNvPicPr>
          <p:nvPr/>
        </p:nvPicPr>
        <p:blipFill>
          <a:blip r:embed="rId2" cstate="email">
            <a:lum bright="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314450"/>
            <a:ext cx="6629400" cy="5410200"/>
          </a:xfrm>
          <a:prstGeom prst="rect">
            <a:avLst/>
          </a:prstGeom>
          <a:noFill/>
          <a:ln w="508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133600" y="6400800"/>
            <a:ext cx="502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世紀波蘭天文學家約翰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赫維留所繪的星圖</a:t>
            </a:r>
          </a:p>
        </p:txBody>
      </p:sp>
      <p:sp>
        <p:nvSpPr>
          <p:cNvPr id="44041" name="AutoShape 9"/>
          <p:cNvSpPr>
            <a:spLocks noChangeArrowheads="1"/>
          </p:cNvSpPr>
          <p:nvPr/>
        </p:nvSpPr>
        <p:spPr bwMode="auto">
          <a:xfrm>
            <a:off x="2209800" y="185738"/>
            <a:ext cx="4648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84000"/>
            </a:srgbClr>
          </a:solidFill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altLang="zh-TW" sz="6000" b="1">
                <a:ea typeface="標楷體" panose="03000509000000000000" pitchFamily="65" charset="-120"/>
              </a:rPr>
              <a:t>1.</a:t>
            </a:r>
            <a:r>
              <a:rPr lang="zh-TW" altLang="en-US" sz="6000" b="1">
                <a:ea typeface="標楷體" panose="03000509000000000000" pitchFamily="65" charset="-120"/>
              </a:rPr>
              <a:t>大熊座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5266</TotalTime>
  <Words>3476</Words>
  <Application>Microsoft Office PowerPoint</Application>
  <PresentationFormat>如螢幕大小 (4:3)</PresentationFormat>
  <Paragraphs>292</Paragraphs>
  <Slides>75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75</vt:i4>
      </vt:variant>
    </vt:vector>
  </HeadingPairs>
  <TitlesOfParts>
    <vt:vector size="85" baseType="lpstr">
      <vt:lpstr>Arial Unicode MS</vt:lpstr>
      <vt:lpstr>華康儷楷書(P)</vt:lpstr>
      <vt:lpstr>新細明體</vt:lpstr>
      <vt:lpstr>標楷體</vt:lpstr>
      <vt:lpstr>Arial</vt:lpstr>
      <vt:lpstr>DokChampa</vt:lpstr>
      <vt:lpstr>Garamond</vt:lpstr>
      <vt:lpstr>Times New Roman</vt:lpstr>
      <vt:lpstr>Wingdings</vt:lpstr>
      <vt:lpstr>預設簡報設計</vt:lpstr>
      <vt:lpstr>星座與傳說</vt:lpstr>
      <vt:lpstr>☆來自星星的你 ☆</vt:lpstr>
      <vt:lpstr>☆星座是怎麼來的？</vt:lpstr>
      <vt:lpstr>PowerPoint 簡報</vt:lpstr>
      <vt:lpstr>PowerPoint 簡報</vt:lpstr>
      <vt:lpstr>PowerPoint 簡報</vt:lpstr>
      <vt:lpstr>☆星星的名稱又是怎麼一回事？</vt:lpstr>
      <vt:lpstr>PowerPoint 簡報</vt:lpstr>
      <vt:lpstr>PowerPoint 簡報</vt:lpstr>
      <vt:lpstr>PowerPoint 簡報</vt:lpstr>
      <vt:lpstr>PowerPoint 簡報</vt:lpstr>
      <vt:lpstr>PowerPoint 簡報</vt:lpstr>
      <vt:lpstr>北斗七星</vt:lpstr>
      <vt:lpstr>北斗註死、南斗註生</vt:lpstr>
      <vt:lpstr>七隻小豬的傳說</vt:lpstr>
      <vt:lpstr>讀書人的保護神～魁星與文昌</vt:lpstr>
      <vt:lpstr>找尋塞達克！</vt:lpstr>
      <vt:lpstr>指極星—利用北斗七星找北極星</vt:lpstr>
      <vt:lpstr>利用仙后座找北極星</vt:lpstr>
      <vt:lpstr>卡麗絲托（Callisto）的故事</vt:lpstr>
      <vt:lpstr>北極星＆歲差運動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希臘英雄—海克力斯(Hercules)</vt:lpstr>
      <vt:lpstr>PowerPoint 簡報</vt:lpstr>
      <vt:lpstr>十二件不可能的任務～魔獅尼米亞</vt:lpstr>
      <vt:lpstr>十二件不可能的任務～九頭怪蛇海德拉</vt:lpstr>
      <vt:lpstr>PowerPoint 簡報</vt:lpstr>
      <vt:lpstr>太陽神的使者～烏鴉座的故事</vt:lpstr>
      <vt:lpstr>PowerPoint 簡報</vt:lpstr>
      <vt:lpstr>PowerPoint 簡報</vt:lpstr>
      <vt:lpstr>烏鴉座</vt:lpstr>
      <vt:lpstr>PowerPoint 簡報</vt:lpstr>
      <vt:lpstr>夏季大三角</vt:lpstr>
      <vt:lpstr>PowerPoint 簡報</vt:lpstr>
      <vt:lpstr>奧菲斯的愛情故事</vt:lpstr>
      <vt:lpstr>PowerPoint 簡報</vt:lpstr>
      <vt:lpstr>PowerPoint 簡報</vt:lpstr>
      <vt:lpstr>中國四大民間傳說～牛郎與織女</vt:lpstr>
      <vt:lpstr>浪漫背後的真相</vt:lpstr>
      <vt:lpstr>蜀人浮槎探銀河</vt:lpstr>
      <vt:lpstr>PowerPoint 簡報</vt:lpstr>
      <vt:lpstr>PowerPoint 簡報</vt:lpstr>
      <vt:lpstr>夏季大三角的辨認</vt:lpstr>
      <vt:lpstr>PowerPoint 簡報</vt:lpstr>
      <vt:lpstr>PowerPoint 簡報</vt:lpstr>
      <vt:lpstr>PowerPoint 簡報</vt:lpstr>
      <vt:lpstr>PowerPoint 簡報</vt:lpstr>
      <vt:lpstr>帝王的氣數～為帝王行占的星官</vt:lpstr>
      <vt:lpstr>客星犯帝座～漢光武帝與嚴光</vt:lpstr>
      <vt:lpstr>大角（天棟）</vt:lpstr>
      <vt:lpstr>熒惑守心的傳說-1</vt:lpstr>
      <vt:lpstr>熒惑守心的傳說-2</vt:lpstr>
      <vt:lpstr>秋季的星空～仙王家族</vt:lpstr>
      <vt:lpstr>希臘英雄伯修斯Perseus</vt:lpstr>
      <vt:lpstr>希臘英雄伯修斯的冒險</vt:lpstr>
      <vt:lpstr>希臘英雄伯修斯的冒險</vt:lpstr>
      <vt:lpstr>PowerPoint 簡報</vt:lpstr>
      <vt:lpstr>PowerPoint 簡報</vt:lpstr>
      <vt:lpstr>辨認獵戶座</vt:lpstr>
      <vt:lpstr>不可錯過的兩大星雲</vt:lpstr>
      <vt:lpstr>獵戶的腰帶～三連星</vt:lpstr>
      <vt:lpstr>透過獵戶座辨識冬季星空</vt:lpstr>
      <vt:lpstr>冬季大三角＆冬季大橢圓</vt:lpstr>
      <vt:lpstr>獵戶座Orion的神話故事</vt:lpstr>
      <vt:lpstr>認識天文的管道～我的推薦</vt:lpstr>
      <vt:lpstr>圖片引用資料來源-1</vt:lpstr>
      <vt:lpstr>圖片引用資料來源-2</vt:lpstr>
      <vt:lpstr>參考書目</vt:lpstr>
      <vt:lpstr>謝謝聆聽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panda</dc:creator>
  <cp:lastModifiedBy>panda</cp:lastModifiedBy>
  <cp:revision>237</cp:revision>
  <cp:lastPrinted>1601-01-01T00:00:00Z</cp:lastPrinted>
  <dcterms:created xsi:type="dcterms:W3CDTF">2012-06-12T14:40:50Z</dcterms:created>
  <dcterms:modified xsi:type="dcterms:W3CDTF">2017-03-11T19:35:36Z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