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28"/>
  </p:notesMasterIdLst>
  <p:sldIdLst>
    <p:sldId id="640" r:id="rId2"/>
    <p:sldId id="641" r:id="rId3"/>
    <p:sldId id="642" r:id="rId4"/>
    <p:sldId id="654" r:id="rId5"/>
    <p:sldId id="655" r:id="rId6"/>
    <p:sldId id="656" r:id="rId7"/>
    <p:sldId id="537" r:id="rId8"/>
    <p:sldId id="538" r:id="rId9"/>
    <p:sldId id="539" r:id="rId10"/>
    <p:sldId id="540" r:id="rId11"/>
    <p:sldId id="541" r:id="rId12"/>
    <p:sldId id="542" r:id="rId13"/>
    <p:sldId id="543" r:id="rId14"/>
    <p:sldId id="544" r:id="rId15"/>
    <p:sldId id="545" r:id="rId16"/>
    <p:sldId id="546" r:id="rId17"/>
    <p:sldId id="547" r:id="rId18"/>
    <p:sldId id="548" r:id="rId19"/>
    <p:sldId id="636" r:id="rId20"/>
    <p:sldId id="637" r:id="rId21"/>
    <p:sldId id="644" r:id="rId22"/>
    <p:sldId id="645" r:id="rId23"/>
    <p:sldId id="652" r:id="rId24"/>
    <p:sldId id="653" r:id="rId25"/>
    <p:sldId id="301" r:id="rId26"/>
    <p:sldId id="651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66"/>
    <a:srgbClr val="FF9933"/>
    <a:srgbClr val="F1FA3A"/>
    <a:srgbClr val="CCCC00"/>
    <a:srgbClr val="FF99CC"/>
    <a:srgbClr val="FFFF99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6" autoAdjust="0"/>
    <p:restoredTop sz="94516" autoAdjust="0"/>
  </p:normalViewPr>
  <p:slideViewPr>
    <p:cSldViewPr>
      <p:cViewPr varScale="1">
        <p:scale>
          <a:sx n="74" d="100"/>
          <a:sy n="74" d="100"/>
        </p:scale>
        <p:origin x="432" y="-10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AB8527-8584-4319-86FA-994A8B2D16E2}" type="datetimeFigureOut">
              <a:rPr lang="zh-TW" altLang="en-US" smtClean="0"/>
              <a:t>2017/6/2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63E14E-C023-45A1-81BB-60D467918D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2985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63E14E-C023-45A1-81BB-60D467918D3A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79152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63E14E-C023-45A1-81BB-60D467918D3A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93130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63E14E-C023-45A1-81BB-60D467918D3A}" type="slidenum">
              <a:rPr lang="zh-TW" altLang="en-US" smtClean="0"/>
              <a:t>21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30825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63E14E-C023-45A1-81BB-60D467918D3A}" type="slidenum">
              <a:rPr lang="zh-TW" altLang="en-US" smtClean="0"/>
              <a:t>22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9508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456805-3A8F-4A11-AE9A-73918132882E}" type="slidenum">
              <a:rPr lang="zh-TW" altLang="en-US" smtClean="0"/>
              <a:t>23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00535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456805-3A8F-4A11-AE9A-73918132882E}" type="slidenum">
              <a:rPr lang="zh-TW" altLang="en-US" smtClean="0"/>
              <a:t>24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762940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63E14E-C023-45A1-81BB-60D467918D3A}" type="slidenum">
              <a:rPr lang="zh-TW" altLang="en-US" smtClean="0"/>
              <a:t>25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31057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63E14E-C023-45A1-81BB-60D467918D3A}" type="slidenum">
              <a:rPr lang="zh-TW" altLang="en-US" smtClean="0"/>
              <a:t>26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02933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63E14E-C023-45A1-81BB-60D467918D3A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80005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63E14E-C023-45A1-81BB-60D467918D3A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95323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456805-3A8F-4A11-AE9A-73918132882E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22646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456805-3A8F-4A11-AE9A-73918132882E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27148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456805-3A8F-4A11-AE9A-73918132882E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40037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63E14E-C023-45A1-81BB-60D467918D3A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81736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63E14E-C023-45A1-81BB-60D467918D3A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39784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63E14E-C023-45A1-81BB-60D467918D3A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8760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97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4600"/>
            </a:lvl1pPr>
          </a:lstStyle>
          <a:p>
            <a:pPr lvl="0"/>
            <a:r>
              <a:rPr lang="zh-TW" altLang="en-US" noProof="0" smtClean="0"/>
              <a:t>按一下以編輯母片標題樣式</a:t>
            </a:r>
          </a:p>
        </p:txBody>
      </p:sp>
      <p:sp>
        <p:nvSpPr>
          <p:cNvPr id="59597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400"/>
            </a:lvl1pPr>
          </a:lstStyle>
          <a:p>
            <a:pPr lvl="0"/>
            <a:r>
              <a:rPr lang="zh-TW" altLang="en-US" noProof="0" smtClean="0"/>
              <a:t>按一下以編輯母片副標題樣式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4E53ED-9016-455F-AB71-65C5C83E1B8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362B5D-1892-4452-85E5-8D015F7239C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51656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51656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DEC52-9DBC-4E34-877E-A73871EE04A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242D39-DA49-4806-9CC4-90F59046AD3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55B8E0-CBE8-4750-9ADD-17DD1B73C3E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8EA9C-4EDA-40E9-8501-1A78C562D57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EE1B41-938F-4B35-BA9C-D9C4AE13211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FF7012-C3B9-4F45-90A4-39893E60D09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B93160-4E24-4DBD-BF3F-A6392CA0670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008FE7-F7A5-4B77-95AF-DD8E26611F5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3CDDA7-BF5B-4825-9DE4-3C2D28AFEDC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09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5949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4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5949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949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949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8FA6E8C-9AC0-4DAC-9803-4578BE688C9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31" r:id="rId1"/>
    <p:sldLayoutId id="2147484321" r:id="rId2"/>
    <p:sldLayoutId id="2147484322" r:id="rId3"/>
    <p:sldLayoutId id="2147484323" r:id="rId4"/>
    <p:sldLayoutId id="2147484324" r:id="rId5"/>
    <p:sldLayoutId id="2147484325" r:id="rId6"/>
    <p:sldLayoutId id="2147484326" r:id="rId7"/>
    <p:sldLayoutId id="2147484327" r:id="rId8"/>
    <p:sldLayoutId id="2147484328" r:id="rId9"/>
    <p:sldLayoutId id="2147484329" r:id="rId10"/>
    <p:sldLayoutId id="214748433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996633"/>
        </a:buClr>
        <a:buSzPct val="70000"/>
        <a:buFont typeface="Wingdings" pitchFamily="2" charset="2"/>
        <a:buChar char="z"/>
        <a:defRPr kumimoji="1"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996633"/>
        </a:buClr>
        <a:buSzPct val="70000"/>
        <a:buFont typeface="Wingdings" pitchFamily="2" charset="2"/>
        <a:buChar char="z"/>
        <a:defRPr kumimoji="1"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996633"/>
        </a:buClr>
        <a:buSzPct val="70000"/>
        <a:buFont typeface="Wingdings" pitchFamily="2" charset="2"/>
        <a:buChar char="z"/>
        <a:defRPr kumimoji="1"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996633"/>
        </a:buClr>
        <a:buSzPct val="70000"/>
        <a:buFont typeface="Wingdings" pitchFamily="2" charset="2"/>
        <a:buChar char="z"/>
        <a:defRPr kumimoji="1"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996633"/>
        </a:buClr>
        <a:buSzPct val="70000"/>
        <a:buFont typeface="Wingdings" pitchFamily="2" charset="2"/>
        <a:buChar char="z"/>
        <a:defRPr kumimoji="1"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996633"/>
        </a:buClr>
        <a:buSzPct val="70000"/>
        <a:buFont typeface="Wingdings" pitchFamily="2" charset="2"/>
        <a:buChar char="z"/>
        <a:defRPr kumimoji="1"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996633"/>
        </a:buClr>
        <a:buSzPct val="70000"/>
        <a:buFont typeface="Wingdings" pitchFamily="2" charset="2"/>
        <a:buChar char="z"/>
        <a:defRPr kumimoji="1"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996633"/>
        </a:buClr>
        <a:buSzPct val="70000"/>
        <a:buFont typeface="Wingdings" pitchFamily="2" charset="2"/>
        <a:buChar char="z"/>
        <a:defRPr kumimoji="1"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996633"/>
        </a:buClr>
        <a:buSzPct val="70000"/>
        <a:buFont typeface="Wingdings" pitchFamily="2" charset="2"/>
        <a:buChar char="z"/>
        <a:defRPr kumimoji="1"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250" name="Rectangle 2"/>
          <p:cNvSpPr>
            <a:spLocks noGrp="1" noChangeArrowheads="1"/>
          </p:cNvSpPr>
          <p:nvPr>
            <p:ph type="title" orient="vert"/>
          </p:nvPr>
        </p:nvSpPr>
        <p:spPr>
          <a:xfrm>
            <a:off x="3132138" y="692695"/>
            <a:ext cx="2028825" cy="56166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z="4800" dirty="0" smtClean="0">
                <a:solidFill>
                  <a:srgbClr val="0000FF"/>
                </a:solidFill>
              </a:rPr>
              <a:t>十二、山豬學校</a:t>
            </a:r>
            <a:r>
              <a:rPr lang="zh-TW" altLang="en-US" sz="4800" dirty="0" smtClean="0">
                <a:solidFill>
                  <a:srgbClr val="0000FF"/>
                </a:solidFill>
                <a:latin typeface="新細明體"/>
                <a:ea typeface="新細明體"/>
              </a:rPr>
              <a:t>，飛鼠大學</a:t>
            </a:r>
            <a:endParaRPr lang="zh-TW" altLang="en-US" sz="48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059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691" name="Rectangle 3"/>
          <p:cNvSpPr>
            <a:spLocks noGrp="1" noChangeArrowheads="1"/>
          </p:cNvSpPr>
          <p:nvPr>
            <p:ph type="body" orient="vert" idx="1"/>
          </p:nvPr>
        </p:nvSpPr>
        <p:spPr>
          <a:xfrm>
            <a:off x="6228184" y="620688"/>
            <a:ext cx="2016224" cy="5688632"/>
          </a:xfrm>
          <a:noFill/>
        </p:spPr>
        <p:txBody>
          <a:bodyPr/>
          <a:lstStyle/>
          <a:p>
            <a:pPr eaLnBrk="1" hangingPunct="1">
              <a:buNone/>
            </a:pPr>
            <a:r>
              <a:rPr lang="zh-TW" altLang="en-US" sz="6000" b="1" dirty="0" smtClean="0">
                <a:solidFill>
                  <a:srgbClr val="FF0000"/>
                </a:solidFill>
                <a:effectLst/>
              </a:rPr>
              <a:t>偽</a:t>
            </a:r>
            <a:r>
              <a:rPr lang="en-US" altLang="zh-TW" sz="6000" b="1" dirty="0" smtClean="0">
                <a:solidFill>
                  <a:srgbClr val="0000FF"/>
                </a:solidFill>
                <a:effectLst/>
              </a:rPr>
              <a:t>----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偽裝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  <a:latin typeface="新細明體"/>
                <a:ea typeface="新細明體"/>
              </a:rPr>
              <a:t>、偽證、偽鈔、去偽存真</a:t>
            </a:r>
            <a:endParaRPr lang="zh-TW" altLang="en-US" sz="6000" b="1" dirty="0" smtClean="0">
              <a:solidFill>
                <a:srgbClr val="0000FF"/>
              </a:solidFill>
              <a:effectLst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275856" y="594262"/>
            <a:ext cx="2124236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FF0000"/>
                </a:solidFill>
                <a:effectLst/>
              </a:rPr>
              <a:t>為</a:t>
            </a:r>
            <a:r>
              <a:rPr lang="en-US" altLang="zh-TW" sz="6000" b="1" dirty="0" smtClean="0">
                <a:solidFill>
                  <a:srgbClr val="0000FF"/>
                </a:solidFill>
                <a:effectLst/>
              </a:rPr>
              <a:t>----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因為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  <a:latin typeface="新細明體"/>
              </a:rPr>
              <a:t>、自以為是</a:t>
            </a:r>
            <a:endParaRPr lang="zh-TW" altLang="en-US" sz="6000" b="1" dirty="0" smtClean="0">
              <a:solidFill>
                <a:srgbClr val="0000FF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96173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6691" grpId="0" build="p"/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691" name="Rectangle 3"/>
          <p:cNvSpPr>
            <a:spLocks noGrp="1" noChangeArrowheads="1"/>
          </p:cNvSpPr>
          <p:nvPr>
            <p:ph type="body" orient="vert" idx="1"/>
          </p:nvPr>
        </p:nvSpPr>
        <p:spPr>
          <a:xfrm>
            <a:off x="4355977" y="620688"/>
            <a:ext cx="4176464" cy="5688632"/>
          </a:xfrm>
          <a:noFill/>
        </p:spPr>
        <p:txBody>
          <a:bodyPr/>
          <a:lstStyle/>
          <a:p>
            <a:pPr lvl="0" eaLnBrk="1" hangingPunct="1">
              <a:buNone/>
            </a:pPr>
            <a:r>
              <a:rPr lang="zh-TW" altLang="en-US" sz="6000" b="1" dirty="0" smtClean="0">
                <a:solidFill>
                  <a:srgbClr val="FF0000"/>
                </a:solidFill>
                <a:effectLst/>
              </a:rPr>
              <a:t>獸</a:t>
            </a:r>
            <a:r>
              <a:rPr lang="en-US" altLang="zh-TW" sz="6000" b="1" dirty="0" smtClean="0">
                <a:solidFill>
                  <a:srgbClr val="0000FF"/>
                </a:solidFill>
                <a:effectLst/>
              </a:rPr>
              <a:t>----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野獸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  <a:latin typeface="新細明體"/>
                <a:ea typeface="新細明體"/>
              </a:rPr>
              <a:t>、禽獸不如、獸性、獸行、人面獸心、困獸之鬥</a:t>
            </a:r>
            <a:endParaRPr lang="zh-TW" altLang="en-US" sz="6000" b="1" dirty="0" smtClean="0">
              <a:solidFill>
                <a:srgbClr val="0000FF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1139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669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691" name="Rectangle 3"/>
          <p:cNvSpPr>
            <a:spLocks noGrp="1" noChangeArrowheads="1"/>
          </p:cNvSpPr>
          <p:nvPr>
            <p:ph type="body" orient="vert" idx="1"/>
          </p:nvPr>
        </p:nvSpPr>
        <p:spPr>
          <a:xfrm>
            <a:off x="5436096" y="620688"/>
            <a:ext cx="2664296" cy="5688632"/>
          </a:xfrm>
          <a:noFill/>
        </p:spPr>
        <p:txBody>
          <a:bodyPr/>
          <a:lstStyle/>
          <a:p>
            <a:pPr eaLnBrk="1" hangingPunct="1">
              <a:buNone/>
            </a:pPr>
            <a:r>
              <a:rPr lang="zh-TW" altLang="en-US" sz="6000" b="1" dirty="0" smtClean="0">
                <a:solidFill>
                  <a:srgbClr val="FF0000"/>
                </a:solidFill>
                <a:effectLst/>
              </a:rPr>
              <a:t>窩</a:t>
            </a:r>
            <a:r>
              <a:rPr lang="en-US" altLang="zh-TW" sz="6000" b="1" dirty="0" smtClean="0">
                <a:solidFill>
                  <a:srgbClr val="0000FF"/>
                </a:solidFill>
                <a:effectLst/>
              </a:rPr>
              <a:t>----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鳥窩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  <a:latin typeface="新細明體"/>
                <a:ea typeface="新細明體"/>
              </a:rPr>
              <a:t>、狗窩、酒窩、腋窩、窩藏、一窩蜂</a:t>
            </a:r>
            <a:endParaRPr lang="zh-TW" altLang="en-US" sz="6000" b="1" dirty="0">
              <a:solidFill>
                <a:srgbClr val="0000FF"/>
              </a:solidFill>
              <a:effectLst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2483768" y="622398"/>
            <a:ext cx="1872208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FF0000"/>
                </a:solidFill>
                <a:effectLst/>
              </a:rPr>
              <a:t>渦</a:t>
            </a:r>
            <a:r>
              <a:rPr lang="en-US" altLang="zh-TW" sz="6000" b="1" dirty="0" smtClean="0">
                <a:solidFill>
                  <a:srgbClr val="0000FF"/>
                </a:solidFill>
                <a:effectLst/>
              </a:rPr>
              <a:t>----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渦旋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  <a:latin typeface="新細明體"/>
                <a:ea typeface="新細明體"/>
              </a:rPr>
              <a:t>、漩渦</a:t>
            </a:r>
            <a:endParaRPr lang="zh-TW" altLang="en-US" sz="6000" b="1" dirty="0">
              <a:solidFill>
                <a:srgbClr val="0000FF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57592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6691" grpId="0" build="p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691" name="Rectangle 3"/>
          <p:cNvSpPr>
            <a:spLocks noGrp="1" noChangeArrowheads="1"/>
          </p:cNvSpPr>
          <p:nvPr>
            <p:ph type="body" orient="vert" idx="1"/>
          </p:nvPr>
        </p:nvSpPr>
        <p:spPr>
          <a:xfrm>
            <a:off x="4860032" y="620688"/>
            <a:ext cx="3456384" cy="5688632"/>
          </a:xfrm>
          <a:noFill/>
        </p:spPr>
        <p:txBody>
          <a:bodyPr/>
          <a:lstStyle/>
          <a:p>
            <a:pPr eaLnBrk="1" hangingPunct="1">
              <a:buNone/>
            </a:pPr>
            <a:r>
              <a:rPr lang="zh-TW" altLang="en-US" sz="6000" b="1" dirty="0" smtClean="0">
                <a:solidFill>
                  <a:srgbClr val="FF0000"/>
                </a:solidFill>
                <a:effectLst/>
              </a:rPr>
              <a:t>纏</a:t>
            </a:r>
            <a:r>
              <a:rPr lang="en-US" altLang="zh-TW" sz="6000" b="1" dirty="0" smtClean="0">
                <a:solidFill>
                  <a:srgbClr val="0000FF"/>
                </a:solidFill>
                <a:effectLst/>
              </a:rPr>
              <a:t>----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纏足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  <a:latin typeface="新細明體"/>
                <a:ea typeface="新細明體"/>
              </a:rPr>
              <a:t>、纏腳、糾纏、死纏爛打、難纏</a:t>
            </a:r>
            <a:endParaRPr lang="zh-TW" altLang="en-US" sz="6000" b="1" dirty="0" smtClean="0">
              <a:solidFill>
                <a:srgbClr val="0000FF"/>
              </a:solidFill>
              <a:effectLst/>
            </a:endParaRPr>
          </a:p>
        </p:txBody>
      </p:sp>
      <p:sp>
        <p:nvSpPr>
          <p:cNvPr id="626694" name="Rectangle 6"/>
          <p:cNvSpPr>
            <a:spLocks noChangeArrowheads="1"/>
          </p:cNvSpPr>
          <p:nvPr/>
        </p:nvSpPr>
        <p:spPr bwMode="auto">
          <a:xfrm>
            <a:off x="1871700" y="653955"/>
            <a:ext cx="2088232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FF0000"/>
                </a:solidFill>
              </a:rPr>
              <a:t>蟾</a:t>
            </a:r>
            <a:r>
              <a:rPr lang="en-US" altLang="zh-TW" sz="6000" b="1" dirty="0" smtClean="0">
                <a:solidFill>
                  <a:srgbClr val="0000FF"/>
                </a:solidFill>
              </a:rPr>
              <a:t>----</a:t>
            </a:r>
            <a:r>
              <a:rPr lang="zh-TW" altLang="en-US" sz="6000" b="1" dirty="0" smtClean="0">
                <a:solidFill>
                  <a:srgbClr val="0000FF"/>
                </a:solidFill>
              </a:rPr>
              <a:t>蟾蜍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597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6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6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6691" grpId="0" build="p"/>
      <p:bldP spid="62669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691" name="Rectangle 3"/>
          <p:cNvSpPr>
            <a:spLocks noGrp="1" noChangeArrowheads="1"/>
          </p:cNvSpPr>
          <p:nvPr>
            <p:ph type="body" orient="vert" idx="1"/>
          </p:nvPr>
        </p:nvSpPr>
        <p:spPr>
          <a:xfrm>
            <a:off x="5148064" y="620688"/>
            <a:ext cx="3096344" cy="5688632"/>
          </a:xfrm>
          <a:noFill/>
        </p:spPr>
        <p:txBody>
          <a:bodyPr/>
          <a:lstStyle/>
          <a:p>
            <a:pPr eaLnBrk="1" hangingPunct="1">
              <a:buNone/>
            </a:pPr>
            <a:r>
              <a:rPr lang="zh-TW" altLang="en-US" sz="6000" b="1" dirty="0" smtClean="0">
                <a:solidFill>
                  <a:srgbClr val="FF0000"/>
                </a:solidFill>
                <a:effectLst/>
              </a:rPr>
              <a:t>藤</a:t>
            </a:r>
            <a:r>
              <a:rPr lang="en-US" altLang="zh-TW" sz="6000" b="1" dirty="0" smtClean="0">
                <a:solidFill>
                  <a:srgbClr val="0000FF"/>
                </a:solidFill>
                <a:effectLst/>
              </a:rPr>
              <a:t>----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藤蔓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  <a:latin typeface="新細明體"/>
                <a:ea typeface="新細明體"/>
              </a:rPr>
              <a:t>、葡萄藤、南瓜藤、藤椅</a:t>
            </a:r>
            <a:endParaRPr lang="zh-TW" altLang="en-US" sz="6000" b="1" dirty="0" smtClean="0">
              <a:solidFill>
                <a:srgbClr val="0000FF"/>
              </a:solidFill>
              <a:effectLst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779912" y="620688"/>
            <a:ext cx="1224136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FF0000"/>
                </a:solidFill>
                <a:effectLst/>
              </a:rPr>
              <a:t>籐</a:t>
            </a:r>
            <a:r>
              <a:rPr lang="en-US" altLang="zh-TW" sz="6000" b="1" dirty="0" smtClean="0">
                <a:solidFill>
                  <a:srgbClr val="0000FF"/>
                </a:solidFill>
                <a:effectLst/>
              </a:rPr>
              <a:t>----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籐器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  <a:latin typeface="新細明體"/>
                <a:ea typeface="新細明體"/>
              </a:rPr>
              <a:t>、籐籃</a:t>
            </a:r>
            <a:endParaRPr lang="zh-TW" altLang="en-US" sz="6000" b="1" dirty="0" smtClean="0">
              <a:solidFill>
                <a:srgbClr val="0000FF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17994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6691" grpId="0" build="p"/>
      <p:bldP spid="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691" name="Rectangle 3"/>
          <p:cNvSpPr>
            <a:spLocks noGrp="1" noChangeArrowheads="1"/>
          </p:cNvSpPr>
          <p:nvPr>
            <p:ph type="body" orient="vert" idx="1"/>
          </p:nvPr>
        </p:nvSpPr>
        <p:spPr>
          <a:xfrm>
            <a:off x="6732240" y="620688"/>
            <a:ext cx="1512168" cy="5688632"/>
          </a:xfrm>
          <a:noFill/>
        </p:spPr>
        <p:txBody>
          <a:bodyPr/>
          <a:lstStyle/>
          <a:p>
            <a:pPr eaLnBrk="1" hangingPunct="1">
              <a:buNone/>
            </a:pPr>
            <a:r>
              <a:rPr lang="zh-TW" altLang="en-US" sz="6000" b="1" dirty="0" smtClean="0">
                <a:solidFill>
                  <a:srgbClr val="FF0000"/>
                </a:solidFill>
                <a:effectLst/>
              </a:rPr>
              <a:t>蔓</a:t>
            </a:r>
            <a:r>
              <a:rPr lang="en-US" altLang="zh-TW" sz="6000" b="1" dirty="0" smtClean="0">
                <a:solidFill>
                  <a:srgbClr val="0000FF"/>
                </a:solidFill>
                <a:effectLst/>
              </a:rPr>
              <a:t>----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藤蔓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  <a:latin typeface="新細明體"/>
                <a:ea typeface="新細明體"/>
              </a:rPr>
              <a:t>、蔓延</a:t>
            </a:r>
            <a:endParaRPr lang="zh-TW" altLang="en-US" sz="6000" b="1" dirty="0" smtClean="0">
              <a:solidFill>
                <a:srgbClr val="0000FF"/>
              </a:solidFill>
              <a:effectLst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4355976" y="692696"/>
            <a:ext cx="2160240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FF0000"/>
                </a:solidFill>
                <a:effectLst/>
              </a:rPr>
              <a:t>曼</a:t>
            </a:r>
            <a:r>
              <a:rPr lang="en-US" altLang="zh-TW" sz="6000" b="1" dirty="0" smtClean="0">
                <a:solidFill>
                  <a:srgbClr val="0000FF"/>
                </a:solidFill>
                <a:effectLst/>
              </a:rPr>
              <a:t>----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曼妙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  <a:latin typeface="新細明體"/>
                <a:ea typeface="新細明體"/>
              </a:rPr>
              <a:t>、輕歌曼舞</a:t>
            </a:r>
            <a:endParaRPr lang="zh-TW" altLang="en-US" sz="6000" b="1" dirty="0" smtClean="0">
              <a:solidFill>
                <a:srgbClr val="0000FF"/>
              </a:solidFill>
              <a:effectLst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2339752" y="692696"/>
            <a:ext cx="2088232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FF0000"/>
                </a:solidFill>
                <a:effectLst/>
              </a:rPr>
              <a:t>漫</a:t>
            </a:r>
            <a:r>
              <a:rPr lang="en-US" altLang="zh-TW" sz="6000" b="1" dirty="0" smtClean="0">
                <a:solidFill>
                  <a:srgbClr val="0000FF"/>
                </a:solidFill>
                <a:effectLst/>
              </a:rPr>
              <a:t>----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漫不經心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  <a:latin typeface="新細明體"/>
                <a:ea typeface="新細明體"/>
              </a:rPr>
              <a:t>、浪漫</a:t>
            </a:r>
            <a:endParaRPr lang="zh-TW" altLang="en-US" sz="6000" b="1" dirty="0" smtClean="0">
              <a:solidFill>
                <a:srgbClr val="0000FF"/>
              </a:solidFill>
              <a:effectLst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11560" y="692696"/>
            <a:ext cx="1512168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FF0000"/>
                </a:solidFill>
                <a:effectLst/>
              </a:rPr>
              <a:t>幔</a:t>
            </a:r>
            <a:r>
              <a:rPr lang="en-US" altLang="zh-TW" sz="6000" b="1" dirty="0" smtClean="0">
                <a:solidFill>
                  <a:srgbClr val="0000FF"/>
                </a:solidFill>
                <a:effectLst/>
              </a:rPr>
              <a:t>----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布幔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  <a:latin typeface="新細明體"/>
                <a:ea typeface="新細明體"/>
              </a:rPr>
              <a:t>、窗幔</a:t>
            </a:r>
            <a:endParaRPr lang="zh-TW" altLang="en-US" sz="6000" b="1" dirty="0" smtClean="0">
              <a:solidFill>
                <a:srgbClr val="0000FF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19256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6691" grpId="0" build="p"/>
      <p:bldP spid="3" grpId="0" build="p"/>
      <p:bldP spid="4" grpId="0" build="p"/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691" name="Rectangle 3"/>
          <p:cNvSpPr>
            <a:spLocks noGrp="1" noChangeArrowheads="1"/>
          </p:cNvSpPr>
          <p:nvPr>
            <p:ph type="body" orient="vert" idx="1"/>
          </p:nvPr>
        </p:nvSpPr>
        <p:spPr>
          <a:xfrm>
            <a:off x="6228184" y="636465"/>
            <a:ext cx="2088629" cy="5688632"/>
          </a:xfrm>
          <a:noFill/>
        </p:spPr>
        <p:txBody>
          <a:bodyPr/>
          <a:lstStyle/>
          <a:p>
            <a:pPr eaLnBrk="1" hangingPunct="1">
              <a:buNone/>
            </a:pPr>
            <a:r>
              <a:rPr lang="zh-TW" altLang="en-US" sz="6000" b="1" dirty="0" smtClean="0">
                <a:solidFill>
                  <a:srgbClr val="FF0000"/>
                </a:solidFill>
                <a:effectLst/>
              </a:rPr>
              <a:t>鬥</a:t>
            </a:r>
            <a:r>
              <a:rPr lang="en-US" altLang="zh-TW" sz="6000" b="1" dirty="0" smtClean="0">
                <a:solidFill>
                  <a:srgbClr val="0000FF"/>
                </a:solidFill>
                <a:effectLst/>
              </a:rPr>
              <a:t>----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鬥志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  <a:latin typeface="新細明體"/>
                <a:ea typeface="新細明體"/>
              </a:rPr>
              <a:t>、鬥智、爭奇鬥艷</a:t>
            </a:r>
            <a:endParaRPr lang="zh-TW" altLang="en-US" sz="6000" b="1" dirty="0" smtClean="0">
              <a:solidFill>
                <a:srgbClr val="0000FF"/>
              </a:solidFill>
              <a:effectLst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3563888" y="636465"/>
            <a:ext cx="2232645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FF0000"/>
                </a:solidFill>
                <a:effectLst/>
              </a:rPr>
              <a:t>鬧</a:t>
            </a:r>
            <a:r>
              <a:rPr lang="en-US" altLang="zh-TW" sz="6000" b="1" dirty="0" smtClean="0">
                <a:solidFill>
                  <a:srgbClr val="0000FF"/>
                </a:solidFill>
                <a:effectLst/>
              </a:rPr>
              <a:t>----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熱鬧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  <a:latin typeface="新細明體"/>
                <a:ea typeface="新細明體"/>
              </a:rPr>
              <a:t>、喧鬧、鬧中取靜</a:t>
            </a:r>
            <a:endParaRPr lang="zh-TW" altLang="en-US" sz="6000" b="1" dirty="0" smtClean="0">
              <a:solidFill>
                <a:srgbClr val="0000FF"/>
              </a:solidFill>
              <a:effectLst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899592" y="692696"/>
            <a:ext cx="2232645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FF0000"/>
                </a:solidFill>
                <a:effectLst/>
              </a:rPr>
              <a:t>門</a:t>
            </a:r>
            <a:r>
              <a:rPr lang="en-US" altLang="zh-TW" sz="6000" b="1" dirty="0" smtClean="0">
                <a:solidFill>
                  <a:srgbClr val="0000FF"/>
                </a:solidFill>
                <a:effectLst/>
              </a:rPr>
              <a:t>----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獨門絕活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  <a:latin typeface="新細明體"/>
                <a:ea typeface="新細明體"/>
              </a:rPr>
              <a:t>、五花八門</a:t>
            </a:r>
            <a:endParaRPr lang="zh-TW" altLang="en-US" sz="6000" b="1" dirty="0" smtClean="0">
              <a:solidFill>
                <a:srgbClr val="0000FF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38949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6691" grpId="0" build="p"/>
      <p:bldP spid="3" grpId="0" build="p"/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691" name="Rectangle 3"/>
          <p:cNvSpPr>
            <a:spLocks noGrp="1" noChangeArrowheads="1"/>
          </p:cNvSpPr>
          <p:nvPr>
            <p:ph type="body" orient="vert" idx="1"/>
          </p:nvPr>
        </p:nvSpPr>
        <p:spPr>
          <a:xfrm>
            <a:off x="5292080" y="620688"/>
            <a:ext cx="3024336" cy="5688632"/>
          </a:xfrm>
          <a:noFill/>
        </p:spPr>
        <p:txBody>
          <a:bodyPr/>
          <a:lstStyle/>
          <a:p>
            <a:pPr eaLnBrk="1" hangingPunct="1">
              <a:buNone/>
            </a:pPr>
            <a:r>
              <a:rPr lang="zh-TW" altLang="en-US" sz="6000" b="1" dirty="0" smtClean="0">
                <a:solidFill>
                  <a:srgbClr val="FF0000"/>
                </a:solidFill>
                <a:effectLst/>
              </a:rPr>
              <a:t>訓</a:t>
            </a:r>
            <a:r>
              <a:rPr lang="en-US" altLang="zh-TW" sz="6000" b="1" dirty="0" smtClean="0">
                <a:solidFill>
                  <a:srgbClr val="0000FF"/>
                </a:solidFill>
                <a:effectLst/>
              </a:rPr>
              <a:t>----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訓練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  <a:latin typeface="新細明體"/>
              </a:rPr>
              <a:t>、結訓、集訓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  <a:latin typeface="新細明體"/>
                <a:ea typeface="新細明體"/>
              </a:rPr>
              <a:t>、教訓、訓練有素</a:t>
            </a:r>
            <a:endParaRPr lang="zh-TW" altLang="en-US" sz="6000" b="1" dirty="0" smtClean="0">
              <a:solidFill>
                <a:srgbClr val="0000FF"/>
              </a:solidFill>
              <a:effectLst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2555776" y="620688"/>
            <a:ext cx="2160240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FF0000"/>
                </a:solidFill>
                <a:effectLst/>
              </a:rPr>
              <a:t>馴</a:t>
            </a:r>
            <a:r>
              <a:rPr lang="en-US" altLang="zh-TW" sz="6000" b="1" dirty="0" smtClean="0">
                <a:solidFill>
                  <a:srgbClr val="0000FF"/>
                </a:solidFill>
                <a:effectLst/>
              </a:rPr>
              <a:t>----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馴服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  <a:latin typeface="新細明體"/>
                <a:ea typeface="新細明體"/>
              </a:rPr>
              <a:t>、馴獸師、馴鹿、溫馴</a:t>
            </a:r>
            <a:endParaRPr lang="zh-TW" altLang="en-US" sz="6000" b="1" dirty="0" smtClean="0">
              <a:solidFill>
                <a:srgbClr val="0000FF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71053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6691" grpId="0" build="p"/>
      <p:bldP spid="4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691" name="Rectangle 3"/>
          <p:cNvSpPr>
            <a:spLocks noGrp="1" noChangeArrowheads="1"/>
          </p:cNvSpPr>
          <p:nvPr>
            <p:ph type="body" orient="vert" idx="1"/>
          </p:nvPr>
        </p:nvSpPr>
        <p:spPr>
          <a:xfrm>
            <a:off x="4644008" y="620688"/>
            <a:ext cx="3888432" cy="5688632"/>
          </a:xfrm>
          <a:noFill/>
        </p:spPr>
        <p:txBody>
          <a:bodyPr/>
          <a:lstStyle/>
          <a:p>
            <a:pPr eaLnBrk="1" hangingPunct="1">
              <a:buNone/>
            </a:pPr>
            <a:r>
              <a:rPr lang="zh-TW" altLang="en-US" sz="6000" b="1" dirty="0" smtClean="0">
                <a:solidFill>
                  <a:srgbClr val="FF0000"/>
                </a:solidFill>
                <a:effectLst/>
              </a:rPr>
              <a:t>骨</a:t>
            </a:r>
            <a:r>
              <a:rPr lang="en-US" altLang="zh-TW" sz="6000" b="1" dirty="0" smtClean="0">
                <a:solidFill>
                  <a:srgbClr val="0000FF"/>
                </a:solidFill>
                <a:effectLst/>
              </a:rPr>
              <a:t>----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刻骨銘心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  <a:latin typeface="新細明體"/>
                <a:ea typeface="新細明體"/>
              </a:rPr>
              <a:t>、筋骨、骨骼、骨肉、鋼骨、傘骨、傲骨、俠骨柔情</a:t>
            </a:r>
            <a:endParaRPr lang="zh-TW" altLang="en-US" sz="6000" b="1" dirty="0" smtClean="0">
              <a:solidFill>
                <a:srgbClr val="0000FF"/>
              </a:solidFill>
              <a:effectLst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699792" y="692696"/>
            <a:ext cx="1296144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FF0000"/>
                </a:solidFill>
                <a:effectLst/>
              </a:rPr>
              <a:t>滑</a:t>
            </a:r>
            <a:r>
              <a:rPr lang="en-US" altLang="zh-TW" sz="6000" b="1" dirty="0" smtClean="0">
                <a:solidFill>
                  <a:srgbClr val="0000FF"/>
                </a:solidFill>
                <a:effectLst/>
              </a:rPr>
              <a:t>----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溜滑梯</a:t>
            </a:r>
          </a:p>
        </p:txBody>
      </p:sp>
    </p:spTree>
    <p:extLst>
      <p:ext uri="{BB962C8B-B14F-4D97-AF65-F5344CB8AC3E}">
        <p14:creationId xmlns:p14="http://schemas.microsoft.com/office/powerpoint/2010/main" val="2682180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6691" grpId="0" build="p"/>
      <p:bldP spid="6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691" name="Rectangle 3"/>
          <p:cNvSpPr>
            <a:spLocks noGrp="1" noChangeArrowheads="1"/>
          </p:cNvSpPr>
          <p:nvPr>
            <p:ph type="body" orient="vert" idx="1"/>
          </p:nvPr>
        </p:nvSpPr>
        <p:spPr>
          <a:xfrm>
            <a:off x="5436096" y="620688"/>
            <a:ext cx="2952328" cy="5688632"/>
          </a:xfrm>
          <a:noFill/>
        </p:spPr>
        <p:txBody>
          <a:bodyPr/>
          <a:lstStyle/>
          <a:p>
            <a:pPr eaLnBrk="1" hangingPunct="1">
              <a:buNone/>
            </a:pPr>
            <a:r>
              <a:rPr lang="zh-TW" altLang="en-US" sz="6000" b="1" dirty="0" smtClean="0">
                <a:solidFill>
                  <a:srgbClr val="FF0000"/>
                </a:solidFill>
                <a:effectLst/>
              </a:rPr>
              <a:t>銘</a:t>
            </a:r>
            <a:r>
              <a:rPr lang="en-US" altLang="zh-TW" sz="6000" b="1" dirty="0" smtClean="0">
                <a:solidFill>
                  <a:srgbClr val="0000FF"/>
                </a:solidFill>
                <a:effectLst/>
              </a:rPr>
              <a:t>----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刻骨銘心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  <a:latin typeface="新細明體"/>
                <a:ea typeface="新細明體"/>
              </a:rPr>
              <a:t>、銘記、座右銘、墓誌銘</a:t>
            </a:r>
            <a:endParaRPr lang="zh-TW" altLang="en-US" sz="6000" b="1" dirty="0" smtClean="0">
              <a:solidFill>
                <a:srgbClr val="0000FF"/>
              </a:solidFill>
              <a:effectLst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143280" y="548680"/>
            <a:ext cx="2088232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FF0000"/>
                </a:solidFill>
                <a:effectLst/>
              </a:rPr>
              <a:t>名</a:t>
            </a:r>
            <a:r>
              <a:rPr lang="en-US" altLang="zh-TW" sz="6000" b="1" dirty="0" smtClean="0">
                <a:solidFill>
                  <a:srgbClr val="0000FF"/>
                </a:solidFill>
                <a:effectLst/>
              </a:rPr>
              <a:t>----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名字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  <a:latin typeface="新細明體"/>
                <a:ea typeface="新細明體"/>
              </a:rPr>
              <a:t>、美名、名不虛傳</a:t>
            </a:r>
            <a:endParaRPr lang="zh-TW" altLang="en-US" sz="6000" b="1" dirty="0" smtClean="0">
              <a:solidFill>
                <a:srgbClr val="0000FF"/>
              </a:solidFill>
              <a:effectLst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827584" y="692696"/>
            <a:ext cx="2088232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FF0000"/>
                </a:solidFill>
                <a:effectLst/>
              </a:rPr>
              <a:t>茗</a:t>
            </a:r>
            <a:r>
              <a:rPr lang="en-US" altLang="zh-TW" sz="6000" b="1" dirty="0" smtClean="0">
                <a:solidFill>
                  <a:srgbClr val="0000FF"/>
                </a:solidFill>
                <a:effectLst/>
              </a:rPr>
              <a:t>----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品茗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  <a:latin typeface="新細明體"/>
                <a:ea typeface="新細明體"/>
              </a:rPr>
              <a:t>、茗茶</a:t>
            </a:r>
            <a:endParaRPr lang="zh-TW" altLang="en-US" sz="6000" b="1" dirty="0" smtClean="0">
              <a:solidFill>
                <a:srgbClr val="0000FF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19890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6691" grpId="0" build="p"/>
      <p:bldP spid="6" grpId="0" build="p"/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690" name="Rectangle 2"/>
          <p:cNvSpPr>
            <a:spLocks noGrp="1" noChangeArrowheads="1"/>
          </p:cNvSpPr>
          <p:nvPr>
            <p:ph type="title" orient="vert"/>
          </p:nvPr>
        </p:nvSpPr>
        <p:spPr>
          <a:xfrm>
            <a:off x="8027988" y="1196975"/>
            <a:ext cx="936625" cy="4608513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solidFill>
                  <a:srgbClr val="0000FF"/>
                </a:solidFill>
                <a:effectLst/>
              </a:rPr>
              <a:t>本課的</a:t>
            </a:r>
            <a:r>
              <a:rPr lang="zh-TW" altLang="en-US" dirty="0" smtClean="0">
                <a:solidFill>
                  <a:srgbClr val="FF0000"/>
                </a:solidFill>
                <a:effectLst/>
              </a:rPr>
              <a:t>生字</a:t>
            </a:r>
          </a:p>
        </p:txBody>
      </p:sp>
      <p:sp>
        <p:nvSpPr>
          <p:cNvPr id="626691" name="Rectangle 3"/>
          <p:cNvSpPr>
            <a:spLocks noGrp="1" noChangeArrowheads="1"/>
          </p:cNvSpPr>
          <p:nvPr>
            <p:ph type="body" orient="vert" idx="1"/>
          </p:nvPr>
        </p:nvSpPr>
        <p:spPr>
          <a:xfrm>
            <a:off x="5219675" y="908075"/>
            <a:ext cx="1152525" cy="5329237"/>
          </a:xfrm>
          <a:noFill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摔</a:t>
            </a:r>
            <a:endParaRPr lang="zh-TW" altLang="en-US" sz="6000" b="1" dirty="0" smtClean="0">
              <a:solidFill>
                <a:srgbClr val="0000FF"/>
              </a:solidFill>
              <a:effectLst/>
            </a:endParaRPr>
          </a:p>
        </p:txBody>
      </p:sp>
      <p:sp>
        <p:nvSpPr>
          <p:cNvPr id="626694" name="Rectangle 6"/>
          <p:cNvSpPr>
            <a:spLocks noChangeArrowheads="1"/>
          </p:cNvSpPr>
          <p:nvPr/>
        </p:nvSpPr>
        <p:spPr bwMode="auto">
          <a:xfrm>
            <a:off x="3635896" y="908645"/>
            <a:ext cx="1152525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</a:rPr>
              <a:t>範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  <p:sp>
        <p:nvSpPr>
          <p:cNvPr id="626695" name="Rectangle 7"/>
          <p:cNvSpPr>
            <a:spLocks noChangeArrowheads="1"/>
          </p:cNvSpPr>
          <p:nvPr/>
        </p:nvSpPr>
        <p:spPr bwMode="auto">
          <a:xfrm>
            <a:off x="2123331" y="908645"/>
            <a:ext cx="1152525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</a:rPr>
              <a:t>偽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67544" y="872467"/>
            <a:ext cx="1152525" cy="532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</a:rPr>
              <a:t>獸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04248" y="980728"/>
            <a:ext cx="1152525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巡</a:t>
            </a:r>
            <a:endParaRPr lang="zh-TW" altLang="en-US" sz="6000" b="1" dirty="0" smtClean="0">
              <a:solidFill>
                <a:srgbClr val="0000FF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4886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6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6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26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26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266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266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6690" grpId="0" autoUpdateAnimBg="0"/>
      <p:bldP spid="626691" grpId="0" build="p"/>
      <p:bldP spid="626694" grpId="0" build="p"/>
      <p:bldP spid="626695" grpId="0" build="p"/>
      <p:bldP spid="6" grpId="0" build="p"/>
      <p:bldP spid="7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691" name="Rectangle 3"/>
          <p:cNvSpPr>
            <a:spLocks noGrp="1" noChangeArrowheads="1"/>
          </p:cNvSpPr>
          <p:nvPr>
            <p:ph type="body" orient="vert" idx="1"/>
          </p:nvPr>
        </p:nvSpPr>
        <p:spPr>
          <a:xfrm>
            <a:off x="4644008" y="620688"/>
            <a:ext cx="3744416" cy="5688632"/>
          </a:xfrm>
          <a:noFill/>
        </p:spPr>
        <p:txBody>
          <a:bodyPr/>
          <a:lstStyle/>
          <a:p>
            <a:pPr eaLnBrk="1" hangingPunct="1">
              <a:buNone/>
            </a:pPr>
            <a:r>
              <a:rPr lang="zh-TW" altLang="en-US" sz="6000" b="1" dirty="0" smtClean="0">
                <a:solidFill>
                  <a:srgbClr val="FF0000"/>
                </a:solidFill>
                <a:effectLst/>
              </a:rPr>
              <a:t>匪</a:t>
            </a:r>
            <a:r>
              <a:rPr lang="en-US" altLang="zh-TW" sz="6000" b="1" dirty="0" smtClean="0">
                <a:solidFill>
                  <a:srgbClr val="0000FF"/>
                </a:solidFill>
                <a:effectLst/>
              </a:rPr>
              <a:t>----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土匪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  <a:latin typeface="新細明體"/>
                <a:ea typeface="新細明體"/>
              </a:rPr>
              <a:t>、盜匪、綁匪、夙夜匪懈、匪夷所思、獲益匪淺</a:t>
            </a:r>
            <a:endParaRPr lang="zh-TW" altLang="en-US" sz="6000" b="1" dirty="0">
              <a:solidFill>
                <a:srgbClr val="0000FF"/>
              </a:solidFill>
              <a:effectLst/>
            </a:endParaRPr>
          </a:p>
          <a:p>
            <a:pPr eaLnBrk="1" hangingPunct="1">
              <a:buNone/>
            </a:pPr>
            <a:endParaRPr lang="zh-TW" altLang="en-US" sz="6000" b="1" dirty="0" smtClean="0">
              <a:solidFill>
                <a:srgbClr val="0000FF"/>
              </a:solidFill>
              <a:effectLst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411760" y="696075"/>
            <a:ext cx="2088232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FF0000"/>
                </a:solidFill>
                <a:effectLst/>
              </a:rPr>
              <a:t>菲</a:t>
            </a:r>
            <a:r>
              <a:rPr lang="en-US" altLang="zh-TW" sz="6000" b="1" dirty="0" smtClean="0">
                <a:solidFill>
                  <a:srgbClr val="0000FF"/>
                </a:solidFill>
                <a:effectLst/>
              </a:rPr>
              <a:t>----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菲薄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  <a:latin typeface="新細明體"/>
                <a:ea typeface="新細明體"/>
              </a:rPr>
              <a:t>、價值不菲、菲律賓</a:t>
            </a:r>
            <a:endParaRPr lang="zh-TW" altLang="en-US" sz="6000" b="1" dirty="0" smtClean="0">
              <a:solidFill>
                <a:srgbClr val="0000FF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39468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6691" grpId="0" build="p"/>
      <p:bldP spid="6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594" name="Rectangle 2"/>
          <p:cNvSpPr>
            <a:spLocks noGrp="1" noChangeArrowheads="1"/>
          </p:cNvSpPr>
          <p:nvPr>
            <p:ph type="title" orient="vert"/>
          </p:nvPr>
        </p:nvSpPr>
        <p:spPr>
          <a:xfrm>
            <a:off x="6948488" y="692150"/>
            <a:ext cx="1152525" cy="5689600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solidFill>
                  <a:srgbClr val="0000FF"/>
                </a:solidFill>
                <a:effectLst/>
              </a:rPr>
              <a:t>找出課文中的四字詞語</a:t>
            </a:r>
          </a:p>
        </p:txBody>
      </p:sp>
      <p:sp>
        <p:nvSpPr>
          <p:cNvPr id="622596" name="Rectangle 4"/>
          <p:cNvSpPr>
            <a:spLocks noChangeArrowheads="1"/>
          </p:cNvSpPr>
          <p:nvPr/>
        </p:nvSpPr>
        <p:spPr bwMode="auto">
          <a:xfrm>
            <a:off x="5362575" y="1557338"/>
            <a:ext cx="122555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</a:rPr>
              <a:t>雜草叢生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348038" y="1557338"/>
            <a:ext cx="122555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</a:rPr>
              <a:t>自投羅網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258888" y="1557338"/>
            <a:ext cx="1225550" cy="331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</a:rPr>
              <a:t>自我解嘲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6950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2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2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2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2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2594" grpId="0" autoUpdateAnimBg="0"/>
      <p:bldP spid="622596" grpId="0"/>
      <p:bldP spid="4" grpId="0"/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596" name="Rectangle 4"/>
          <p:cNvSpPr>
            <a:spLocks noChangeArrowheads="1"/>
          </p:cNvSpPr>
          <p:nvPr/>
        </p:nvSpPr>
        <p:spPr bwMode="auto">
          <a:xfrm>
            <a:off x="4932040" y="1628800"/>
            <a:ext cx="122555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</a:rPr>
              <a:t>獲益匪淺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699792" y="1535258"/>
            <a:ext cx="122555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</a:rPr>
              <a:t>深信不疑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128896" y="1700808"/>
            <a:ext cx="122555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</a:rPr>
              <a:t>刻骨銘心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513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2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2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2596" grpId="0"/>
      <p:bldP spid="4" grpId="0"/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690" name="Rectangle 2"/>
          <p:cNvSpPr>
            <a:spLocks noGrp="1" noChangeArrowheads="1"/>
          </p:cNvSpPr>
          <p:nvPr>
            <p:ph type="title" orient="vert"/>
          </p:nvPr>
        </p:nvSpPr>
        <p:spPr>
          <a:xfrm>
            <a:off x="8027988" y="1196975"/>
            <a:ext cx="936625" cy="4608513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solidFill>
                  <a:srgbClr val="0000FF"/>
                </a:solidFill>
                <a:effectLst/>
              </a:rPr>
              <a:t>本課的</a:t>
            </a:r>
            <a:r>
              <a:rPr lang="zh-TW" altLang="en-US" dirty="0" smtClean="0">
                <a:solidFill>
                  <a:srgbClr val="FF0000"/>
                </a:solidFill>
                <a:effectLst/>
              </a:rPr>
              <a:t>形近字</a:t>
            </a:r>
          </a:p>
        </p:txBody>
      </p:sp>
      <p:sp>
        <p:nvSpPr>
          <p:cNvPr id="626691" name="Rectangle 3"/>
          <p:cNvSpPr>
            <a:spLocks noGrp="1" noChangeArrowheads="1"/>
          </p:cNvSpPr>
          <p:nvPr>
            <p:ph type="body" orient="vert" idx="1"/>
          </p:nvPr>
        </p:nvSpPr>
        <p:spPr>
          <a:xfrm>
            <a:off x="6660232" y="836613"/>
            <a:ext cx="1152525" cy="5329237"/>
          </a:xfrm>
          <a:noFill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摔、蟀</a:t>
            </a:r>
            <a:endParaRPr lang="zh-TW" altLang="en-US" sz="6000" b="1" dirty="0" smtClean="0">
              <a:solidFill>
                <a:srgbClr val="0000FF"/>
              </a:solidFill>
              <a:effectLst/>
            </a:endParaRPr>
          </a:p>
        </p:txBody>
      </p:sp>
      <p:sp>
        <p:nvSpPr>
          <p:cNvPr id="626694" name="Rectangle 6"/>
          <p:cNvSpPr>
            <a:spLocks noChangeArrowheads="1"/>
          </p:cNvSpPr>
          <p:nvPr/>
        </p:nvSpPr>
        <p:spPr bwMode="auto">
          <a:xfrm>
            <a:off x="4932040" y="836613"/>
            <a:ext cx="1152525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</a:rPr>
              <a:t>獸、戰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987824" y="872331"/>
            <a:ext cx="1152525" cy="532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</a:rPr>
              <a:t>藤、籐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159774" y="908051"/>
            <a:ext cx="1152525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遭、糟</a:t>
            </a:r>
            <a:endParaRPr lang="zh-TW" altLang="en-US" sz="6000" b="1" dirty="0" smtClean="0">
              <a:solidFill>
                <a:srgbClr val="0000FF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20613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6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6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26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26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6690" grpId="0" autoUpdateAnimBg="0"/>
      <p:bldP spid="626691" grpId="0" build="p"/>
      <p:bldP spid="626694" grpId="0" build="p"/>
      <p:bldP spid="6" grpId="0" build="p"/>
      <p:bldP spid="7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691" name="Rectangle 3"/>
          <p:cNvSpPr>
            <a:spLocks noGrp="1" noChangeArrowheads="1"/>
          </p:cNvSpPr>
          <p:nvPr>
            <p:ph type="body" orient="vert" idx="1"/>
          </p:nvPr>
        </p:nvSpPr>
        <p:spPr>
          <a:xfrm>
            <a:off x="6012160" y="836613"/>
            <a:ext cx="2160240" cy="5329237"/>
          </a:xfrm>
          <a:noFill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蔓、曼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  <a:latin typeface="新細明體" panose="02020500000000000000" pitchFamily="18" charset="-120"/>
                <a:ea typeface="新細明體" panose="02020500000000000000" pitchFamily="18" charset="-120"/>
              </a:rPr>
              <a:t>、漫、慢、幔</a:t>
            </a:r>
            <a:endParaRPr lang="zh-TW" altLang="en-US" sz="6000" b="1" dirty="0" smtClean="0">
              <a:solidFill>
                <a:srgbClr val="0000FF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19555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6691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714" name="Rectangle 2"/>
          <p:cNvSpPr>
            <a:spLocks noGrp="1" noChangeArrowheads="1"/>
          </p:cNvSpPr>
          <p:nvPr>
            <p:ph type="title" orient="vert"/>
          </p:nvPr>
        </p:nvSpPr>
        <p:spPr>
          <a:xfrm>
            <a:off x="8027988" y="1196975"/>
            <a:ext cx="936625" cy="4608513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solidFill>
                  <a:srgbClr val="0000FF"/>
                </a:solidFill>
                <a:effectLst/>
              </a:rPr>
              <a:t>本課的多音字</a:t>
            </a:r>
          </a:p>
        </p:txBody>
      </p:sp>
      <p:sp>
        <p:nvSpPr>
          <p:cNvPr id="627715" name="Rectangle 3"/>
          <p:cNvSpPr>
            <a:spLocks noGrp="1" noChangeArrowheads="1"/>
          </p:cNvSpPr>
          <p:nvPr>
            <p:ph type="body" orient="vert" idx="1"/>
          </p:nvPr>
        </p:nvSpPr>
        <p:spPr>
          <a:xfrm>
            <a:off x="6732240" y="1458016"/>
            <a:ext cx="1152525" cy="4176712"/>
          </a:xfrm>
          <a:noFill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FF0000"/>
                </a:solidFill>
                <a:effectLst/>
              </a:rPr>
              <a:t>待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5004047" y="728863"/>
            <a:ext cx="1368153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待會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  <a:latin typeface="新細明體"/>
                <a:ea typeface="新細明體"/>
              </a:rPr>
              <a:t>、待上</a:t>
            </a:r>
            <a:endParaRPr lang="zh-TW" altLang="en-US" sz="6000" b="1" dirty="0" smtClean="0">
              <a:solidFill>
                <a:srgbClr val="0000FF"/>
              </a:solidFill>
              <a:effectLst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339752" y="692696"/>
            <a:ext cx="1512168" cy="5760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等待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  <a:latin typeface="新細明體"/>
                <a:ea typeface="新細明體"/>
              </a:rPr>
              <a:t>、待人之道</a:t>
            </a:r>
            <a:endParaRPr lang="zh-TW" altLang="en-US" sz="6000" b="1" dirty="0" smtClean="0">
              <a:solidFill>
                <a:srgbClr val="0000FF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7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7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7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7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7714" grpId="0" autoUpdateAnimBg="0"/>
      <p:bldP spid="627715" grpId="0" build="p"/>
      <p:bldP spid="4" grpId="0" build="p"/>
      <p:bldP spid="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714" name="Rectangle 2"/>
          <p:cNvSpPr>
            <a:spLocks noGrp="1" noChangeArrowheads="1"/>
          </p:cNvSpPr>
          <p:nvPr>
            <p:ph type="title" orient="vert"/>
          </p:nvPr>
        </p:nvSpPr>
        <p:spPr>
          <a:xfrm>
            <a:off x="8027988" y="1196975"/>
            <a:ext cx="936625" cy="4608513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solidFill>
                  <a:srgbClr val="0000FF"/>
                </a:solidFill>
                <a:effectLst/>
              </a:rPr>
              <a:t>本課的多音字</a:t>
            </a:r>
          </a:p>
        </p:txBody>
      </p:sp>
      <p:sp>
        <p:nvSpPr>
          <p:cNvPr id="627715" name="Rectangle 3"/>
          <p:cNvSpPr>
            <a:spLocks noGrp="1" noChangeArrowheads="1"/>
          </p:cNvSpPr>
          <p:nvPr>
            <p:ph type="body" orient="vert" idx="1"/>
          </p:nvPr>
        </p:nvSpPr>
        <p:spPr>
          <a:xfrm>
            <a:off x="6732240" y="1458016"/>
            <a:ext cx="1152525" cy="4176712"/>
          </a:xfrm>
          <a:noFill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FF0000"/>
                </a:solidFill>
                <a:effectLst/>
              </a:rPr>
              <a:t>嚇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5004047" y="728863"/>
            <a:ext cx="1368153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驚嚇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  <a:latin typeface="新細明體"/>
                <a:ea typeface="新細明體"/>
              </a:rPr>
              <a:t>、嚇人</a:t>
            </a:r>
            <a:endParaRPr lang="zh-TW" altLang="en-US" sz="6000" b="1" dirty="0" smtClean="0">
              <a:solidFill>
                <a:srgbClr val="0000FF"/>
              </a:solidFill>
              <a:effectLst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339752" y="692696"/>
            <a:ext cx="1512168" cy="5760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恐嚇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  <a:latin typeface="新細明體"/>
                <a:ea typeface="新細明體"/>
              </a:rPr>
              <a:t>、嚇阻</a:t>
            </a:r>
            <a:endParaRPr lang="zh-TW" altLang="en-US" sz="6000" b="1" dirty="0" smtClean="0">
              <a:solidFill>
                <a:srgbClr val="0000FF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58281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7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7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7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7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7714" grpId="0" autoUpdateAnimBg="0"/>
      <p:bldP spid="627715" grpId="0" build="p"/>
      <p:bldP spid="4" grpId="0" build="p"/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379468" y="836712"/>
            <a:ext cx="1296988" cy="532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</a:rPr>
              <a:t>纏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5795739" y="836712"/>
            <a:ext cx="1152525" cy="532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</a:rPr>
              <a:t>藤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4067944" y="871665"/>
            <a:ext cx="1152525" cy="532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</a:rPr>
              <a:t>蔓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266900" y="908720"/>
            <a:ext cx="1296988" cy="532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</a:rPr>
              <a:t>遭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60" y="908720"/>
            <a:ext cx="1296988" cy="532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</a:rPr>
              <a:t>匪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295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 build="p"/>
      <p:bldP spid="10" grpId="0" build="p"/>
      <p:bldP spid="5" grpId="0" build="p"/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570" name="Rectangle 2"/>
          <p:cNvSpPr>
            <a:spLocks noGrp="1" noChangeArrowheads="1"/>
          </p:cNvSpPr>
          <p:nvPr>
            <p:ph type="title" orient="vert"/>
          </p:nvPr>
        </p:nvSpPr>
        <p:spPr>
          <a:xfrm>
            <a:off x="7524750" y="1196975"/>
            <a:ext cx="1439863" cy="4608513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solidFill>
                  <a:srgbClr val="0000FF"/>
                </a:solidFill>
                <a:effectLst/>
              </a:rPr>
              <a:t>課文中的生字可延伸出那些</a:t>
            </a:r>
            <a:r>
              <a:rPr lang="zh-TW" altLang="en-US" dirty="0" smtClean="0">
                <a:solidFill>
                  <a:srgbClr val="FF0000"/>
                </a:solidFill>
                <a:effectLst/>
              </a:rPr>
              <a:t>四字詞語</a:t>
            </a:r>
          </a:p>
        </p:txBody>
      </p:sp>
      <p:sp>
        <p:nvSpPr>
          <p:cNvPr id="621571" name="Rectangle 3"/>
          <p:cNvSpPr>
            <a:spLocks noGrp="1" noChangeArrowheads="1"/>
          </p:cNvSpPr>
          <p:nvPr>
            <p:ph type="body" orient="vert" idx="1"/>
          </p:nvPr>
        </p:nvSpPr>
        <p:spPr>
          <a:xfrm>
            <a:off x="4716016" y="1628800"/>
            <a:ext cx="2448272" cy="3168650"/>
          </a:xfrm>
          <a:noFill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FF0000"/>
                </a:solidFill>
                <a:effectLst/>
              </a:rPr>
              <a:t>巡</a:t>
            </a:r>
            <a:endParaRPr lang="en-US" altLang="zh-TW" sz="6000" b="1" dirty="0" smtClean="0">
              <a:solidFill>
                <a:srgbClr val="0000FF"/>
              </a:solidFill>
              <a:effectLst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酒過三巡</a:t>
            </a:r>
            <a:endParaRPr lang="zh-TW" altLang="en-US" sz="6000" b="1" dirty="0" smtClean="0">
              <a:solidFill>
                <a:srgbClr val="0000FF"/>
              </a:solidFill>
              <a:effectLst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259632" y="1700808"/>
            <a:ext cx="2448272" cy="316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Char char="z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zh-TW" altLang="en-US" sz="6000" b="1" kern="0" dirty="0" smtClean="0">
                <a:solidFill>
                  <a:srgbClr val="FF0000"/>
                </a:solidFill>
                <a:effectLst/>
              </a:rPr>
              <a:t>偽</a:t>
            </a:r>
            <a:endParaRPr lang="en-US" altLang="zh-TW" sz="6000" b="1" kern="0" dirty="0" smtClean="0">
              <a:solidFill>
                <a:srgbClr val="0000FF"/>
              </a:solidFill>
              <a:effectLst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zh-TW" altLang="en-US" sz="6000" b="1" kern="0" dirty="0" smtClean="0">
                <a:solidFill>
                  <a:srgbClr val="0000FF"/>
                </a:solidFill>
                <a:effectLst/>
              </a:rPr>
              <a:t>去偽存真</a:t>
            </a:r>
            <a:endParaRPr lang="zh-TW" altLang="en-US" sz="6000" b="1" kern="0" dirty="0" smtClean="0">
              <a:solidFill>
                <a:srgbClr val="0000FF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17074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15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1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1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1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21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21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1570" grpId="0" autoUpdateAnimBg="0"/>
      <p:bldP spid="621571" grpId="0" build="p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571" name="Rectangle 3"/>
          <p:cNvSpPr>
            <a:spLocks noGrp="1" noChangeArrowheads="1"/>
          </p:cNvSpPr>
          <p:nvPr>
            <p:ph type="body" orient="vert" idx="1"/>
          </p:nvPr>
        </p:nvSpPr>
        <p:spPr>
          <a:xfrm>
            <a:off x="4932040" y="1412875"/>
            <a:ext cx="3528392" cy="4248150"/>
          </a:xfrm>
          <a:noFill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FF0000"/>
                </a:solidFill>
                <a:effectLst/>
              </a:rPr>
              <a:t>獸</a:t>
            </a:r>
            <a:endParaRPr lang="en-US" altLang="zh-TW" sz="6000" b="1" dirty="0" smtClean="0">
              <a:solidFill>
                <a:srgbClr val="0000FF"/>
              </a:solidFill>
              <a:effectLst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人面獸心</a:t>
            </a:r>
            <a:endParaRPr lang="en-US" altLang="zh-TW" sz="6000" b="1" dirty="0" smtClean="0">
              <a:solidFill>
                <a:srgbClr val="0000FF"/>
              </a:solidFill>
              <a:effectLst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困獸之</a:t>
            </a:r>
            <a:r>
              <a:rPr lang="zh-TW" altLang="en-US" sz="6000" b="1" dirty="0">
                <a:solidFill>
                  <a:srgbClr val="0000FF"/>
                </a:solidFill>
                <a:effectLst/>
              </a:rPr>
              <a:t>鬥</a:t>
            </a:r>
            <a:endParaRPr lang="zh-TW" altLang="en-US" sz="6000" b="1" dirty="0" smtClean="0">
              <a:solidFill>
                <a:srgbClr val="0000FF"/>
              </a:solidFill>
              <a:effectLst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1043608" y="1412875"/>
            <a:ext cx="3528392" cy="424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  <a:buClr>
                <a:srgbClr val="996633"/>
              </a:buClr>
              <a:buSzPct val="70000"/>
              <a:defRPr/>
            </a:pPr>
            <a:r>
              <a:rPr lang="zh-TW" altLang="en-US" sz="6000" b="1" kern="0" dirty="0" smtClean="0">
                <a:solidFill>
                  <a:srgbClr val="FF0000"/>
                </a:solidFill>
                <a:latin typeface="+mn-lt"/>
                <a:ea typeface="+mn-ea"/>
              </a:rPr>
              <a:t>纏</a:t>
            </a:r>
            <a:endParaRPr kumimoji="1" lang="en-US" altLang="zh-TW" sz="6000" b="1" i="0" u="none" strike="noStrike" kern="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1" lang="zh-TW" altLang="en-US" sz="6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腰纏萬貫</a:t>
            </a:r>
            <a:endParaRPr kumimoji="1" lang="en-US" altLang="zh-TW" sz="6000" b="1" i="0" u="none" strike="noStrike" kern="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6633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lang="zh-TW" altLang="en-US" sz="6000" b="1" kern="0" dirty="0" smtClean="0">
                <a:solidFill>
                  <a:srgbClr val="0000FF"/>
                </a:solidFill>
                <a:latin typeface="+mn-lt"/>
                <a:ea typeface="+mn-ea"/>
              </a:rPr>
              <a:t>死纏爛</a:t>
            </a:r>
            <a:r>
              <a:rPr lang="zh-TW" altLang="en-US" sz="6000" b="1" kern="0" dirty="0">
                <a:solidFill>
                  <a:srgbClr val="0000FF"/>
                </a:solidFill>
                <a:latin typeface="+mn-lt"/>
                <a:ea typeface="+mn-ea"/>
              </a:rPr>
              <a:t>打</a:t>
            </a:r>
            <a:endParaRPr kumimoji="1" lang="zh-TW" altLang="en-US" sz="6000" b="1" i="0" u="none" strike="noStrike" kern="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2832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1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1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1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1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21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21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1571" grpId="0" build="p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571" name="Rectangle 3"/>
          <p:cNvSpPr>
            <a:spLocks noGrp="1" noChangeArrowheads="1"/>
          </p:cNvSpPr>
          <p:nvPr>
            <p:ph type="body" orient="vert" idx="1"/>
          </p:nvPr>
        </p:nvSpPr>
        <p:spPr>
          <a:xfrm>
            <a:off x="4932040" y="1412875"/>
            <a:ext cx="3528392" cy="4248150"/>
          </a:xfrm>
          <a:noFill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FF0000"/>
                </a:solidFill>
                <a:effectLst/>
              </a:rPr>
              <a:t>匪</a:t>
            </a:r>
            <a:endParaRPr lang="en-US" altLang="zh-TW" sz="6000" b="1" dirty="0" smtClean="0">
              <a:solidFill>
                <a:srgbClr val="0000FF"/>
              </a:solidFill>
              <a:effectLst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夙夜匪懈</a:t>
            </a:r>
            <a:endParaRPr lang="en-US" altLang="zh-TW" sz="6000" b="1" dirty="0" smtClean="0">
              <a:solidFill>
                <a:srgbClr val="0000FF"/>
              </a:solidFill>
              <a:effectLst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匪夷所</a:t>
            </a:r>
            <a:r>
              <a:rPr lang="zh-TW" altLang="en-US" sz="6000" b="1" dirty="0">
                <a:solidFill>
                  <a:srgbClr val="0000FF"/>
                </a:solidFill>
                <a:effectLst/>
              </a:rPr>
              <a:t>思</a:t>
            </a:r>
            <a:endParaRPr lang="zh-TW" altLang="en-US" sz="6000" b="1" dirty="0" smtClean="0">
              <a:solidFill>
                <a:srgbClr val="0000FF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13120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1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1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1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1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21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21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157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690" name="Rectangle 2"/>
          <p:cNvSpPr>
            <a:spLocks noGrp="1" noChangeArrowheads="1"/>
          </p:cNvSpPr>
          <p:nvPr>
            <p:ph type="title" orient="vert"/>
          </p:nvPr>
        </p:nvSpPr>
        <p:spPr>
          <a:xfrm>
            <a:off x="8027988" y="1196975"/>
            <a:ext cx="936625" cy="4608513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solidFill>
                  <a:srgbClr val="0000FF"/>
                </a:solidFill>
                <a:effectLst/>
              </a:rPr>
              <a:t>生字語詞練習</a:t>
            </a:r>
          </a:p>
        </p:txBody>
      </p:sp>
      <p:sp>
        <p:nvSpPr>
          <p:cNvPr id="626691" name="Rectangle 3"/>
          <p:cNvSpPr>
            <a:spLocks noGrp="1" noChangeArrowheads="1"/>
          </p:cNvSpPr>
          <p:nvPr>
            <p:ph type="body" orient="vert" idx="1"/>
          </p:nvPr>
        </p:nvSpPr>
        <p:spPr>
          <a:xfrm>
            <a:off x="5292080" y="692696"/>
            <a:ext cx="2232248" cy="5616623"/>
          </a:xfrm>
          <a:noFill/>
        </p:spPr>
        <p:txBody>
          <a:bodyPr/>
          <a:lstStyle/>
          <a:p>
            <a:pPr eaLnBrk="1" hangingPunct="1">
              <a:buNone/>
            </a:pPr>
            <a:r>
              <a:rPr lang="zh-TW" altLang="en-US" sz="6000" b="1" dirty="0" smtClean="0">
                <a:solidFill>
                  <a:srgbClr val="FF0000"/>
                </a:solidFill>
                <a:effectLst/>
              </a:rPr>
              <a:t>職</a:t>
            </a:r>
            <a:r>
              <a:rPr lang="en-US" altLang="zh-TW" sz="6000" b="1" dirty="0" smtClean="0">
                <a:solidFill>
                  <a:srgbClr val="0000FF"/>
                </a:solidFill>
                <a:effectLst/>
              </a:rPr>
              <a:t>----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職務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  <a:latin typeface="新細明體"/>
                <a:ea typeface="新細明體"/>
              </a:rPr>
              <a:t>、任職、執掌、辭職</a:t>
            </a:r>
            <a:endParaRPr lang="zh-TW" altLang="en-US" sz="6000" b="1" dirty="0" smtClean="0">
              <a:solidFill>
                <a:srgbClr val="0000FF"/>
              </a:solidFill>
              <a:effectLst/>
            </a:endParaRPr>
          </a:p>
        </p:txBody>
      </p:sp>
      <p:sp>
        <p:nvSpPr>
          <p:cNvPr id="626694" name="Rectangle 6"/>
          <p:cNvSpPr>
            <a:spLocks noChangeArrowheads="1"/>
          </p:cNvSpPr>
          <p:nvPr/>
        </p:nvSpPr>
        <p:spPr bwMode="auto">
          <a:xfrm>
            <a:off x="3347864" y="692696"/>
            <a:ext cx="1584176" cy="5616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FF0000"/>
                </a:solidFill>
              </a:rPr>
              <a:t>幟</a:t>
            </a:r>
            <a:r>
              <a:rPr lang="en-US" altLang="zh-TW" sz="6000" b="1" dirty="0" smtClean="0">
                <a:solidFill>
                  <a:srgbClr val="0000FF"/>
                </a:solidFill>
              </a:rPr>
              <a:t>----</a:t>
            </a:r>
            <a:r>
              <a:rPr lang="zh-TW" altLang="en-US" sz="6000" b="1" dirty="0" smtClean="0">
                <a:solidFill>
                  <a:srgbClr val="0000FF"/>
                </a:solidFill>
              </a:rPr>
              <a:t>旗幟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1115616" y="692696"/>
            <a:ext cx="1584176" cy="5616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FF0000"/>
                </a:solidFill>
              </a:rPr>
              <a:t>熾</a:t>
            </a:r>
            <a:r>
              <a:rPr lang="en-US" altLang="zh-TW" sz="6000" b="1" dirty="0" smtClean="0">
                <a:solidFill>
                  <a:srgbClr val="0000FF"/>
                </a:solidFill>
              </a:rPr>
              <a:t>----</a:t>
            </a:r>
            <a:r>
              <a:rPr lang="zh-TW" altLang="en-US" sz="6000" b="1" dirty="0" smtClean="0">
                <a:solidFill>
                  <a:srgbClr val="0000FF"/>
                </a:solidFill>
              </a:rPr>
              <a:t>熾熱</a:t>
            </a:r>
            <a:r>
              <a:rPr lang="zh-TW" altLang="en-US" sz="6000" b="1" dirty="0" smtClean="0">
                <a:solidFill>
                  <a:srgbClr val="0000FF"/>
                </a:solidFill>
                <a:latin typeface="新細明體"/>
                <a:ea typeface="新細明體"/>
              </a:rPr>
              <a:t>、熾烈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4673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6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6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26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26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6690" grpId="0" autoUpdateAnimBg="0"/>
      <p:bldP spid="626691" grpId="0" build="p"/>
      <p:bldP spid="626694" grpId="0" build="p"/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691" name="Rectangle 3"/>
          <p:cNvSpPr>
            <a:spLocks noGrp="1" noChangeArrowheads="1"/>
          </p:cNvSpPr>
          <p:nvPr>
            <p:ph type="body" orient="vert" idx="1"/>
          </p:nvPr>
        </p:nvSpPr>
        <p:spPr>
          <a:xfrm>
            <a:off x="5796136" y="620688"/>
            <a:ext cx="2952328" cy="5688632"/>
          </a:xfrm>
          <a:noFill/>
        </p:spPr>
        <p:txBody>
          <a:bodyPr/>
          <a:lstStyle/>
          <a:p>
            <a:pPr eaLnBrk="1" hangingPunct="1">
              <a:buNone/>
            </a:pPr>
            <a:r>
              <a:rPr lang="zh-TW" altLang="en-US" sz="6000" b="1" dirty="0" smtClean="0">
                <a:solidFill>
                  <a:srgbClr val="FF0000"/>
                </a:solidFill>
                <a:effectLst/>
              </a:rPr>
              <a:t>警</a:t>
            </a:r>
            <a:r>
              <a:rPr lang="en-US" altLang="zh-TW" sz="6000" b="1" dirty="0" smtClean="0">
                <a:solidFill>
                  <a:srgbClr val="0000FF"/>
                </a:solidFill>
                <a:effectLst/>
              </a:rPr>
              <a:t>----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刑警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  <a:latin typeface="新細明體"/>
                <a:ea typeface="新細明體"/>
              </a:rPr>
              <a:t>、交警、機警、警惕、警覺、警告、火警</a:t>
            </a:r>
            <a:endParaRPr lang="zh-TW" altLang="en-US" sz="6000" b="1" dirty="0">
              <a:solidFill>
                <a:srgbClr val="0000FF"/>
              </a:solidFill>
              <a:effectLst/>
            </a:endParaRPr>
          </a:p>
          <a:p>
            <a:pPr eaLnBrk="1" hangingPunct="1">
              <a:buNone/>
            </a:pPr>
            <a:endParaRPr lang="zh-TW" altLang="en-US" sz="6000" b="1" dirty="0">
              <a:solidFill>
                <a:srgbClr val="0000FF"/>
              </a:solidFill>
              <a:effectLst/>
            </a:endParaRPr>
          </a:p>
        </p:txBody>
      </p:sp>
      <p:sp>
        <p:nvSpPr>
          <p:cNvPr id="626694" name="Rectangle 6"/>
          <p:cNvSpPr>
            <a:spLocks noChangeArrowheads="1"/>
          </p:cNvSpPr>
          <p:nvPr/>
        </p:nvSpPr>
        <p:spPr bwMode="auto">
          <a:xfrm>
            <a:off x="2483768" y="594262"/>
            <a:ext cx="3024336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FF0000"/>
                </a:solidFill>
              </a:rPr>
              <a:t>驚</a:t>
            </a:r>
            <a:r>
              <a:rPr lang="en-US" altLang="zh-TW" sz="6000" b="1" dirty="0" smtClean="0">
                <a:solidFill>
                  <a:srgbClr val="0000FF"/>
                </a:solidFill>
              </a:rPr>
              <a:t>----</a:t>
            </a:r>
            <a:r>
              <a:rPr lang="zh-TW" altLang="en-US" sz="6000" b="1" dirty="0" smtClean="0">
                <a:solidFill>
                  <a:srgbClr val="0000FF"/>
                </a:solidFill>
              </a:rPr>
              <a:t>驚訝</a:t>
            </a:r>
            <a:r>
              <a:rPr lang="zh-TW" altLang="en-US" sz="6000" b="1" dirty="0" smtClean="0">
                <a:solidFill>
                  <a:srgbClr val="0000FF"/>
                </a:solidFill>
                <a:latin typeface="新細明體"/>
                <a:ea typeface="新細明體"/>
              </a:rPr>
              <a:t>、驚喜、石破天驚、驚為天人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1115616" y="620688"/>
            <a:ext cx="1296144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/>
          <a:lstStyle/>
          <a:p>
            <a:pPr marL="342900" indent="-342900">
              <a:spcBef>
                <a:spcPct val="20000"/>
              </a:spcBef>
              <a:buClr>
                <a:srgbClr val="996633"/>
              </a:buClr>
              <a:buSzPct val="70000"/>
              <a:buFont typeface="Wingdings" pitchFamily="2" charset="2"/>
              <a:buNone/>
            </a:pPr>
            <a:r>
              <a:rPr lang="zh-TW" altLang="en-US" sz="6000" b="1" dirty="0" smtClean="0">
                <a:solidFill>
                  <a:srgbClr val="FF0000"/>
                </a:solidFill>
              </a:rPr>
              <a:t>擎</a:t>
            </a:r>
            <a:r>
              <a:rPr lang="en-US" altLang="zh-TW" sz="6000" b="1" dirty="0" smtClean="0">
                <a:solidFill>
                  <a:srgbClr val="0000FF"/>
                </a:solidFill>
              </a:rPr>
              <a:t>----</a:t>
            </a:r>
            <a:r>
              <a:rPr lang="zh-TW" altLang="en-US" sz="6000" b="1" dirty="0" smtClean="0">
                <a:solidFill>
                  <a:srgbClr val="0000FF"/>
                </a:solidFill>
              </a:rPr>
              <a:t>引擎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611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6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6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6691" grpId="0" build="p"/>
      <p:bldP spid="626694" grpId="0" build="p"/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691" name="Rectangle 3"/>
          <p:cNvSpPr>
            <a:spLocks noGrp="1" noChangeArrowheads="1"/>
          </p:cNvSpPr>
          <p:nvPr>
            <p:ph type="body" orient="vert" idx="1"/>
          </p:nvPr>
        </p:nvSpPr>
        <p:spPr>
          <a:xfrm>
            <a:off x="5940152" y="620688"/>
            <a:ext cx="2160240" cy="5688632"/>
          </a:xfrm>
          <a:noFill/>
        </p:spPr>
        <p:txBody>
          <a:bodyPr/>
          <a:lstStyle/>
          <a:p>
            <a:pPr eaLnBrk="1" hangingPunct="1">
              <a:buNone/>
            </a:pPr>
            <a:r>
              <a:rPr lang="zh-TW" altLang="en-US" sz="6000" b="1" dirty="0" smtClean="0">
                <a:solidFill>
                  <a:srgbClr val="FF0000"/>
                </a:solidFill>
                <a:effectLst/>
              </a:rPr>
              <a:t>巡</a:t>
            </a:r>
            <a:r>
              <a:rPr lang="en-US" altLang="zh-TW" sz="6000" b="1" dirty="0" smtClean="0">
                <a:solidFill>
                  <a:srgbClr val="0000FF"/>
                </a:solidFill>
                <a:effectLst/>
              </a:rPr>
              <a:t>----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</a:rPr>
              <a:t>巡視</a:t>
            </a:r>
            <a:r>
              <a:rPr lang="zh-TW" altLang="en-US" sz="6000" b="1" dirty="0" smtClean="0">
                <a:solidFill>
                  <a:srgbClr val="0000FF"/>
                </a:solidFill>
                <a:effectLst/>
                <a:latin typeface="新細明體"/>
                <a:ea typeface="新細明體"/>
              </a:rPr>
              <a:t>、巡察、巡邏、酒過三巡</a:t>
            </a:r>
            <a:endParaRPr lang="zh-TW" altLang="en-US" sz="6000" b="1" dirty="0" smtClean="0">
              <a:solidFill>
                <a:srgbClr val="0000FF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06810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6691" grpId="0" build="p"/>
    </p:bldLst>
  </p:timing>
</p:sld>
</file>

<file path=ppt/theme/theme1.xml><?xml version="1.0" encoding="utf-8"?>
<a:theme xmlns:a="http://schemas.openxmlformats.org/drawingml/2006/main" name="gwall">
  <a:themeElements>
    <a:clrScheme name="gwall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gwall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gwall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wall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wall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wall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wall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wall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wal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GWALL</Template>
  <TotalTime>3484</TotalTime>
  <Words>399</Words>
  <Application>Microsoft Office PowerPoint</Application>
  <PresentationFormat>如螢幕大小 (4:3)</PresentationFormat>
  <Paragraphs>96</Paragraphs>
  <Slides>26</Slides>
  <Notes>16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26</vt:i4>
      </vt:variant>
    </vt:vector>
  </HeadingPairs>
  <TitlesOfParts>
    <vt:vector size="31" baseType="lpstr">
      <vt:lpstr>新細明體</vt:lpstr>
      <vt:lpstr>Calibri</vt:lpstr>
      <vt:lpstr>Times New Roman</vt:lpstr>
      <vt:lpstr>Wingdings</vt:lpstr>
      <vt:lpstr>gwall</vt:lpstr>
      <vt:lpstr>十二、山豬學校，飛鼠大學</vt:lpstr>
      <vt:lpstr>本課的生字</vt:lpstr>
      <vt:lpstr>PowerPoint 簡報</vt:lpstr>
      <vt:lpstr>課文中的生字可延伸出那些四字詞語</vt:lpstr>
      <vt:lpstr>PowerPoint 簡報</vt:lpstr>
      <vt:lpstr>PowerPoint 簡報</vt:lpstr>
      <vt:lpstr>生字語詞練習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找出課文中的四字詞語</vt:lpstr>
      <vt:lpstr>PowerPoint 簡報</vt:lpstr>
      <vt:lpstr>本課的形近字</vt:lpstr>
      <vt:lpstr>PowerPoint 簡報</vt:lpstr>
      <vt:lpstr>本課的多音字</vt:lpstr>
      <vt:lpstr>本課的多音字</vt:lpstr>
    </vt:vector>
  </TitlesOfParts>
  <Company>mychat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三、智救養馬人</dc:title>
  <dc:creator>SuperXP</dc:creator>
  <cp:lastModifiedBy>Teacher</cp:lastModifiedBy>
  <cp:revision>743</cp:revision>
  <cp:lastPrinted>1601-01-01T00:00:00Z</cp:lastPrinted>
  <dcterms:created xsi:type="dcterms:W3CDTF">2005-09-11T13:17:35Z</dcterms:created>
  <dcterms:modified xsi:type="dcterms:W3CDTF">2017-06-02T01:52:49Z</dcterms:modified>
</cp:coreProperties>
</file>