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sldIdLst>
    <p:sldId id="342" r:id="rId2"/>
    <p:sldId id="347" r:id="rId3"/>
    <p:sldId id="419" r:id="rId4"/>
    <p:sldId id="420" r:id="rId5"/>
    <p:sldId id="417" r:id="rId6"/>
    <p:sldId id="421" r:id="rId7"/>
    <p:sldId id="422" r:id="rId8"/>
  </p:sldIdLst>
  <p:sldSz cx="9144000" cy="6858000" type="screen4x3"/>
  <p:notesSz cx="6858000" cy="9144000"/>
  <p:embeddedFontLst>
    <p:embeddedFont>
      <p:font typeface="標楷體" panose="03000509000000000000" pitchFamily="65" charset="-12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1"/>
    <a:srgbClr val="E86E0A"/>
    <a:srgbClr val="F79B4D"/>
    <a:srgbClr val="FFFFFF"/>
    <a:srgbClr val="31B2DF"/>
    <a:srgbClr val="33BDEF"/>
    <a:srgbClr val="33BDF1"/>
    <a:srgbClr val="CCFFFF"/>
    <a:srgbClr val="B4E4FB"/>
    <a:srgbClr val="C8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03" autoAdjust="0"/>
    <p:restoredTop sz="94660"/>
  </p:normalViewPr>
  <p:slideViewPr>
    <p:cSldViewPr>
      <p:cViewPr varScale="1">
        <p:scale>
          <a:sx n="68" d="100"/>
          <a:sy n="68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95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2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26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30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88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81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7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9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65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8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85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60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0110-292C-4FC0-9D8C-D4FC89C12E74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0" y="14288"/>
            <a:ext cx="9144000" cy="6859587"/>
            <a:chOff x="0" y="-1"/>
            <a:chExt cx="5760" cy="4321"/>
          </a:xfrm>
        </p:grpSpPr>
        <p:pic>
          <p:nvPicPr>
            <p:cNvPr id="8" name="Picture 8" descr="abc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-1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 rot="-686268">
              <a:off x="5051" y="332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0" name="Rectangle 10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 rot="669763">
              <a:off x="4921" y="366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1" name="Rectangle 11">
              <a:hlinkClick r:id="" action="ppaction://hlinkshowjump?jump=endshow"/>
            </p:cNvPr>
            <p:cNvSpPr>
              <a:spLocks noChangeArrowheads="1"/>
            </p:cNvSpPr>
            <p:nvPr userDrawn="1"/>
          </p:nvSpPr>
          <p:spPr bwMode="auto">
            <a:xfrm>
              <a:off x="5375" y="397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</p:spTree>
    <p:extLst>
      <p:ext uri="{BB962C8B-B14F-4D97-AF65-F5344CB8AC3E}">
        <p14:creationId xmlns:p14="http://schemas.microsoft.com/office/powerpoint/2010/main" val="17763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hyperlink" Target="../../../&#24433;&#38899;&#36039;&#28304;/&#21205;&#30059;/&#31532;4&#31456;/4&#19979;ch4&#23380;&#26126;&#20511;&#26376;&#20809;.exe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hyperlink" Target="../../../&#24433;&#38899;&#36039;&#28304;/&#24433;&#29255;/&#31532;4&#31456;/4&#19979;4-1&#21205;&#25163;&#20570;-&#20809;&#32218;&#35264;&#23519;&#30418;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" y="0"/>
            <a:ext cx="9112294" cy="6858000"/>
          </a:xfrm>
          <a:prstGeom prst="rect">
            <a:avLst/>
          </a:prstGeom>
        </p:spPr>
      </p:pic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7772400" y="4900613"/>
            <a:ext cx="1371600" cy="1957387"/>
            <a:chOff x="4896" y="3087"/>
            <a:chExt cx="864" cy="1233"/>
          </a:xfrm>
        </p:grpSpPr>
        <p:pic>
          <p:nvPicPr>
            <p:cNvPr id="20" name="Picture 9" descr="未命名 -1拷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087"/>
              <a:ext cx="864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4921" y="3666"/>
              <a:ext cx="839" cy="654"/>
              <a:chOff x="4921" y="3666"/>
              <a:chExt cx="839" cy="654"/>
            </a:xfrm>
          </p:grpSpPr>
          <p:sp>
            <p:nvSpPr>
              <p:cNvPr id="22" name="Rectangle 11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 rot="669763">
                <a:off x="4921" y="3666"/>
                <a:ext cx="681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zh-TW" sz="3200">
                  <a:ea typeface="標楷體" pitchFamily="65" charset="-120"/>
                </a:endParaRPr>
              </a:p>
            </p:txBody>
          </p:sp>
          <p:sp>
            <p:nvSpPr>
              <p:cNvPr id="23" name="Rectangle 12">
                <a:hlinkClick r:id="" action="ppaction://hlinkshowjump?jump=endshow"/>
              </p:cNvPr>
              <p:cNvSpPr>
                <a:spLocks noChangeArrowheads="1"/>
              </p:cNvSpPr>
              <p:nvPr/>
            </p:nvSpPr>
            <p:spPr bwMode="auto">
              <a:xfrm>
                <a:off x="5375" y="3974"/>
                <a:ext cx="38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zh-TW" sz="3200">
                  <a:ea typeface="標楷體" pitchFamily="65" charset="-120"/>
                </a:endParaRPr>
              </a:p>
            </p:txBody>
          </p:sp>
        </p:grpSp>
      </p:grpSp>
      <p:sp>
        <p:nvSpPr>
          <p:cNvPr id="32" name="文字方塊 31"/>
          <p:cNvSpPr txBox="1"/>
          <p:nvPr/>
        </p:nvSpPr>
        <p:spPr>
          <a:xfrm>
            <a:off x="7851495" y="457508"/>
            <a:ext cx="125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spc="-50" baseline="0" dirty="0"/>
              <a:t>我有辦法</a:t>
            </a:r>
            <a:r>
              <a:rPr lang="zh-TW" altLang="en-US" sz="1400" spc="-50" baseline="0" dirty="0" smtClean="0"/>
              <a:t>，</a:t>
            </a:r>
            <a:r>
              <a:rPr lang="en-US" altLang="zh-TW" sz="1400" spc="-50" baseline="0" dirty="0" smtClean="0"/>
              <a:t/>
            </a:r>
            <a:br>
              <a:rPr lang="en-US" altLang="zh-TW" sz="1400" spc="-50" baseline="0" dirty="0" smtClean="0"/>
            </a:br>
            <a:r>
              <a:rPr lang="zh-TW" altLang="en-US" sz="1400" spc="-50" baseline="0" dirty="0" smtClean="0"/>
              <a:t>就是</a:t>
            </a:r>
            <a:r>
              <a:rPr lang="zh-TW" altLang="en-US" sz="1400" spc="-50" baseline="0" dirty="0"/>
              <a:t>那個光！</a:t>
            </a:r>
            <a:endParaRPr lang="zh-TW" altLang="en-US" sz="1400" spc="-50" baseline="0" dirty="0">
              <a:latin typeface="標楷體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00192" y="40770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aseline="0" dirty="0"/>
              <a:t>月光怎麼</a:t>
            </a:r>
          </a:p>
          <a:p>
            <a:r>
              <a:rPr lang="zh-TW" altLang="en-US" sz="1400" baseline="0" dirty="0"/>
              <a:t>會轉彎？</a:t>
            </a:r>
            <a:endParaRPr lang="zh-TW" altLang="en-US" sz="1400" dirty="0">
              <a:latin typeface="標楷體" pitchFamily="65" charset="-12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869600" y="0"/>
            <a:ext cx="1261169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P62-63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2672" y="4875395"/>
            <a:ext cx="127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spc="-50" baseline="0" dirty="0"/>
              <a:t>軍師，</a:t>
            </a:r>
            <a:r>
              <a:rPr lang="zh-TW" altLang="en-US" sz="1400" spc="-50" baseline="0" dirty="0" smtClean="0"/>
              <a:t>我們只有</a:t>
            </a:r>
            <a:r>
              <a:rPr lang="zh-TW" altLang="en-US" sz="1400" spc="-50" baseline="0" dirty="0"/>
              <a:t>一支</a:t>
            </a:r>
            <a:r>
              <a:rPr lang="zh-TW" altLang="en-US" sz="1400" spc="-50" baseline="0" dirty="0" smtClean="0"/>
              <a:t>火把</a:t>
            </a:r>
            <a:r>
              <a:rPr lang="zh-TW" altLang="en-US" sz="1400" spc="-50" baseline="0" dirty="0"/>
              <a:t>，這麼</a:t>
            </a:r>
            <a:r>
              <a:rPr lang="zh-TW" altLang="en-US" sz="1400" spc="-50" baseline="0" dirty="0" smtClean="0"/>
              <a:t>暗根本</a:t>
            </a:r>
            <a:r>
              <a:rPr lang="zh-TW" altLang="en-US" sz="1400" spc="-50" baseline="0" dirty="0"/>
              <a:t>看</a:t>
            </a:r>
            <a:r>
              <a:rPr lang="zh-TW" altLang="en-US" sz="1400" spc="-50" baseline="0" dirty="0" smtClean="0"/>
              <a:t>不到他們</a:t>
            </a:r>
            <a:r>
              <a:rPr lang="zh-TW" altLang="en-US" sz="1400" spc="-50" baseline="0" dirty="0"/>
              <a:t>。</a:t>
            </a:r>
            <a:endParaRPr lang="zh-TW" altLang="en-US" sz="1400" spc="-50" baseline="0" dirty="0">
              <a:latin typeface="標楷體" pitchFamily="65" charset="-120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102672" y="5135562"/>
            <a:ext cx="4176464" cy="1728787"/>
          </a:xfrm>
          <a:prstGeom prst="roundRect">
            <a:avLst>
              <a:gd name="adj" fmla="val 14148"/>
            </a:avLst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r>
              <a:rPr lang="en-US" altLang="zh-TW" baseline="0" dirty="0">
                <a:solidFill>
                  <a:srgbClr val="FF0000"/>
                </a:solidFill>
              </a:rPr>
              <a:t>4-1 </a:t>
            </a:r>
            <a:r>
              <a:rPr lang="zh-TW" altLang="en-US" baseline="0" dirty="0">
                <a:solidFill>
                  <a:srgbClr val="FF0000"/>
                </a:solidFill>
              </a:rPr>
              <a:t>光在哪裡</a:t>
            </a:r>
            <a:endParaRPr lang="zh-TW" altLang="en-US" baseline="0" dirty="0"/>
          </a:p>
          <a:p>
            <a:r>
              <a:rPr lang="en-US" altLang="zh-TW" baseline="0" dirty="0"/>
              <a:t>4-2 </a:t>
            </a:r>
            <a:r>
              <a:rPr lang="zh-TW" altLang="en-US" baseline="0" dirty="0"/>
              <a:t>光的行進方向</a:t>
            </a:r>
          </a:p>
          <a:p>
            <a:r>
              <a:rPr lang="en-US" altLang="zh-TW" baseline="0" dirty="0"/>
              <a:t>4-3 </a:t>
            </a:r>
            <a:r>
              <a:rPr lang="zh-TW" altLang="en-US" baseline="0" dirty="0"/>
              <a:t>光的美麗世界</a:t>
            </a:r>
            <a:endParaRPr lang="en-US" altLang="zh-TW" baseline="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5559400" y="6041433"/>
            <a:ext cx="2294646" cy="648072"/>
          </a:xfrm>
          <a:prstGeom prst="roundRect">
            <a:avLst>
              <a:gd name="adj" fmla="val 10728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730843" y="6090971"/>
            <a:ext cx="213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aseline="0" dirty="0">
                <a:solidFill>
                  <a:srgbClr val="0070C0"/>
                </a:solidFill>
              </a:rPr>
              <a:t>光碰到鏡子會發生什麼現</a:t>
            </a:r>
          </a:p>
          <a:p>
            <a:r>
              <a:rPr lang="zh-TW" altLang="en-US" sz="1400" baseline="0" dirty="0">
                <a:solidFill>
                  <a:srgbClr val="0070C0"/>
                </a:solidFill>
              </a:rPr>
              <a:t>象？光還有哪些特性呢？</a:t>
            </a:r>
            <a:endParaRPr lang="zh-TW" altLang="en-US" sz="1400" dirty="0">
              <a:solidFill>
                <a:srgbClr val="0070C0"/>
              </a:solidFill>
              <a:latin typeface="標楷體" pitchFamily="65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63" y="6020404"/>
            <a:ext cx="704079" cy="676209"/>
          </a:xfrm>
          <a:prstGeom prst="rect">
            <a:avLst/>
          </a:prstGeom>
        </p:spPr>
      </p:pic>
      <p:sp>
        <p:nvSpPr>
          <p:cNvPr id="25" name="Rectangle 14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562253" y="1700237"/>
            <a:ext cx="1336675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孔明借月光</a:t>
            </a:r>
          </a:p>
        </p:txBody>
      </p:sp>
      <p:sp>
        <p:nvSpPr>
          <p:cNvPr id="27" name="AutoShape 15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25628" y="1628800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動畫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142186"/>
            <a:ext cx="3547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baseline="0" dirty="0">
                <a:latin typeface="+mj-lt"/>
              </a:rPr>
              <a:t>4-1 </a:t>
            </a:r>
            <a:r>
              <a:rPr lang="en-US" altLang="zh-TW" sz="4400" b="1" baseline="0" dirty="0" smtClean="0">
                <a:latin typeface="+mj-lt"/>
              </a:rPr>
              <a:t>  </a:t>
            </a:r>
            <a:r>
              <a:rPr lang="zh-TW" altLang="en-US" sz="4400" b="1" baseline="0" dirty="0" smtClean="0">
                <a:latin typeface="+mj-lt"/>
              </a:rPr>
              <a:t>光</a:t>
            </a:r>
            <a:r>
              <a:rPr lang="zh-TW" altLang="en-US" sz="4400" b="1" baseline="0" dirty="0">
                <a:latin typeface="+mj-lt"/>
              </a:rPr>
              <a:t>在哪裡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61382" y="1657256"/>
            <a:ext cx="8403106" cy="1077218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 smtClean="0"/>
              <a:t>　　在</a:t>
            </a:r>
            <a:r>
              <a:rPr lang="zh-TW" altLang="en-US" baseline="0" dirty="0"/>
              <a:t>黑暗的環境中，我們</a:t>
            </a:r>
            <a:r>
              <a:rPr lang="zh-TW" altLang="en-US" baseline="0" dirty="0" smtClean="0"/>
              <a:t>無法看見</a:t>
            </a:r>
            <a:r>
              <a:rPr lang="zh-TW" altLang="en-US" baseline="0" dirty="0"/>
              <a:t>物體， 要怎麼做才能看見</a:t>
            </a:r>
            <a:r>
              <a:rPr lang="zh-TW" altLang="en-US" baseline="0" dirty="0" smtClean="0"/>
              <a:t>物體</a:t>
            </a:r>
            <a:r>
              <a:rPr lang="zh-TW" altLang="en-US" baseline="0" dirty="0"/>
              <a:t>呢？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99757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baseline="0" dirty="0">
                <a:solidFill>
                  <a:srgbClr val="F79B4D"/>
                </a:solidFill>
              </a:rPr>
              <a:t>生活中的光源</a:t>
            </a:r>
            <a:endParaRPr lang="zh-TW" altLang="en-US" b="1" dirty="0">
              <a:solidFill>
                <a:srgbClr val="F79B4D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48" y="1024445"/>
            <a:ext cx="539127" cy="540196"/>
          </a:xfrm>
          <a:prstGeom prst="rect">
            <a:avLst/>
          </a:prstGeom>
          <a:noFill/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P64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37642" y="2681112"/>
            <a:ext cx="8249130" cy="646986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>
                <a:solidFill>
                  <a:srgbClr val="FF0000"/>
                </a:solidFill>
              </a:rPr>
              <a:t>有光才能看見物體。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909336" y="5768499"/>
            <a:ext cx="2726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aseline="0" dirty="0"/>
              <a:t>用手電筒</a:t>
            </a:r>
            <a:r>
              <a:rPr lang="zh-TW" altLang="en-US" baseline="0" dirty="0" smtClean="0"/>
              <a:t>照明</a:t>
            </a:r>
            <a:endParaRPr lang="en-US" altLang="zh-TW" i="1" baseline="0" dirty="0" smtClean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770365" y="5970899"/>
            <a:ext cx="179975" cy="179975"/>
          </a:xfrm>
          <a:prstGeom prst="ellipse">
            <a:avLst/>
          </a:prstGeom>
          <a:gradFill flip="none" rotWithShape="1">
            <a:gsLst>
              <a:gs pos="2667">
                <a:schemeClr val="accent2">
                  <a:lumMod val="0"/>
                  <a:lumOff val="100000"/>
                </a:schemeClr>
              </a:gs>
              <a:gs pos="80000">
                <a:srgbClr val="E86E0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5" y="3356342"/>
            <a:ext cx="3526635" cy="2412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67" y="3328098"/>
            <a:ext cx="3481865" cy="244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652589" y="5768499"/>
            <a:ext cx="2726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aseline="0" dirty="0"/>
              <a:t>點燃蠟燭照明</a:t>
            </a:r>
            <a:endParaRPr lang="en-US" altLang="zh-TW" i="1" baseline="0" dirty="0" smtClean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513618" y="5970899"/>
            <a:ext cx="179975" cy="179975"/>
          </a:xfrm>
          <a:prstGeom prst="ellipse">
            <a:avLst/>
          </a:prstGeom>
          <a:gradFill flip="none" rotWithShape="1">
            <a:gsLst>
              <a:gs pos="2667">
                <a:schemeClr val="accent2">
                  <a:lumMod val="0"/>
                  <a:lumOff val="100000"/>
                </a:schemeClr>
              </a:gs>
              <a:gs pos="80000">
                <a:srgbClr val="E86E0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761288" y="4916884"/>
            <a:ext cx="1382712" cy="1968500"/>
            <a:chOff x="4889" y="3090"/>
            <a:chExt cx="871" cy="1240"/>
          </a:xfrm>
        </p:grpSpPr>
        <p:pic>
          <p:nvPicPr>
            <p:cNvPr id="8" name="Picture 12" descr="未命名 -3拷貝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0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1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P64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917599" y="3061089"/>
            <a:ext cx="351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aseline="0" dirty="0"/>
              <a:t>耶誕燈飾發出</a:t>
            </a:r>
            <a:r>
              <a:rPr lang="zh-TW" altLang="en-US" baseline="0" dirty="0" smtClean="0"/>
              <a:t>亮光</a:t>
            </a:r>
            <a:endParaRPr lang="en-US" altLang="zh-TW" i="1" baseline="0" dirty="0" smtClean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778629" y="3263489"/>
            <a:ext cx="179975" cy="179975"/>
          </a:xfrm>
          <a:prstGeom prst="ellipse">
            <a:avLst/>
          </a:prstGeom>
          <a:gradFill flip="none" rotWithShape="1">
            <a:gsLst>
              <a:gs pos="2667">
                <a:schemeClr val="accent2">
                  <a:lumMod val="0"/>
                  <a:lumOff val="100000"/>
                </a:schemeClr>
              </a:gs>
              <a:gs pos="80000">
                <a:srgbClr val="E86E0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0" y="648931"/>
            <a:ext cx="3470400" cy="2412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50" y="620688"/>
            <a:ext cx="3476198" cy="244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934738" y="3061089"/>
            <a:ext cx="3613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aseline="0" dirty="0"/>
              <a:t>投影機投射</a:t>
            </a:r>
            <a:r>
              <a:rPr lang="zh-TW" altLang="en-US" baseline="0" dirty="0" smtClean="0"/>
              <a:t>出亮光</a:t>
            </a:r>
            <a:endParaRPr lang="en-US" altLang="zh-TW" i="1" baseline="0" dirty="0" smtClean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795768" y="3263489"/>
            <a:ext cx="179975" cy="179975"/>
          </a:xfrm>
          <a:prstGeom prst="ellipse">
            <a:avLst/>
          </a:prstGeom>
          <a:gradFill flip="none" rotWithShape="1">
            <a:gsLst>
              <a:gs pos="2667">
                <a:schemeClr val="accent2">
                  <a:lumMod val="0"/>
                  <a:lumOff val="100000"/>
                </a:schemeClr>
              </a:gs>
              <a:gs pos="80000">
                <a:srgbClr val="E86E0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61382" y="3903587"/>
            <a:ext cx="7732466" cy="156966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 smtClean="0"/>
              <a:t>　　</a:t>
            </a:r>
            <a:r>
              <a:rPr lang="zh-TW" altLang="en-US" baseline="0" dirty="0"/>
              <a:t>本身能發光的物體，稱為</a:t>
            </a:r>
            <a:r>
              <a:rPr lang="zh-TW" altLang="en-US" baseline="0" dirty="0" smtClean="0">
                <a:solidFill>
                  <a:srgbClr val="0000E1"/>
                </a:solidFill>
              </a:rPr>
              <a:t>光源</a:t>
            </a:r>
            <a:r>
              <a:rPr lang="zh-TW" altLang="en-US" baseline="0" dirty="0"/>
              <a:t>，如太陽、發亮的燈泡、</a:t>
            </a:r>
            <a:r>
              <a:rPr lang="zh-TW" altLang="en-US" baseline="0" dirty="0" smtClean="0"/>
              <a:t>點燃的</a:t>
            </a:r>
            <a:r>
              <a:rPr lang="zh-TW" altLang="en-US" baseline="0" dirty="0"/>
              <a:t>蠟燭等。藉由光源發出的光</a:t>
            </a:r>
            <a:r>
              <a:rPr lang="zh-TW" altLang="en-US" baseline="0" dirty="0" smtClean="0"/>
              <a:t>，我們</a:t>
            </a:r>
            <a:r>
              <a:rPr lang="zh-TW" altLang="en-US" baseline="0" dirty="0"/>
              <a:t>才能看見周遭環境。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761288" y="4916884"/>
            <a:ext cx="1382712" cy="1968500"/>
            <a:chOff x="4889" y="3090"/>
            <a:chExt cx="871" cy="1240"/>
          </a:xfrm>
        </p:grpSpPr>
        <p:pic>
          <p:nvPicPr>
            <p:cNvPr id="8" name="Picture 12" descr="未命名 -3拷貝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0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1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</p:spTree>
    <p:extLst>
      <p:ext uri="{BB962C8B-B14F-4D97-AF65-F5344CB8AC3E}">
        <p14:creationId xmlns:p14="http://schemas.microsoft.com/office/powerpoint/2010/main" val="39965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395536" y="2547012"/>
            <a:ext cx="6194598" cy="646986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>
                <a:solidFill>
                  <a:srgbClr val="FF0000"/>
                </a:solidFill>
              </a:rPr>
              <a:t>將光照在物體上，就能看到物體。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P65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761288" y="4916884"/>
            <a:ext cx="1382712" cy="1968500"/>
            <a:chOff x="4889" y="3090"/>
            <a:chExt cx="871" cy="1240"/>
          </a:xfrm>
        </p:grpSpPr>
        <p:pic>
          <p:nvPicPr>
            <p:cNvPr id="8" name="Picture 12" descr="未命名 -3拷貝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0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1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95536" y="1322876"/>
            <a:ext cx="7732466" cy="1077218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 smtClean="0"/>
              <a:t>　　</a:t>
            </a:r>
            <a:r>
              <a:rPr lang="zh-TW" altLang="en-US" baseline="0" dirty="0"/>
              <a:t>光是如何讓我們在黑暗中</a:t>
            </a:r>
            <a:r>
              <a:rPr lang="zh-TW" altLang="en-US" baseline="0" dirty="0" smtClean="0"/>
              <a:t>看見</a:t>
            </a:r>
            <a:r>
              <a:rPr lang="zh-TW" altLang="en-US" baseline="0" dirty="0"/>
              <a:t>物體呢？利用光線觀察盒來</a:t>
            </a:r>
            <a:r>
              <a:rPr lang="zh-TW" altLang="en-US" baseline="0" dirty="0" smtClean="0"/>
              <a:t>試試看</a:t>
            </a:r>
            <a:r>
              <a:rPr lang="zh-TW" altLang="en-US" baseline="0" dirty="0"/>
              <a:t>。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151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6493" y="0"/>
            <a:ext cx="9137967" cy="6885384"/>
            <a:chOff x="-32067" y="-332991"/>
            <a:chExt cx="9137967" cy="688538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6"/>
            <a:stretch/>
          </p:blipFill>
          <p:spPr>
            <a:xfrm>
              <a:off x="-32067" y="-332991"/>
              <a:ext cx="9137967" cy="6885384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1594098" y="-289697"/>
              <a:ext cx="27419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pc="-200" baseline="0" dirty="0" smtClean="0"/>
                <a:t>光線觀察盒</a:t>
              </a:r>
              <a:endParaRPr lang="zh-TW" altLang="en-US" spc="-200" baseline="0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328982" y="727923"/>
            <a:ext cx="34005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aseline="0" dirty="0" smtClean="0"/>
              <a:t>在</a:t>
            </a:r>
            <a:r>
              <a:rPr lang="zh-TW" altLang="en-US" baseline="0" dirty="0"/>
              <a:t>盒子的</a:t>
            </a:r>
            <a:r>
              <a:rPr lang="en-US" altLang="zh-TW" baseline="0" dirty="0"/>
              <a:t>A</a:t>
            </a:r>
            <a:r>
              <a:rPr lang="zh-TW" altLang="en-US" baseline="0" dirty="0"/>
              <a:t>、</a:t>
            </a:r>
            <a:r>
              <a:rPr lang="en-US" altLang="zh-TW" baseline="0" dirty="0"/>
              <a:t>B </a:t>
            </a:r>
            <a:r>
              <a:rPr lang="zh-TW" altLang="en-US" baseline="0" dirty="0" smtClean="0"/>
              <a:t>兩處</a:t>
            </a:r>
            <a:r>
              <a:rPr lang="zh-TW" altLang="en-US" baseline="0" dirty="0"/>
              <a:t>各開一個長</a:t>
            </a:r>
            <a:r>
              <a:rPr lang="zh-TW" altLang="en-US" baseline="0" dirty="0" smtClean="0"/>
              <a:t>寬約</a:t>
            </a:r>
            <a:r>
              <a:rPr lang="en-US" altLang="zh-TW" baseline="0" dirty="0"/>
              <a:t>1.5 </a:t>
            </a:r>
            <a:r>
              <a:rPr lang="zh-TW" altLang="en-US" baseline="0" dirty="0"/>
              <a:t>公分的洞</a:t>
            </a:r>
            <a:r>
              <a:rPr lang="zh-TW" altLang="en-US" baseline="0" dirty="0" smtClean="0"/>
              <a:t>，</a:t>
            </a:r>
            <a:r>
              <a:rPr lang="en-US" altLang="zh-TW" baseline="0" dirty="0" smtClean="0"/>
              <a:t>A </a:t>
            </a:r>
            <a:r>
              <a:rPr lang="zh-TW" altLang="en-US" baseline="0" dirty="0"/>
              <a:t>處用黑紙浮</a:t>
            </a:r>
            <a:r>
              <a:rPr lang="zh-TW" altLang="en-US" baseline="0" dirty="0" smtClean="0"/>
              <a:t>貼把</a:t>
            </a:r>
            <a:r>
              <a:rPr lang="zh-TW" altLang="en-US" baseline="0" dirty="0"/>
              <a:t>光線遮住。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aseline="0" dirty="0" smtClean="0"/>
              <a:t>將要</a:t>
            </a:r>
            <a:r>
              <a:rPr lang="zh-TW" altLang="en-US" baseline="0" dirty="0"/>
              <a:t>觀察的</a:t>
            </a:r>
            <a:r>
              <a:rPr lang="zh-TW" altLang="en-US" baseline="0" dirty="0" smtClean="0"/>
              <a:t>物體放入</a:t>
            </a:r>
            <a:r>
              <a:rPr lang="zh-TW" altLang="en-US" baseline="0" dirty="0"/>
              <a:t>盒中。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aseline="0" dirty="0" smtClean="0"/>
              <a:t>從</a:t>
            </a:r>
            <a:r>
              <a:rPr lang="en-US" altLang="zh-TW" baseline="0" dirty="0"/>
              <a:t>B</a:t>
            </a:r>
            <a:r>
              <a:rPr lang="zh-TW" altLang="en-US" baseline="0" dirty="0"/>
              <a:t>處觀察盒</a:t>
            </a:r>
            <a:r>
              <a:rPr lang="zh-TW" altLang="en-US" baseline="0" dirty="0" smtClean="0"/>
              <a:t>中的物體</a:t>
            </a:r>
            <a:r>
              <a:rPr lang="zh-TW" altLang="en-US" baseline="0" dirty="0"/>
              <a:t>。</a:t>
            </a:r>
            <a:endParaRPr lang="zh-TW" altLang="en-US" dirty="0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761288" y="4916884"/>
            <a:ext cx="1382712" cy="1968500"/>
            <a:chOff x="4889" y="3090"/>
            <a:chExt cx="871" cy="1240"/>
          </a:xfrm>
        </p:grpSpPr>
        <p:pic>
          <p:nvPicPr>
            <p:cNvPr id="12" name="Picture 12" descr="未命名 -3拷貝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4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5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7645"/>
            <a:ext cx="2859623" cy="221123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77" y="3286930"/>
            <a:ext cx="3637919" cy="316373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361577" y="599196"/>
            <a:ext cx="4324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aseline="0" dirty="0"/>
              <a:t>長寬約</a:t>
            </a:r>
            <a:r>
              <a:rPr lang="en-US" altLang="zh-TW" baseline="0" smtClean="0"/>
              <a:t>1.5</a:t>
            </a:r>
            <a:r>
              <a:rPr lang="zh-TW" altLang="en-US" baseline="0" smtClean="0"/>
              <a:t>公分</a:t>
            </a:r>
            <a:r>
              <a:rPr lang="zh-TW" altLang="en-US" baseline="0" dirty="0"/>
              <a:t>的小洞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468183" y="2056308"/>
            <a:ext cx="2341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aseline="0" dirty="0"/>
              <a:t>用黑紙浮貼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096245" y="1603339"/>
            <a:ext cx="70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aseline="0" dirty="0" smtClean="0">
                <a:solidFill>
                  <a:srgbClr val="FF0000"/>
                </a:solidFill>
              </a:rPr>
              <a:t>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83514" y="2159587"/>
            <a:ext cx="70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aseline="0" dirty="0" smtClean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P65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21" name="Rectangle 12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300638" y="5932523"/>
            <a:ext cx="2251075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動手做：光線觀察盒</a:t>
            </a:r>
          </a:p>
        </p:txBody>
      </p:sp>
      <p:sp>
        <p:nvSpPr>
          <p:cNvPr id="22" name="AutoShape 13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364013" y="5862673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1728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9"/>
          <a:stretch/>
        </p:blipFill>
        <p:spPr>
          <a:xfrm>
            <a:off x="0" y="-27384"/>
            <a:ext cx="9142413" cy="501782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3528" y="1196752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aseline="0" dirty="0"/>
              <a:t>將</a:t>
            </a:r>
            <a:r>
              <a:rPr lang="en-US" altLang="zh-TW" baseline="0" dirty="0"/>
              <a:t>A </a:t>
            </a:r>
            <a:r>
              <a:rPr lang="zh-TW" altLang="en-US" baseline="0" dirty="0"/>
              <a:t>處的黑紙</a:t>
            </a:r>
            <a:r>
              <a:rPr lang="zh-TW" altLang="en-US" baseline="0" dirty="0" smtClean="0"/>
              <a:t>掀開</a:t>
            </a:r>
            <a:r>
              <a:rPr lang="zh-TW" altLang="en-US" baseline="0" dirty="0"/>
              <a:t>，用手電筒</a:t>
            </a:r>
            <a:r>
              <a:rPr lang="zh-TW" altLang="en-US" baseline="0" dirty="0" smtClean="0"/>
              <a:t>向盒</a:t>
            </a:r>
            <a:r>
              <a:rPr lang="zh-TW" altLang="en-US" baseline="0" dirty="0"/>
              <a:t>內照射，再</a:t>
            </a:r>
            <a:r>
              <a:rPr lang="zh-TW" altLang="en-US" baseline="0" dirty="0" smtClean="0"/>
              <a:t>一次</a:t>
            </a:r>
            <a:r>
              <a:rPr lang="zh-TW" altLang="en-US" baseline="0" dirty="0"/>
              <a:t>從</a:t>
            </a:r>
            <a:r>
              <a:rPr lang="en-US" altLang="zh-TW" baseline="0" dirty="0"/>
              <a:t>B </a:t>
            </a:r>
            <a:r>
              <a:rPr lang="zh-TW" altLang="en-US" baseline="0" dirty="0"/>
              <a:t>處觀察</a:t>
            </a:r>
            <a:r>
              <a:rPr lang="zh-TW" altLang="en-US" baseline="0" dirty="0" smtClean="0"/>
              <a:t>盒中的</a:t>
            </a:r>
            <a:r>
              <a:rPr lang="zh-TW" altLang="en-US" baseline="0" dirty="0"/>
              <a:t>物體。</a:t>
            </a:r>
            <a:endParaRPr lang="zh-TW" altLang="en-US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P65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65" y="884517"/>
            <a:ext cx="4175622" cy="3625279"/>
          </a:xfrm>
          <a:prstGeom prst="rect">
            <a:avLst/>
          </a:prstGeom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761288" y="4916884"/>
            <a:ext cx="1382712" cy="1968500"/>
            <a:chOff x="4889" y="3090"/>
            <a:chExt cx="871" cy="1240"/>
          </a:xfrm>
        </p:grpSpPr>
        <p:pic>
          <p:nvPicPr>
            <p:cNvPr id="4" name="Picture 12" descr="未命名 -3拷貝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6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7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</p:spTree>
    <p:extLst>
      <p:ext uri="{BB962C8B-B14F-4D97-AF65-F5344CB8AC3E}">
        <p14:creationId xmlns:p14="http://schemas.microsoft.com/office/powerpoint/2010/main" val="32238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8"/>
          <a:stretch/>
        </p:blipFill>
        <p:spPr>
          <a:xfrm>
            <a:off x="-15125" y="-27384"/>
            <a:ext cx="9159125" cy="63872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6" y="514582"/>
            <a:ext cx="8820472" cy="681457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755576" y="1853278"/>
            <a:ext cx="6357911" cy="646986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 smtClean="0">
                <a:solidFill>
                  <a:srgbClr val="FF0000"/>
                </a:solidFill>
              </a:rPr>
              <a:t>什麼</a:t>
            </a:r>
            <a:r>
              <a:rPr lang="zh-TW" altLang="en-US" baseline="0" dirty="0">
                <a:solidFill>
                  <a:srgbClr val="FF0000"/>
                </a:solidFill>
              </a:rPr>
              <a:t>都看不到。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61288" y="4915261"/>
            <a:ext cx="1382712" cy="1968500"/>
            <a:chOff x="4889" y="3090"/>
            <a:chExt cx="871" cy="1240"/>
          </a:xfrm>
        </p:grpSpPr>
        <p:pic>
          <p:nvPicPr>
            <p:cNvPr id="5" name="Picture 12" descr="未命名 -3拷貝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7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8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  <p:sp>
        <p:nvSpPr>
          <p:cNvPr id="15" name="圓角矩形 14"/>
          <p:cNvSpPr/>
          <p:nvPr/>
        </p:nvSpPr>
        <p:spPr>
          <a:xfrm>
            <a:off x="755576" y="3054535"/>
            <a:ext cx="6357911" cy="646986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>
                <a:solidFill>
                  <a:srgbClr val="FF0000"/>
                </a:solidFill>
              </a:rPr>
              <a:t>可以看到盒內的物品。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P65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755576" y="4669544"/>
            <a:ext cx="6696744" cy="1191816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>
                <a:solidFill>
                  <a:srgbClr val="FF0000"/>
                </a:solidFill>
              </a:rPr>
              <a:t>將光照在物體上，光會反射到</a:t>
            </a:r>
            <a:r>
              <a:rPr lang="zh-TW" altLang="en-US" baseline="0" dirty="0" smtClean="0">
                <a:solidFill>
                  <a:srgbClr val="FF0000"/>
                </a:solidFill>
              </a:rPr>
              <a:t>我們</a:t>
            </a:r>
            <a:r>
              <a:rPr lang="zh-TW" altLang="en-US" baseline="0" dirty="0">
                <a:solidFill>
                  <a:srgbClr val="FF0000"/>
                </a:solidFill>
              </a:rPr>
              <a:t>的眼睛，因此能看見物體。</a:t>
            </a:r>
          </a:p>
        </p:txBody>
      </p:sp>
      <p:sp>
        <p:nvSpPr>
          <p:cNvPr id="10" name="矩形 9"/>
          <p:cNvSpPr/>
          <p:nvPr/>
        </p:nvSpPr>
        <p:spPr>
          <a:xfrm>
            <a:off x="328986" y="1304724"/>
            <a:ext cx="8197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aseline="0" dirty="0"/>
              <a:t>黑暗中你看到什麼？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28986" y="2517307"/>
            <a:ext cx="8197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aseline="0" dirty="0"/>
              <a:t>用手電筒照射之後，你看到什麼？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28986" y="3752142"/>
            <a:ext cx="8197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aseline="0" dirty="0"/>
              <a:t>從實驗中可以知道，在黑暗中，要</a:t>
            </a:r>
            <a:r>
              <a:rPr lang="zh-TW" altLang="en-US" baseline="0" dirty="0" smtClean="0"/>
              <a:t>怎樣</a:t>
            </a:r>
            <a:r>
              <a:rPr lang="zh-TW" altLang="en-US" baseline="0" dirty="0"/>
              <a:t>才能看到物體呢？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03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</TotalTime>
  <Words>271</Words>
  <Application>Microsoft Office PowerPoint</Application>
  <PresentationFormat>如螢幕大小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Arial</vt:lpstr>
      <vt:lpstr>新細明體</vt:lpstr>
      <vt:lpstr>標楷體</vt:lpstr>
      <vt:lpstr>Times New Roman</vt:lpstr>
      <vt:lpstr>Calibri Light</vt:lpstr>
      <vt:lpstr>Wingdings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user</cp:lastModifiedBy>
  <cp:revision>415</cp:revision>
  <dcterms:created xsi:type="dcterms:W3CDTF">2011-08-25T02:03:39Z</dcterms:created>
  <dcterms:modified xsi:type="dcterms:W3CDTF">2019-09-06T02:55:52Z</dcterms:modified>
</cp:coreProperties>
</file>