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duUm1NHzUKfKNTVO1JXxk15ip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BC6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33AABB-0D2C-4303-90B2-66D97F6DAEF9}">
  <a:tblStyle styleId="{8833AABB-0D2C-4303-90B2-66D97F6DAE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自定义版式">
  <p:cSld name="8_自定义版式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自定义版式">
  <p:cSld name="9_自定义版式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27"/>
          <p:cNvSpPr/>
          <p:nvPr/>
        </p:nvSpPr>
        <p:spPr>
          <a:xfrm>
            <a:off x="8325228" y="6545425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自定义版式">
  <p:cSld name="6_自定义版式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自定义版式">
  <p:cSld name="5_自定义版式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自定义版式">
  <p:cSld name="自定义版式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自定义版式">
  <p:cSld name="1_自定义版式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自定义版式">
  <p:cSld name="3_自定义版式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自定义版式">
  <p:cSld name="4_自定义版式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自定义版式">
  <p:cSld name="7_自定义版式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9063" y="1995177"/>
            <a:ext cx="8262937" cy="4862823"/>
          </a:xfrm>
          <a:custGeom>
            <a:avLst/>
            <a:gdLst/>
            <a:ahLst/>
            <a:cxnLst/>
            <a:rect l="l" t="t" r="r" b="b"/>
            <a:pathLst>
              <a:path w="7888908" h="4642703" extrusionOk="0">
                <a:moveTo>
                  <a:pt x="0" y="0"/>
                </a:moveTo>
                <a:lnTo>
                  <a:pt x="7888908" y="0"/>
                </a:lnTo>
                <a:lnTo>
                  <a:pt x="7888908" y="4642703"/>
                </a:lnTo>
                <a:lnTo>
                  <a:pt x="0" y="464270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4" name="Google Shape;3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4418" y="523875"/>
            <a:ext cx="3692229" cy="198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31622" y="769508"/>
            <a:ext cx="1262808" cy="817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86594" y="1566423"/>
            <a:ext cx="1884051" cy="1219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4472012" y="3004022"/>
            <a:ext cx="2392073" cy="2392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3257" y="4892283"/>
            <a:ext cx="2092204" cy="1805399"/>
          </a:xfrm>
          <a:custGeom>
            <a:avLst/>
            <a:gdLst/>
            <a:ahLst/>
            <a:cxnLst/>
            <a:rect l="l" t="t" r="r" b="b"/>
            <a:pathLst>
              <a:path w="2092204" h="1805399" extrusionOk="0">
                <a:moveTo>
                  <a:pt x="0" y="0"/>
                </a:moveTo>
                <a:lnTo>
                  <a:pt x="2092204" y="0"/>
                </a:lnTo>
                <a:lnTo>
                  <a:pt x="2092204" y="1805399"/>
                </a:lnTo>
                <a:lnTo>
                  <a:pt x="0" y="180539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9" name="Google Shape;3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03962" y="4552997"/>
            <a:ext cx="2039351" cy="2236763"/>
          </a:xfrm>
          <a:custGeom>
            <a:avLst/>
            <a:gdLst/>
            <a:ahLst/>
            <a:cxnLst/>
            <a:rect l="l" t="t" r="r" b="b"/>
            <a:pathLst>
              <a:path w="2039351" h="2236763" extrusionOk="0">
                <a:moveTo>
                  <a:pt x="0" y="0"/>
                </a:moveTo>
                <a:lnTo>
                  <a:pt x="128638" y="0"/>
                </a:lnTo>
                <a:lnTo>
                  <a:pt x="128638" y="384247"/>
                </a:lnTo>
                <a:lnTo>
                  <a:pt x="599278" y="384247"/>
                </a:lnTo>
                <a:lnTo>
                  <a:pt x="599278" y="0"/>
                </a:lnTo>
                <a:lnTo>
                  <a:pt x="1082423" y="0"/>
                </a:lnTo>
                <a:lnTo>
                  <a:pt x="1082423" y="239151"/>
                </a:lnTo>
                <a:lnTo>
                  <a:pt x="1364566" y="239151"/>
                </a:lnTo>
                <a:lnTo>
                  <a:pt x="1364566" y="0"/>
                </a:lnTo>
                <a:lnTo>
                  <a:pt x="1471902" y="0"/>
                </a:lnTo>
                <a:lnTo>
                  <a:pt x="1471902" y="183208"/>
                </a:lnTo>
                <a:lnTo>
                  <a:pt x="1685385" y="183208"/>
                </a:lnTo>
                <a:lnTo>
                  <a:pt x="1685385" y="0"/>
                </a:lnTo>
                <a:lnTo>
                  <a:pt x="2039351" y="0"/>
                </a:lnTo>
                <a:lnTo>
                  <a:pt x="2039351" y="2236763"/>
                </a:lnTo>
                <a:lnTo>
                  <a:pt x="0" y="2236763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40" name="Google Shape;40;p1"/>
          <p:cNvGrpSpPr/>
          <p:nvPr/>
        </p:nvGrpSpPr>
        <p:grpSpPr>
          <a:xfrm>
            <a:off x="618565" y="2876550"/>
            <a:ext cx="4007223" cy="2325592"/>
            <a:chOff x="618565" y="3651034"/>
            <a:chExt cx="4007223" cy="1551107"/>
          </a:xfrm>
        </p:grpSpPr>
        <p:pic>
          <p:nvPicPr>
            <p:cNvPr id="41" name="Google Shape;41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18565" y="3651034"/>
              <a:ext cx="4007223" cy="15511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1"/>
            <p:cNvSpPr txBox="1"/>
            <p:nvPr/>
          </p:nvSpPr>
          <p:spPr>
            <a:xfrm>
              <a:off x="753779" y="3856594"/>
              <a:ext cx="3813866" cy="10263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000" b="1" i="0" u="none" strike="noStrike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歡迎參加</a:t>
              </a:r>
              <a:r>
                <a:rPr lang="zh-TW" sz="5400" b="1" i="0" u="none" strike="noStrike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303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000" b="1" i="0" u="none" strike="noStrike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學校日</a:t>
              </a:r>
              <a:endParaRPr sz="40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5C1D04A6-A32E-40E6-802B-072B5832993B}"/>
              </a:ext>
            </a:extLst>
          </p:cNvPr>
          <p:cNvSpPr/>
          <p:nvPr/>
        </p:nvSpPr>
        <p:spPr>
          <a:xfrm>
            <a:off x="565735" y="426444"/>
            <a:ext cx="6443373" cy="21823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7749F01-2746-425B-8CC2-E83F3A679DF2}"/>
              </a:ext>
            </a:extLst>
          </p:cNvPr>
          <p:cNvSpPr/>
          <p:nvPr/>
        </p:nvSpPr>
        <p:spPr>
          <a:xfrm>
            <a:off x="483569" y="568316"/>
            <a:ext cx="6607704" cy="203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TW" altLang="en-US" sz="2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各位親愛的家長，晚安</a:t>
            </a:r>
            <a:endParaRPr lang="en-US" altLang="zh-TW" sz="280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 algn="ctr">
              <a:lnSpc>
                <a:spcPct val="150000"/>
              </a:lnSpc>
            </a:pPr>
            <a:r>
              <a:rPr lang="zh-TW" altLang="en-US" sz="2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請依孩子的座位入座，桌上的檔案可翻閱</a:t>
            </a:r>
            <a:endParaRPr lang="en-US" altLang="zh-TW" sz="280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 algn="ctr">
              <a:lnSpc>
                <a:spcPct val="150000"/>
              </a:lnSpc>
            </a:pPr>
            <a:r>
              <a:rPr lang="zh-TW" altLang="en-US" sz="32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別忘了</a:t>
            </a:r>
            <a:r>
              <a:rPr lang="zh-TW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/>
                <a:ea typeface="DFKai-SB"/>
                <a:cs typeface="DFKai-SB"/>
                <a:sym typeface="DFKai-SB"/>
              </a:rPr>
              <a:t>簽到</a:t>
            </a:r>
            <a:r>
              <a:rPr lang="zh-TW" altLang="en-US" sz="32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喔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/>
          <p:nvPr/>
        </p:nvSpPr>
        <p:spPr>
          <a:xfrm>
            <a:off x="896470" y="1613648"/>
            <a:ext cx="6866966" cy="3917576"/>
          </a:xfrm>
          <a:custGeom>
            <a:avLst/>
            <a:gdLst/>
            <a:ahLst/>
            <a:cxnLst/>
            <a:rect l="l" t="t" r="r" b="b"/>
            <a:pathLst>
              <a:path w="9648855" h="4916952" extrusionOk="0">
                <a:moveTo>
                  <a:pt x="24331" y="388470"/>
                </a:moveTo>
                <a:cubicBezTo>
                  <a:pt x="-43908" y="763783"/>
                  <a:pt x="51626" y="1666811"/>
                  <a:pt x="65274" y="2285509"/>
                </a:cubicBezTo>
                <a:cubicBezTo>
                  <a:pt x="78922" y="2904207"/>
                  <a:pt x="22057" y="3673031"/>
                  <a:pt x="106218" y="4100661"/>
                </a:cubicBezTo>
                <a:cubicBezTo>
                  <a:pt x="190379" y="4528291"/>
                  <a:pt x="272266" y="4721634"/>
                  <a:pt x="570242" y="4851288"/>
                </a:cubicBezTo>
                <a:cubicBezTo>
                  <a:pt x="868218" y="4980942"/>
                  <a:pt x="1894074" y="4878584"/>
                  <a:pt x="1894074" y="4878584"/>
                </a:cubicBezTo>
                <a:lnTo>
                  <a:pt x="7080224" y="4810345"/>
                </a:lnTo>
                <a:cubicBezTo>
                  <a:pt x="8301699" y="4794423"/>
                  <a:pt x="8797567" y="4908154"/>
                  <a:pt x="9222922" y="4783049"/>
                </a:cubicBezTo>
                <a:cubicBezTo>
                  <a:pt x="9648277" y="4657944"/>
                  <a:pt x="9575489" y="4630649"/>
                  <a:pt x="9632355" y="4059718"/>
                </a:cubicBezTo>
                <a:cubicBezTo>
                  <a:pt x="9689221" y="3488787"/>
                  <a:pt x="9582313" y="2005730"/>
                  <a:pt x="9564116" y="1357461"/>
                </a:cubicBezTo>
                <a:cubicBezTo>
                  <a:pt x="9545919" y="709192"/>
                  <a:pt x="9691495" y="383921"/>
                  <a:pt x="9523173" y="170106"/>
                </a:cubicBezTo>
                <a:cubicBezTo>
                  <a:pt x="9354851" y="-43709"/>
                  <a:pt x="9197901" y="92769"/>
                  <a:pt x="8554182" y="74572"/>
                </a:cubicBezTo>
                <a:cubicBezTo>
                  <a:pt x="7910463" y="56375"/>
                  <a:pt x="5660857" y="60924"/>
                  <a:pt x="5660857" y="60924"/>
                </a:cubicBezTo>
                <a:lnTo>
                  <a:pt x="1812188" y="19981"/>
                </a:lnTo>
                <a:cubicBezTo>
                  <a:pt x="947830" y="15432"/>
                  <a:pt x="765859" y="-30060"/>
                  <a:pt x="474707" y="33629"/>
                </a:cubicBezTo>
                <a:cubicBezTo>
                  <a:pt x="183555" y="97318"/>
                  <a:pt x="92570" y="13157"/>
                  <a:pt x="24331" y="3884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48" name="Google Shape;1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846074" y="1542197"/>
            <a:ext cx="3919239" cy="49896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10"/>
          <p:cNvGrpSpPr/>
          <p:nvPr/>
        </p:nvGrpSpPr>
        <p:grpSpPr>
          <a:xfrm>
            <a:off x="3628373" y="380783"/>
            <a:ext cx="4935255" cy="892976"/>
            <a:chOff x="3628373" y="500079"/>
            <a:chExt cx="4935255" cy="892976"/>
          </a:xfrm>
        </p:grpSpPr>
        <p:sp>
          <p:nvSpPr>
            <p:cNvPr id="150" name="Google Shape;150;p10"/>
            <p:cNvSpPr txBox="1"/>
            <p:nvPr/>
          </p:nvSpPr>
          <p:spPr>
            <a:xfrm>
              <a:off x="4772559" y="500079"/>
              <a:ext cx="26468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 b="1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成績計算方式</a:t>
              </a:r>
              <a:endParaRPr sz="3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51" name="Google Shape;151;p10"/>
            <p:cNvSpPr txBox="1"/>
            <p:nvPr/>
          </p:nvSpPr>
          <p:spPr>
            <a:xfrm>
              <a:off x="3628373" y="1134523"/>
              <a:ext cx="4935255" cy="258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52" name="Google Shape;152;p10"/>
          <p:cNvSpPr txBox="1"/>
          <p:nvPr/>
        </p:nvSpPr>
        <p:spPr>
          <a:xfrm>
            <a:off x="1057835" y="1721224"/>
            <a:ext cx="6976456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1.多元評量（70％）：</a:t>
            </a:r>
            <a:endParaRPr sz="24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  小組討論、課堂發表、實作體驗、參與活動、</a:t>
            </a:r>
            <a:endParaRPr lang="en-US" altLang="zh-TW" sz="24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lvl="0">
              <a:lnSpc>
                <a:spcPct val="150000"/>
              </a:lnSpc>
            </a:pP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  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各項作業、平時考、</a:t>
            </a:r>
            <a:r>
              <a:rPr lang="zh-TW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上課態度、作業繳交</a:t>
            </a:r>
            <a:endParaRPr lang="en-US" altLang="zh-TW" sz="24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lvl="0">
              <a:lnSpc>
                <a:spcPct val="150000"/>
              </a:lnSpc>
            </a:pP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  </a:t>
            </a:r>
            <a:r>
              <a:rPr lang="zh-TW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情形及其他學習活動等都將列入計算。</a:t>
            </a:r>
            <a:endParaRPr sz="24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2.總結性評量（30％）：</a:t>
            </a:r>
            <a:endParaRPr sz="24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    定期評量（期中、期末）</a:t>
            </a:r>
            <a:r>
              <a:rPr lang="zh-TW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  </a:t>
            </a:r>
            <a:endParaRPr sz="24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/>
          <p:nvPr/>
        </p:nvSpPr>
        <p:spPr>
          <a:xfrm>
            <a:off x="504680" y="1021839"/>
            <a:ext cx="7059095" cy="5683761"/>
          </a:xfrm>
          <a:custGeom>
            <a:avLst/>
            <a:gdLst/>
            <a:ahLst/>
            <a:cxnLst/>
            <a:rect l="l" t="t" r="r" b="b"/>
            <a:pathLst>
              <a:path w="9648855" h="4916952" extrusionOk="0">
                <a:moveTo>
                  <a:pt x="24331" y="388470"/>
                </a:moveTo>
                <a:cubicBezTo>
                  <a:pt x="-43908" y="763783"/>
                  <a:pt x="51626" y="1666811"/>
                  <a:pt x="65274" y="2285509"/>
                </a:cubicBezTo>
                <a:cubicBezTo>
                  <a:pt x="78922" y="2904207"/>
                  <a:pt x="22057" y="3673031"/>
                  <a:pt x="106218" y="4100661"/>
                </a:cubicBezTo>
                <a:cubicBezTo>
                  <a:pt x="190379" y="4528291"/>
                  <a:pt x="272266" y="4721634"/>
                  <a:pt x="570242" y="4851288"/>
                </a:cubicBezTo>
                <a:cubicBezTo>
                  <a:pt x="868218" y="4980942"/>
                  <a:pt x="1894074" y="4878584"/>
                  <a:pt x="1894074" y="4878584"/>
                </a:cubicBezTo>
                <a:lnTo>
                  <a:pt x="7080224" y="4810345"/>
                </a:lnTo>
                <a:cubicBezTo>
                  <a:pt x="8301699" y="4794423"/>
                  <a:pt x="8797567" y="4908154"/>
                  <a:pt x="9222922" y="4783049"/>
                </a:cubicBezTo>
                <a:cubicBezTo>
                  <a:pt x="9648277" y="4657944"/>
                  <a:pt x="9575489" y="4630649"/>
                  <a:pt x="9632355" y="4059718"/>
                </a:cubicBezTo>
                <a:cubicBezTo>
                  <a:pt x="9689221" y="3488787"/>
                  <a:pt x="9582313" y="2005730"/>
                  <a:pt x="9564116" y="1357461"/>
                </a:cubicBezTo>
                <a:cubicBezTo>
                  <a:pt x="9545919" y="709192"/>
                  <a:pt x="9691495" y="383921"/>
                  <a:pt x="9523173" y="170106"/>
                </a:cubicBezTo>
                <a:cubicBezTo>
                  <a:pt x="9354851" y="-43709"/>
                  <a:pt x="9197901" y="92769"/>
                  <a:pt x="8554182" y="74572"/>
                </a:cubicBezTo>
                <a:cubicBezTo>
                  <a:pt x="7910463" y="56375"/>
                  <a:pt x="5660857" y="60924"/>
                  <a:pt x="5660857" y="60924"/>
                </a:cubicBezTo>
                <a:lnTo>
                  <a:pt x="1812188" y="19981"/>
                </a:lnTo>
                <a:cubicBezTo>
                  <a:pt x="947830" y="15432"/>
                  <a:pt x="765859" y="-30060"/>
                  <a:pt x="474707" y="33629"/>
                </a:cubicBezTo>
                <a:cubicBezTo>
                  <a:pt x="183555" y="97318"/>
                  <a:pt x="92570" y="13157"/>
                  <a:pt x="24331" y="3884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1" name="Google Shape;211;p12"/>
          <p:cNvSpPr/>
          <p:nvPr/>
        </p:nvSpPr>
        <p:spPr>
          <a:xfrm>
            <a:off x="806823" y="1154969"/>
            <a:ext cx="7822272" cy="555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用聯絡簿或電話等方式保持聯繫。</a:t>
            </a:r>
            <a:endParaRPr sz="1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簽閱各科作業、試卷，關心孩子的學習狀況。</a:t>
            </a:r>
            <a:endParaRPr sz="1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通知單回條、資料填寫、繳費事項請儘速於隔日交回。</a:t>
            </a:r>
            <a:endParaRPr sz="1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陪孩子聊天，傾聽孩子的心聲。</a:t>
            </a:r>
            <a:endParaRPr sz="1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多給孩子</a:t>
            </a:r>
            <a:r>
              <a:rPr lang="zh-TW" sz="16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做家事</a:t>
            </a:r>
            <a:r>
              <a:rPr lang="zh-TW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的機會，訓練生活自理能力。</a:t>
            </a:r>
            <a:endParaRPr sz="1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讓孩子學習規劃並做好自己分內的事，培養孩子的獨立性。</a:t>
            </a:r>
            <a:endParaRPr sz="1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提醒孩子上學時隨身攜帶防身警報器。 </a:t>
            </a:r>
            <a:endParaRPr sz="1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每日上學時間為上午</a:t>
            </a:r>
            <a:r>
              <a:rPr lang="zh-TW" sz="16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7：20－7：50</a:t>
            </a:r>
            <a:r>
              <a:rPr lang="zh-TW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，切勿太早到或遲到。 </a:t>
            </a:r>
            <a:endParaRPr sz="1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請假三日以上需填假單(防疫假除外)：事假須提前完成；</a:t>
            </a:r>
            <a:endParaRPr sz="16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  </a:t>
            </a:r>
            <a:r>
              <a:rPr lang="zh-TW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若為病假，</a:t>
            </a:r>
            <a:r>
              <a:rPr lang="zh-TW" sz="16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流感及腸病毒要通報</a:t>
            </a:r>
            <a:r>
              <a:rPr lang="zh-TW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。</a:t>
            </a:r>
            <a:endParaRPr sz="1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學校學習活動緊湊，盡量讓孩子在家吃完早餐，對於孩子的學習、生長</a:t>
            </a:r>
            <a:endParaRPr lang="en-US" altLang="zh-TW" sz="16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  </a:t>
            </a:r>
            <a:r>
              <a:rPr lang="zh-TW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皆有幫助。</a:t>
            </a:r>
            <a:r>
              <a:rPr lang="zh-TW" sz="16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不帶零食</a:t>
            </a:r>
            <a:r>
              <a:rPr lang="zh-TW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。 </a:t>
            </a:r>
            <a:endParaRPr sz="1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對學校的各項活動請多予支持和協助。</a:t>
            </a:r>
            <a:endParaRPr sz="1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TW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鼓勵孩子</a:t>
            </a:r>
            <a:r>
              <a:rPr lang="zh-TW"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參與</a:t>
            </a:r>
            <a:r>
              <a:rPr lang="zh-TW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學校</a:t>
            </a:r>
            <a:r>
              <a:rPr lang="zh-TW" sz="16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各項競賽活動</a:t>
            </a:r>
            <a:r>
              <a:rPr lang="zh-TW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，以拓展孩子的學習經驗，</a:t>
            </a:r>
            <a:r>
              <a:rPr lang="zh-TW" altLang="en-US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發掘孩子的興趣與專長。</a:t>
            </a:r>
            <a:endParaRPr sz="16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攜帶手機或其他行動裝置需填申請表，並遵守使用規範</a:t>
            </a:r>
            <a:r>
              <a:rPr lang="zh-TW" sz="17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。</a:t>
            </a:r>
            <a:endParaRPr lang="en-US" altLang="zh-TW" sz="17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sz="16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注意孩子</a:t>
            </a:r>
            <a:r>
              <a:rPr lang="en-US" altLang="zh-TW" sz="16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3C</a:t>
            </a:r>
            <a:r>
              <a:rPr lang="zh-TW" altLang="en-US" sz="16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的使用時間及瀏覽內容。</a:t>
            </a:r>
            <a:endParaRPr lang="en-US" altLang="zh-TW" sz="160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</a:endParaRPr>
          </a:p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TW" altLang="en-US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留意孩子</a:t>
            </a:r>
            <a:r>
              <a:rPr lang="zh-TW" altLang="zh-TW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每日</a:t>
            </a:r>
            <a:r>
              <a:rPr lang="zh-TW" altLang="zh-TW" sz="16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睡眠</a:t>
            </a:r>
            <a:r>
              <a:rPr lang="zh-TW" altLang="zh-TW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時間</a:t>
            </a:r>
            <a:r>
              <a:rPr lang="zh-TW" altLang="en-US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是否</a:t>
            </a:r>
            <a:r>
              <a:rPr lang="zh-TW" altLang="en-US" sz="16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充足</a:t>
            </a:r>
            <a:r>
              <a:rPr lang="zh-TW" altLang="en-US" sz="16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。</a:t>
            </a:r>
            <a:endParaRPr lang="en-US" altLang="zh-TW" sz="16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</a:endParaRPr>
          </a:p>
        </p:txBody>
      </p:sp>
      <p:pic>
        <p:nvPicPr>
          <p:cNvPr id="212" name="Google Shape;21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5918" y="1323428"/>
            <a:ext cx="3922193" cy="4235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12"/>
          <p:cNvGrpSpPr/>
          <p:nvPr/>
        </p:nvGrpSpPr>
        <p:grpSpPr>
          <a:xfrm>
            <a:off x="3628373" y="380783"/>
            <a:ext cx="4935255" cy="892976"/>
            <a:chOff x="3628373" y="500079"/>
            <a:chExt cx="4935255" cy="892976"/>
          </a:xfrm>
        </p:grpSpPr>
        <p:sp>
          <p:nvSpPr>
            <p:cNvPr id="214" name="Google Shape;214;p12"/>
            <p:cNvSpPr txBox="1"/>
            <p:nvPr/>
          </p:nvSpPr>
          <p:spPr>
            <a:xfrm>
              <a:off x="4362191" y="500079"/>
              <a:ext cx="34676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 b="1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家長協助配合事項</a:t>
              </a:r>
              <a:endParaRPr sz="3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15" name="Google Shape;215;p12"/>
            <p:cNvSpPr txBox="1"/>
            <p:nvPr/>
          </p:nvSpPr>
          <p:spPr>
            <a:xfrm>
              <a:off x="3628373" y="1134523"/>
              <a:ext cx="4935255" cy="258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/>
          <p:nvPr/>
        </p:nvSpPr>
        <p:spPr>
          <a:xfrm>
            <a:off x="133648" y="1119283"/>
            <a:ext cx="8479012" cy="5190065"/>
          </a:xfrm>
          <a:custGeom>
            <a:avLst/>
            <a:gdLst/>
            <a:ahLst/>
            <a:cxnLst/>
            <a:rect l="l" t="t" r="r" b="b"/>
            <a:pathLst>
              <a:path w="8260958" h="4806189" extrusionOk="0">
                <a:moveTo>
                  <a:pt x="6622304" y="4447265"/>
                </a:moveTo>
                <a:cubicBezTo>
                  <a:pt x="5448597" y="4501856"/>
                  <a:pt x="1649970" y="5191068"/>
                  <a:pt x="644585" y="4501856"/>
                </a:cubicBezTo>
                <a:cubicBezTo>
                  <a:pt x="-360800" y="3812644"/>
                  <a:pt x="-40077" y="985282"/>
                  <a:pt x="589994" y="311993"/>
                </a:cubicBezTo>
                <a:cubicBezTo>
                  <a:pt x="1220065" y="-361296"/>
                  <a:pt x="3180793" y="230107"/>
                  <a:pt x="4425014" y="462119"/>
                </a:cubicBezTo>
                <a:cubicBezTo>
                  <a:pt x="5669235" y="694131"/>
                  <a:pt x="7511683" y="1085367"/>
                  <a:pt x="8055319" y="1704065"/>
                </a:cubicBezTo>
                <a:cubicBezTo>
                  <a:pt x="8598955" y="2322763"/>
                  <a:pt x="7918841" y="3717110"/>
                  <a:pt x="7686829" y="4174310"/>
                </a:cubicBezTo>
                <a:cubicBezTo>
                  <a:pt x="7454817" y="4631510"/>
                  <a:pt x="7796011" y="4392674"/>
                  <a:pt x="6622304" y="44472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3" name="Google Shape;223;p13"/>
          <p:cNvSpPr/>
          <p:nvPr/>
        </p:nvSpPr>
        <p:spPr>
          <a:xfrm>
            <a:off x="921629" y="1301302"/>
            <a:ext cx="8062573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1.平常聯絡可透過聯絡簿或傳Line@告知老師。</a:t>
            </a:r>
            <a:endParaRPr sz="20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  有急事，可打學校電話2932-3875</a:t>
            </a:r>
            <a:endParaRPr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  或連老師手機0919-958-758。</a:t>
            </a:r>
            <a:endParaRPr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2.若小朋友要請事假，請提前幾日告知。</a:t>
            </a:r>
            <a:endParaRPr sz="20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  臨時請病假，請於當天早上8:00前傳Line@給老師，</a:t>
            </a:r>
            <a:endParaRPr sz="20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  或撥學校電話2932-3875轉532生教組、546警衛室。</a:t>
            </a:r>
            <a:endParaRPr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sz="20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3.親師有約(面談時間):</a:t>
            </a:r>
            <a:r>
              <a:rPr lang="zh-TW" altLang="en-US" sz="20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週一下午第三節課  </a:t>
            </a:r>
          </a:p>
          <a:p>
            <a:pPr>
              <a:lnSpc>
                <a:spcPct val="150000"/>
              </a:lnSpc>
            </a:pPr>
            <a:r>
              <a:rPr lang="zh-TW" altLang="en-US" sz="20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  </a:t>
            </a:r>
            <a:r>
              <a:rPr lang="en-US" altLang="zh-TW" sz="20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15:10~15:50(</a:t>
            </a:r>
            <a:r>
              <a:rPr lang="zh-TW" altLang="en-US" sz="20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有需要請提早和老師預約</a:t>
            </a:r>
            <a:r>
              <a:rPr lang="en-US" altLang="zh-TW" sz="20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)</a:t>
            </a:r>
            <a:endParaRPr sz="20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</a:endParaRPr>
          </a:p>
          <a:p>
            <a:pPr lvl="0">
              <a:lnSpc>
                <a:spcPct val="150000"/>
              </a:lnSpc>
            </a:pPr>
            <a:r>
              <a:rPr lang="zh-TW" sz="20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4.班級網頁:</a:t>
            </a:r>
            <a:r>
              <a:rPr lang="zh-TW" altLang="en-US" sz="20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有活動照、電子聯絡簿等</a:t>
            </a:r>
            <a:endParaRPr lang="en-US" altLang="zh-TW" sz="20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lvl="0">
              <a:lnSpc>
                <a:spcPct val="150000"/>
              </a:lnSpc>
            </a:pPr>
            <a:r>
              <a:rPr lang="en-US" altLang="zh-TW" sz="20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https://class.tn.edu.tw/modules/tad_web/index.php?WebID=13980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F3F3F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</p:txBody>
      </p:sp>
      <p:pic>
        <p:nvPicPr>
          <p:cNvPr id="224" name="Google Shape;22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0079" y="556806"/>
            <a:ext cx="4788094" cy="46109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13"/>
          <p:cNvGrpSpPr/>
          <p:nvPr/>
        </p:nvGrpSpPr>
        <p:grpSpPr>
          <a:xfrm>
            <a:off x="3646302" y="721442"/>
            <a:ext cx="4935255" cy="892976"/>
            <a:chOff x="3628373" y="500079"/>
            <a:chExt cx="4935255" cy="892976"/>
          </a:xfrm>
        </p:grpSpPr>
        <p:sp>
          <p:nvSpPr>
            <p:cNvPr id="226" name="Google Shape;226;p13"/>
            <p:cNvSpPr txBox="1"/>
            <p:nvPr/>
          </p:nvSpPr>
          <p:spPr>
            <a:xfrm>
              <a:off x="3746638" y="500079"/>
              <a:ext cx="469872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 b="1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Microsoft Yahei"/>
                  <a:sym typeface="Microsoft Yahei"/>
                </a:rPr>
                <a:t>親師有約時間及聯繫方式</a:t>
              </a:r>
              <a:endParaRPr sz="32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endParaRPr>
            </a:p>
          </p:txBody>
        </p:sp>
        <p:sp>
          <p:nvSpPr>
            <p:cNvPr id="227" name="Google Shape;227;p13"/>
            <p:cNvSpPr txBox="1"/>
            <p:nvPr/>
          </p:nvSpPr>
          <p:spPr>
            <a:xfrm>
              <a:off x="3628373" y="1134523"/>
              <a:ext cx="4935255" cy="258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1032" name="Picture 8" descr="https://lh7-us.googleusercontent.com/DZdvs5NeN7oQUDVRrfzphmTklcaRHzKGDRiP3pum41vv7iFiAah1XKXPclT1MkFTRIJ3mvFV4R7pzL5o_8QFfzTaZRQj1JPXFQBL31x4Iq9-Vs4NNwrCajhvMskGDZqQgyZn3tU5JCQzfvCrcj4nVA=s2048">
            <a:extLst>
              <a:ext uri="{FF2B5EF4-FFF2-40B4-BE49-F238E27FC236}">
                <a16:creationId xmlns:a16="http://schemas.microsoft.com/office/drawing/2014/main" id="{CE579063-39A2-4937-99EB-D5637925A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1383"/>
            <a:ext cx="1465437" cy="14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/>
          <p:nvPr/>
        </p:nvSpPr>
        <p:spPr>
          <a:xfrm>
            <a:off x="739443" y="970524"/>
            <a:ext cx="9648855" cy="5483542"/>
          </a:xfrm>
          <a:custGeom>
            <a:avLst/>
            <a:gdLst/>
            <a:ahLst/>
            <a:cxnLst/>
            <a:rect l="l" t="t" r="r" b="b"/>
            <a:pathLst>
              <a:path w="9648855" h="4916952" extrusionOk="0">
                <a:moveTo>
                  <a:pt x="24331" y="388470"/>
                </a:moveTo>
                <a:cubicBezTo>
                  <a:pt x="-43908" y="763783"/>
                  <a:pt x="51626" y="1666811"/>
                  <a:pt x="65274" y="2285509"/>
                </a:cubicBezTo>
                <a:cubicBezTo>
                  <a:pt x="78922" y="2904207"/>
                  <a:pt x="22057" y="3673031"/>
                  <a:pt x="106218" y="4100661"/>
                </a:cubicBezTo>
                <a:cubicBezTo>
                  <a:pt x="190379" y="4528291"/>
                  <a:pt x="272266" y="4721634"/>
                  <a:pt x="570242" y="4851288"/>
                </a:cubicBezTo>
                <a:cubicBezTo>
                  <a:pt x="868218" y="4980942"/>
                  <a:pt x="1894074" y="4878584"/>
                  <a:pt x="1894074" y="4878584"/>
                </a:cubicBezTo>
                <a:lnTo>
                  <a:pt x="7080224" y="4810345"/>
                </a:lnTo>
                <a:cubicBezTo>
                  <a:pt x="8301699" y="4794423"/>
                  <a:pt x="8797567" y="4908154"/>
                  <a:pt x="9222922" y="4783049"/>
                </a:cubicBezTo>
                <a:cubicBezTo>
                  <a:pt x="9648277" y="4657944"/>
                  <a:pt x="9575489" y="4630649"/>
                  <a:pt x="9632355" y="4059718"/>
                </a:cubicBezTo>
                <a:cubicBezTo>
                  <a:pt x="9689221" y="3488787"/>
                  <a:pt x="9582313" y="2005730"/>
                  <a:pt x="9564116" y="1357461"/>
                </a:cubicBezTo>
                <a:cubicBezTo>
                  <a:pt x="9545919" y="709192"/>
                  <a:pt x="9691495" y="383921"/>
                  <a:pt x="9523173" y="170106"/>
                </a:cubicBezTo>
                <a:cubicBezTo>
                  <a:pt x="9354851" y="-43709"/>
                  <a:pt x="9197901" y="92769"/>
                  <a:pt x="8554182" y="74572"/>
                </a:cubicBezTo>
                <a:cubicBezTo>
                  <a:pt x="7910463" y="56375"/>
                  <a:pt x="5660857" y="60924"/>
                  <a:pt x="5660857" y="60924"/>
                </a:cubicBezTo>
                <a:lnTo>
                  <a:pt x="1812188" y="19981"/>
                </a:lnTo>
                <a:cubicBezTo>
                  <a:pt x="947830" y="15432"/>
                  <a:pt x="765859" y="-30060"/>
                  <a:pt x="474707" y="33629"/>
                </a:cubicBezTo>
                <a:cubicBezTo>
                  <a:pt x="183555" y="97318"/>
                  <a:pt x="92570" y="13157"/>
                  <a:pt x="24331" y="3884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34" name="Google Shape;234;p14"/>
          <p:cNvSpPr/>
          <p:nvPr/>
        </p:nvSpPr>
        <p:spPr>
          <a:xfrm>
            <a:off x="938755" y="950645"/>
            <a:ext cx="8453820" cy="549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1. 上學期班費結餘</a:t>
            </a:r>
            <a:r>
              <a:rPr lang="en-US" alt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5031</a:t>
            </a:r>
            <a:r>
              <a:rPr 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元，明細已發在班級家長群組</a:t>
            </a:r>
            <a:endParaRPr sz="18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ct val="150000"/>
              </a:lnSpc>
            </a:pPr>
            <a:r>
              <a:rPr 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2. 本學期</a:t>
            </a:r>
            <a:r>
              <a:rPr lang="zh-TW" altLang="en-US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不另行</a:t>
            </a:r>
            <a:r>
              <a:rPr lang="zh-TW" alt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收取</a:t>
            </a:r>
            <a:r>
              <a:rPr 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班費</a:t>
            </a:r>
            <a:endParaRPr sz="18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ct val="150000"/>
              </a:lnSpc>
            </a:pPr>
            <a:r>
              <a:rPr 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  ＝＞預計</a:t>
            </a:r>
            <a:r>
              <a:rPr lang="zh-TW" altLang="en-US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支出</a:t>
            </a:r>
            <a:r>
              <a:rPr 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項目：補充教材(</a:t>
            </a:r>
            <a:r>
              <a:rPr lang="zh-TW" altLang="en-US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已收</a:t>
            </a:r>
            <a:r>
              <a:rPr 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國數</a:t>
            </a:r>
            <a:r>
              <a:rPr lang="zh-TW" altLang="en-US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社練習簿</a:t>
            </a:r>
            <a:r>
              <a:rPr 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、國語重點</a:t>
            </a:r>
            <a:r>
              <a:rPr lang="zh-TW" alt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→</a:t>
            </a:r>
            <a:r>
              <a:rPr lang="zh-TW" altLang="en-US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每人</a:t>
            </a:r>
            <a:r>
              <a:rPr lang="en-US" alt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190</a:t>
            </a:r>
            <a:r>
              <a:rPr lang="zh-TW" alt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元)</a:t>
            </a:r>
            <a:endParaRPr sz="18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   </a:t>
            </a:r>
            <a:r>
              <a:rPr 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、其他雜支(消毒酒精</a:t>
            </a:r>
            <a:r>
              <a:rPr lang="zh-TW" altLang="en-US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、校外教學支援家長保險</a:t>
            </a:r>
            <a:r>
              <a:rPr 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……)</a:t>
            </a:r>
            <a:r>
              <a:rPr lang="zh-TW" altLang="en-US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、期末同樂會</a:t>
            </a:r>
            <a:r>
              <a:rPr lang="en-US" alt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1000</a:t>
            </a:r>
            <a:r>
              <a:rPr lang="zh-TW" altLang="en-US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元</a:t>
            </a:r>
            <a:endParaRPr sz="18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   p.s.若有結餘移至下學期繼續使用</a:t>
            </a:r>
            <a:endParaRPr sz="18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3. 擴充班級圖書</a:t>
            </a:r>
            <a:endParaRPr sz="18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ct val="150000"/>
              </a:lnSpc>
            </a:pPr>
            <a:r>
              <a:rPr 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4. </a:t>
            </a:r>
            <a:r>
              <a:rPr lang="zh-TW" sz="18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校外教學人力支援(</a:t>
            </a:r>
            <a:r>
              <a:rPr lang="en-US" altLang="zh-TW" sz="18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7</a:t>
            </a:r>
            <a:r>
              <a:rPr lang="zh-TW" sz="18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人)</a:t>
            </a:r>
            <a:endParaRPr lang="en-US" altLang="zh-TW" sz="18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lvl="0">
              <a:lnSpc>
                <a:spcPct val="150000"/>
              </a:lnSpc>
            </a:pPr>
            <a:r>
              <a:rPr lang="zh-TW" altLang="en-US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   </a:t>
            </a:r>
            <a:r>
              <a:rPr lang="en-US" alt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3/19(</a:t>
            </a:r>
            <a:r>
              <a:rPr lang="zh-TW" altLang="en-US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二</a:t>
            </a:r>
            <a:r>
              <a:rPr lang="en-US" alt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)</a:t>
            </a:r>
            <a:r>
              <a:rPr lang="zh-TW" alt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動物園</a:t>
            </a:r>
            <a:r>
              <a:rPr lang="en-US" alt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(</a:t>
            </a:r>
            <a:r>
              <a:rPr lang="zh-TW" altLang="en-US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整天</a:t>
            </a:r>
            <a:r>
              <a:rPr lang="en-US" alt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)</a:t>
            </a:r>
            <a:r>
              <a:rPr lang="zh-TW" altLang="en-US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：</a:t>
            </a:r>
            <a:r>
              <a:rPr lang="en-US" alt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1</a:t>
            </a:r>
            <a:r>
              <a:rPr lang="zh-TW" altLang="en-US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、</a:t>
            </a:r>
            <a:r>
              <a:rPr lang="en-US" alt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3</a:t>
            </a:r>
            <a:r>
              <a:rPr lang="zh-TW" altLang="en-US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、</a:t>
            </a:r>
            <a:r>
              <a:rPr lang="en-US" alt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4</a:t>
            </a:r>
            <a:r>
              <a:rPr lang="zh-TW" altLang="en-US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、</a:t>
            </a:r>
            <a:r>
              <a:rPr lang="en-US" alt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13</a:t>
            </a:r>
            <a:r>
              <a:rPr lang="zh-TW" altLang="en-US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、</a:t>
            </a:r>
            <a:r>
              <a:rPr lang="en-US" alt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21</a:t>
            </a:r>
            <a:r>
              <a:rPr lang="zh-TW" altLang="en-US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、</a:t>
            </a:r>
            <a:r>
              <a:rPr lang="en-US" alt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27</a:t>
            </a:r>
            <a:r>
              <a:rPr lang="zh-TW" altLang="en-US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、</a:t>
            </a:r>
            <a:r>
              <a:rPr lang="en-US" alt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31</a:t>
            </a:r>
          </a:p>
          <a:p>
            <a:pPr>
              <a:lnSpc>
                <a:spcPct val="150000"/>
              </a:lnSpc>
            </a:pPr>
            <a:r>
              <a:rPr lang="zh-TW" altLang="en-US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   </a:t>
            </a:r>
            <a:r>
              <a:rPr lang="en-US" alt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5/21(</a:t>
            </a:r>
            <a:r>
              <a:rPr lang="zh-TW" altLang="en-US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二</a:t>
            </a:r>
            <a:r>
              <a:rPr lang="en-US" alt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)</a:t>
            </a:r>
            <a:r>
              <a:rPr lang="zh-TW" altLang="en-US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大安森林公園定向活動</a:t>
            </a:r>
            <a:r>
              <a:rPr lang="en-US" alt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(</a:t>
            </a:r>
            <a:r>
              <a:rPr lang="zh-TW" altLang="en-US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上午</a:t>
            </a:r>
            <a:r>
              <a:rPr lang="en-US" alt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)</a:t>
            </a:r>
            <a:r>
              <a:rPr lang="zh-TW" altLang="en-US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：</a:t>
            </a:r>
            <a:r>
              <a:rPr lang="en-US" alt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1</a:t>
            </a:r>
            <a:r>
              <a:rPr lang="zh-TW" altLang="en-US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、</a:t>
            </a:r>
            <a:r>
              <a:rPr lang="en-US" alt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3</a:t>
            </a:r>
            <a:r>
              <a:rPr lang="zh-TW" altLang="en-US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、</a:t>
            </a:r>
            <a:r>
              <a:rPr lang="en-US" alt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4</a:t>
            </a:r>
            <a:r>
              <a:rPr lang="zh-TW" altLang="en-US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、</a:t>
            </a:r>
            <a:r>
              <a:rPr lang="en-US" alt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6</a:t>
            </a:r>
            <a:r>
              <a:rPr lang="zh-TW" altLang="en-US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、</a:t>
            </a:r>
            <a:r>
              <a:rPr lang="en-US" alt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17</a:t>
            </a:r>
            <a:r>
              <a:rPr lang="zh-TW" altLang="en-US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、</a:t>
            </a:r>
            <a:r>
              <a:rPr lang="en-US" alt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23</a:t>
            </a:r>
            <a:r>
              <a:rPr lang="zh-TW" altLang="en-US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、</a:t>
            </a:r>
            <a:r>
              <a:rPr lang="en-US" alt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31</a:t>
            </a:r>
            <a:endParaRPr sz="18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5. 感謝 </a:t>
            </a:r>
            <a:endParaRPr sz="18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      家代：</a:t>
            </a:r>
            <a:r>
              <a:rPr lang="zh-TW" altLang="en-US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宇凡爸爸</a:t>
            </a:r>
            <a:r>
              <a:rPr 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、</a:t>
            </a:r>
            <a:r>
              <a:rPr lang="zh-TW" altLang="en-US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彧安</a:t>
            </a:r>
            <a:r>
              <a:rPr 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媽媽</a:t>
            </a:r>
            <a:endParaRPr sz="18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      總務：</a:t>
            </a:r>
            <a:r>
              <a:rPr lang="zh-TW" altLang="en-US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浩廷</a:t>
            </a:r>
            <a:r>
              <a:rPr 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媽媽 </a:t>
            </a:r>
            <a:endParaRPr sz="18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            上學期辛苦付出</a:t>
            </a:r>
            <a:r>
              <a:rPr lang="zh-TW" sz="17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！</a:t>
            </a:r>
            <a:endParaRPr sz="17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35" name="Google Shape;23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2626" y="2421022"/>
            <a:ext cx="4069817" cy="40233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14"/>
          <p:cNvGrpSpPr/>
          <p:nvPr/>
        </p:nvGrpSpPr>
        <p:grpSpPr>
          <a:xfrm>
            <a:off x="3636778" y="306331"/>
            <a:ext cx="4935255" cy="820505"/>
            <a:chOff x="3628373" y="277149"/>
            <a:chExt cx="4935255" cy="1115906"/>
          </a:xfrm>
        </p:grpSpPr>
        <p:sp>
          <p:nvSpPr>
            <p:cNvPr id="237" name="Google Shape;237;p14"/>
            <p:cNvSpPr txBox="1"/>
            <p:nvPr/>
          </p:nvSpPr>
          <p:spPr>
            <a:xfrm>
              <a:off x="4567376" y="277149"/>
              <a:ext cx="3057248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Microsoft Yahei"/>
                  <a:sym typeface="Microsoft Yahei"/>
                </a:rPr>
                <a:t>討論暨建議事項</a:t>
              </a:r>
              <a:endParaRPr sz="32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endParaRPr>
            </a:p>
          </p:txBody>
        </p:sp>
        <p:sp>
          <p:nvSpPr>
            <p:cNvPr id="238" name="Google Shape;238;p14"/>
            <p:cNvSpPr txBox="1"/>
            <p:nvPr/>
          </p:nvSpPr>
          <p:spPr>
            <a:xfrm>
              <a:off x="3628373" y="1134523"/>
              <a:ext cx="4935255" cy="258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3324" y="2506215"/>
            <a:ext cx="7788676" cy="4351785"/>
          </a:xfrm>
          <a:custGeom>
            <a:avLst/>
            <a:gdLst/>
            <a:ahLst/>
            <a:cxnLst/>
            <a:rect l="l" t="t" r="r" b="b"/>
            <a:pathLst>
              <a:path w="7888908" h="4642703" extrusionOk="0">
                <a:moveTo>
                  <a:pt x="0" y="0"/>
                </a:moveTo>
                <a:lnTo>
                  <a:pt x="7888908" y="0"/>
                </a:lnTo>
                <a:lnTo>
                  <a:pt x="7888908" y="4642703"/>
                </a:lnTo>
                <a:lnTo>
                  <a:pt x="0" y="464270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45" name="Google Shape;24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5349" y="1078994"/>
            <a:ext cx="3692229" cy="198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02997" y="883808"/>
            <a:ext cx="1262808" cy="817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76969" y="1385448"/>
            <a:ext cx="1884051" cy="1219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4671814" y="2205032"/>
            <a:ext cx="2392073" cy="2392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20114" y="4806751"/>
            <a:ext cx="2092204" cy="1805399"/>
          </a:xfrm>
          <a:custGeom>
            <a:avLst/>
            <a:gdLst/>
            <a:ahLst/>
            <a:cxnLst/>
            <a:rect l="l" t="t" r="r" b="b"/>
            <a:pathLst>
              <a:path w="2092204" h="1805399" extrusionOk="0">
                <a:moveTo>
                  <a:pt x="0" y="0"/>
                </a:moveTo>
                <a:lnTo>
                  <a:pt x="2092204" y="0"/>
                </a:lnTo>
                <a:lnTo>
                  <a:pt x="2092204" y="1805399"/>
                </a:lnTo>
                <a:lnTo>
                  <a:pt x="0" y="180539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50" name="Google Shape;250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9348" y="4511634"/>
            <a:ext cx="2039351" cy="2236763"/>
          </a:xfrm>
          <a:custGeom>
            <a:avLst/>
            <a:gdLst/>
            <a:ahLst/>
            <a:cxnLst/>
            <a:rect l="l" t="t" r="r" b="b"/>
            <a:pathLst>
              <a:path w="2039351" h="2236763" extrusionOk="0">
                <a:moveTo>
                  <a:pt x="0" y="0"/>
                </a:moveTo>
                <a:lnTo>
                  <a:pt x="128638" y="0"/>
                </a:lnTo>
                <a:lnTo>
                  <a:pt x="128638" y="384247"/>
                </a:lnTo>
                <a:lnTo>
                  <a:pt x="599278" y="384247"/>
                </a:lnTo>
                <a:lnTo>
                  <a:pt x="599278" y="0"/>
                </a:lnTo>
                <a:lnTo>
                  <a:pt x="1082423" y="0"/>
                </a:lnTo>
                <a:lnTo>
                  <a:pt x="1082423" y="239151"/>
                </a:lnTo>
                <a:lnTo>
                  <a:pt x="1364566" y="239151"/>
                </a:lnTo>
                <a:lnTo>
                  <a:pt x="1364566" y="0"/>
                </a:lnTo>
                <a:lnTo>
                  <a:pt x="1471902" y="0"/>
                </a:lnTo>
                <a:lnTo>
                  <a:pt x="1471902" y="183208"/>
                </a:lnTo>
                <a:lnTo>
                  <a:pt x="1685385" y="183208"/>
                </a:lnTo>
                <a:lnTo>
                  <a:pt x="1685385" y="0"/>
                </a:lnTo>
                <a:lnTo>
                  <a:pt x="2039351" y="0"/>
                </a:lnTo>
                <a:lnTo>
                  <a:pt x="2039351" y="2236763"/>
                </a:lnTo>
                <a:lnTo>
                  <a:pt x="0" y="2236763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251" name="Google Shape;251;p15"/>
          <p:cNvGrpSpPr/>
          <p:nvPr/>
        </p:nvGrpSpPr>
        <p:grpSpPr>
          <a:xfrm>
            <a:off x="4278320" y="3666787"/>
            <a:ext cx="3052973" cy="1551107"/>
            <a:chOff x="609795" y="2939576"/>
            <a:chExt cx="3052973" cy="1551107"/>
          </a:xfrm>
        </p:grpSpPr>
        <p:pic>
          <p:nvPicPr>
            <p:cNvPr id="252" name="Google Shape;252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09795" y="2939576"/>
              <a:ext cx="3052973" cy="15511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15"/>
            <p:cNvSpPr txBox="1"/>
            <p:nvPr/>
          </p:nvSpPr>
          <p:spPr>
            <a:xfrm>
              <a:off x="915434" y="3311288"/>
              <a:ext cx="2441694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感謝參加</a:t>
              </a:r>
              <a:endParaRPr sz="3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254" name="Google Shape;254;p15"/>
          <p:cNvSpPr/>
          <p:nvPr/>
        </p:nvSpPr>
        <p:spPr>
          <a:xfrm>
            <a:off x="273257" y="308055"/>
            <a:ext cx="4739061" cy="3148877"/>
          </a:xfrm>
          <a:custGeom>
            <a:avLst/>
            <a:gdLst/>
            <a:ahLst/>
            <a:cxnLst/>
            <a:rect l="l" t="t" r="r" b="b"/>
            <a:pathLst>
              <a:path w="9648855" h="4916952" extrusionOk="0">
                <a:moveTo>
                  <a:pt x="24331" y="388470"/>
                </a:moveTo>
                <a:cubicBezTo>
                  <a:pt x="-43908" y="763783"/>
                  <a:pt x="51626" y="1666811"/>
                  <a:pt x="65274" y="2285509"/>
                </a:cubicBezTo>
                <a:cubicBezTo>
                  <a:pt x="78922" y="2904207"/>
                  <a:pt x="22057" y="3673031"/>
                  <a:pt x="106218" y="4100661"/>
                </a:cubicBezTo>
                <a:cubicBezTo>
                  <a:pt x="190379" y="4528291"/>
                  <a:pt x="272266" y="4721634"/>
                  <a:pt x="570242" y="4851288"/>
                </a:cubicBezTo>
                <a:cubicBezTo>
                  <a:pt x="868218" y="4980942"/>
                  <a:pt x="1894074" y="4878584"/>
                  <a:pt x="1894074" y="4878584"/>
                </a:cubicBezTo>
                <a:lnTo>
                  <a:pt x="7080224" y="4810345"/>
                </a:lnTo>
                <a:cubicBezTo>
                  <a:pt x="8301699" y="4794423"/>
                  <a:pt x="8797567" y="4908154"/>
                  <a:pt x="9222922" y="4783049"/>
                </a:cubicBezTo>
                <a:cubicBezTo>
                  <a:pt x="9648277" y="4657944"/>
                  <a:pt x="9575489" y="4630649"/>
                  <a:pt x="9632355" y="4059718"/>
                </a:cubicBezTo>
                <a:cubicBezTo>
                  <a:pt x="9689221" y="3488787"/>
                  <a:pt x="9582313" y="2005730"/>
                  <a:pt x="9564116" y="1357461"/>
                </a:cubicBezTo>
                <a:cubicBezTo>
                  <a:pt x="9545919" y="709192"/>
                  <a:pt x="9691495" y="383921"/>
                  <a:pt x="9523173" y="170106"/>
                </a:cubicBezTo>
                <a:cubicBezTo>
                  <a:pt x="9354851" y="-43709"/>
                  <a:pt x="9197901" y="92769"/>
                  <a:pt x="8554182" y="74572"/>
                </a:cubicBezTo>
                <a:cubicBezTo>
                  <a:pt x="7910463" y="56375"/>
                  <a:pt x="5660857" y="60924"/>
                  <a:pt x="5660857" y="60924"/>
                </a:cubicBezTo>
                <a:lnTo>
                  <a:pt x="1812188" y="19981"/>
                </a:lnTo>
                <a:cubicBezTo>
                  <a:pt x="947830" y="15432"/>
                  <a:pt x="765859" y="-30060"/>
                  <a:pt x="474707" y="33629"/>
                </a:cubicBezTo>
                <a:cubicBezTo>
                  <a:pt x="183555" y="97318"/>
                  <a:pt x="92570" y="13157"/>
                  <a:pt x="24331" y="3884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56" name="Google Shape;256;p15"/>
          <p:cNvSpPr/>
          <p:nvPr/>
        </p:nvSpPr>
        <p:spPr>
          <a:xfrm>
            <a:off x="1380413" y="432704"/>
            <a:ext cx="277225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請協助填寫學校日問卷</a:t>
            </a: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 </a:t>
            </a:r>
            <a:endParaRPr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61205240-A433-4D88-9C1E-5DC9C0267C5E}"/>
              </a:ext>
            </a:extLst>
          </p:cNvPr>
          <p:cNvSpPr/>
          <p:nvPr/>
        </p:nvSpPr>
        <p:spPr>
          <a:xfrm>
            <a:off x="5271902" y="261215"/>
            <a:ext cx="4594495" cy="191642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30000"/>
              </a:lnSpc>
            </a:pPr>
            <a:r>
              <a:rPr lang="en-US" altLang="zh-TW" sz="16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★3/28</a:t>
            </a:r>
            <a:r>
              <a:rPr lang="zh-TW" altLang="en-US" sz="16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親職講座資訊，歡迎踴躍參加 </a:t>
            </a:r>
            <a:endParaRPr lang="en-US" altLang="zh-TW" sz="160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lvl="0">
              <a:lnSpc>
                <a:spcPct val="130000"/>
              </a:lnSpc>
            </a:pPr>
            <a:r>
              <a:rPr lang="zh-TW" altLang="en-US" sz="16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時間：</a:t>
            </a:r>
            <a:r>
              <a:rPr lang="en-US" altLang="zh-TW" sz="16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9:00-11:00</a:t>
            </a:r>
          </a:p>
          <a:p>
            <a:pPr lvl="0">
              <a:lnSpc>
                <a:spcPct val="130000"/>
              </a:lnSpc>
            </a:pPr>
            <a:r>
              <a:rPr lang="zh-TW" altLang="en-US" sz="16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地點：青雲學堂</a:t>
            </a:r>
            <a:endParaRPr lang="en-US" altLang="zh-TW" sz="160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lvl="0">
              <a:lnSpc>
                <a:spcPct val="130000"/>
              </a:lnSpc>
            </a:pPr>
            <a:r>
              <a:rPr lang="zh-TW" altLang="en-US" sz="16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講師：黃柏嘉心理師</a:t>
            </a:r>
            <a:endParaRPr lang="en-US" altLang="zh-TW" sz="160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lvl="0">
              <a:lnSpc>
                <a:spcPct val="130000"/>
              </a:lnSpc>
            </a:pPr>
            <a:r>
              <a:rPr lang="zh-TW" altLang="en-US" sz="16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講題：教出有勇氣與行動力的孩子～學習溫和而堅定的正向管教技巧 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4E67CBC-A05E-4C45-9EE7-90DD24346E4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8416" t="9838" r="28495" b="13916"/>
          <a:stretch/>
        </p:blipFill>
        <p:spPr>
          <a:xfrm>
            <a:off x="516085" y="888067"/>
            <a:ext cx="3600858" cy="358407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"/>
          <p:cNvPicPr preferRelativeResize="0"/>
          <p:nvPr/>
        </p:nvPicPr>
        <p:blipFill rotWithShape="1">
          <a:blip r:embed="rId3">
            <a:alphaModFix/>
          </a:blip>
          <a:srcRect t="40227"/>
          <a:stretch/>
        </p:blipFill>
        <p:spPr>
          <a:xfrm>
            <a:off x="517336" y="2511189"/>
            <a:ext cx="4361930" cy="2115404"/>
          </a:xfrm>
          <a:custGeom>
            <a:avLst/>
            <a:gdLst/>
            <a:ahLst/>
            <a:cxnLst/>
            <a:rect l="l" t="t" r="r" b="b"/>
            <a:pathLst>
              <a:path w="4361930" h="2115404" extrusionOk="0">
                <a:moveTo>
                  <a:pt x="0" y="0"/>
                </a:moveTo>
                <a:lnTo>
                  <a:pt x="2853661" y="0"/>
                </a:lnTo>
                <a:lnTo>
                  <a:pt x="2853661" y="517302"/>
                </a:lnTo>
                <a:lnTo>
                  <a:pt x="3548226" y="517302"/>
                </a:lnTo>
                <a:lnTo>
                  <a:pt x="3548226" y="0"/>
                </a:lnTo>
                <a:lnTo>
                  <a:pt x="4361930" y="0"/>
                </a:lnTo>
                <a:lnTo>
                  <a:pt x="4361930" y="2115404"/>
                </a:lnTo>
                <a:lnTo>
                  <a:pt x="0" y="211540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9" name="Google Shape;4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097" y="4403188"/>
            <a:ext cx="3314465" cy="249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77128" y="5346318"/>
            <a:ext cx="1312159" cy="892827"/>
          </a:xfrm>
          <a:custGeom>
            <a:avLst/>
            <a:gdLst/>
            <a:ahLst/>
            <a:cxnLst/>
            <a:rect l="l" t="t" r="r" b="b"/>
            <a:pathLst>
              <a:path w="1583140" h="1077209" extrusionOk="0">
                <a:moveTo>
                  <a:pt x="0" y="0"/>
                </a:moveTo>
                <a:lnTo>
                  <a:pt x="1583140" y="0"/>
                </a:lnTo>
                <a:lnTo>
                  <a:pt x="1583140" y="1077209"/>
                </a:lnTo>
                <a:lnTo>
                  <a:pt x="0" y="107720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1" name="Google Shape;5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58" y="618855"/>
            <a:ext cx="1362299" cy="93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14448" y="1772547"/>
            <a:ext cx="1517792" cy="98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13507" y="2973899"/>
            <a:ext cx="1439400" cy="978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12627" y="4171665"/>
            <a:ext cx="1441161" cy="955680"/>
          </a:xfrm>
          <a:custGeom>
            <a:avLst/>
            <a:gdLst/>
            <a:ahLst/>
            <a:cxnLst/>
            <a:rect l="l" t="t" r="r" b="b"/>
            <a:pathLst>
              <a:path w="4351728" h="2885770" extrusionOk="0">
                <a:moveTo>
                  <a:pt x="0" y="0"/>
                </a:moveTo>
                <a:lnTo>
                  <a:pt x="2684410" y="0"/>
                </a:lnTo>
                <a:lnTo>
                  <a:pt x="2684410" y="206739"/>
                </a:lnTo>
                <a:lnTo>
                  <a:pt x="4351728" y="206739"/>
                </a:lnTo>
                <a:lnTo>
                  <a:pt x="4351728" y="2885770"/>
                </a:lnTo>
                <a:lnTo>
                  <a:pt x="0" y="288577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5" name="Google Shape;55;p2"/>
          <p:cNvSpPr txBox="1"/>
          <p:nvPr/>
        </p:nvSpPr>
        <p:spPr>
          <a:xfrm>
            <a:off x="8140909" y="806097"/>
            <a:ext cx="17235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重要行事曆</a:t>
            </a:r>
            <a:endParaRPr sz="2400" b="1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7889899" y="1864755"/>
            <a:ext cx="20609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班級經營理念＆ </a:t>
            </a:r>
            <a:endParaRPr/>
          </a:p>
        </p:txBody>
      </p:sp>
      <p:sp>
        <p:nvSpPr>
          <p:cNvPr id="57" name="Google Shape;57;p2"/>
          <p:cNvSpPr txBox="1"/>
          <p:nvPr/>
        </p:nvSpPr>
        <p:spPr>
          <a:xfrm>
            <a:off x="9426383" y="3470265"/>
            <a:ext cx="17235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成績計算方式</a:t>
            </a:r>
            <a:endParaRPr sz="20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8" name="Google Shape;58;p2"/>
          <p:cNvSpPr txBox="1"/>
          <p:nvPr/>
        </p:nvSpPr>
        <p:spPr>
          <a:xfrm>
            <a:off x="7886099" y="4304808"/>
            <a:ext cx="24771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家長協助配合事項＆</a:t>
            </a:r>
            <a:endParaRPr sz="20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9" name="Google Shape;59;p2"/>
          <p:cNvSpPr txBox="1"/>
          <p:nvPr/>
        </p:nvSpPr>
        <p:spPr>
          <a:xfrm>
            <a:off x="8166497" y="5542762"/>
            <a:ext cx="23391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討論暨建議事項</a:t>
            </a:r>
            <a:endParaRPr sz="24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60" name="Google Shape;60;p2"/>
          <p:cNvPicPr preferRelativeResize="0"/>
          <p:nvPr/>
        </p:nvPicPr>
        <p:blipFill rotWithShape="1">
          <a:blip r:embed="rId10">
            <a:alphaModFix/>
          </a:blip>
          <a:srcRect t="-5629"/>
          <a:stretch/>
        </p:blipFill>
        <p:spPr>
          <a:xfrm flipH="1">
            <a:off x="517336" y="496025"/>
            <a:ext cx="1813132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09107" y="809599"/>
            <a:ext cx="2926702" cy="234846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/>
          <p:nvPr/>
        </p:nvSpPr>
        <p:spPr>
          <a:xfrm>
            <a:off x="3476866" y="1276832"/>
            <a:ext cx="1595309" cy="9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5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流程</a:t>
            </a:r>
            <a:endParaRPr sz="55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9511553" y="2096851"/>
            <a:ext cx="23308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品德教育推動方式</a:t>
            </a:r>
            <a:endParaRPr sz="20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9117829" y="4678687"/>
            <a:ext cx="27238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親師有約時間及聯繫方式</a:t>
            </a: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8072541" y="3190545"/>
            <a:ext cx="1492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教學安排＆</a:t>
            </a:r>
            <a:endParaRPr sz="20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898" y="-304800"/>
            <a:ext cx="11696131" cy="708683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 txBox="1"/>
          <p:nvPr/>
        </p:nvSpPr>
        <p:spPr>
          <a:xfrm>
            <a:off x="2770093" y="1103529"/>
            <a:ext cx="8086200" cy="42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學校重要行事曆</a:t>
            </a:r>
            <a:endParaRPr sz="28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閱讀認證：第一次3/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6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-3/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8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；第二次5/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15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-5/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17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</a:t>
            </a:r>
            <a:endParaRPr sz="24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體育表演會：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4/27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(六) ；補休 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4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/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29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(</a:t>
            </a: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一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) </a:t>
            </a:r>
            <a:endParaRPr sz="24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日進閱讀大賞：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5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/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22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(三)</a:t>
            </a: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晨光</a:t>
            </a:r>
            <a:endParaRPr sz="24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定期評量：第一次4/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18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(四)-4/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19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(五)</a:t>
            </a:r>
            <a:endParaRPr sz="24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  </a:t>
            </a: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        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第二次6/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  <a:sym typeface="Microsoft Yahei"/>
              </a:rPr>
              <a:t>18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(二)-6/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19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(三) </a:t>
            </a:r>
            <a:endParaRPr sz="24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校外教學：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3/19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(二)</a:t>
            </a: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整天 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動物園</a:t>
            </a:r>
            <a:r>
              <a:rPr lang="en-US" altLang="zh-TW" sz="2400" b="1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25000"/>
              </a:lnSpc>
            </a:pP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           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5/21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上午 </a:t>
            </a:r>
            <a:r>
              <a:rPr lang="zh-TW" altLang="zh-TW" sz="240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定向活動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(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大安森林公園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)</a:t>
            </a:r>
            <a:endParaRPr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休業式：6/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28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(</a:t>
            </a: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五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)</a:t>
            </a:r>
            <a:endParaRPr sz="24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710868" y="1541793"/>
            <a:ext cx="9648855" cy="4916952"/>
          </a:xfrm>
          <a:custGeom>
            <a:avLst/>
            <a:gdLst/>
            <a:ahLst/>
            <a:cxnLst/>
            <a:rect l="l" t="t" r="r" b="b"/>
            <a:pathLst>
              <a:path w="9648855" h="4916952" extrusionOk="0">
                <a:moveTo>
                  <a:pt x="24331" y="388470"/>
                </a:moveTo>
                <a:cubicBezTo>
                  <a:pt x="-43908" y="763783"/>
                  <a:pt x="51626" y="1666811"/>
                  <a:pt x="65274" y="2285509"/>
                </a:cubicBezTo>
                <a:cubicBezTo>
                  <a:pt x="78922" y="2904207"/>
                  <a:pt x="22057" y="3673031"/>
                  <a:pt x="106218" y="4100661"/>
                </a:cubicBezTo>
                <a:cubicBezTo>
                  <a:pt x="190379" y="4528291"/>
                  <a:pt x="272266" y="4721634"/>
                  <a:pt x="570242" y="4851288"/>
                </a:cubicBezTo>
                <a:cubicBezTo>
                  <a:pt x="868218" y="4980942"/>
                  <a:pt x="1894074" y="4878584"/>
                  <a:pt x="1894074" y="4878584"/>
                </a:cubicBezTo>
                <a:lnTo>
                  <a:pt x="7080224" y="4810345"/>
                </a:lnTo>
                <a:cubicBezTo>
                  <a:pt x="8301699" y="4794423"/>
                  <a:pt x="8797567" y="4908154"/>
                  <a:pt x="9222922" y="4783049"/>
                </a:cubicBezTo>
                <a:cubicBezTo>
                  <a:pt x="9648277" y="4657944"/>
                  <a:pt x="9575489" y="4630649"/>
                  <a:pt x="9632355" y="4059718"/>
                </a:cubicBezTo>
                <a:cubicBezTo>
                  <a:pt x="9689221" y="3488787"/>
                  <a:pt x="9582313" y="2005730"/>
                  <a:pt x="9564116" y="1357461"/>
                </a:cubicBezTo>
                <a:cubicBezTo>
                  <a:pt x="9545919" y="709192"/>
                  <a:pt x="9691495" y="383921"/>
                  <a:pt x="9523173" y="170106"/>
                </a:cubicBezTo>
                <a:cubicBezTo>
                  <a:pt x="9354851" y="-43709"/>
                  <a:pt x="9197901" y="92769"/>
                  <a:pt x="8554182" y="74572"/>
                </a:cubicBezTo>
                <a:cubicBezTo>
                  <a:pt x="7910463" y="56375"/>
                  <a:pt x="5660857" y="60924"/>
                  <a:pt x="5660857" y="60924"/>
                </a:cubicBezTo>
                <a:lnTo>
                  <a:pt x="1812188" y="19981"/>
                </a:lnTo>
                <a:cubicBezTo>
                  <a:pt x="947830" y="15432"/>
                  <a:pt x="765859" y="-30060"/>
                  <a:pt x="474707" y="33629"/>
                </a:cubicBezTo>
                <a:cubicBezTo>
                  <a:pt x="183555" y="97318"/>
                  <a:pt x="92570" y="13157"/>
                  <a:pt x="24331" y="3884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79" name="Google Shape;79;p4"/>
          <p:cNvGrpSpPr/>
          <p:nvPr/>
        </p:nvGrpSpPr>
        <p:grpSpPr>
          <a:xfrm>
            <a:off x="3454637" y="645959"/>
            <a:ext cx="4935255" cy="892976"/>
            <a:chOff x="3628373" y="500079"/>
            <a:chExt cx="4935255" cy="892976"/>
          </a:xfrm>
        </p:grpSpPr>
        <p:sp>
          <p:nvSpPr>
            <p:cNvPr id="80" name="Google Shape;80;p4"/>
            <p:cNvSpPr txBox="1"/>
            <p:nvPr/>
          </p:nvSpPr>
          <p:spPr>
            <a:xfrm>
              <a:off x="4977744" y="500079"/>
              <a:ext cx="276870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 b="1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班級經營理念 </a:t>
              </a:r>
              <a:endParaRPr sz="3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1" name="Google Shape;81;p4"/>
            <p:cNvSpPr txBox="1"/>
            <p:nvPr/>
          </p:nvSpPr>
          <p:spPr>
            <a:xfrm>
              <a:off x="3628373" y="1134523"/>
              <a:ext cx="4935255" cy="258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3628" y="2920620"/>
            <a:ext cx="3896436" cy="389643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"/>
          <p:cNvSpPr txBox="1"/>
          <p:nvPr/>
        </p:nvSpPr>
        <p:spPr>
          <a:xfrm>
            <a:off x="1609078" y="1836164"/>
            <a:ext cx="8229600" cy="407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●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加強生活教育，養</a:t>
            </a: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成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良好習慣</a:t>
            </a:r>
            <a:r>
              <a:rPr lang="zh-TW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(禮貌、衛生) </a:t>
            </a:r>
            <a:endParaRPr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●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增加解決問題的能力 </a:t>
            </a:r>
            <a:endParaRPr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ct val="156250"/>
              </a:lnSpc>
            </a:pPr>
            <a:r>
              <a:rPr lang="zh-TW" sz="3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●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看到孩子的亮點</a:t>
            </a:r>
            <a:r>
              <a:rPr lang="zh-TW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(提供學習、表現機會</a:t>
            </a:r>
            <a:r>
              <a:rPr lang="zh-TW" altLang="en-US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，例：彈性學習量、形式</a:t>
            </a:r>
            <a:r>
              <a:rPr lang="en-US" altLang="zh-TW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……</a:t>
            </a:r>
          </a:p>
          <a:p>
            <a:pPr lvl="0">
              <a:lnSpc>
                <a:spcPct val="156250"/>
              </a:lnSpc>
            </a:pPr>
            <a:r>
              <a:rPr lang="zh-TW" altLang="en-US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                            並多方鼓勵進步的情形</a:t>
            </a:r>
            <a:r>
              <a:rPr lang="zh-TW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)</a:t>
            </a:r>
            <a:endParaRPr lang="en-US" altLang="zh-TW" sz="12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lvl="0">
              <a:lnSpc>
                <a:spcPct val="156250"/>
              </a:lnSpc>
            </a:pPr>
            <a:r>
              <a:rPr lang="zh-TW" altLang="zh-TW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●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培養積極正向</a:t>
            </a:r>
            <a:r>
              <a:rPr lang="zh-TW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(鼓勵、說好話) 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、負責任的態度</a:t>
            </a:r>
            <a:r>
              <a:rPr lang="zh-TW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(做錯要補救)</a:t>
            </a:r>
            <a:endParaRPr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●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營造互助共學的環境，師生共同成長的團體</a:t>
            </a:r>
            <a:endParaRPr sz="24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/>
          <p:nvPr/>
        </p:nvSpPr>
        <p:spPr>
          <a:xfrm>
            <a:off x="612559" y="1670033"/>
            <a:ext cx="8806649" cy="4916952"/>
          </a:xfrm>
          <a:custGeom>
            <a:avLst/>
            <a:gdLst/>
            <a:ahLst/>
            <a:cxnLst/>
            <a:rect l="l" t="t" r="r" b="b"/>
            <a:pathLst>
              <a:path w="9648855" h="4916952" extrusionOk="0">
                <a:moveTo>
                  <a:pt x="24331" y="388470"/>
                </a:moveTo>
                <a:cubicBezTo>
                  <a:pt x="-43908" y="763783"/>
                  <a:pt x="51626" y="1666811"/>
                  <a:pt x="65274" y="2285509"/>
                </a:cubicBezTo>
                <a:cubicBezTo>
                  <a:pt x="78922" y="2904207"/>
                  <a:pt x="22057" y="3673031"/>
                  <a:pt x="106218" y="4100661"/>
                </a:cubicBezTo>
                <a:cubicBezTo>
                  <a:pt x="190379" y="4528291"/>
                  <a:pt x="272266" y="4721634"/>
                  <a:pt x="570242" y="4851288"/>
                </a:cubicBezTo>
                <a:cubicBezTo>
                  <a:pt x="868218" y="4980942"/>
                  <a:pt x="1894074" y="4878584"/>
                  <a:pt x="1894074" y="4878584"/>
                </a:cubicBezTo>
                <a:lnTo>
                  <a:pt x="7080224" y="4810345"/>
                </a:lnTo>
                <a:cubicBezTo>
                  <a:pt x="8301699" y="4794423"/>
                  <a:pt x="8797567" y="4908154"/>
                  <a:pt x="9222922" y="4783049"/>
                </a:cubicBezTo>
                <a:cubicBezTo>
                  <a:pt x="9648277" y="4657944"/>
                  <a:pt x="9575489" y="4630649"/>
                  <a:pt x="9632355" y="4059718"/>
                </a:cubicBezTo>
                <a:cubicBezTo>
                  <a:pt x="9689221" y="3488787"/>
                  <a:pt x="9582313" y="2005730"/>
                  <a:pt x="9564116" y="1357461"/>
                </a:cubicBezTo>
                <a:cubicBezTo>
                  <a:pt x="9545919" y="709192"/>
                  <a:pt x="9691495" y="383921"/>
                  <a:pt x="9523173" y="170106"/>
                </a:cubicBezTo>
                <a:cubicBezTo>
                  <a:pt x="9354851" y="-43709"/>
                  <a:pt x="9197901" y="92769"/>
                  <a:pt x="8554182" y="74572"/>
                </a:cubicBezTo>
                <a:cubicBezTo>
                  <a:pt x="7910463" y="56375"/>
                  <a:pt x="5660857" y="60924"/>
                  <a:pt x="5660857" y="60924"/>
                </a:cubicBezTo>
                <a:lnTo>
                  <a:pt x="1812188" y="19981"/>
                </a:lnTo>
                <a:cubicBezTo>
                  <a:pt x="947830" y="15432"/>
                  <a:pt x="765859" y="-30060"/>
                  <a:pt x="474707" y="33629"/>
                </a:cubicBezTo>
                <a:cubicBezTo>
                  <a:pt x="183555" y="97318"/>
                  <a:pt x="92570" y="13157"/>
                  <a:pt x="24331" y="3884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90" name="Google Shape;90;p5"/>
          <p:cNvGrpSpPr/>
          <p:nvPr/>
        </p:nvGrpSpPr>
        <p:grpSpPr>
          <a:xfrm>
            <a:off x="3619229" y="682535"/>
            <a:ext cx="4935255" cy="892976"/>
            <a:chOff x="3628373" y="500079"/>
            <a:chExt cx="4935255" cy="892976"/>
          </a:xfrm>
        </p:grpSpPr>
        <p:sp>
          <p:nvSpPr>
            <p:cNvPr id="91" name="Google Shape;91;p5"/>
            <p:cNvSpPr txBox="1"/>
            <p:nvPr/>
          </p:nvSpPr>
          <p:spPr>
            <a:xfrm>
              <a:off x="4362191" y="500079"/>
              <a:ext cx="34676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 b="1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品德教育推動方式</a:t>
              </a:r>
              <a:endParaRPr sz="3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2" name="Google Shape;92;p5"/>
            <p:cNvSpPr txBox="1"/>
            <p:nvPr/>
          </p:nvSpPr>
          <p:spPr>
            <a:xfrm>
              <a:off x="3628373" y="1134523"/>
              <a:ext cx="4935255" cy="258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93" name="Google Shape;93;p5"/>
          <p:cNvSpPr/>
          <p:nvPr/>
        </p:nvSpPr>
        <p:spPr>
          <a:xfrm>
            <a:off x="1124736" y="1838139"/>
            <a:ext cx="8223450" cy="3837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7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●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日常生活：配合學校公布「品格核心主題及具體</a:t>
            </a:r>
            <a:endParaRPr sz="24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   實踐行為準則」</a:t>
            </a:r>
            <a:r>
              <a:rPr lang="zh-TW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(聯p.3)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，進行機會教育</a:t>
            </a:r>
            <a:endParaRPr lang="en-US" altLang="zh-TW" sz="24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●</a:t>
            </a: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品格小園丁：每月選出一位品德優良或進步最多的</a:t>
            </a:r>
            <a:endParaRPr lang="en-US" altLang="zh-TW" sz="24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</a:endParaRPr>
          </a:p>
          <a:p>
            <a:pPr marL="0" marR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             </a:t>
            </a: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同學，兒童朝會頒發志清獎勵。</a:t>
            </a:r>
            <a:endParaRPr sz="24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</a:endParaRPr>
          </a:p>
          <a:p>
            <a:pPr lvl="0">
              <a:lnSpc>
                <a:spcPct val="156250"/>
              </a:lnSpc>
            </a:pPr>
            <a:r>
              <a:rPr lang="zh-TW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●</a:t>
            </a: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班級經營：配合班級獎勵制度，隨時鼓勵好表現。</a:t>
            </a:r>
            <a:endParaRPr lang="en-US" altLang="zh-TW" sz="24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lvl="0">
              <a:lnSpc>
                <a:spcPct val="156250"/>
              </a:lnSpc>
            </a:pPr>
            <a:r>
              <a:rPr lang="zh-TW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●</a:t>
            </a:r>
            <a:r>
              <a:rPr 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  <a:sym typeface="Microsoft Yahei"/>
              </a:rPr>
              <a:t>融入課程：找出問題→蒐集資料→分析整理→行動省思</a:t>
            </a:r>
            <a:endParaRPr lang="en-US" altLang="zh-TW" sz="24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  <a:sym typeface="Microsoft Yahei"/>
            </a:endParaRPr>
          </a:p>
          <a:p>
            <a:pPr lvl="0">
              <a:lnSpc>
                <a:spcPct val="156250"/>
              </a:lnSpc>
            </a:pPr>
            <a:endParaRPr sz="9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4" name="Google Shape;9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3628" y="2920620"/>
            <a:ext cx="3896436" cy="3896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/>
          <p:nvPr/>
        </p:nvSpPr>
        <p:spPr>
          <a:xfrm>
            <a:off x="429609" y="782366"/>
            <a:ext cx="10533529" cy="5880848"/>
          </a:xfrm>
          <a:custGeom>
            <a:avLst/>
            <a:gdLst/>
            <a:ahLst/>
            <a:cxnLst/>
            <a:rect l="l" t="t" r="r" b="b"/>
            <a:pathLst>
              <a:path w="9648855" h="4916952" extrusionOk="0">
                <a:moveTo>
                  <a:pt x="24331" y="388470"/>
                </a:moveTo>
                <a:cubicBezTo>
                  <a:pt x="-43908" y="763783"/>
                  <a:pt x="51626" y="1666811"/>
                  <a:pt x="65274" y="2285509"/>
                </a:cubicBezTo>
                <a:cubicBezTo>
                  <a:pt x="78922" y="2904207"/>
                  <a:pt x="22057" y="3673031"/>
                  <a:pt x="106218" y="4100661"/>
                </a:cubicBezTo>
                <a:cubicBezTo>
                  <a:pt x="190379" y="4528291"/>
                  <a:pt x="272266" y="4721634"/>
                  <a:pt x="570242" y="4851288"/>
                </a:cubicBezTo>
                <a:cubicBezTo>
                  <a:pt x="868218" y="4980942"/>
                  <a:pt x="1894074" y="4878584"/>
                  <a:pt x="1894074" y="4878584"/>
                </a:cubicBezTo>
                <a:lnTo>
                  <a:pt x="7080224" y="4810345"/>
                </a:lnTo>
                <a:cubicBezTo>
                  <a:pt x="8301699" y="4794423"/>
                  <a:pt x="8797567" y="4908154"/>
                  <a:pt x="9222922" y="4783049"/>
                </a:cubicBezTo>
                <a:cubicBezTo>
                  <a:pt x="9648277" y="4657944"/>
                  <a:pt x="9575489" y="4630649"/>
                  <a:pt x="9632355" y="4059718"/>
                </a:cubicBezTo>
                <a:cubicBezTo>
                  <a:pt x="9689221" y="3488787"/>
                  <a:pt x="9582313" y="2005730"/>
                  <a:pt x="9564116" y="1357461"/>
                </a:cubicBezTo>
                <a:cubicBezTo>
                  <a:pt x="9545919" y="709192"/>
                  <a:pt x="9691495" y="383921"/>
                  <a:pt x="9523173" y="170106"/>
                </a:cubicBezTo>
                <a:cubicBezTo>
                  <a:pt x="9354851" y="-43709"/>
                  <a:pt x="9197901" y="92769"/>
                  <a:pt x="8554182" y="74572"/>
                </a:cubicBezTo>
                <a:cubicBezTo>
                  <a:pt x="7910463" y="56375"/>
                  <a:pt x="5660857" y="60924"/>
                  <a:pt x="5660857" y="60924"/>
                </a:cubicBezTo>
                <a:lnTo>
                  <a:pt x="1812188" y="19981"/>
                </a:lnTo>
                <a:cubicBezTo>
                  <a:pt x="947830" y="15432"/>
                  <a:pt x="765859" y="-30060"/>
                  <a:pt x="474707" y="33629"/>
                </a:cubicBezTo>
                <a:cubicBezTo>
                  <a:pt x="183555" y="97318"/>
                  <a:pt x="92570" y="13157"/>
                  <a:pt x="24331" y="3884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01" name="Google Shape;101;p6"/>
          <p:cNvGrpSpPr/>
          <p:nvPr/>
        </p:nvGrpSpPr>
        <p:grpSpPr>
          <a:xfrm>
            <a:off x="3619408" y="201489"/>
            <a:ext cx="4935255" cy="955729"/>
            <a:chOff x="3628373" y="437326"/>
            <a:chExt cx="4935255" cy="955729"/>
          </a:xfrm>
        </p:grpSpPr>
        <p:sp>
          <p:nvSpPr>
            <p:cNvPr id="102" name="Google Shape;102;p6"/>
            <p:cNvSpPr txBox="1"/>
            <p:nvPr/>
          </p:nvSpPr>
          <p:spPr>
            <a:xfrm>
              <a:off x="5191895" y="437326"/>
              <a:ext cx="182614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>
                  <a:solidFill>
                    <a:schemeClr val="dk1"/>
                  </a:solidFill>
                  <a:latin typeface="書法家中楷體" panose="02010609010101010101" pitchFamily="49" charset="-120"/>
                  <a:ea typeface="書法家中楷體" panose="02010609010101010101" pitchFamily="49" charset="-120"/>
                  <a:cs typeface="Microsoft Yahei"/>
                  <a:sym typeface="Microsoft Yahei"/>
                </a:rPr>
                <a:t>教學安排</a:t>
              </a:r>
              <a:endParaRPr sz="3200">
                <a:solidFill>
                  <a:schemeClr val="dk1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Microsoft Yahei"/>
                <a:sym typeface="Microsoft Yahei"/>
              </a:endParaRPr>
            </a:p>
          </p:txBody>
        </p:sp>
        <p:sp>
          <p:nvSpPr>
            <p:cNvPr id="103" name="Google Shape;103;p6"/>
            <p:cNvSpPr txBox="1"/>
            <p:nvPr/>
          </p:nvSpPr>
          <p:spPr>
            <a:xfrm>
              <a:off x="3628373" y="1134523"/>
              <a:ext cx="4935255" cy="258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aphicFrame>
        <p:nvGraphicFramePr>
          <p:cNvPr id="104" name="Google Shape;104;p6"/>
          <p:cNvGraphicFramePr/>
          <p:nvPr>
            <p:extLst>
              <p:ext uri="{D42A27DB-BD31-4B8C-83A1-F6EECF244321}">
                <p14:modId xmlns:p14="http://schemas.microsoft.com/office/powerpoint/2010/main" val="774664159"/>
              </p:ext>
            </p:extLst>
          </p:nvPr>
        </p:nvGraphicFramePr>
        <p:xfrm>
          <a:off x="654423" y="905435"/>
          <a:ext cx="9941875" cy="5235389"/>
        </p:xfrm>
        <a:graphic>
          <a:graphicData uri="http://schemas.openxmlformats.org/drawingml/2006/table">
            <a:tbl>
              <a:tblPr>
                <a:noFill/>
                <a:tableStyleId>{8833AABB-0D2C-4303-90B2-66D97F6DAEF9}</a:tableStyleId>
              </a:tblPr>
              <a:tblGrid>
                <a:gridCol w="69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3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5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3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u="none" strike="noStrike" cap="none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Yahei"/>
                          <a:sym typeface="Microsoft Yahei"/>
                        </a:rPr>
                        <a:t>領域</a:t>
                      </a:r>
                      <a:endParaRPr sz="2000" u="none" strike="noStrike" cap="none"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Yahei"/>
                        <a:sym typeface="Microsoft Yahe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u="none" strike="noStrike" cap="none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Yahei"/>
                          <a:sym typeface="Microsoft Yahei"/>
                        </a:rPr>
                        <a:t>單元內容</a:t>
                      </a:r>
                      <a:endParaRPr sz="2000" u="none" strike="noStrike" cap="none"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Yahei"/>
                        <a:sym typeface="Microsoft Yahe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u="none" strike="noStrike" cap="none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Yahei"/>
                          <a:sym typeface="Microsoft Yahei"/>
                        </a:rPr>
                        <a:t>教學目標</a:t>
                      </a:r>
                      <a:endParaRPr sz="2000" u="none" strike="noStrike" cap="none"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Yahei"/>
                        <a:sym typeface="Microsoft Yahe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u="none" strike="noStrike" cap="none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Yahei"/>
                          <a:sym typeface="Microsoft Yahei"/>
                        </a:rPr>
                        <a:t>教學重點</a:t>
                      </a:r>
                      <a:endParaRPr sz="2000" u="none" strike="noStrike" cap="none"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Yahei"/>
                        <a:sym typeface="Microsoft Yahe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10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b="1" u="none" strike="noStrike" cap="none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Yahei"/>
                          <a:sym typeface="Microsoft Yahei"/>
                        </a:rPr>
                        <a:t>國語</a:t>
                      </a:r>
                      <a:endParaRPr sz="2800" u="none" strike="noStrike" cap="none"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Yahei"/>
                        <a:sym typeface="Microsoft Yahe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icrosoft Yahei"/>
                        <a:buNone/>
                      </a:pPr>
                      <a:r>
                        <a:rPr lang="en-US" altLang="zh-TW" sz="2000" b="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1.</a:t>
                      </a:r>
                      <a:r>
                        <a:rPr lang="zh-TW" altLang="en-US" sz="2000" b="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用心生活</a:t>
                      </a:r>
                      <a:endParaRPr lang="en-US" altLang="zh-TW" sz="2000" b="0" u="none" strike="noStrike" cap="none">
                        <a:latin typeface="書法家中楷體" panose="02010609010101010101" pitchFamily="49" charset="-120"/>
                        <a:ea typeface="書法家中楷體" panose="02010609010101010101" pitchFamily="49" charset="-120"/>
                        <a:cs typeface="Microsoft Yahei"/>
                        <a:sym typeface="Microsoft Yahe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icrosoft Yahei"/>
                        <a:buNone/>
                        <a:tabLst/>
                        <a:defRPr/>
                      </a:pPr>
                      <a:r>
                        <a:rPr lang="en-US" altLang="zh-TW" sz="2000" b="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2.</a:t>
                      </a:r>
                      <a:r>
                        <a:rPr lang="zh-TW" altLang="en-US" sz="2000" b="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創意無限</a:t>
                      </a:r>
                      <a:endParaRPr lang="en-US" altLang="zh-TW" sz="2000" b="0" u="none" strike="noStrike" cap="none">
                        <a:latin typeface="書法家中楷體" panose="02010609010101010101" pitchFamily="49" charset="-120"/>
                        <a:ea typeface="書法家中楷體" panose="02010609010101010101" pitchFamily="49" charset="-120"/>
                        <a:cs typeface="Microsoft Yahei"/>
                        <a:sym typeface="Microsoft Yahe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icrosoft Yahei"/>
                        <a:buNone/>
                        <a:tabLst/>
                        <a:defRPr/>
                      </a:pPr>
                      <a:r>
                        <a:rPr lang="en-US" altLang="zh-TW" sz="2000" b="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sym typeface="Microsoft Yahei"/>
                        </a:rPr>
                        <a:t>3.</a:t>
                      </a:r>
                      <a:r>
                        <a:rPr lang="zh-TW" altLang="en-US" sz="2000" b="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sym typeface="Microsoft Yahei"/>
                        </a:rPr>
                        <a:t>探索大自然</a:t>
                      </a:r>
                      <a:endParaRPr sz="2000"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icrosoft Yahei"/>
                        <a:buNone/>
                      </a:pPr>
                      <a:r>
                        <a:rPr lang="en-US" altLang="zh-TW" sz="2000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</a:rPr>
                        <a:t>4.</a:t>
                      </a:r>
                      <a:r>
                        <a:rPr lang="zh-TW" altLang="en-US" sz="2000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</a:rPr>
                        <a:t>閱讀探照燈</a:t>
                      </a:r>
                      <a:endParaRPr sz="2000"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1. </a:t>
                      </a:r>
                      <a:r>
                        <a:rPr lang="zh-TW" altLang="zh-TW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能欣賞並朗讀課文或各類文學作品，感受文章之美。</a:t>
                      </a:r>
                      <a:endParaRPr lang="zh-TW" alt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2. </a:t>
                      </a:r>
                      <a:r>
                        <a:rPr lang="zh-TW" altLang="zh-TW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能寫出完整的語句表達情感與想法。</a:t>
                      </a:r>
                      <a:endParaRPr lang="zh-TW" alt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3. </a:t>
                      </a:r>
                      <a:r>
                        <a:rPr lang="zh-TW" altLang="zh-TW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配合識字教學，用正確的硬筆字寫作業。</a:t>
                      </a:r>
                      <a:endParaRPr lang="zh-TW" alt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zh-TW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能讀懂課文內容，並培養分析歸納文章結構的能力。</a:t>
                      </a:r>
                      <a:endParaRPr lang="zh-TW" alt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r>
                        <a:rPr lang="en-US" altLang="zh-TW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5. </a:t>
                      </a:r>
                      <a:r>
                        <a:rPr lang="zh-TW" altLang="zh-TW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能從各種文體的課文中了解文體的特點與異同。</a:t>
                      </a:r>
                      <a:endParaRPr sz="1600" b="0" u="none" strike="noStrike" cap="none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238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PMingLiu"/>
                        <a:buChar char="•"/>
                      </a:pPr>
                      <a:r>
                        <a:rPr lang="zh-TW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專心聆聽，聽「到」還要聽「懂」  </a:t>
                      </a:r>
                      <a:r>
                        <a:rPr lang="zh-TW" sz="14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(複述、問答) </a:t>
                      </a:r>
                      <a:endParaRPr sz="1400" u="none" strike="noStrike" cap="none">
                        <a:solidFill>
                          <a:schemeClr val="tx1"/>
                        </a:solidFill>
                        <a:latin typeface="書法家中楷體" panose="02010609010101010101" pitchFamily="49" charset="-120"/>
                        <a:ea typeface="書法家中楷體" panose="02010609010101010101" pitchFamily="49" charset="-120"/>
                        <a:cs typeface="Microsoft Yahei"/>
                        <a:sym typeface="Microsoft Yahei"/>
                      </a:endParaRPr>
                    </a:p>
                    <a:p>
                      <a:pPr marL="342900" marR="0" lvl="0" indent="-3238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PMingLiu"/>
                        <a:buChar char="•"/>
                      </a:pPr>
                      <a:r>
                        <a:rPr lang="zh-TW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清楚、完整、有條理的口說能力</a:t>
                      </a:r>
                      <a:endParaRPr sz="1800">
                        <a:solidFill>
                          <a:schemeClr val="tx1"/>
                        </a:solidFill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pPr marL="342900" marR="0" lvl="0" indent="-3238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PMingLiu"/>
                        <a:buChar char="•"/>
                      </a:pPr>
                      <a:r>
                        <a:rPr lang="zh-TW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以清楚而合宜的語調朗讀</a:t>
                      </a:r>
                      <a:r>
                        <a:rPr lang="zh-TW" sz="14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(斷句/輕重/情感/語速/閱讀速度/理解)</a:t>
                      </a:r>
                      <a:endParaRPr lang="en-US" altLang="zh-TW" sz="1400" u="none" strike="noStrike" cap="none">
                        <a:solidFill>
                          <a:schemeClr val="tx1"/>
                        </a:solidFill>
                        <a:latin typeface="書法家中楷體" panose="02010609010101010101" pitchFamily="49" charset="-120"/>
                        <a:ea typeface="書法家中楷體" panose="02010609010101010101" pitchFamily="49" charset="-120"/>
                        <a:cs typeface="Microsoft Yahei"/>
                        <a:sym typeface="Microsoft Yahei"/>
                      </a:endParaRPr>
                    </a:p>
                    <a:p>
                      <a:pPr marL="342900" marR="0" lvl="0" indent="-3238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PMingLiu"/>
                        <a:buChar char="•"/>
                      </a:pPr>
                      <a:r>
                        <a:rPr lang="zh-TW" altLang="en-US" sz="1800" u="none" strike="noStrike" cap="none">
                          <a:solidFill>
                            <a:srgbClr val="0070C0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培養提問技巧</a:t>
                      </a:r>
                      <a:r>
                        <a:rPr lang="en-US" altLang="zh-TW" sz="1800" u="none" strike="noStrike" cap="none">
                          <a:solidFill>
                            <a:srgbClr val="0070C0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(</a:t>
                      </a:r>
                      <a:r>
                        <a:rPr lang="zh-TW" altLang="en-US" sz="1800" u="none" strike="noStrike" cap="none">
                          <a:solidFill>
                            <a:srgbClr val="0070C0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六何法</a:t>
                      </a:r>
                      <a:r>
                        <a:rPr lang="en-US" altLang="zh-TW" sz="1800" u="none" strike="noStrike" cap="none">
                          <a:solidFill>
                            <a:srgbClr val="0070C0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)</a:t>
                      </a:r>
                      <a:endParaRPr sz="1800" u="none" strike="noStrike" cap="none">
                        <a:solidFill>
                          <a:srgbClr val="0070C0"/>
                        </a:solidFill>
                        <a:latin typeface="書法家中楷體" panose="02010609010101010101" pitchFamily="49" charset="-120"/>
                        <a:ea typeface="書法家中楷體" panose="02010609010101010101" pitchFamily="49" charset="-120"/>
                        <a:cs typeface="Microsoft Yahei"/>
                        <a:sym typeface="Microsoft Yahei"/>
                      </a:endParaRPr>
                    </a:p>
                    <a:p>
                      <a:pPr marL="342900" marR="0" lvl="0" indent="-3238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PMingLiu"/>
                        <a:buChar char="•"/>
                      </a:pPr>
                      <a:r>
                        <a:rPr lang="zh-TW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擴充語彙：</a:t>
                      </a:r>
                      <a:r>
                        <a:rPr lang="zh-TW" sz="14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不寫注音/字的部件分解(連接舊經驗)/字義的推測、比較、延伸/不造太簡單或太難</a:t>
                      </a:r>
                      <a:r>
                        <a:rPr lang="zh-TW" altLang="en-US" sz="14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的</a:t>
                      </a:r>
                      <a:r>
                        <a:rPr lang="zh-TW" sz="14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詞/讀懂字典中的字義 </a:t>
                      </a:r>
                      <a:endParaRPr sz="1400">
                        <a:solidFill>
                          <a:schemeClr val="tx1"/>
                        </a:solidFill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pPr marL="342900" marR="0" lvl="0" indent="-3238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PMingLiu"/>
                        <a:buChar char="•"/>
                      </a:pPr>
                      <a:r>
                        <a:rPr lang="zh-TW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增加閱讀量、培養閱讀技巧：</a:t>
                      </a:r>
                      <a:r>
                        <a:rPr lang="zh-TW" sz="14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讀報、班級共讀/晨讀10分鐘、日進(進館)</a:t>
                      </a:r>
                      <a:endParaRPr sz="1400" u="none" strike="noStrike" cap="none">
                        <a:solidFill>
                          <a:schemeClr val="tx1"/>
                        </a:solidFill>
                        <a:latin typeface="書法家中楷體" panose="02010609010101010101" pitchFamily="49" charset="-120"/>
                        <a:ea typeface="書法家中楷體" panose="02010609010101010101" pitchFamily="49" charset="-120"/>
                        <a:cs typeface="Microsoft Yahei"/>
                        <a:sym typeface="Microsoft Yahei"/>
                      </a:endParaRPr>
                    </a:p>
                    <a:p>
                      <a:pPr marL="342900" marR="0" lvl="0" indent="-3238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PMingLiu"/>
                        <a:buChar char="•"/>
                      </a:pPr>
                      <a:r>
                        <a:rPr lang="zh-TW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「練字」、「練手」，也「練心」  </a:t>
                      </a:r>
                      <a:endParaRPr sz="1800" u="none" strike="noStrike" cap="none">
                        <a:solidFill>
                          <a:schemeClr val="tx1"/>
                        </a:solidFill>
                        <a:latin typeface="書法家中楷體" panose="02010609010101010101" pitchFamily="49" charset="-120"/>
                        <a:ea typeface="書法家中楷體" panose="02010609010101010101" pitchFamily="49" charset="-120"/>
                        <a:cs typeface="Microsoft Yahei"/>
                        <a:sym typeface="Microsoft Yahei"/>
                      </a:endParaRPr>
                    </a:p>
                    <a:p>
                      <a:pPr marL="342900" marR="0" lvl="0" indent="-3238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PMingLiu"/>
                        <a:buChar char="•"/>
                      </a:pPr>
                      <a:r>
                        <a:rPr lang="zh-TW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課文寫作技巧分析：</a:t>
                      </a:r>
                      <a:r>
                        <a:rPr lang="zh-TW" sz="1400" u="none" strike="noStrike" cap="none">
                          <a:solidFill>
                            <a:srgbClr val="0070C0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段落結構分析</a:t>
                      </a:r>
                      <a:r>
                        <a:rPr lang="en-US" altLang="zh-TW" sz="1400" u="none" strike="noStrike" cap="none">
                          <a:solidFill>
                            <a:srgbClr val="0070C0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(</a:t>
                      </a:r>
                      <a:r>
                        <a:rPr lang="zh-TW" altLang="en-US" sz="1400" u="none" strike="noStrike" cap="none">
                          <a:solidFill>
                            <a:srgbClr val="0070C0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心智圖</a:t>
                      </a:r>
                      <a:r>
                        <a:rPr lang="en-US" altLang="zh-TW" sz="1400" u="none" strike="noStrike" cap="none">
                          <a:solidFill>
                            <a:srgbClr val="0070C0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)</a:t>
                      </a:r>
                      <a:r>
                        <a:rPr lang="zh-TW" sz="1400" u="none" strike="noStrike" cap="none">
                          <a:solidFill>
                            <a:srgbClr val="0070C0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、</a:t>
                      </a:r>
                      <a:r>
                        <a:rPr lang="zh-TW" altLang="en-US" sz="1400" u="none" strike="noStrike" cap="none">
                          <a:solidFill>
                            <a:srgbClr val="0070C0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摘要大意</a:t>
                      </a:r>
                      <a:r>
                        <a:rPr lang="zh-TW" sz="1400" u="none" strike="noStrike" cap="none">
                          <a:solidFill>
                            <a:srgbClr val="0070C0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、擴寫(五星級造句：心情、動作、五感、想像)、人物描寫、</a:t>
                      </a:r>
                      <a:r>
                        <a:rPr lang="zh-TW" altLang="en-US" sz="1400" u="none" strike="noStrike" cap="none">
                          <a:solidFill>
                            <a:srgbClr val="0070C0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標點符號應用、靜動態寫物</a:t>
                      </a:r>
                      <a:r>
                        <a:rPr lang="zh-TW" sz="1400" u="none" strike="noStrike" cap="none">
                          <a:solidFill>
                            <a:srgbClr val="0070C0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、</a:t>
                      </a:r>
                      <a:r>
                        <a:rPr lang="zh-TW" altLang="en-US" sz="1400" u="none" strike="noStrike" cap="none">
                          <a:solidFill>
                            <a:srgbClr val="0070C0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詩與說明文特點</a:t>
                      </a:r>
                      <a:r>
                        <a:rPr lang="zh-TW" sz="1400" u="none" strike="noStrike" cap="none">
                          <a:solidFill>
                            <a:srgbClr val="0070C0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、修辭應用</a:t>
                      </a:r>
                      <a:endParaRPr lang="en-US" altLang="zh-TW" sz="1400" u="none" strike="noStrike" cap="none">
                        <a:solidFill>
                          <a:srgbClr val="0070C0"/>
                        </a:solidFill>
                        <a:latin typeface="書法家中楷體" panose="02010609010101010101" pitchFamily="49" charset="-120"/>
                        <a:ea typeface="書法家中楷體" panose="02010609010101010101" pitchFamily="49" charset="-120"/>
                        <a:cs typeface="Microsoft Yahei"/>
                        <a:sym typeface="Microsoft Yahei"/>
                      </a:endParaRPr>
                    </a:p>
                    <a:p>
                      <a:pPr marL="342900" marR="0" lvl="0" indent="-3238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PMingLiu"/>
                        <a:buChar char="•"/>
                      </a:pPr>
                      <a:r>
                        <a:rPr lang="zh-TW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增加寫作量、養成寫作習慣</a:t>
                      </a:r>
                      <a:endParaRPr sz="1800">
                        <a:solidFill>
                          <a:schemeClr val="tx1"/>
                        </a:solidFill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5" name="Google Shape;10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9229" y="0"/>
            <a:ext cx="3420838" cy="143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852" y="3722790"/>
            <a:ext cx="4277820" cy="4277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/>
          <p:nvPr/>
        </p:nvSpPr>
        <p:spPr>
          <a:xfrm>
            <a:off x="358588" y="717176"/>
            <a:ext cx="10533529" cy="5880848"/>
          </a:xfrm>
          <a:custGeom>
            <a:avLst/>
            <a:gdLst/>
            <a:ahLst/>
            <a:cxnLst/>
            <a:rect l="l" t="t" r="r" b="b"/>
            <a:pathLst>
              <a:path w="9648855" h="4916952" extrusionOk="0">
                <a:moveTo>
                  <a:pt x="24331" y="388470"/>
                </a:moveTo>
                <a:cubicBezTo>
                  <a:pt x="-43908" y="763783"/>
                  <a:pt x="51626" y="1666811"/>
                  <a:pt x="65274" y="2285509"/>
                </a:cubicBezTo>
                <a:cubicBezTo>
                  <a:pt x="78922" y="2904207"/>
                  <a:pt x="22057" y="3673031"/>
                  <a:pt x="106218" y="4100661"/>
                </a:cubicBezTo>
                <a:cubicBezTo>
                  <a:pt x="190379" y="4528291"/>
                  <a:pt x="272266" y="4721634"/>
                  <a:pt x="570242" y="4851288"/>
                </a:cubicBezTo>
                <a:cubicBezTo>
                  <a:pt x="868218" y="4980942"/>
                  <a:pt x="1894074" y="4878584"/>
                  <a:pt x="1894074" y="4878584"/>
                </a:cubicBezTo>
                <a:lnTo>
                  <a:pt x="7080224" y="4810345"/>
                </a:lnTo>
                <a:cubicBezTo>
                  <a:pt x="8301699" y="4794423"/>
                  <a:pt x="8797567" y="4908154"/>
                  <a:pt x="9222922" y="4783049"/>
                </a:cubicBezTo>
                <a:cubicBezTo>
                  <a:pt x="9648277" y="4657944"/>
                  <a:pt x="9575489" y="4630649"/>
                  <a:pt x="9632355" y="4059718"/>
                </a:cubicBezTo>
                <a:cubicBezTo>
                  <a:pt x="9689221" y="3488787"/>
                  <a:pt x="9582313" y="2005730"/>
                  <a:pt x="9564116" y="1357461"/>
                </a:cubicBezTo>
                <a:cubicBezTo>
                  <a:pt x="9545919" y="709192"/>
                  <a:pt x="9691495" y="383921"/>
                  <a:pt x="9523173" y="170106"/>
                </a:cubicBezTo>
                <a:cubicBezTo>
                  <a:pt x="9354851" y="-43709"/>
                  <a:pt x="9197901" y="92769"/>
                  <a:pt x="8554182" y="74572"/>
                </a:cubicBezTo>
                <a:cubicBezTo>
                  <a:pt x="7910463" y="56375"/>
                  <a:pt x="5660857" y="60924"/>
                  <a:pt x="5660857" y="60924"/>
                </a:cubicBezTo>
                <a:lnTo>
                  <a:pt x="1812188" y="19981"/>
                </a:lnTo>
                <a:cubicBezTo>
                  <a:pt x="947830" y="15432"/>
                  <a:pt x="765859" y="-30060"/>
                  <a:pt x="474707" y="33629"/>
                </a:cubicBezTo>
                <a:cubicBezTo>
                  <a:pt x="183555" y="97318"/>
                  <a:pt x="92570" y="13157"/>
                  <a:pt x="24331" y="3884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13" name="Google Shape;113;p7"/>
          <p:cNvGrpSpPr/>
          <p:nvPr/>
        </p:nvGrpSpPr>
        <p:grpSpPr>
          <a:xfrm>
            <a:off x="3619408" y="201489"/>
            <a:ext cx="4935255" cy="955729"/>
            <a:chOff x="3628373" y="437326"/>
            <a:chExt cx="4935255" cy="955729"/>
          </a:xfrm>
        </p:grpSpPr>
        <p:sp>
          <p:nvSpPr>
            <p:cNvPr id="114" name="Google Shape;114;p7"/>
            <p:cNvSpPr txBox="1"/>
            <p:nvPr/>
          </p:nvSpPr>
          <p:spPr>
            <a:xfrm>
              <a:off x="5191895" y="437326"/>
              <a:ext cx="182614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>
                  <a:solidFill>
                    <a:schemeClr val="dk1"/>
                  </a:solidFill>
                  <a:latin typeface="書法家中楷體" panose="02010609010101010101" pitchFamily="49" charset="-120"/>
                  <a:ea typeface="書法家中楷體" panose="02010609010101010101" pitchFamily="49" charset="-120"/>
                  <a:cs typeface="Microsoft Yahei"/>
                  <a:sym typeface="Microsoft Yahei"/>
                </a:rPr>
                <a:t>教學安排</a:t>
              </a:r>
              <a:endParaRPr sz="3200">
                <a:solidFill>
                  <a:schemeClr val="dk1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Microsoft Yahei"/>
                <a:sym typeface="Microsoft Yahei"/>
              </a:endParaRPr>
            </a:p>
          </p:txBody>
        </p:sp>
        <p:sp>
          <p:nvSpPr>
            <p:cNvPr id="115" name="Google Shape;115;p7"/>
            <p:cNvSpPr txBox="1"/>
            <p:nvPr/>
          </p:nvSpPr>
          <p:spPr>
            <a:xfrm>
              <a:off x="3628373" y="1134523"/>
              <a:ext cx="4935255" cy="258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aphicFrame>
        <p:nvGraphicFramePr>
          <p:cNvPr id="116" name="Google Shape;116;p7"/>
          <p:cNvGraphicFramePr/>
          <p:nvPr>
            <p:extLst>
              <p:ext uri="{D42A27DB-BD31-4B8C-83A1-F6EECF244321}">
                <p14:modId xmlns:p14="http://schemas.microsoft.com/office/powerpoint/2010/main" val="241940838"/>
              </p:ext>
            </p:extLst>
          </p:nvPr>
        </p:nvGraphicFramePr>
        <p:xfrm>
          <a:off x="654423" y="905435"/>
          <a:ext cx="9941875" cy="466175"/>
        </p:xfrm>
        <a:graphic>
          <a:graphicData uri="http://schemas.openxmlformats.org/drawingml/2006/table">
            <a:tbl>
              <a:tblPr>
                <a:noFill/>
                <a:tableStyleId>{8833AABB-0D2C-4303-90B2-66D97F6DAEF9}</a:tableStyleId>
              </a:tblPr>
              <a:tblGrid>
                <a:gridCol w="69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2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4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領域</a:t>
                      </a:r>
                      <a:endParaRPr sz="2000" u="none" strike="noStrike" cap="none">
                        <a:latin typeface="書法家中楷體" panose="02010609010101010101" pitchFamily="49" charset="-120"/>
                        <a:ea typeface="書法家中楷體" panose="02010609010101010101" pitchFamily="49" charset="-120"/>
                        <a:cs typeface="Microsoft Yahei"/>
                        <a:sym typeface="Microsoft Yahe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單元內容</a:t>
                      </a:r>
                      <a:endParaRPr sz="2000" u="none" strike="noStrike" cap="none">
                        <a:latin typeface="書法家中楷體" panose="02010609010101010101" pitchFamily="49" charset="-120"/>
                        <a:ea typeface="書法家中楷體" panose="02010609010101010101" pitchFamily="49" charset="-120"/>
                        <a:cs typeface="Microsoft Yahei"/>
                        <a:sym typeface="Microsoft Yahe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教學目標</a:t>
                      </a:r>
                      <a:endParaRPr sz="2000" u="none" strike="noStrike" cap="none">
                        <a:latin typeface="書法家中楷體" panose="02010609010101010101" pitchFamily="49" charset="-120"/>
                        <a:ea typeface="書法家中楷體" panose="02010609010101010101" pitchFamily="49" charset="-120"/>
                        <a:cs typeface="Microsoft Yahei"/>
                        <a:sym typeface="Microsoft Yahe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教學重點</a:t>
                      </a:r>
                      <a:endParaRPr sz="2000" u="none" strike="noStrike" cap="none">
                        <a:latin typeface="書法家中楷體" panose="02010609010101010101" pitchFamily="49" charset="-120"/>
                        <a:ea typeface="書法家中楷體" panose="02010609010101010101" pitchFamily="49" charset="-120"/>
                        <a:cs typeface="Microsoft Yahei"/>
                        <a:sym typeface="Microsoft Yahe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7" name="Google Shape;117;p7"/>
          <p:cNvGraphicFramePr/>
          <p:nvPr>
            <p:extLst>
              <p:ext uri="{D42A27DB-BD31-4B8C-83A1-F6EECF244321}">
                <p14:modId xmlns:p14="http://schemas.microsoft.com/office/powerpoint/2010/main" val="1354637055"/>
              </p:ext>
            </p:extLst>
          </p:nvPr>
        </p:nvGraphicFramePr>
        <p:xfrm>
          <a:off x="656564" y="1367117"/>
          <a:ext cx="9932925" cy="4824125"/>
        </p:xfrm>
        <a:graphic>
          <a:graphicData uri="http://schemas.openxmlformats.org/drawingml/2006/table">
            <a:tbl>
              <a:tblPr>
                <a:noFill/>
                <a:tableStyleId>{8833AABB-0D2C-4303-90B2-66D97F6DAEF9}</a:tableStyleId>
              </a:tblPr>
              <a:tblGrid>
                <a:gridCol w="69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2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4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1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數學</a:t>
                      </a:r>
                      <a:endParaRPr sz="2400" u="none" strike="noStrike" cap="none">
                        <a:latin typeface="書法家中楷體" panose="02010609010101010101" pitchFamily="49" charset="-120"/>
                        <a:ea typeface="書法家中楷體" panose="02010609010101010101" pitchFamily="49" charset="-120"/>
                        <a:cs typeface="Microsoft Yahei"/>
                        <a:sym typeface="Microsoft Yahe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Yahei"/>
                        <a:buNone/>
                      </a:pPr>
                      <a:r>
                        <a:rPr lang="en-US" altLang="zh-TW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1.</a:t>
                      </a:r>
                      <a:r>
                        <a:rPr lang="zh-TW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分數的加減</a:t>
                      </a:r>
                      <a:endParaRPr sz="1800">
                        <a:solidFill>
                          <a:schemeClr val="tx1"/>
                        </a:solidFill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Yahei"/>
                        <a:buNone/>
                      </a:pPr>
                      <a:r>
                        <a:rPr lang="en-US" altLang="zh-TW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2.</a:t>
                      </a:r>
                      <a:r>
                        <a:rPr lang="zh-TW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除法</a:t>
                      </a:r>
                      <a:endParaRPr sz="1800">
                        <a:solidFill>
                          <a:schemeClr val="tx1"/>
                        </a:solidFill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Yahei"/>
                        <a:buNone/>
                      </a:pPr>
                      <a:r>
                        <a:rPr lang="en-US" altLang="zh-TW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3.</a:t>
                      </a:r>
                      <a:r>
                        <a:rPr lang="zh-TW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尋找規律</a:t>
                      </a:r>
                      <a:endParaRPr sz="1800">
                        <a:solidFill>
                          <a:schemeClr val="tx1"/>
                        </a:solidFill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Yahei"/>
                        <a:buNone/>
                      </a:pPr>
                      <a:r>
                        <a:rPr lang="en-US" altLang="zh-TW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4.</a:t>
                      </a:r>
                      <a:r>
                        <a:rPr lang="zh-TW" altLang="en-US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公斤和公克</a:t>
                      </a:r>
                      <a:endParaRPr lang="en-US" altLang="zh-TW" sz="1800" u="none" strike="noStrike" cap="none">
                        <a:solidFill>
                          <a:schemeClr val="tx1"/>
                        </a:solidFill>
                        <a:latin typeface="書法家中楷體" panose="02010609010101010101" pitchFamily="49" charset="-120"/>
                        <a:ea typeface="書法家中楷體" panose="02010609010101010101" pitchFamily="49" charset="-120"/>
                        <a:cs typeface="Microsoft Yahei"/>
                        <a:sym typeface="Microsoft Yahei"/>
                      </a:endParaRPr>
                    </a:p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Yahei"/>
                        <a:buNone/>
                      </a:pPr>
                      <a:r>
                        <a:rPr lang="en-US" altLang="zh-TW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5.</a:t>
                      </a:r>
                      <a:r>
                        <a:rPr lang="zh-TW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小數</a:t>
                      </a:r>
                      <a:endParaRPr sz="1800">
                        <a:solidFill>
                          <a:schemeClr val="tx1"/>
                        </a:solidFill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Yahei"/>
                        <a:buNone/>
                      </a:pPr>
                      <a:r>
                        <a:rPr lang="en-US" altLang="zh-TW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6.</a:t>
                      </a:r>
                      <a:r>
                        <a:rPr lang="zh-TW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圓</a:t>
                      </a:r>
                      <a:endParaRPr sz="1800">
                        <a:solidFill>
                          <a:schemeClr val="tx1"/>
                        </a:solidFill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Yahei"/>
                        <a:buNone/>
                      </a:pPr>
                      <a:r>
                        <a:rPr lang="en-US" altLang="zh-TW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7.</a:t>
                      </a:r>
                      <a:r>
                        <a:rPr lang="zh-TW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乘法與除法</a:t>
                      </a:r>
                      <a:endParaRPr lang="en-US" altLang="zh-TW" sz="1800" u="none" strike="noStrike" cap="none">
                        <a:solidFill>
                          <a:schemeClr val="tx1"/>
                        </a:solidFill>
                        <a:latin typeface="書法家中楷體" panose="02010609010101010101" pitchFamily="49" charset="-120"/>
                        <a:ea typeface="書法家中楷體" panose="02010609010101010101" pitchFamily="49" charset="-120"/>
                        <a:cs typeface="Microsoft Yahei"/>
                        <a:sym typeface="Microsoft Yahei"/>
                      </a:endParaRPr>
                    </a:p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Yahei"/>
                        <a:buNone/>
                      </a:pPr>
                      <a:r>
                        <a:rPr lang="en-US" altLang="zh-TW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sym typeface="Microsoft Yahei"/>
                        </a:rPr>
                        <a:t>8.</a:t>
                      </a:r>
                      <a:r>
                        <a:rPr lang="zh-TW" altLang="en-US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sym typeface="Microsoft Yahei"/>
                        </a:rPr>
                        <a:t>時間</a:t>
                      </a:r>
                      <a:endParaRPr sz="1800">
                        <a:solidFill>
                          <a:schemeClr val="tx1"/>
                        </a:solidFill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Yahei"/>
                        <a:buNone/>
                      </a:pPr>
                      <a:r>
                        <a:rPr lang="en-US" altLang="zh-TW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9.</a:t>
                      </a:r>
                      <a:r>
                        <a:rPr lang="zh-TW" sz="1800" u="none" strike="noStrike" cap="none">
                          <a:solidFill>
                            <a:schemeClr val="tx1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統計表</a:t>
                      </a:r>
                      <a:endParaRPr sz="1800">
                        <a:solidFill>
                          <a:schemeClr val="tx1"/>
                        </a:solidFill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indent="-76200">
                        <a:spcAft>
                          <a:spcPts val="0"/>
                        </a:spcAft>
                      </a:pPr>
                      <a:r>
                        <a:rPr lang="en-US" altLang="zh-TW" sz="2000" kern="0">
                          <a:solidFill>
                            <a:schemeClr val="tx1"/>
                          </a:solidFill>
                          <a:effectLst/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新細明體" panose="02020500000000000000" pitchFamily="18" charset="-120"/>
                        </a:rPr>
                        <a:t>1. </a:t>
                      </a:r>
                      <a:r>
                        <a:rPr lang="zh-TW" altLang="zh-TW" sz="2000" kern="0">
                          <a:solidFill>
                            <a:schemeClr val="tx1"/>
                          </a:solidFill>
                          <a:effectLst/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新細明體" panose="02020500000000000000" pitchFamily="18" charset="-120"/>
                        </a:rPr>
                        <a:t>能解決同分母分數的加減問題。</a:t>
                      </a:r>
                      <a:endParaRPr lang="zh-TW" altLang="zh-TW" sz="2000" kern="100">
                        <a:solidFill>
                          <a:schemeClr val="tx1"/>
                        </a:solidFill>
                        <a:effectLst/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pPr marL="76200" indent="-76200">
                        <a:spcAft>
                          <a:spcPts val="0"/>
                        </a:spcAft>
                      </a:pPr>
                      <a:r>
                        <a:rPr lang="en-US" altLang="zh-TW" sz="2000" kern="0">
                          <a:solidFill>
                            <a:schemeClr val="tx1"/>
                          </a:solidFill>
                          <a:effectLst/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新細明體" panose="02020500000000000000" pitchFamily="18" charset="-120"/>
                        </a:rPr>
                        <a:t>2. </a:t>
                      </a:r>
                      <a:r>
                        <a:rPr lang="zh-TW" altLang="zh-TW" sz="2000" kern="100">
                          <a:solidFill>
                            <a:schemeClr val="tx1"/>
                          </a:solidFill>
                          <a:effectLst/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</a:rPr>
                        <a:t>能認識重量單位，並學會換算和加減計算。</a:t>
                      </a:r>
                    </a:p>
                    <a:p>
                      <a:pPr marL="76200" indent="-76200">
                        <a:spcAft>
                          <a:spcPts val="0"/>
                        </a:spcAft>
                      </a:pPr>
                      <a:r>
                        <a:rPr lang="en-US" altLang="zh-TW" sz="2000" kern="0">
                          <a:solidFill>
                            <a:schemeClr val="tx1"/>
                          </a:solidFill>
                          <a:effectLst/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新細明體" panose="02020500000000000000" pitchFamily="18" charset="-120"/>
                        </a:rPr>
                        <a:t>3. </a:t>
                      </a:r>
                      <a:r>
                        <a:rPr lang="zh-TW" altLang="zh-TW" sz="2000" kern="0">
                          <a:solidFill>
                            <a:schemeClr val="tx1"/>
                          </a:solidFill>
                          <a:effectLst/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新細明體" panose="02020500000000000000" pitchFamily="18" charset="-120"/>
                        </a:rPr>
                        <a:t>認識時刻和時間。能解決時刻或時間量相關的加減問題。 </a:t>
                      </a:r>
                      <a:endParaRPr lang="zh-TW" altLang="zh-TW" sz="2000" kern="100">
                        <a:solidFill>
                          <a:schemeClr val="tx1"/>
                        </a:solidFill>
                        <a:effectLst/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pPr marL="76200" indent="-76200">
                        <a:spcAft>
                          <a:spcPts val="0"/>
                        </a:spcAft>
                      </a:pPr>
                      <a:r>
                        <a:rPr lang="en-US" altLang="zh-TW" sz="2000" kern="0">
                          <a:solidFill>
                            <a:schemeClr val="tx1"/>
                          </a:solidFill>
                          <a:effectLst/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新細明體" panose="02020500000000000000" pitchFamily="18" charset="-120"/>
                        </a:rPr>
                        <a:t>4. </a:t>
                      </a:r>
                      <a:r>
                        <a:rPr lang="zh-TW" altLang="zh-TW" sz="2000" kern="0">
                          <a:solidFill>
                            <a:schemeClr val="tx1"/>
                          </a:solidFill>
                          <a:effectLst/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新細明體" panose="02020500000000000000" pitchFamily="18" charset="-120"/>
                        </a:rPr>
                        <a:t>認識圓及能使用圓規畫圓，及複製線段的長。 </a:t>
                      </a:r>
                      <a:endParaRPr lang="zh-TW" altLang="zh-TW" sz="2000" kern="100">
                        <a:solidFill>
                          <a:schemeClr val="tx1"/>
                        </a:solidFill>
                        <a:effectLst/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pPr marL="76200" indent="-76200">
                        <a:spcAft>
                          <a:spcPts val="0"/>
                        </a:spcAft>
                      </a:pPr>
                      <a:r>
                        <a:rPr lang="en-US" altLang="zh-TW" sz="2000" kern="0">
                          <a:solidFill>
                            <a:schemeClr val="tx1"/>
                          </a:solidFill>
                          <a:effectLst/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新細明體" panose="02020500000000000000" pitchFamily="18" charset="-120"/>
                        </a:rPr>
                        <a:t>5. </a:t>
                      </a:r>
                      <a:r>
                        <a:rPr lang="zh-TW" altLang="zh-TW" sz="2000" kern="0">
                          <a:solidFill>
                            <a:schemeClr val="tx1"/>
                          </a:solidFill>
                          <a:effectLst/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新細明體" panose="02020500000000000000" pitchFamily="18" charset="-120"/>
                        </a:rPr>
                        <a:t>能解決含有未知數的乘除法應用問題。 </a:t>
                      </a:r>
                      <a:endParaRPr lang="zh-TW" altLang="zh-TW" sz="2000" kern="100">
                        <a:solidFill>
                          <a:schemeClr val="tx1"/>
                        </a:solidFill>
                        <a:effectLst/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r>
                        <a:rPr lang="en-US" altLang="zh-TW" sz="2000">
                          <a:solidFill>
                            <a:schemeClr val="tx1"/>
                          </a:solidFill>
                          <a:effectLst/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新細明體" panose="02020500000000000000" pitchFamily="18" charset="-120"/>
                        </a:rPr>
                        <a:t>6. </a:t>
                      </a:r>
                      <a:r>
                        <a:rPr lang="zh-TW" altLang="zh-TW" sz="2000">
                          <a:solidFill>
                            <a:schemeClr val="tx1"/>
                          </a:solidFill>
                          <a:effectLst/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新細明體" panose="02020500000000000000" pitchFamily="18" charset="-120"/>
                        </a:rPr>
                        <a:t>能報讀生活中常見的表格並做表格的應用。</a:t>
                      </a:r>
                      <a:endParaRPr sz="2000">
                        <a:solidFill>
                          <a:schemeClr val="tx1"/>
                        </a:solidFill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Char char="•"/>
                      </a:pPr>
                      <a:r>
                        <a:rPr lang="zh-TW" sz="20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以日常經驗引導，融入遊戲提高學習興趣</a:t>
                      </a:r>
                      <a:endParaRPr sz="2000"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pPr marL="342900" marR="0" lvl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Char char="•"/>
                      </a:pPr>
                      <a:r>
                        <a:rPr lang="zh-TW" sz="20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實物操作，建立正確概念</a:t>
                      </a:r>
                      <a:endParaRPr sz="2000"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pPr marL="342900" marR="0" lvl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Char char="•"/>
                      </a:pPr>
                      <a:r>
                        <a:rPr lang="zh-TW" sz="20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複習舊經驗，加強銜接 </a:t>
                      </a:r>
                      <a:endParaRPr sz="2000"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pPr marL="342900" marR="0" lvl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Char char="•"/>
                      </a:pPr>
                      <a:r>
                        <a:rPr lang="zh-TW" sz="20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隨堂評量，檢視學習成效</a:t>
                      </a:r>
                      <a:endParaRPr sz="2000"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pPr marL="342900" marR="0" lvl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Char char="•"/>
                      </a:pPr>
                      <a:r>
                        <a:rPr lang="zh-TW" sz="20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加強基本運算、作圖能力，打下良好基礎</a:t>
                      </a:r>
                      <a:endParaRPr sz="2000"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pPr marL="342900" marR="0" lvl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Char char="•"/>
                      </a:pPr>
                      <a:r>
                        <a:rPr lang="zh-TW" sz="20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重視立即訂正，減少錯誤概念存留的機會</a:t>
                      </a:r>
                      <a:endParaRPr sz="2000"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8" name="Google Shape;11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2434" y="3599817"/>
            <a:ext cx="1835317" cy="2794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/>
          <p:nvPr/>
        </p:nvSpPr>
        <p:spPr>
          <a:xfrm>
            <a:off x="358588" y="717176"/>
            <a:ext cx="10533529" cy="4959724"/>
          </a:xfrm>
          <a:custGeom>
            <a:avLst/>
            <a:gdLst/>
            <a:ahLst/>
            <a:cxnLst/>
            <a:rect l="l" t="t" r="r" b="b"/>
            <a:pathLst>
              <a:path w="9648855" h="4916952" extrusionOk="0">
                <a:moveTo>
                  <a:pt x="24331" y="388470"/>
                </a:moveTo>
                <a:cubicBezTo>
                  <a:pt x="-43908" y="763783"/>
                  <a:pt x="51626" y="1666811"/>
                  <a:pt x="65274" y="2285509"/>
                </a:cubicBezTo>
                <a:cubicBezTo>
                  <a:pt x="78922" y="2904207"/>
                  <a:pt x="22057" y="3673031"/>
                  <a:pt x="106218" y="4100661"/>
                </a:cubicBezTo>
                <a:cubicBezTo>
                  <a:pt x="190379" y="4528291"/>
                  <a:pt x="272266" y="4721634"/>
                  <a:pt x="570242" y="4851288"/>
                </a:cubicBezTo>
                <a:cubicBezTo>
                  <a:pt x="868218" y="4980942"/>
                  <a:pt x="1894074" y="4878584"/>
                  <a:pt x="1894074" y="4878584"/>
                </a:cubicBezTo>
                <a:lnTo>
                  <a:pt x="7080224" y="4810345"/>
                </a:lnTo>
                <a:cubicBezTo>
                  <a:pt x="8301699" y="4794423"/>
                  <a:pt x="8797567" y="4908154"/>
                  <a:pt x="9222922" y="4783049"/>
                </a:cubicBezTo>
                <a:cubicBezTo>
                  <a:pt x="9648277" y="4657944"/>
                  <a:pt x="9575489" y="4630649"/>
                  <a:pt x="9632355" y="4059718"/>
                </a:cubicBezTo>
                <a:cubicBezTo>
                  <a:pt x="9689221" y="3488787"/>
                  <a:pt x="9582313" y="2005730"/>
                  <a:pt x="9564116" y="1357461"/>
                </a:cubicBezTo>
                <a:cubicBezTo>
                  <a:pt x="9545919" y="709192"/>
                  <a:pt x="9691495" y="383921"/>
                  <a:pt x="9523173" y="170106"/>
                </a:cubicBezTo>
                <a:cubicBezTo>
                  <a:pt x="9354851" y="-43709"/>
                  <a:pt x="9197901" y="92769"/>
                  <a:pt x="8554182" y="74572"/>
                </a:cubicBezTo>
                <a:cubicBezTo>
                  <a:pt x="7910463" y="56375"/>
                  <a:pt x="5660857" y="60924"/>
                  <a:pt x="5660857" y="60924"/>
                </a:cubicBezTo>
                <a:lnTo>
                  <a:pt x="1812188" y="19981"/>
                </a:lnTo>
                <a:cubicBezTo>
                  <a:pt x="947830" y="15432"/>
                  <a:pt x="765859" y="-30060"/>
                  <a:pt x="474707" y="33629"/>
                </a:cubicBezTo>
                <a:cubicBezTo>
                  <a:pt x="183555" y="97318"/>
                  <a:pt x="92570" y="13157"/>
                  <a:pt x="24331" y="3884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25" name="Google Shape;125;p8"/>
          <p:cNvGrpSpPr/>
          <p:nvPr/>
        </p:nvGrpSpPr>
        <p:grpSpPr>
          <a:xfrm>
            <a:off x="3619408" y="201489"/>
            <a:ext cx="4935255" cy="955729"/>
            <a:chOff x="3628373" y="437326"/>
            <a:chExt cx="4935255" cy="955729"/>
          </a:xfrm>
        </p:grpSpPr>
        <p:sp>
          <p:nvSpPr>
            <p:cNvPr id="126" name="Google Shape;126;p8"/>
            <p:cNvSpPr txBox="1"/>
            <p:nvPr/>
          </p:nvSpPr>
          <p:spPr>
            <a:xfrm>
              <a:off x="5191895" y="437326"/>
              <a:ext cx="182614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>
                  <a:solidFill>
                    <a:schemeClr val="dk1"/>
                  </a:solidFill>
                  <a:latin typeface="書法家中楷體" panose="02010609010101010101" pitchFamily="49" charset="-120"/>
                  <a:ea typeface="書法家中楷體" panose="02010609010101010101" pitchFamily="49" charset="-120"/>
                  <a:cs typeface="Microsoft Yahei"/>
                  <a:sym typeface="Microsoft Yahei"/>
                </a:rPr>
                <a:t>教學安排</a:t>
              </a:r>
              <a:endParaRPr sz="3200">
                <a:solidFill>
                  <a:schemeClr val="dk1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Microsoft Yahei"/>
                <a:sym typeface="Microsoft Yahei"/>
              </a:endParaRPr>
            </a:p>
          </p:txBody>
        </p:sp>
        <p:sp>
          <p:nvSpPr>
            <p:cNvPr id="127" name="Google Shape;127;p8"/>
            <p:cNvSpPr txBox="1"/>
            <p:nvPr/>
          </p:nvSpPr>
          <p:spPr>
            <a:xfrm>
              <a:off x="3628373" y="1134523"/>
              <a:ext cx="4935255" cy="258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aphicFrame>
        <p:nvGraphicFramePr>
          <p:cNvPr id="128" name="Google Shape;128;p8"/>
          <p:cNvGraphicFramePr/>
          <p:nvPr>
            <p:extLst>
              <p:ext uri="{D42A27DB-BD31-4B8C-83A1-F6EECF244321}">
                <p14:modId xmlns:p14="http://schemas.microsoft.com/office/powerpoint/2010/main" val="81145248"/>
              </p:ext>
            </p:extLst>
          </p:nvPr>
        </p:nvGraphicFramePr>
        <p:xfrm>
          <a:off x="654423" y="905435"/>
          <a:ext cx="9941875" cy="466175"/>
        </p:xfrm>
        <a:graphic>
          <a:graphicData uri="http://schemas.openxmlformats.org/drawingml/2006/table">
            <a:tbl>
              <a:tblPr>
                <a:noFill/>
                <a:tableStyleId>{8833AABB-0D2C-4303-90B2-66D97F6DAEF9}</a:tableStyleId>
              </a:tblPr>
              <a:tblGrid>
                <a:gridCol w="69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0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領域</a:t>
                      </a:r>
                      <a:endParaRPr sz="2000" u="none" strike="noStrike" cap="none">
                        <a:latin typeface="書法家中楷體" panose="02010609010101010101" pitchFamily="49" charset="-120"/>
                        <a:ea typeface="書法家中楷體" panose="02010609010101010101" pitchFamily="49" charset="-120"/>
                        <a:cs typeface="Microsoft Yahei"/>
                        <a:sym typeface="Microsoft Yahe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單元內容</a:t>
                      </a:r>
                      <a:endParaRPr sz="2000" u="none" strike="noStrike" cap="none">
                        <a:latin typeface="書法家中楷體" panose="02010609010101010101" pitchFamily="49" charset="-120"/>
                        <a:ea typeface="書法家中楷體" panose="02010609010101010101" pitchFamily="49" charset="-120"/>
                        <a:cs typeface="Microsoft Yahei"/>
                        <a:sym typeface="Microsoft Yahe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教學目標</a:t>
                      </a:r>
                      <a:endParaRPr sz="2000" u="none" strike="noStrike" cap="none">
                        <a:latin typeface="書法家中楷體" panose="02010609010101010101" pitchFamily="49" charset="-120"/>
                        <a:ea typeface="書法家中楷體" panose="02010609010101010101" pitchFamily="49" charset="-120"/>
                        <a:cs typeface="Microsoft Yahei"/>
                        <a:sym typeface="Microsoft Yahe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教學重點</a:t>
                      </a:r>
                      <a:endParaRPr sz="2000" u="none" strike="noStrike" cap="none">
                        <a:latin typeface="書法家中楷體" panose="02010609010101010101" pitchFamily="49" charset="-120"/>
                        <a:ea typeface="書法家中楷體" panose="02010609010101010101" pitchFamily="49" charset="-120"/>
                        <a:cs typeface="Microsoft Yahei"/>
                        <a:sym typeface="Microsoft Yahe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9" name="Google Shape;1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104245" y="3933824"/>
            <a:ext cx="3773430" cy="26914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0" name="Google Shape;130;p8"/>
          <p:cNvGraphicFramePr/>
          <p:nvPr>
            <p:extLst>
              <p:ext uri="{D42A27DB-BD31-4B8C-83A1-F6EECF244321}">
                <p14:modId xmlns:p14="http://schemas.microsoft.com/office/powerpoint/2010/main" val="1977381875"/>
              </p:ext>
            </p:extLst>
          </p:nvPr>
        </p:nvGraphicFramePr>
        <p:xfrm>
          <a:off x="659765" y="1379219"/>
          <a:ext cx="9941550" cy="4114800"/>
        </p:xfrm>
        <a:graphic>
          <a:graphicData uri="http://schemas.openxmlformats.org/drawingml/2006/table">
            <a:tbl>
              <a:tblPr>
                <a:noFill/>
                <a:tableStyleId>{8833AABB-0D2C-4303-90B2-66D97F6DAEF9}</a:tableStyleId>
              </a:tblPr>
              <a:tblGrid>
                <a:gridCol w="69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社會</a:t>
                      </a:r>
                      <a:endParaRPr sz="2000" u="none" strike="noStrike" cap="none">
                        <a:latin typeface="書法家中楷體" panose="02010609010101010101" pitchFamily="49" charset="-120"/>
                        <a:ea typeface="書法家中楷體" panose="02010609010101010101" pitchFamily="49" charset="-120"/>
                        <a:cs typeface="Microsoft Yahei"/>
                        <a:sym typeface="Microsoft Yahe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52400" marR="0" lvl="0" indent="-152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一、</a:t>
                      </a:r>
                      <a:r>
                        <a:rPr lang="zh-TW" altLang="en-US" sz="16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我居住的地方</a:t>
                      </a:r>
                      <a:endParaRPr lang="en-US" altLang="zh-TW" sz="1600" u="none" strike="noStrike" cap="none">
                        <a:latin typeface="書法家中楷體" panose="02010609010101010101" pitchFamily="49" charset="-120"/>
                        <a:ea typeface="書法家中楷體" panose="02010609010101010101" pitchFamily="49" charset="-120"/>
                        <a:cs typeface="Microsoft Yahei"/>
                        <a:sym typeface="Microsoft Yahei"/>
                      </a:endParaRPr>
                    </a:p>
                    <a:p>
                      <a:pPr marL="152400" marR="0" lvl="0" indent="-152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二、</a:t>
                      </a:r>
                      <a:r>
                        <a:rPr lang="zh-TW" altLang="en-US" sz="16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多元的生活空間</a:t>
                      </a:r>
                      <a:endParaRPr lang="en-US" altLang="zh-TW" sz="1600" u="none" strike="noStrike" cap="none">
                        <a:latin typeface="書法家中楷體" panose="02010609010101010101" pitchFamily="49" charset="-120"/>
                        <a:ea typeface="書法家中楷體" panose="02010609010101010101" pitchFamily="49" charset="-120"/>
                        <a:cs typeface="Microsoft Yahei"/>
                        <a:sym typeface="Microsoft Yahei"/>
                      </a:endParaRPr>
                    </a:p>
                    <a:p>
                      <a:pPr marL="152400" marR="0" lvl="0" indent="-152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三、</a:t>
                      </a:r>
                      <a:r>
                        <a:rPr lang="zh-TW" altLang="en-US" sz="16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生活中的各行各業</a:t>
                      </a:r>
                      <a:endParaRPr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pPr marL="152400" marR="0" lvl="0" indent="-152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四、</a:t>
                      </a:r>
                      <a:r>
                        <a:rPr lang="zh-TW" altLang="en-US" sz="16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生活與工作的轉變</a:t>
                      </a:r>
                      <a:endParaRPr lang="en-US" altLang="zh-TW" sz="1600" u="none" strike="noStrike" cap="none">
                        <a:latin typeface="書法家中楷體" panose="02010609010101010101" pitchFamily="49" charset="-120"/>
                        <a:ea typeface="書法家中楷體" panose="02010609010101010101" pitchFamily="49" charset="-120"/>
                        <a:cs typeface="Microsoft Yahei"/>
                        <a:sym typeface="Microsoft Yahei"/>
                      </a:endParaRPr>
                    </a:p>
                    <a:p>
                      <a:pPr marL="152400" marR="0" lvl="0" indent="-152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五、</a:t>
                      </a:r>
                      <a:r>
                        <a:rPr lang="zh-TW" altLang="en-US" sz="16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儲蓄與消費的選擇</a:t>
                      </a:r>
                      <a:endParaRPr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pPr marL="152400" marR="0" lvl="0" indent="-152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六、</a:t>
                      </a:r>
                      <a:r>
                        <a:rPr lang="zh-TW" altLang="en-US" sz="16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小小街道觀察家</a:t>
                      </a:r>
                      <a:endParaRPr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8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1.</a:t>
                      </a:r>
                      <a:r>
                        <a:rPr lang="zh-TW" altLang="en-US" sz="18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 善用居住地方的環境與資源，並能為地方貢獻一分心力。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8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2.</a:t>
                      </a:r>
                      <a:r>
                        <a:rPr lang="zh-TW" altLang="en-US" sz="18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學生能覺察不同工作型態、宗教與族群的多元生活方式，進而能尊重、關懷他人。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8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3.</a:t>
                      </a:r>
                      <a:r>
                        <a:rPr lang="zh-TW" altLang="en-US" sz="18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 有計畫的消費、儲蓄，並認識購物付費方式的改變與維護消費權益的方法。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8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4.</a:t>
                      </a:r>
                      <a:r>
                        <a:rPr lang="zh-TW" altLang="en-US" sz="18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探究地方發展過程中，可能發生的各種問題，提出可行的解決策略。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Char char="•"/>
                      </a:pPr>
                      <a:r>
                        <a:rPr lang="zh-TW" sz="18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培養</a:t>
                      </a:r>
                      <a:r>
                        <a:rPr lang="zh-TW" sz="1800" u="none" strike="noStrike" cap="none">
                          <a:solidFill>
                            <a:srgbClr val="0070C0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觀察力</a:t>
                      </a:r>
                      <a:r>
                        <a:rPr lang="zh-TW" sz="18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，覺察問題。</a:t>
                      </a:r>
                      <a:endParaRPr sz="1800"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pPr marL="342900" marR="0" lvl="0" indent="-34290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Char char="•"/>
                      </a:pPr>
                      <a:r>
                        <a:rPr lang="zh-TW" sz="18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善用不同的方法蒐集資料(上網、訪問、踏查……)，了解探究的議題。</a:t>
                      </a:r>
                      <a:endParaRPr sz="1800"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pPr marL="342900" marR="0" lvl="0" indent="-34290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Char char="•"/>
                      </a:pPr>
                      <a:r>
                        <a:rPr lang="zh-TW" sz="1800" u="none" strike="noStrike" cap="none">
                          <a:solidFill>
                            <a:srgbClr val="0070C0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製作表格</a:t>
                      </a:r>
                      <a:r>
                        <a:rPr lang="zh-TW" sz="18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(九宮格/T表)，分類比較、歸納統整。</a:t>
                      </a:r>
                      <a:endParaRPr sz="1800"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pPr marL="342900" marR="0" lvl="0" indent="-34290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Char char="•"/>
                      </a:pPr>
                      <a:r>
                        <a:rPr lang="zh-TW" sz="18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培養執行與省思能力。</a:t>
                      </a:r>
                      <a:endParaRPr sz="1800"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pPr marL="342900" marR="0" lvl="0" indent="-34290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Char char="•"/>
                      </a:pPr>
                      <a:r>
                        <a:rPr lang="zh-TW" sz="18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合作學習、分享討論，增進學習動機。</a:t>
                      </a:r>
                      <a:endParaRPr sz="1800"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  <a:p>
                      <a:pPr marL="342900" marR="0" lvl="0" indent="-34290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Char char="•"/>
                      </a:pPr>
                      <a:r>
                        <a:rPr lang="zh-TW" sz="18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善用</a:t>
                      </a:r>
                      <a:r>
                        <a:rPr lang="zh-TW" sz="1800" u="none" strike="noStrike" cap="none">
                          <a:solidFill>
                            <a:srgbClr val="0070C0"/>
                          </a:solidFill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閱讀理解策略</a:t>
                      </a:r>
                      <a:r>
                        <a:rPr lang="zh-TW" sz="1800" u="none" strike="noStrike" cap="none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  <a:cs typeface="Microsoft Yahei"/>
                          <a:sym typeface="Microsoft Yahei"/>
                        </a:rPr>
                        <a:t>(標題架構、畫關鍵句、圖示說明、層次提問……)，掌握學習重點。</a:t>
                      </a:r>
                      <a:endParaRPr sz="1800"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1" name="Google Shape;13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00000" flipH="1">
            <a:off x="-131013" y="4299348"/>
            <a:ext cx="2592803" cy="2358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444" y="3648074"/>
            <a:ext cx="12209444" cy="320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9"/>
          <p:cNvSpPr/>
          <p:nvPr/>
        </p:nvSpPr>
        <p:spPr>
          <a:xfrm>
            <a:off x="387163" y="869576"/>
            <a:ext cx="10533529" cy="4959724"/>
          </a:xfrm>
          <a:custGeom>
            <a:avLst/>
            <a:gdLst/>
            <a:ahLst/>
            <a:cxnLst/>
            <a:rect l="l" t="t" r="r" b="b"/>
            <a:pathLst>
              <a:path w="9648855" h="4916952" extrusionOk="0">
                <a:moveTo>
                  <a:pt x="24331" y="388470"/>
                </a:moveTo>
                <a:cubicBezTo>
                  <a:pt x="-43908" y="763783"/>
                  <a:pt x="51626" y="1666811"/>
                  <a:pt x="65274" y="2285509"/>
                </a:cubicBezTo>
                <a:cubicBezTo>
                  <a:pt x="78922" y="2904207"/>
                  <a:pt x="22057" y="3673031"/>
                  <a:pt x="106218" y="4100661"/>
                </a:cubicBezTo>
                <a:cubicBezTo>
                  <a:pt x="190379" y="4528291"/>
                  <a:pt x="272266" y="4721634"/>
                  <a:pt x="570242" y="4851288"/>
                </a:cubicBezTo>
                <a:cubicBezTo>
                  <a:pt x="868218" y="4980942"/>
                  <a:pt x="1894074" y="4878584"/>
                  <a:pt x="1894074" y="4878584"/>
                </a:cubicBezTo>
                <a:lnTo>
                  <a:pt x="7080224" y="4810345"/>
                </a:lnTo>
                <a:cubicBezTo>
                  <a:pt x="8301699" y="4794423"/>
                  <a:pt x="8797567" y="4908154"/>
                  <a:pt x="9222922" y="4783049"/>
                </a:cubicBezTo>
                <a:cubicBezTo>
                  <a:pt x="9648277" y="4657944"/>
                  <a:pt x="9575489" y="4630649"/>
                  <a:pt x="9632355" y="4059718"/>
                </a:cubicBezTo>
                <a:cubicBezTo>
                  <a:pt x="9689221" y="3488787"/>
                  <a:pt x="9582313" y="2005730"/>
                  <a:pt x="9564116" y="1357461"/>
                </a:cubicBezTo>
                <a:cubicBezTo>
                  <a:pt x="9545919" y="709192"/>
                  <a:pt x="9691495" y="383921"/>
                  <a:pt x="9523173" y="170106"/>
                </a:cubicBezTo>
                <a:cubicBezTo>
                  <a:pt x="9354851" y="-43709"/>
                  <a:pt x="9197901" y="92769"/>
                  <a:pt x="8554182" y="74572"/>
                </a:cubicBezTo>
                <a:cubicBezTo>
                  <a:pt x="7910463" y="56375"/>
                  <a:pt x="5660857" y="60924"/>
                  <a:pt x="5660857" y="60924"/>
                </a:cubicBezTo>
                <a:lnTo>
                  <a:pt x="1812188" y="19981"/>
                </a:lnTo>
                <a:cubicBezTo>
                  <a:pt x="947830" y="15432"/>
                  <a:pt x="765859" y="-30060"/>
                  <a:pt x="474707" y="33629"/>
                </a:cubicBezTo>
                <a:cubicBezTo>
                  <a:pt x="183555" y="97318"/>
                  <a:pt x="92570" y="13157"/>
                  <a:pt x="24331" y="3884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總和、志清(綜合)</a:t>
            </a:r>
            <a:r>
              <a:rPr lang="zh-TW" sz="2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：寒假自主學習發表、體表會練習、校外教學、定向體驗、</a:t>
            </a:r>
            <a:endParaRPr sz="2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                 大展身手構思、學校活動與宣導 (性平、家庭</a:t>
            </a: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</a:t>
            </a:r>
            <a:r>
              <a:rPr lang="zh-TW" sz="2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日進</a:t>
            </a:r>
            <a:r>
              <a:rPr lang="zh-TW" sz="2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：培養閱讀與寫作能力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AutoNum type="arabicPeriod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單週進館，每次借閱量3本，配合填寫</a:t>
            </a:r>
            <a:r>
              <a:rPr lang="zh-TW" sz="2000" b="0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閱讀認證</a:t>
            </a: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(中年級小碩士)。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>
              <a:lnSpc>
                <a:spcPct val="150000"/>
              </a:lnSpc>
              <a:buClr>
                <a:schemeClr val="dk1"/>
              </a:buClr>
              <a:buSzPts val="2000"/>
              <a:buFont typeface="Microsoft Yahei"/>
              <a:buAutoNum type="arabicPeriod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巡迴共讀書，每本3週，共4本</a:t>
            </a:r>
            <a:r>
              <a:rPr lang="zh-TW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(夏綠蒂的網、爸爸的十六封信、中國寓言故事、</a:t>
            </a:r>
            <a:r>
              <a:rPr lang="zh-TW" altLang="zh-TW" kern="100">
                <a:solidFill>
                  <a:schemeClr val="tx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貓計程車司機</a:t>
            </a:r>
            <a:r>
              <a:rPr lang="zh-TW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lang="en-US" altLang="zh-TW" sz="2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zh-TW" altLang="en-US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進行導讀、討論及學習單寫作。</a:t>
            </a:r>
            <a:endParaRPr lang="en-US" altLang="zh-TW" sz="2000">
              <a:solidFill>
                <a:schemeClr val="dk1"/>
              </a:solidFill>
              <a:ea typeface="DFKai-SB"/>
            </a:endParaRP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en-US" alt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3.</a:t>
            </a:r>
            <a:r>
              <a:rPr lang="zh-TW" altLang="en-US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讀報教育</a:t>
            </a:r>
            <a:r>
              <a:rPr lang="zh-TW" altLang="en-US" sz="2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：佳句摘要、問答、心智圖、表格整理、心得寫作、主題剪報等</a:t>
            </a: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altLang="zh-TW" sz="2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4.</a:t>
            </a:r>
            <a:r>
              <a:rPr lang="zh-TW" altLang="en-US" sz="2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en-US" altLang="zh-TW" sz="2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5/22</a:t>
            </a:r>
            <a:r>
              <a:rPr lang="zh-TW" sz="2000" b="0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閱讀大賞(閱讀測驗)</a:t>
            </a: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en-US" altLang="zh-TW" sz="2000" b="0" i="0" u="none" strike="noStrike" cap="none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5.</a:t>
            </a:r>
            <a:r>
              <a:rPr lang="zh-TW" altLang="en-US" sz="2000" b="0" i="0" u="none" strike="noStrike" cap="none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sz="2000" b="0" i="0" u="none" strike="noStrike" cap="none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作文四篇：</a:t>
            </a:r>
            <a:r>
              <a:rPr lang="zh-TW" altLang="zh-TW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我的</a:t>
            </a:r>
            <a:r>
              <a:rPr lang="zh-TW" altLang="en-US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○○</a:t>
            </a:r>
            <a:r>
              <a:rPr lang="en-US" altLang="zh-TW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寫人</a:t>
            </a:r>
            <a:r>
              <a:rPr lang="en-US" altLang="zh-TW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、○○的自述</a:t>
            </a:r>
            <a:r>
              <a:rPr lang="en-US" altLang="zh-TW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擬人</a:t>
            </a:r>
            <a:r>
              <a:rPr lang="en-US" altLang="zh-TW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、我的寶貝</a:t>
            </a:r>
            <a:r>
              <a:rPr lang="en-US" altLang="zh-TW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寫物</a:t>
            </a:r>
            <a:r>
              <a:rPr lang="en-US" altLang="zh-TW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、閱讀心得</a:t>
            </a:r>
            <a:endParaRPr lang="en-US" altLang="zh-TW" b="0" i="0" u="none" strike="noStrike" cap="none">
              <a:solidFill>
                <a:schemeClr val="tx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38" name="Google Shape;138;p9"/>
          <p:cNvGrpSpPr/>
          <p:nvPr/>
        </p:nvGrpSpPr>
        <p:grpSpPr>
          <a:xfrm>
            <a:off x="3619408" y="201489"/>
            <a:ext cx="4935255" cy="955729"/>
            <a:chOff x="3628373" y="437326"/>
            <a:chExt cx="4935255" cy="955729"/>
          </a:xfrm>
        </p:grpSpPr>
        <p:sp>
          <p:nvSpPr>
            <p:cNvPr id="139" name="Google Shape;139;p9"/>
            <p:cNvSpPr txBox="1"/>
            <p:nvPr/>
          </p:nvSpPr>
          <p:spPr>
            <a:xfrm>
              <a:off x="5191895" y="437326"/>
              <a:ext cx="182614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>
                  <a:solidFill>
                    <a:schemeClr val="dk1"/>
                  </a:solidFill>
                  <a:latin typeface="書法家中楷體" panose="02010609010101010101" pitchFamily="49" charset="-120"/>
                  <a:ea typeface="書法家中楷體" panose="02010609010101010101" pitchFamily="49" charset="-120"/>
                  <a:cs typeface="Microsoft Yahei"/>
                  <a:sym typeface="Microsoft Yahei"/>
                </a:rPr>
                <a:t>教學安排</a:t>
              </a:r>
              <a:endParaRPr sz="3200">
                <a:solidFill>
                  <a:schemeClr val="dk1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Microsoft Yahei"/>
                <a:sym typeface="Microsoft Yahei"/>
              </a:endParaRPr>
            </a:p>
          </p:txBody>
        </p:sp>
        <p:sp>
          <p:nvSpPr>
            <p:cNvPr id="140" name="Google Shape;140;p9"/>
            <p:cNvSpPr txBox="1"/>
            <p:nvPr/>
          </p:nvSpPr>
          <p:spPr>
            <a:xfrm>
              <a:off x="3628373" y="1134523"/>
              <a:ext cx="4935255" cy="258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1961</Words>
  <Application>Microsoft Office PowerPoint</Application>
  <PresentationFormat>寬螢幕</PresentationFormat>
  <Paragraphs>192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5" baseType="lpstr">
      <vt:lpstr>Microsoft Yahei</vt:lpstr>
      <vt:lpstr>PMingLiu</vt:lpstr>
      <vt:lpstr>書法家中楷體</vt:lpstr>
      <vt:lpstr>新細明體</vt:lpstr>
      <vt:lpstr>標楷體</vt:lpstr>
      <vt:lpstr>標楷體</vt:lpstr>
      <vt:lpstr>Arial</vt:lpstr>
      <vt:lpstr>Calibri</vt:lpstr>
      <vt:lpstr>Times New Roman</vt:lpstr>
      <vt:lpstr>Wingdings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优品PPT</dc:creator>
  <cp:lastModifiedBy>連婷婷</cp:lastModifiedBy>
  <cp:revision>28</cp:revision>
  <dcterms:created xsi:type="dcterms:W3CDTF">2017-08-18T03:02:00Z</dcterms:created>
  <dcterms:modified xsi:type="dcterms:W3CDTF">2024-02-23T13:10:19Z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