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4"/>
  </p:notesMasterIdLst>
  <p:sldIdLst>
    <p:sldId id="489" r:id="rId2"/>
    <p:sldId id="490" r:id="rId3"/>
    <p:sldId id="491" r:id="rId4"/>
    <p:sldId id="497" r:id="rId5"/>
    <p:sldId id="492" r:id="rId6"/>
    <p:sldId id="493" r:id="rId7"/>
    <p:sldId id="498" r:id="rId8"/>
    <p:sldId id="494" r:id="rId9"/>
    <p:sldId id="500" r:id="rId10"/>
    <p:sldId id="495" r:id="rId11"/>
    <p:sldId id="499" r:id="rId12"/>
    <p:sldId id="49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25641-BE3C-46CC-B724-F8AC9360464F}" type="datetimeFigureOut">
              <a:rPr lang="zh-TW" altLang="en-US" smtClean="0"/>
              <a:pPr/>
              <a:t>2016/10/4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85C76-6DA7-448E-B8D8-E519146278B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19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3D158-BCB5-4B8F-B5BF-1518055FF83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6974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59976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03673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0331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D1DBD-7262-4371-A21E-3BED87C7C7BD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1472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6437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1944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6506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26946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4628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6297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243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六、田裡的魔法師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06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2411761" y="908050"/>
            <a:ext cx="4428778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小小的種子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，剛從深褐色的泥土探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出頭，子葉外頭的種皮還沒掉，兩片小小的綠色葉片，連在彎彎細細的莖上頭。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451725" y="1782763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摹寫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5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3851919" y="908050"/>
            <a:ext cx="2988619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不斷的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嘗試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不斷的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開發，他在自己的實驗室中，永遠不覺得疲倦。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451725" y="1782763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類疊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30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3132138" y="908050"/>
            <a:ext cx="3708400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他秉持著</a:t>
            </a:r>
            <a:r>
              <a:rPr lang="zh-TW" altLang="en-US" sz="4400" b="1">
                <a:solidFill>
                  <a:srgbClr val="FF0000"/>
                </a:solidFill>
                <a:latin typeface="新細明體" panose="02020500000000000000" pitchFamily="18" charset="-120"/>
              </a:rPr>
              <a:t>「一粒種子，一個責任，無限希望」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的承諾，用一輩子的時間，研究品種的改良與開發。</a:t>
            </a:r>
            <a:endParaRPr lang="zh-TW" altLang="en-US" sz="4400" b="1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451725" y="1782763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引用</a:t>
            </a:r>
            <a:endParaRPr lang="zh-TW" altLang="en-US" sz="2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74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812088" y="981075"/>
            <a:ext cx="1152525" cy="4968875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00FF"/>
                </a:solidFill>
                <a:effectLst/>
              </a:rPr>
              <a:t>句型練習</a:t>
            </a:r>
          </a:p>
        </p:txBody>
      </p:sp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5724525" y="981075"/>
            <a:ext cx="2016125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chemeClr val="accent2"/>
                </a:solidFill>
              </a:rPr>
              <a:t>不斷的</a:t>
            </a:r>
            <a:r>
              <a:rPr lang="zh-TW" altLang="en-US" sz="6000" b="1" dirty="0">
                <a:solidFill>
                  <a:srgbClr val="FF0000"/>
                </a:solidFill>
              </a:rPr>
              <a:t>嘗試</a:t>
            </a:r>
            <a:r>
              <a:rPr lang="zh-TW" altLang="en-US" sz="60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、</a:t>
            </a:r>
            <a:r>
              <a:rPr lang="zh-TW" altLang="en-US" sz="6000" b="1" dirty="0">
                <a:solidFill>
                  <a:schemeClr val="accent2"/>
                </a:solidFill>
              </a:rPr>
              <a:t>不斷的</a:t>
            </a:r>
            <a:r>
              <a:rPr lang="zh-TW" altLang="en-US" sz="6000" b="1" dirty="0">
                <a:solidFill>
                  <a:srgbClr val="FF0000"/>
                </a:solidFill>
              </a:rPr>
              <a:t>開發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203575" y="1052513"/>
            <a:ext cx="2016125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chemeClr val="accent2"/>
                </a:solidFill>
              </a:rPr>
              <a:t>不斷的</a:t>
            </a:r>
            <a:r>
              <a:rPr lang="zh-TW" altLang="en-US" sz="6000" b="1" dirty="0">
                <a:solidFill>
                  <a:srgbClr val="FF0000"/>
                </a:solidFill>
              </a:rPr>
              <a:t>失敗</a:t>
            </a:r>
            <a:r>
              <a:rPr lang="zh-TW" altLang="en-US" sz="60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、</a:t>
            </a:r>
            <a:r>
              <a:rPr lang="zh-TW" altLang="en-US" sz="6000" b="1" dirty="0">
                <a:solidFill>
                  <a:schemeClr val="accent2"/>
                </a:solidFill>
              </a:rPr>
              <a:t>不斷的</a:t>
            </a:r>
            <a:r>
              <a:rPr lang="zh-TW" altLang="en-US" sz="6000" b="1" dirty="0">
                <a:solidFill>
                  <a:srgbClr val="FF0000"/>
                </a:solidFill>
              </a:rPr>
              <a:t>努力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55650" y="1052513"/>
            <a:ext cx="2016125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chemeClr val="accent2"/>
                </a:solidFill>
              </a:rPr>
              <a:t>不斷的</a:t>
            </a:r>
            <a:r>
              <a:rPr lang="zh-TW" altLang="en-US" sz="6000" b="1" dirty="0">
                <a:solidFill>
                  <a:srgbClr val="FF0000"/>
                </a:solidFill>
              </a:rPr>
              <a:t>檢查</a:t>
            </a:r>
            <a:r>
              <a:rPr lang="zh-TW" altLang="en-US" sz="60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、</a:t>
            </a:r>
            <a:r>
              <a:rPr lang="zh-TW" altLang="en-US" sz="6000" b="1" dirty="0">
                <a:solidFill>
                  <a:schemeClr val="accent2"/>
                </a:solidFill>
              </a:rPr>
              <a:t>不斷的</a:t>
            </a:r>
            <a:r>
              <a:rPr lang="zh-TW" altLang="en-US" sz="6000" b="1" dirty="0">
                <a:solidFill>
                  <a:srgbClr val="FF0000"/>
                </a:solidFill>
              </a:rPr>
              <a:t>驗算</a:t>
            </a:r>
          </a:p>
        </p:txBody>
      </p:sp>
    </p:spTree>
    <p:extLst>
      <p:ext uri="{BB962C8B-B14F-4D97-AF65-F5344CB8AC3E}">
        <p14:creationId xmlns:p14="http://schemas.microsoft.com/office/powerpoint/2010/main" val="85417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8" grpId="0" autoUpdateAnimBg="0"/>
      <p:bldP spid="628739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6084888" y="765175"/>
            <a:ext cx="215900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一個</a:t>
            </a:r>
            <a:r>
              <a:rPr lang="zh-TW" altLang="en-US" sz="6000" b="1" dirty="0">
                <a:solidFill>
                  <a:srgbClr val="FF0000"/>
                </a:solidFill>
              </a:rPr>
              <a:t>頂</a:t>
            </a:r>
            <a:r>
              <a:rPr lang="zh-TW" altLang="en-US" sz="6000" b="1" dirty="0">
                <a:solidFill>
                  <a:srgbClr val="0000FF"/>
                </a:solidFill>
              </a:rPr>
              <a:t>著</a:t>
            </a:r>
            <a:r>
              <a:rPr lang="zh-TW" altLang="en-US" sz="6000" b="1" dirty="0">
                <a:solidFill>
                  <a:srgbClr val="FF0000"/>
                </a:solidFill>
              </a:rPr>
              <a:t>平頭</a:t>
            </a:r>
            <a:r>
              <a:rPr lang="zh-TW" altLang="en-US" sz="6000" b="1" dirty="0">
                <a:solidFill>
                  <a:srgbClr val="0000FF"/>
                </a:solidFill>
              </a:rPr>
              <a:t>的</a:t>
            </a:r>
            <a:r>
              <a:rPr lang="zh-TW" altLang="en-US" sz="6000" b="1" dirty="0">
                <a:solidFill>
                  <a:srgbClr val="FF0000"/>
                </a:solidFill>
              </a:rPr>
              <a:t>老先生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419475" y="765175"/>
            <a:ext cx="2160588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一個</a:t>
            </a:r>
            <a:r>
              <a:rPr lang="zh-TW" altLang="en-US" sz="6000" b="1" dirty="0">
                <a:solidFill>
                  <a:srgbClr val="FF0000"/>
                </a:solidFill>
              </a:rPr>
              <a:t>戴</a:t>
            </a:r>
            <a:r>
              <a:rPr lang="zh-TW" altLang="en-US" sz="6000" b="1" dirty="0">
                <a:solidFill>
                  <a:srgbClr val="0000FF"/>
                </a:solidFill>
              </a:rPr>
              <a:t>著</a:t>
            </a:r>
            <a:r>
              <a:rPr lang="zh-TW" altLang="en-US" sz="6000" b="1" dirty="0">
                <a:solidFill>
                  <a:srgbClr val="FF0000"/>
                </a:solidFill>
              </a:rPr>
              <a:t>巫師帽</a:t>
            </a:r>
            <a:r>
              <a:rPr lang="zh-TW" altLang="en-US" sz="6000" b="1" dirty="0">
                <a:solidFill>
                  <a:srgbClr val="0000FF"/>
                </a:solidFill>
              </a:rPr>
              <a:t>的</a:t>
            </a:r>
            <a:r>
              <a:rPr lang="zh-TW" altLang="en-US" sz="6000" b="1" dirty="0">
                <a:solidFill>
                  <a:srgbClr val="FF0000"/>
                </a:solidFill>
              </a:rPr>
              <a:t>魔法師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39750" y="765175"/>
            <a:ext cx="215900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一個</a:t>
            </a:r>
            <a:r>
              <a:rPr lang="zh-TW" altLang="en-US" sz="6000" b="1" dirty="0">
                <a:solidFill>
                  <a:srgbClr val="FF0000"/>
                </a:solidFill>
              </a:rPr>
              <a:t>留</a:t>
            </a:r>
            <a:r>
              <a:rPr lang="zh-TW" altLang="en-US" sz="6000" b="1" dirty="0">
                <a:solidFill>
                  <a:srgbClr val="0000FF"/>
                </a:solidFill>
              </a:rPr>
              <a:t>著</a:t>
            </a:r>
            <a:r>
              <a:rPr lang="zh-TW" altLang="en-US" sz="6000" b="1" dirty="0">
                <a:solidFill>
                  <a:srgbClr val="FF0000"/>
                </a:solidFill>
              </a:rPr>
              <a:t>飄逸長髮</a:t>
            </a:r>
            <a:r>
              <a:rPr lang="zh-TW" altLang="en-US" sz="6000" b="1" dirty="0">
                <a:solidFill>
                  <a:srgbClr val="0000FF"/>
                </a:solidFill>
              </a:rPr>
              <a:t>的</a:t>
            </a:r>
            <a:r>
              <a:rPr lang="zh-TW" altLang="en-US" sz="6000" b="1" dirty="0">
                <a:solidFill>
                  <a:srgbClr val="FF0000"/>
                </a:solidFill>
              </a:rPr>
              <a:t>帥哥</a:t>
            </a:r>
          </a:p>
        </p:txBody>
      </p:sp>
    </p:spTree>
    <p:extLst>
      <p:ext uri="{BB962C8B-B14F-4D97-AF65-F5344CB8AC3E}">
        <p14:creationId xmlns:p14="http://schemas.microsoft.com/office/powerpoint/2010/main" val="265851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9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716015" y="620713"/>
            <a:ext cx="2448273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園遊會中這個攤位的東西賣得特別貴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，難怪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乏人問津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50138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乏人問津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51521" y="628362"/>
            <a:ext cx="4105546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雖然大家努力的叫賣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，因為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今天的天氣突然變冷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，導致冰品還是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乏人問津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，都賣不出去。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69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563888" y="620713"/>
            <a:ext cx="3744913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>
                <a:solidFill>
                  <a:srgbClr val="0000FF"/>
                </a:solidFill>
              </a:rPr>
              <a:t>天氣越來越冷</a:t>
            </a:r>
            <a:r>
              <a:rPr lang="zh-TW" altLang="en-US" sz="48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，弟弟</a:t>
            </a:r>
            <a:r>
              <a:rPr lang="zh-TW" altLang="en-US" sz="4800" b="1" dirty="0">
                <a:solidFill>
                  <a:srgbClr val="FF0000"/>
                </a:solidFill>
              </a:rPr>
              <a:t>突發奇想</a:t>
            </a:r>
            <a:r>
              <a:rPr lang="zh-TW" altLang="en-US" sz="48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在客廳用紙箱做一個城堡，讓自己躲在裡面玩耍。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50138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突發奇想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3850" y="773113"/>
            <a:ext cx="2663825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今天晚餐媽媽</a:t>
            </a:r>
            <a:r>
              <a:rPr lang="zh-TW" altLang="en-US" sz="4800" b="1">
                <a:solidFill>
                  <a:srgbClr val="FF0000"/>
                </a:solidFill>
              </a:rPr>
              <a:t>突發奇想</a:t>
            </a:r>
            <a:r>
              <a:rPr lang="zh-TW" altLang="en-US" sz="4800" b="1">
                <a:solidFill>
                  <a:srgbClr val="0000FF"/>
                </a:solidFill>
              </a:rPr>
              <a:t>利用冰箱的剩菜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，煮了一鍋什錦火鍋。</a:t>
            </a:r>
          </a:p>
        </p:txBody>
      </p:sp>
    </p:spTree>
    <p:extLst>
      <p:ext uri="{BB962C8B-B14F-4D97-AF65-F5344CB8AC3E}">
        <p14:creationId xmlns:p14="http://schemas.microsoft.com/office/powerpoint/2010/main" val="179429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284663" y="620713"/>
            <a:ext cx="3240087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每逢節慶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，許多</a:t>
            </a:r>
            <a:r>
              <a:rPr lang="zh-TW" altLang="en-US" sz="4800" b="1">
                <a:solidFill>
                  <a:srgbClr val="FF0000"/>
                </a:solidFill>
              </a:rPr>
              <a:t>離鄉背井</a:t>
            </a:r>
            <a:r>
              <a:rPr lang="zh-TW" altLang="en-US" sz="4800" b="1">
                <a:solidFill>
                  <a:srgbClr val="0000FF"/>
                </a:solidFill>
              </a:rPr>
              <a:t>工作與求學的遊子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，總是會格外的思念家鄉的親人。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67625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離鄉背井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9388" y="773113"/>
            <a:ext cx="3816350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這一群</a:t>
            </a:r>
            <a:r>
              <a:rPr lang="zh-TW" altLang="en-US" sz="4800" b="1">
                <a:solidFill>
                  <a:srgbClr val="FF0000"/>
                </a:solidFill>
              </a:rPr>
              <a:t>離鄉背井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來到</a:t>
            </a:r>
            <a:r>
              <a:rPr lang="zh-TW" altLang="en-US" sz="4800" b="1" u="sng">
                <a:solidFill>
                  <a:srgbClr val="0000FF"/>
                </a:solidFill>
                <a:latin typeface="新細明體" panose="02020500000000000000" pitchFamily="18" charset="-120"/>
              </a:rPr>
              <a:t>臺灣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辛苦工作的外籍勞工，在生活上常常會出現適應的困難。</a:t>
            </a:r>
          </a:p>
        </p:txBody>
      </p:sp>
    </p:spTree>
    <p:extLst>
      <p:ext uri="{BB962C8B-B14F-4D97-AF65-F5344CB8AC3E}">
        <p14:creationId xmlns:p14="http://schemas.microsoft.com/office/powerpoint/2010/main" val="641087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923928" y="620713"/>
            <a:ext cx="3743697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他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不愧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是一位優秀的運動選手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，不論是短跑項目，或是接力賽，都能拿下冠軍。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67625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不愧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3528" y="692696"/>
            <a:ext cx="3312368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即使下大雨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，他還是撐著雨傘把外掃區打掃乾淨，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不愧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是班上最盡責的同學。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67203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3131840" y="636588"/>
            <a:ext cx="90011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承接</a:t>
            </a:r>
            <a:r>
              <a:rPr lang="zh-TW" altLang="en-US" sz="4400" b="1" dirty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4644008" y="764704"/>
            <a:ext cx="3961234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以前的冬瓜體積龐大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，現代家庭人口簡單，一次吃不了那麼多，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於是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，他就研發「迷你冬瓜」的新品種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26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4644008" y="764704"/>
            <a:ext cx="3745210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天氣開始轉涼了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，大家都拿起外套披上，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於是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，原本只有穿短袖的他，也趕緊拿起外套穿上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1520" y="692696"/>
            <a:ext cx="4320480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上游泳課時突然一陣打雷聲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，接著下了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一場午後雷陣雨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於是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，體育老師要大家趕快上岸換衣服，以免被雷擊發生意外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64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4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3806</TotalTime>
  <Words>421</Words>
  <Application>Microsoft Office PowerPoint</Application>
  <PresentationFormat>如螢幕大小 (4:3)</PresentationFormat>
  <Paragraphs>42</Paragraphs>
  <Slides>12</Slides>
  <Notes>12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新細明體</vt:lpstr>
      <vt:lpstr>Calibri</vt:lpstr>
      <vt:lpstr>Times New Roman</vt:lpstr>
      <vt:lpstr>Wingdings</vt:lpstr>
      <vt:lpstr>gwall</vt:lpstr>
      <vt:lpstr>六、田裡的魔法師</vt:lpstr>
      <vt:lpstr>句型練習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824</cp:revision>
  <cp:lastPrinted>1601-01-01T00:00:00Z</cp:lastPrinted>
  <dcterms:created xsi:type="dcterms:W3CDTF">2005-09-11T13:17:35Z</dcterms:created>
  <dcterms:modified xsi:type="dcterms:W3CDTF">2016-10-04T06:36:39Z</dcterms:modified>
</cp:coreProperties>
</file>