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4" r:id="rId4"/>
    <p:sldMasterId id="2147483655" r:id="rId5"/>
    <p:sldMasterId id="2147483656" r:id="rId6"/>
    <p:sldMasterId id="2147483657" r:id="rId7"/>
  </p:sldMasterIdLst>
  <p:sldIdLst>
    <p:sldId id="256" r:id="rId8"/>
    <p:sldId id="289" r:id="rId9"/>
    <p:sldId id="290" r:id="rId10"/>
    <p:sldId id="292" r:id="rId11"/>
    <p:sldId id="291" r:id="rId12"/>
    <p:sldId id="304" r:id="rId13"/>
    <p:sldId id="293" r:id="rId14"/>
    <p:sldId id="294" r:id="rId15"/>
    <p:sldId id="300" r:id="rId16"/>
    <p:sldId id="302" r:id="rId17"/>
    <p:sldId id="303" r:id="rId18"/>
    <p:sldId id="301" r:id="rId19"/>
    <p:sldId id="282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E955"/>
    <a:srgbClr val="1C7E1C"/>
    <a:srgbClr val="333333"/>
    <a:srgbClr val="FF9900"/>
    <a:srgbClr val="FF66CC"/>
    <a:srgbClr val="3399FF"/>
    <a:srgbClr val="CC0000"/>
    <a:srgbClr val="00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1" autoAdjust="0"/>
    <p:restoredTop sz="93939" autoAdjust="0"/>
  </p:normalViewPr>
  <p:slideViewPr>
    <p:cSldViewPr>
      <p:cViewPr varScale="1">
        <p:scale>
          <a:sx n="62" d="100"/>
          <a:sy n="62" d="100"/>
        </p:scale>
        <p:origin x="102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66C7-C6BE-4CAD-A06B-50488545C3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16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0AF3-4C2B-4307-9E06-6220F96326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454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C8C9-DC7B-4303-ACE2-6608A522FD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180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3816-64B8-4BE7-B2ED-E9D2C22EDA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59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5D63-18A2-4397-9D5C-7AB071196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95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F499-FB91-4230-906F-2090115E67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982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02486-E973-4CB0-82CF-A85DA6919B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75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7309-3E3B-4D85-B5CD-BAD3FDECE1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238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66E3-ED02-4496-A34E-403D374C5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0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3C1C-00F9-4D09-9E7D-6D869FA324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4850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ADC8-2E7A-489B-8480-C8A35D024C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14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ED62-A452-4328-9EA4-8C70BB2BC6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5033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0F73-DD74-4B51-A6BE-34F1AA34A1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255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1D43-00A1-4E5D-AC9F-495198BBC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801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C336-8FA0-4657-BD22-0B71958490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53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94FA-921A-4B44-8241-0886BED6DA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267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3072-34AC-4693-BA18-2E35E47DE2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655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EAB1-C8E9-4B91-92C6-C7A836543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31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DE4D-2047-4E08-A4D3-8EC9152C46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27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A0B6-A546-4B4B-A99C-E3F73ADE9A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149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C9F1-2122-4E6E-B398-972ABE61A3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25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1ED5-395E-4831-A093-3E32326D02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5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A42C-376D-46E8-8276-DB18209E8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2795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0DE1-BBE6-482D-8B10-5BE65C191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37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0A14-AFDC-4777-BC7D-963AA1B97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981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45F3-A9D2-4F28-A8CF-3C0407B647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07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8E69-C5D7-4640-8930-CC2DED1F7F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667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B6EF-537A-46B9-9510-B2A2E64BF3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973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EF1D-4507-4C91-903D-8A1B126FB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8979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2FA6-17C4-4CB3-B4DD-BEF6B0FB89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888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9ECC-3A9A-4E01-9EE9-4099E5AB5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939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07523-4BBD-4316-896B-EFDC8F609C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21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9BBC-A66B-4928-9EDF-31606E64C9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76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9FED-9C96-4F44-BFF7-8FF56C762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919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5930-FB61-454F-B9CE-877F89996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868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E68F-14EF-414E-8AE3-918BCAC0E1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024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4B89-A32F-4554-B625-FB8FBE1CBA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3496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88B0-B0F4-4DD4-97A3-4570404580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543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0A18-B77F-4CCC-B0C9-88D9EFB251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4363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3558-F1F6-427A-B78B-A97B0DB03D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479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714E-9D6F-4EB0-8088-50088586B6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259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7959-93BC-4D61-933B-61007AD53D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C7AD-B6CE-4D24-9F0E-FCCD1E8FB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028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022C2-ECB3-4E44-A5A6-ECAA2D1B7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89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F167-AF4C-45FE-99E6-F286EF19E5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0688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0A6A-6869-44F0-B16E-66E5B58DAA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403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A0C4-F62D-4F84-8B12-425F0EA25D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544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296C-D69E-4659-BFF4-16A080D930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68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8860-62B1-4B64-91C3-A7FD6466CB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58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7AEB-78BF-415E-B34C-C41A4AA870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9490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71F6-2A5D-47B1-90F6-48A2E32DD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649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FB7E-C0BE-4709-A015-48493FE599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188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7AF6-B9E7-4E6B-84DA-8E107FF2A5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132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A018-EA74-4D87-96A2-7D06F9D328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663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D298-C1AD-4D91-998D-47742A6CCC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0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829D-6366-46F1-817C-DF89596837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91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1D84-B7EE-46E2-A99E-B72F2E8C3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0757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4593-723A-456A-BA83-E73F1869F9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490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D3DE-27C5-48FA-9254-0F095970D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938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B036-0F11-473A-BB36-BBDE2F4C8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9376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AD54-E0BB-44E2-BC8C-F5A44296EA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709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D1AE-9B01-4663-A2FB-3374404438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886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DEE45-EA3B-4BA8-BD4F-705DA8404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031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AE40-27EF-4C8D-ADC1-9921149D01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654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A856-67B2-4D3D-B028-F5757D27B0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331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6E34-D953-4E0E-B542-FD2F8EF2E6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4488-36E5-4081-BA2D-6C5D5A8F8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587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FA27-55CB-49FF-B310-4045AC1262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0890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651A-1E16-4851-BAC6-B32E655BF0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169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188D-6BCB-41B9-85BF-79F6E5CC5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924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0C28-4A5C-45F8-88D1-99E32C5900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646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C9AC-9704-49B7-8BC9-77BBFE27B6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940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03B5-F2B6-4B8F-9F91-1AF467546B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011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AC3C-16EC-4906-AD58-1B8A699438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029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171B-4285-4A53-920C-E2AD46569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1834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60AC-1091-4AAB-B661-1F51598F00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039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2CC2-3D20-4466-B625-FCACEA11D5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90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F04E-9B23-409B-90E2-4EEE97CFB7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61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2445CE68-19B8-49D9-97B7-A9CD05B823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LUCK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300663"/>
            <a:ext cx="11287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58A736D4-7343-4053-BDE4-D9F4160B5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8" descr="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B689D0CC-13DE-42DC-AE4E-35836AA3AE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8" descr="00400072"/>
          <p:cNvPicPr>
            <a:picLocks noChangeAspect="1" noChangeArrowheads="1"/>
          </p:cNvPicPr>
          <p:nvPr userDrawn="1"/>
        </p:nvPicPr>
        <p:blipFill>
          <a:blip r:embed="rId1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149725"/>
            <a:ext cx="19288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95E0D9D8-20C7-4F89-A9E8-E7745F4934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8" descr="00400074"/>
          <p:cNvPicPr>
            <a:picLocks noChangeAspect="1" noChangeArrowheads="1"/>
          </p:cNvPicPr>
          <p:nvPr userDrawn="1"/>
        </p:nvPicPr>
        <p:blipFill>
          <a:blip r:embed="rId1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437063"/>
            <a:ext cx="172402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BCC3E6CE-2A58-48D0-B04D-7208DFDD96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127" name="Picture 7" descr="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A52884CB-1FE3-4606-ACEC-54355266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151" name="Picture 7" descr="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B0F0"/>
            </a:gs>
            <a:gs pos="55000">
              <a:schemeClr val="accent5">
                <a:lumMod val="75000"/>
              </a:scheme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398450A1-3ABD-4937-AFEE-E4FEFE9264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175" name="Picture 7" descr="LUCK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300663"/>
            <a:ext cx="11287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684" y="420688"/>
            <a:ext cx="9034463" cy="2736850"/>
          </a:xfrm>
        </p:spPr>
        <p:txBody>
          <a:bodyPr anchor="ctr"/>
          <a:lstStyle/>
          <a:p>
            <a:pPr eaLnBrk="1" hangingPunct="1"/>
            <a:r>
              <a:rPr lang="en-US" altLang="zh-TW" sz="7200" b="1" dirty="0" err="1" smtClean="0">
                <a:ea typeface="標楷體" panose="03000509000000000000" pitchFamily="65" charset="-120"/>
              </a:rPr>
              <a:t>Quizizz</a:t>
            </a:r>
            <a:r>
              <a:rPr lang="zh-TW" altLang="en-US" sz="7200" b="1" dirty="0" smtClean="0">
                <a:ea typeface="標楷體" panose="03000509000000000000" pitchFamily="65" charset="-120"/>
              </a:rPr>
              <a:t>互動評量軟體</a:t>
            </a:r>
            <a:r>
              <a:rPr lang="en-US" altLang="zh-TW" sz="7200" b="1" dirty="0" smtClean="0"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ea typeface="標楷體" panose="03000509000000000000" pitchFamily="65" charset="-120"/>
              </a:rPr>
            </a:br>
            <a:r>
              <a:rPr lang="zh-TW" altLang="en-US" sz="7200" b="1" dirty="0" smtClean="0">
                <a:ea typeface="標楷體" panose="03000509000000000000" pitchFamily="65" charset="-120"/>
              </a:rPr>
              <a:t>操作簡介</a:t>
            </a:r>
            <a:r>
              <a:rPr lang="en-US" altLang="zh-TW" sz="7200" b="1" dirty="0" smtClean="0">
                <a:ea typeface="標楷體" panose="03000509000000000000" pitchFamily="65" charset="-120"/>
              </a:rPr>
              <a:t>-</a:t>
            </a:r>
            <a:r>
              <a:rPr lang="zh-TW" altLang="en-US" sz="7200" b="1" dirty="0" smtClean="0">
                <a:ea typeface="標楷體" panose="03000509000000000000" pitchFamily="65" charset="-120"/>
              </a:rPr>
              <a:t>家長篇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187624" y="4005064"/>
            <a:ext cx="6768752" cy="1152128"/>
          </a:xfrm>
          <a:prstGeom prst="roundRect">
            <a:avLst/>
          </a:prstGeom>
          <a:solidFill>
            <a:srgbClr val="1C7E1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還有其他更完整的操作教學，請參考下列網址：</a:t>
            </a:r>
            <a:r>
              <a:rPr lang="en-US" altLang="zh-TW" sz="2000" b="1" dirty="0">
                <a:solidFill>
                  <a:schemeClr val="bg1"/>
                </a:solidFill>
                <a:ea typeface="標楷體" panose="03000509000000000000" pitchFamily="65" charset="-120"/>
              </a:rPr>
              <a:t>https://</a:t>
            </a:r>
            <a:r>
              <a:rPr lang="en-US" altLang="zh-TW" sz="2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www.youtube.com/watch?v=y_qW0G0p9Qk</a:t>
            </a:r>
          </a:p>
          <a:p>
            <a:r>
              <a:rPr lang="en-US" altLang="zh-TW" sz="2000" b="1" dirty="0">
                <a:solidFill>
                  <a:schemeClr val="bg1"/>
                </a:solidFill>
                <a:ea typeface="標楷體" panose="03000509000000000000" pitchFamily="65" charset="-120"/>
              </a:rPr>
              <a:t>https://www.youtube.com/watch?v=w68Lz0Dci7w</a:t>
            </a:r>
            <a:endParaRPr lang="zh-TW" altLang="en-US" sz="20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323528" y="3212976"/>
            <a:ext cx="1944216" cy="1152128"/>
          </a:xfrm>
          <a:prstGeom prst="wedgeRoundRectCallout">
            <a:avLst>
              <a:gd name="adj1" fmla="val 95735"/>
              <a:gd name="adj2" fmla="val -16078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目前排名第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名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899592" y="1772816"/>
            <a:ext cx="1944216" cy="1152128"/>
          </a:xfrm>
          <a:prstGeom prst="wedgeRoundRectCallout">
            <a:avLst>
              <a:gd name="adj1" fmla="val -65855"/>
              <a:gd name="adj2" fmla="val -68017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一共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題已答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題。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3059832" y="5157192"/>
            <a:ext cx="2736304" cy="1152128"/>
          </a:xfrm>
          <a:prstGeom prst="wedgeRoundRectCallout">
            <a:avLst>
              <a:gd name="adj1" fmla="val 95735"/>
              <a:gd name="adj2" fmla="val -16078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本題答錯，</a:t>
            </a:r>
            <a:endParaRPr lang="en-US" altLang="zh-TW" sz="32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底圖呈現紅色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804248" y="2074481"/>
            <a:ext cx="1944216" cy="1152128"/>
          </a:xfrm>
          <a:prstGeom prst="wedgeRoundRectCallout">
            <a:avLst>
              <a:gd name="adj1" fmla="val -154073"/>
              <a:gd name="adj2" fmla="val 17750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本題正確解答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3059832" y="5157192"/>
            <a:ext cx="2736304" cy="1152128"/>
          </a:xfrm>
          <a:prstGeom prst="wedgeRoundRectCallout">
            <a:avLst>
              <a:gd name="adj1" fmla="val 95735"/>
              <a:gd name="adj2" fmla="val -1607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本題答對，</a:t>
            </a:r>
            <a:endParaRPr lang="en-US" altLang="zh-TW" sz="32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底圖呈現綠色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323528" y="3212976"/>
            <a:ext cx="1944216" cy="1152128"/>
          </a:xfrm>
          <a:prstGeom prst="wedgeRoundRectCallout">
            <a:avLst>
              <a:gd name="adj1" fmla="val 95735"/>
              <a:gd name="adj2" fmla="val -16078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目前排名第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名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899592" y="1772816"/>
            <a:ext cx="1944216" cy="1152128"/>
          </a:xfrm>
          <a:prstGeom prst="wedgeRoundRectCallout">
            <a:avLst>
              <a:gd name="adj1" fmla="val -65855"/>
              <a:gd name="adj2" fmla="val -65872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一共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題已答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題。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804248" y="2074481"/>
            <a:ext cx="1944216" cy="1152128"/>
          </a:xfrm>
          <a:prstGeom prst="wedgeRoundRectCallout">
            <a:avLst>
              <a:gd name="adj1" fmla="val -149447"/>
              <a:gd name="adj2" fmla="val 13847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本題正確解答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084168" y="260648"/>
            <a:ext cx="1944216" cy="1152128"/>
          </a:xfrm>
          <a:prstGeom prst="wedgeRoundRectCallout">
            <a:avLst>
              <a:gd name="adj1" fmla="val -100873"/>
              <a:gd name="adj2" fmla="val 90611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目前排名第</a:t>
            </a:r>
            <a:r>
              <a:rPr lang="en-US" altLang="zh-TW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名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21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870" t="10099" r="7253" b="11272"/>
          <a:stretch/>
        </p:blipFill>
        <p:spPr>
          <a:xfrm>
            <a:off x="162890" y="1016732"/>
            <a:ext cx="8726214" cy="511256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4427984" y="224644"/>
            <a:ext cx="1944216" cy="792088"/>
          </a:xfrm>
          <a:prstGeom prst="wedgeRoundRectCallout">
            <a:avLst>
              <a:gd name="adj1" fmla="val -31596"/>
              <a:gd name="adj2" fmla="val 213365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教師可下載答題狀況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6804248" y="1916832"/>
            <a:ext cx="1944216" cy="1152128"/>
          </a:xfrm>
          <a:prstGeom prst="wedgeRoundRectCallout">
            <a:avLst>
              <a:gd name="adj1" fmla="val -48121"/>
              <a:gd name="adj2" fmla="val 135657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學生答題情況：答對、答錯、未答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87225" y="4941168"/>
            <a:ext cx="1944216" cy="1800200"/>
          </a:xfrm>
          <a:prstGeom prst="wedgeRoundRectCallout">
            <a:avLst>
              <a:gd name="adj1" fmla="val 265212"/>
              <a:gd name="adj2" fmla="val 11562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逐題顯示答對與答錯人數，老師可直接檢討。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0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3" y="1557339"/>
            <a:ext cx="6985149" cy="4175918"/>
          </a:xfrm>
          <a:gradFill rotWithShape="1">
            <a:gsLst>
              <a:gs pos="0">
                <a:srgbClr val="0D3A0D"/>
              </a:gs>
              <a:gs pos="100000">
                <a:srgbClr val="1C7E1C">
                  <a:alpha val="99001"/>
                </a:srgbClr>
              </a:gs>
            </a:gsLst>
            <a:lin ang="2700000" scaled="1"/>
          </a:gra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4200"/>
              </a:spcBef>
              <a:buFontTx/>
              <a:buNone/>
            </a:pPr>
            <a:endParaRPr lang="en-US" altLang="zh-TW" sz="44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如此有趣</a:t>
            </a:r>
            <a:r>
              <a:rPr lang="zh-TW" altLang="en-US" sz="6000" b="1" dirty="0">
                <a:solidFill>
                  <a:schemeClr val="bg1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測驗</a:t>
            </a:r>
            <a:endParaRPr lang="en-US" altLang="zh-TW" sz="60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TW" altLang="en-US" sz="6000" b="1" dirty="0">
                <a:solidFill>
                  <a:schemeClr val="bg1"/>
                </a:solidFill>
                <a:ea typeface="標楷體" panose="03000509000000000000" pitchFamily="65" charset="-120"/>
              </a:rPr>
              <a:t>您還在等什麼呢</a:t>
            </a: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？</a:t>
            </a:r>
            <a:endParaRPr lang="en-US" altLang="zh-TW" sz="60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TW" altLang="en-US" sz="6000" b="1" dirty="0">
                <a:solidFill>
                  <a:schemeClr val="bg1"/>
                </a:solidFill>
                <a:ea typeface="標楷體" panose="03000509000000000000" pitchFamily="65" charset="-120"/>
              </a:rPr>
              <a:t>快來挑戰吧</a:t>
            </a: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！</a:t>
            </a:r>
            <a:endParaRPr lang="en-US" altLang="zh-TW" sz="60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TW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        </a:t>
            </a:r>
            <a:r>
              <a:rPr lang="en-US" altLang="zh-TW" sz="6000" b="1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THE END</a:t>
            </a:r>
            <a:r>
              <a:rPr lang="zh-TW" altLang="en-US" sz="4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	</a:t>
            </a:r>
            <a:r>
              <a:rPr lang="zh-TW" altLang="en-US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b="1" dirty="0" err="1" smtClean="0">
                <a:ea typeface="標楷體" panose="03000509000000000000" pitchFamily="65" charset="-120"/>
              </a:rPr>
              <a:t>Quizizz</a:t>
            </a:r>
            <a:r>
              <a:rPr lang="zh-TW" altLang="en-US" sz="5400" b="1" dirty="0" smtClean="0">
                <a:ea typeface="標楷體" panose="03000509000000000000" pitchFamily="65" charset="-120"/>
              </a:rPr>
              <a:t>系統可以做什麼？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zh-TW" sz="2800" b="1" dirty="0" err="1" smtClean="0">
                <a:ea typeface="標楷體" panose="03000509000000000000" pitchFamily="65" charset="-120"/>
              </a:rPr>
              <a:t>Quizizz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是一套即時回應系統，由教師事先建立題庫，再讓學生透過智慧手機或是平板登入後，進行互動，回答問題。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 smtClean="0">
                <a:ea typeface="標楷體" panose="03000509000000000000" pitchFamily="65" charset="-120"/>
              </a:rPr>
              <a:t>教師可以利用這套系統在教室進行答題活動。家長也可利用這套系統，讓學生自主進行課程複習。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 smtClean="0">
                <a:ea typeface="標楷體" panose="03000509000000000000" pitchFamily="65" charset="-120"/>
              </a:rPr>
              <a:t>您只要有一台桌上型電腦，再搭配一台智慧型手機，就能進行有趣的測驗。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 b="1" dirty="0" err="1" smtClean="0">
                <a:ea typeface="標楷體" panose="03000509000000000000" pitchFamily="65" charset="-120"/>
              </a:rPr>
              <a:t>Quizizz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與</a:t>
            </a:r>
            <a:r>
              <a:rPr lang="en-US" altLang="zh-TW" sz="2800" b="1" dirty="0" err="1" smtClean="0">
                <a:ea typeface="標楷體" panose="03000509000000000000" pitchFamily="65" charset="-120"/>
              </a:rPr>
              <a:t>Kahoot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皆有競賽的功能，但前者較</a:t>
            </a:r>
            <a:r>
              <a:rPr lang="zh-TW" altLang="en-US" sz="2800" b="1" dirty="0">
                <a:ea typeface="標楷體" panose="03000509000000000000" pitchFamily="65" charset="-120"/>
              </a:rPr>
              <a:t>類似考試，學生須持續完成所有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題目，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後者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是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一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題一題的顯示，策略上截然不同，各有所長。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 eaLnBrk="1" hangingPunct="1"/>
            <a:endParaRPr lang="zh-TW" altLang="en-US" sz="2800" b="1" dirty="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522" t="14822" r="27419" b="26098"/>
          <a:stretch/>
        </p:blipFill>
        <p:spPr>
          <a:xfrm>
            <a:off x="287524" y="1556792"/>
            <a:ext cx="8568952" cy="4537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anose="03000509000000000000" pitchFamily="65" charset="-120"/>
              </a:rPr>
              <a:t>登入</a:t>
            </a:r>
            <a:r>
              <a:rPr lang="en-US" altLang="zh-TW" b="1" dirty="0" err="1">
                <a:solidFill>
                  <a:schemeClr val="tx1"/>
                </a:solidFill>
                <a:ea typeface="標楷體" panose="03000509000000000000" pitchFamily="65" charset="-120"/>
              </a:rPr>
              <a:t>Quizizz</a:t>
            </a:r>
            <a:r>
              <a:rPr lang="zh-TW" altLang="en-US" b="1" dirty="0" smtClean="0">
                <a:ea typeface="標楷體" panose="03000509000000000000" pitchFamily="65" charset="-120"/>
              </a:rPr>
              <a:t>系統的方法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3851920" y="1692719"/>
            <a:ext cx="4680521" cy="2592387"/>
          </a:xfrm>
          <a:prstGeom prst="wedgeRoundRectCallout">
            <a:avLst>
              <a:gd name="adj1" fmla="val -59317"/>
              <a:gd name="adj2" fmla="val 80189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、登入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panda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老師的教學網頁後，請點選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「</a:t>
            </a:r>
            <a:r>
              <a:rPr lang="en-US" altLang="zh-TW" sz="2600" b="1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Quizizz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」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區塊中的連結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、裡面會陸續將老師製作的複習題庫建置好連結。直接點選想複習的主題即可。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9604" b="13186"/>
          <a:stretch/>
        </p:blipFill>
        <p:spPr>
          <a:xfrm>
            <a:off x="323528" y="997559"/>
            <a:ext cx="8450035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anose="03000509000000000000" pitchFamily="65" charset="-120"/>
              </a:rPr>
              <a:t>登入</a:t>
            </a:r>
            <a:r>
              <a:rPr lang="en-US" altLang="zh-TW" b="1" dirty="0" err="1">
                <a:solidFill>
                  <a:schemeClr val="tx1"/>
                </a:solidFill>
                <a:ea typeface="標楷體" panose="03000509000000000000" pitchFamily="65" charset="-120"/>
              </a:rPr>
              <a:t>Quizizz</a:t>
            </a:r>
            <a:r>
              <a:rPr lang="zh-TW" altLang="en-US" b="1" dirty="0" smtClean="0">
                <a:ea typeface="標楷體" panose="03000509000000000000" pitchFamily="65" charset="-120"/>
              </a:rPr>
              <a:t>系統的方法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298961" y="5111070"/>
            <a:ext cx="8655714" cy="1498798"/>
          </a:xfrm>
          <a:prstGeom prst="wedgeRoundRectCallout">
            <a:avLst>
              <a:gd name="adj1" fmla="val -9541"/>
              <a:gd name="adj2" fmla="val -100190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、首先點選</a:t>
            </a:r>
            <a:r>
              <a:rPr lang="en-US" altLang="zh-TW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PLAY Live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進入下一畫面後，再選擇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START NOW 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就能進行測驗囉。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手機請上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網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，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搜尋</a:t>
            </a:r>
            <a:r>
              <a:rPr lang="en-US" altLang="zh-TW" sz="2600" b="1" dirty="0" err="1" smtClean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Quizizz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關鍵字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，再點選進入網站。</a:t>
            </a:r>
            <a:endParaRPr lang="zh-TW" altLang="en-US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3131840" y="3212976"/>
            <a:ext cx="1296144" cy="1296144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791" t="10167" r="714" b="11037"/>
          <a:stretch/>
        </p:blipFill>
        <p:spPr>
          <a:xfrm>
            <a:off x="96372" y="260648"/>
            <a:ext cx="8928992" cy="4464496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1763688" y="5445224"/>
            <a:ext cx="4608513" cy="1079500"/>
          </a:xfrm>
          <a:prstGeom prst="wedgeRoundRectCallout">
            <a:avLst>
              <a:gd name="adj1" fmla="val 10076"/>
              <a:gd name="adj2" fmla="val -300587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、電腦會出現的畫面。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、請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點選</a:t>
            </a:r>
            <a:r>
              <a:rPr lang="en-US" altLang="zh-TW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Proceed</a:t>
            </a: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按鍵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3240668" y="1268760"/>
            <a:ext cx="2640400" cy="1584176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9112" b="10932"/>
          <a:stretch/>
        </p:blipFill>
        <p:spPr>
          <a:xfrm>
            <a:off x="251520" y="404664"/>
            <a:ext cx="8645691" cy="4320480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4288698" y="4511850"/>
            <a:ext cx="4608513" cy="2113942"/>
          </a:xfrm>
          <a:prstGeom prst="wedgeRoundRectCallout">
            <a:avLst>
              <a:gd name="adj1" fmla="val -23976"/>
              <a:gd name="adj2" fmla="val -164793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、首次使用的家長或老師，請先申請帳號。直接用自己的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mail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申請即可。</a:t>
            </a:r>
            <a:endParaRPr lang="en-US" altLang="zh-TW" sz="24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、立即申請，立即使用，不必認證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mail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，很方便。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59672" y="4978537"/>
            <a:ext cx="3678806" cy="1180568"/>
          </a:xfrm>
          <a:prstGeom prst="wedgeRoundRectCallout">
            <a:avLst>
              <a:gd name="adj1" fmla="val 43529"/>
              <a:gd name="adj2" fmla="val -256791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已申請者，請直接輸入帳號與代碼，並輸入密碼即可使用。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9007" b="10583"/>
          <a:stretch/>
        </p:blipFill>
        <p:spPr>
          <a:xfrm>
            <a:off x="107504" y="260648"/>
            <a:ext cx="8668449" cy="4356484"/>
          </a:xfrm>
          <a:prstGeom prst="rect">
            <a:avLst/>
          </a:prstGeom>
        </p:spPr>
      </p:pic>
      <p:sp>
        <p:nvSpPr>
          <p:cNvPr id="7" name="流程圖: 接點 6"/>
          <p:cNvSpPr/>
          <p:nvPr/>
        </p:nvSpPr>
        <p:spPr>
          <a:xfrm>
            <a:off x="3654430" y="2690918"/>
            <a:ext cx="1498426" cy="70207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7020272" y="2348880"/>
            <a:ext cx="1656184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3225" r="25994" b="15533"/>
          <a:stretch/>
        </p:blipFill>
        <p:spPr>
          <a:xfrm>
            <a:off x="5436720" y="1124744"/>
            <a:ext cx="3600401" cy="453650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圓角矩形圖說文字 5"/>
          <p:cNvSpPr/>
          <p:nvPr/>
        </p:nvSpPr>
        <p:spPr>
          <a:xfrm>
            <a:off x="5219700" y="5517232"/>
            <a:ext cx="3840163" cy="1196753"/>
          </a:xfrm>
          <a:prstGeom prst="wedgeRoundRectCallout">
            <a:avLst>
              <a:gd name="adj1" fmla="val 21926"/>
              <a:gd name="adj2" fmla="val -167542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、此為手機出現的畫面。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175656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代碼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後，再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按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Proceed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就能進入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258246" y="5085252"/>
            <a:ext cx="4817810" cy="1476028"/>
          </a:xfrm>
          <a:prstGeom prst="wedgeRoundRectCallout">
            <a:avLst>
              <a:gd name="adj1" fmla="val 36085"/>
              <a:gd name="adj2" fmla="val -168751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、電腦會出現的畫面。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、請在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手機或平板上輸入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175656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課程代碼（每次不同唷）。</a:t>
            </a:r>
            <a:endParaRPr lang="en-US" altLang="zh-TW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30313" b="20601"/>
          <a:stretch/>
        </p:blipFill>
        <p:spPr>
          <a:xfrm>
            <a:off x="5426275" y="260648"/>
            <a:ext cx="3600400" cy="544522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圓角矩形圖說文字 9"/>
          <p:cNvSpPr/>
          <p:nvPr/>
        </p:nvSpPr>
        <p:spPr>
          <a:xfrm>
            <a:off x="5339580" y="5517231"/>
            <a:ext cx="3720283" cy="1196753"/>
          </a:xfrm>
          <a:prstGeom prst="wedgeRoundRectCallout">
            <a:avLst>
              <a:gd name="adj1" fmla="val 28373"/>
              <a:gd name="adj2" fmla="val -128712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此時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輸入參賽者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名稱（可任意輸入中英文），再按下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Join Game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就能進入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t="9825" b="11567"/>
          <a:stretch/>
        </p:blipFill>
        <p:spPr>
          <a:xfrm>
            <a:off x="179512" y="548680"/>
            <a:ext cx="8794172" cy="4320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348679" y="5080751"/>
            <a:ext cx="4608513" cy="1295400"/>
          </a:xfrm>
          <a:prstGeom prst="wedgeRoundRectCallout">
            <a:avLst>
              <a:gd name="adj1" fmla="val -24253"/>
              <a:gd name="adj2" fmla="val -220368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這個畫面會顯示目前有多少位學生參與。以及加入學生的代碼。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277984" y="5373688"/>
            <a:ext cx="3695700" cy="1175609"/>
          </a:xfrm>
          <a:prstGeom prst="wedgeRoundRectCallout">
            <a:avLst>
              <a:gd name="adj1" fmla="val -58421"/>
              <a:gd name="adj2" fmla="val -344493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zh-TW" altLang="en-US" sz="26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當老師按下這個按鍵，挑戰就開始囉！</a:t>
            </a:r>
            <a:endParaRPr lang="zh-TW" altLang="en-US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348679" y="2222865"/>
            <a:ext cx="2232248" cy="972107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3460474" y="1250758"/>
            <a:ext cx="2232248" cy="972107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88640"/>
            <a:ext cx="7452320" cy="5589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圓角矩形圖說文字 5"/>
          <p:cNvSpPr/>
          <p:nvPr/>
        </p:nvSpPr>
        <p:spPr>
          <a:xfrm>
            <a:off x="1187624" y="6021288"/>
            <a:ext cx="5616624" cy="666006"/>
          </a:xfrm>
          <a:prstGeom prst="wedgeRoundRectCallout">
            <a:avLst>
              <a:gd name="adj1" fmla="val 21000"/>
              <a:gd name="adj2" fmla="val -12353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學生在平板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上面的實際作答畫面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8028384" y="692696"/>
            <a:ext cx="720080" cy="3744416"/>
          </a:xfrm>
          <a:prstGeom prst="wedgeRoundRectCallout">
            <a:avLst>
              <a:gd name="adj1" fmla="val -218183"/>
              <a:gd name="adj2" fmla="val -31995"/>
              <a:gd name="adj3" fmla="val 16667"/>
            </a:avLst>
          </a:prstGeom>
          <a:solidFill>
            <a:srgbClr val="71E95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答題剩餘時間</a:t>
            </a:r>
            <a:endParaRPr lang="en-US" altLang="zh-TW" sz="32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22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訂設計">
  <a:themeElements>
    <a:clrScheme name="5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訂設計">
  <a:themeElements>
    <a:clrScheme name="6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28833</TotalTime>
  <Words>520</Words>
  <Application>Microsoft Office PowerPoint</Application>
  <PresentationFormat>如螢幕大小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華康粗黑體</vt:lpstr>
      <vt:lpstr>新細明體</vt:lpstr>
      <vt:lpstr>標楷體</vt:lpstr>
      <vt:lpstr>Arial</vt:lpstr>
      <vt:lpstr>Wingdings 2</vt:lpstr>
      <vt:lpstr>自訂設計</vt:lpstr>
      <vt:lpstr>2_自訂設計</vt:lpstr>
      <vt:lpstr>3_自訂設計</vt:lpstr>
      <vt:lpstr>4_自訂設計</vt:lpstr>
      <vt:lpstr>1_自訂設計</vt:lpstr>
      <vt:lpstr>5_自訂設計</vt:lpstr>
      <vt:lpstr>6_自訂設計</vt:lpstr>
      <vt:lpstr>Quizizz互動評量軟體 操作簡介-家長篇</vt:lpstr>
      <vt:lpstr>Quizizz系統可以做什麼？</vt:lpstr>
      <vt:lpstr>登入Quizizz系統的方法</vt:lpstr>
      <vt:lpstr>登入Quizizz系統的方法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全球超過數百萬人齊聲讚嘆！ 絕對必讀的幸運雙經典！ </dc:title>
  <dc:creator>羽珊</dc:creator>
  <cp:lastModifiedBy>panda</cp:lastModifiedBy>
  <cp:revision>109</cp:revision>
  <dcterms:created xsi:type="dcterms:W3CDTF">2005-03-25T04:01:27Z</dcterms:created>
  <dcterms:modified xsi:type="dcterms:W3CDTF">2016-10-26T16:39:47Z</dcterms:modified>
</cp:coreProperties>
</file>