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310" r:id="rId3"/>
    <p:sldId id="456" r:id="rId4"/>
    <p:sldId id="406" r:id="rId5"/>
    <p:sldId id="457" r:id="rId6"/>
    <p:sldId id="458" r:id="rId7"/>
    <p:sldId id="407" r:id="rId8"/>
    <p:sldId id="408" r:id="rId9"/>
    <p:sldId id="409" r:id="rId10"/>
    <p:sldId id="414" r:id="rId11"/>
    <p:sldId id="415" r:id="rId12"/>
    <p:sldId id="416" r:id="rId13"/>
    <p:sldId id="417" r:id="rId14"/>
    <p:sldId id="468" r:id="rId15"/>
    <p:sldId id="469" r:id="rId16"/>
    <p:sldId id="470" r:id="rId17"/>
    <p:sldId id="471" r:id="rId18"/>
    <p:sldId id="472" r:id="rId19"/>
    <p:sldId id="460" r:id="rId20"/>
    <p:sldId id="467" r:id="rId21"/>
    <p:sldId id="418" r:id="rId22"/>
    <p:sldId id="419" r:id="rId23"/>
  </p:sldIdLst>
  <p:sldSz cx="9144000" cy="6858000" type="screen4x3"/>
  <p:notesSz cx="6888163" cy="96234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FF99"/>
    <a:srgbClr val="FFFF99"/>
    <a:srgbClr val="CCFFCC"/>
    <a:srgbClr val="CCFFFF"/>
    <a:srgbClr val="33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150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A4DE025D-0EB3-49EA-9C5D-AB81031A7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BFE20283-F7C2-43FA-B991-4E96384C33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D9D04-9731-45A8-945D-706707BE56AD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3C9B-D973-40D5-9FC6-970F29F330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3C90-E46B-4D54-BD02-27AFEFE42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E16A-97CB-4A20-BCFF-03A19FE3F7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DC59-7900-4973-A0CA-575ABF93E6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27D4-CA6D-4425-9415-28E9AB3896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645EA-0AFA-4D80-BE7E-035AC9D359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9605-9572-40A8-9361-4D2E37FB63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03FB-3B61-4AB8-BC83-8DDDDD4ABE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EC26-CBD9-47E0-930A-E148B825FA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A180-D222-4DCC-86A5-D97DF8711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5EA2A-5790-4AB6-B610-5655F29D9F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84B3-9459-4FB3-B920-291792CF56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66C2-4EA8-4C40-8CA0-311AB0B420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9759D-34AD-49AB-8678-905197804E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4375-EAE9-48A1-9C77-54443B55C3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A023-10C0-4599-A100-FF05653C26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26F3-E0EA-4396-8D0B-84FD9FEE0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1727-462F-46DB-9268-B363585E1D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3654-8EDD-46B4-A582-70B1D99E2C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BE06-3147-4882-93AB-9DAD2262D8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FBF6-2F57-4753-B59F-32086F7570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991E5-5932-43ED-BDEC-AC90B5D796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DBE896FE-D7FA-4055-A666-F8272583C9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6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17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17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7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17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17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7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7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7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4" y="31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4" y="16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3" y="88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3" y="12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717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3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D8D4121-6F8C-425B-929F-9C90076C29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268538" y="3040063"/>
            <a:ext cx="511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600" dirty="0">
                <a:ea typeface="標楷體" pitchFamily="65" charset="-120"/>
              </a:rPr>
              <a:t> 1 - </a:t>
            </a:r>
            <a:r>
              <a:rPr lang="en-US" altLang="zh-TW" sz="3600" dirty="0" smtClean="0">
                <a:ea typeface="標楷體" pitchFamily="65" charset="-120"/>
              </a:rPr>
              <a:t>3 </a:t>
            </a:r>
            <a:r>
              <a:rPr lang="zh-TW" altLang="en-US" sz="3600" dirty="0" smtClean="0">
                <a:ea typeface="標楷體" pitchFamily="65" charset="-120"/>
              </a:rPr>
              <a:t>質量的</a:t>
            </a:r>
            <a:r>
              <a:rPr lang="zh-TW" altLang="en-US" sz="3600" dirty="0">
                <a:ea typeface="標楷體" pitchFamily="65" charset="-120"/>
              </a:rPr>
              <a:t>測量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60350"/>
            <a:ext cx="7920038" cy="77470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天平的使用步驟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~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測量與平衡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6563" y="906463"/>
            <a:ext cx="85280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使用步驟：</a:t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sz="2000" dirty="0">
                <a:latin typeface="Arial" charset="0"/>
                <a:ea typeface="標楷體" pitchFamily="65" charset="-120"/>
                <a:sym typeface="Wingdings" pitchFamily="2" charset="2"/>
              </a:rPr>
              <a:t>2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：增減砝碼直到平衡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 待測物置於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 2" pitchFamily="18" charset="2"/>
              </a:rPr>
              <a:t>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盤，砝碼置於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 2" pitchFamily="18" charset="2"/>
              </a:rPr>
              <a:t>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盤</a:t>
            </a:r>
            <a:r>
              <a:rPr lang="zh-TW" altLang="en-US" sz="2000" dirty="0" smtClean="0">
                <a:latin typeface="Arial" charset="0"/>
                <a:ea typeface="標楷體" pitchFamily="65" charset="-120"/>
                <a:sym typeface="Wingdings 2" pitchFamily="18" charset="2"/>
              </a:rPr>
              <a:t>。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盡量置於盤中央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/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 騎碼都是向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邊撥動的，質量加總時與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盤砝碼併計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（</a:t>
            </a:r>
            <a:r>
              <a:rPr lang="en-US" altLang="zh-TW" sz="2000" dirty="0">
                <a:latin typeface="Arial" charset="0"/>
                <a:ea typeface="標楷體" pitchFamily="65" charset="-120"/>
                <a:sym typeface="Wingdings" pitchFamily="2" charset="2"/>
              </a:rPr>
              <a:t>3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：待測物質量與砝碼質量相等，指針指在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刻度位置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          靜態平衡（指針靜止在零刻度）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          動態平衡 （指針左右擺動度相等時）         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0" y="1400175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測量</a:t>
            </a: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3087688" y="1773238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左</a:t>
            </a:r>
          </a:p>
        </p:txBody>
      </p:sp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5330825" y="1766888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右</a:t>
            </a:r>
          </a:p>
        </p:txBody>
      </p:sp>
      <p:sp>
        <p:nvSpPr>
          <p:cNvPr id="506887" name="Text Box 7"/>
          <p:cNvSpPr txBox="1">
            <a:spLocks noChangeArrowheads="1"/>
          </p:cNvSpPr>
          <p:nvPr/>
        </p:nvSpPr>
        <p:spPr bwMode="auto">
          <a:xfrm>
            <a:off x="3108325" y="2157413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右</a:t>
            </a:r>
          </a:p>
        </p:txBody>
      </p:sp>
      <p:sp>
        <p:nvSpPr>
          <p:cNvPr id="506888" name="Text Box 8"/>
          <p:cNvSpPr txBox="1">
            <a:spLocks noChangeArrowheads="1"/>
          </p:cNvSpPr>
          <p:nvPr/>
        </p:nvSpPr>
        <p:spPr bwMode="auto">
          <a:xfrm>
            <a:off x="6678613" y="2143125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右</a:t>
            </a:r>
          </a:p>
        </p:txBody>
      </p:sp>
      <p:sp>
        <p:nvSpPr>
          <p:cNvPr id="506889" name="Text Box 9"/>
          <p:cNvSpPr txBox="1">
            <a:spLocks noChangeArrowheads="1"/>
          </p:cNvSpPr>
          <p:nvPr/>
        </p:nvSpPr>
        <p:spPr bwMode="auto">
          <a:xfrm>
            <a:off x="1593850" y="25225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平衡</a:t>
            </a:r>
          </a:p>
        </p:txBody>
      </p:sp>
      <p:sp>
        <p:nvSpPr>
          <p:cNvPr id="506890" name="Text Box 10"/>
          <p:cNvSpPr txBox="1">
            <a:spLocks noChangeArrowheads="1"/>
          </p:cNvSpPr>
          <p:nvPr/>
        </p:nvSpPr>
        <p:spPr bwMode="auto">
          <a:xfrm>
            <a:off x="7010400" y="2517775"/>
            <a:ext cx="44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零</a:t>
            </a:r>
          </a:p>
        </p:txBody>
      </p:sp>
      <p:pic>
        <p:nvPicPr>
          <p:cNvPr id="19467" name="Picture 11" descr="天平-03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489075" y="3878263"/>
            <a:ext cx="3533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892" name="Picture 12" descr="天平-0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42500" t="-850" r="42346" b="83659"/>
          <a:stretch>
            <a:fillRect/>
          </a:stretch>
        </p:blipFill>
        <p:spPr bwMode="auto">
          <a:xfrm>
            <a:off x="5810250" y="3810000"/>
            <a:ext cx="21605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6893" name="Text Box 13"/>
          <p:cNvSpPr txBox="1">
            <a:spLocks noChangeArrowheads="1"/>
          </p:cNvSpPr>
          <p:nvPr/>
        </p:nvSpPr>
        <p:spPr bwMode="auto">
          <a:xfrm>
            <a:off x="6373813" y="5691188"/>
            <a:ext cx="120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動態平衡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4" grpId="0"/>
      <p:bldP spid="506885" grpId="0"/>
      <p:bldP spid="506886" grpId="0"/>
      <p:bldP spid="506887" grpId="0"/>
      <p:bldP spid="506888" grpId="0"/>
      <p:bldP spid="506889" grpId="0"/>
      <p:bldP spid="506890" grpId="0"/>
      <p:bldP spid="5068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33350"/>
            <a:ext cx="7920038" cy="774700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天平的使用步驟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~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質量紀錄一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6563" y="906463"/>
            <a:ext cx="85280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使用步驟：上皿及等臂天平</a:t>
            </a:r>
            <a:b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4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：待測物質量＝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質量之總和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 質量紀錄到最小刻度的下一位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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撥動騎碼的刻度若在二刻度之間，以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 2" pitchFamily="18" charset="2"/>
              </a:rPr>
              <a:t>0.5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刻度值計算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1519238" y="1384300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質量紀錄</a:t>
            </a:r>
          </a:p>
        </p:txBody>
      </p:sp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4573588" y="137636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（砝碼</a:t>
            </a:r>
            <a:r>
              <a:rPr lang="en-US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＋</a:t>
            </a: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騎碼）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755650" y="2708275"/>
            <a:ext cx="7556500" cy="3282950"/>
            <a:chOff x="476" y="1706"/>
            <a:chExt cx="4760" cy="2068"/>
          </a:xfrm>
        </p:grpSpPr>
        <p:pic>
          <p:nvPicPr>
            <p:cNvPr id="20489" name="Picture 7" descr="等臂天平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3432" y="1706"/>
              <a:ext cx="1804" cy="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8" descr="8R9Q9832"/>
            <p:cNvPicPr>
              <a:picLocks noChangeAspect="1" noChangeArrowheads="1"/>
            </p:cNvPicPr>
            <p:nvPr/>
          </p:nvPicPr>
          <p:blipFill>
            <a:blip r:embed="rId3" cstate="print"/>
            <a:srcRect l="14555" t="15581" r="12711" b="13327"/>
            <a:stretch>
              <a:fillRect/>
            </a:stretch>
          </p:blipFill>
          <p:spPr bwMode="auto">
            <a:xfrm>
              <a:off x="476" y="1751"/>
              <a:ext cx="2404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2062" y="1895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10 g</a:t>
              </a:r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4665" y="2884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16 g</a:t>
              </a:r>
            </a:p>
          </p:txBody>
        </p:sp>
        <p:sp>
          <p:nvSpPr>
            <p:cNvPr id="20493" name="Text Box 11"/>
            <p:cNvSpPr txBox="1">
              <a:spLocks noChangeArrowheads="1"/>
            </p:cNvSpPr>
            <p:nvPr/>
          </p:nvSpPr>
          <p:spPr bwMode="auto">
            <a:xfrm>
              <a:off x="3631" y="2080"/>
              <a:ext cx="6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15 </a:t>
              </a:r>
              <a:r>
                <a:rPr lang="zh-TW" altLang="en-US" sz="18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刻度</a:t>
              </a:r>
            </a:p>
          </p:txBody>
        </p:sp>
      </p:grp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1187450" y="6021388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橡皮擦質量＝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10.0 g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037138" y="6007100"/>
            <a:ext cx="3570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圓柱體質量＝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16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＋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15 × 0.1</a:t>
            </a:r>
            <a:br>
              <a:rPr lang="en-US" altLang="zh-TW" sz="2000">
                <a:latin typeface="Arial" charset="0"/>
                <a:ea typeface="標楷體" pitchFamily="65" charset="-120"/>
              </a:rPr>
            </a:br>
            <a:r>
              <a:rPr lang="en-US" altLang="zh-TW" sz="2000">
                <a:latin typeface="Arial" charset="0"/>
                <a:ea typeface="標楷體" pitchFamily="65" charset="-120"/>
              </a:rPr>
              <a:t>                       </a:t>
            </a:r>
            <a:r>
              <a:rPr lang="zh-TW" altLang="en-US" sz="2000">
                <a:latin typeface="Arial" charset="0"/>
                <a:ea typeface="標楷體" pitchFamily="65" charset="-120"/>
              </a:rPr>
              <a:t>＝</a:t>
            </a:r>
            <a:r>
              <a:rPr lang="en-US" altLang="zh-TW" sz="2000">
                <a:latin typeface="Arial" charset="0"/>
                <a:ea typeface="標楷體" pitchFamily="65" charset="-120"/>
              </a:rPr>
              <a:t>17.50 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507909" grpId="0"/>
      <p:bldP spid="507916" grpId="0"/>
      <p:bldP spid="507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15888"/>
            <a:ext cx="7920038" cy="7747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天平的使用步驟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~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質量紀錄二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36563" y="906463"/>
            <a:ext cx="85280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使用步驟：三樑天平</a:t>
            </a:r>
            <a:b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5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：待測物質量＝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質量之總和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 質量紀錄到最小刻度的下一位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（可估計至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g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/>
            </a:r>
            <a:b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 撥動騎碼時先由刻度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的橫梁開始移動（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橫梁）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 撥動的刻度若在二刻度之間，以</a:t>
            </a:r>
            <a:r>
              <a:rPr lang="en-US" altLang="zh-TW" sz="2000">
                <a:latin typeface="Arial" charset="0"/>
                <a:ea typeface="標楷體" pitchFamily="65" charset="-120"/>
                <a:sym typeface="Wingdings 2" pitchFamily="18" charset="2"/>
              </a:rPr>
              <a:t>0.5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 2" pitchFamily="18" charset="2"/>
              </a:rPr>
              <a:t>刻度值計算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1519238" y="1384300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質量紀錄</a:t>
            </a: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4613275" y="1355725"/>
            <a:ext cx="175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三支橫樑騎碼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3995738" y="21336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較大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23850" y="3213100"/>
            <a:ext cx="4105275" cy="3332163"/>
            <a:chOff x="521" y="1933"/>
            <a:chExt cx="2586" cy="2099"/>
          </a:xfrm>
        </p:grpSpPr>
        <p:pic>
          <p:nvPicPr>
            <p:cNvPr id="21544" name="Picture 8" descr="1-012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l="10533" t="6335" r="16693" b="4761"/>
            <a:stretch>
              <a:fillRect/>
            </a:stretch>
          </p:blipFill>
          <p:spPr bwMode="auto">
            <a:xfrm>
              <a:off x="521" y="1933"/>
              <a:ext cx="2586" cy="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5" name="Text Box 9"/>
            <p:cNvSpPr txBox="1">
              <a:spLocks noChangeArrowheads="1"/>
            </p:cNvSpPr>
            <p:nvPr/>
          </p:nvSpPr>
          <p:spPr bwMode="auto">
            <a:xfrm>
              <a:off x="773" y="3050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待測物</a:t>
              </a:r>
            </a:p>
          </p:txBody>
        </p:sp>
      </p:grpSp>
      <p:graphicFrame>
        <p:nvGraphicFramePr>
          <p:cNvPr id="508938" name="Group 10"/>
          <p:cNvGraphicFramePr>
            <a:graphicFrameLocks noGrp="1"/>
          </p:cNvGraphicFramePr>
          <p:nvPr/>
        </p:nvGraphicFramePr>
        <p:xfrm>
          <a:off x="4672013" y="3282950"/>
          <a:ext cx="4248150" cy="2378648"/>
        </p:xfrm>
        <a:graphic>
          <a:graphicData uri="http://schemas.openxmlformats.org/drawingml/2006/table">
            <a:tbl>
              <a:tblPr/>
              <a:tblGrid>
                <a:gridCol w="1028700"/>
                <a:gridCol w="1030287"/>
                <a:gridCol w="1027113"/>
                <a:gridCol w="116205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橫梁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範圍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（公克）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刻度數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每刻度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質量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上橫梁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中橫梁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-100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下橫梁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0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-1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08965" name="Text Box 37"/>
          <p:cNvSpPr txBox="1">
            <a:spLocks noChangeArrowheads="1"/>
          </p:cNvSpPr>
          <p:nvPr/>
        </p:nvSpPr>
        <p:spPr bwMode="auto">
          <a:xfrm>
            <a:off x="8027988" y="41195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1 g</a:t>
            </a:r>
          </a:p>
        </p:txBody>
      </p:sp>
      <p:sp>
        <p:nvSpPr>
          <p:cNvPr id="508966" name="Text Box 38"/>
          <p:cNvSpPr txBox="1">
            <a:spLocks noChangeArrowheads="1"/>
          </p:cNvSpPr>
          <p:nvPr/>
        </p:nvSpPr>
        <p:spPr bwMode="auto">
          <a:xfrm>
            <a:off x="8001000" y="467201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10 g</a:t>
            </a:r>
          </a:p>
        </p:txBody>
      </p:sp>
      <p:sp>
        <p:nvSpPr>
          <p:cNvPr id="508967" name="Text Box 39"/>
          <p:cNvSpPr txBox="1">
            <a:spLocks noChangeArrowheads="1"/>
          </p:cNvSpPr>
          <p:nvPr/>
        </p:nvSpPr>
        <p:spPr bwMode="auto">
          <a:xfrm>
            <a:off x="7853363" y="520858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</a:rPr>
              <a:t>0.01 g</a:t>
            </a:r>
          </a:p>
        </p:txBody>
      </p:sp>
      <p:sp>
        <p:nvSpPr>
          <p:cNvPr id="508968" name="Text Box 40"/>
          <p:cNvSpPr txBox="1">
            <a:spLocks noChangeArrowheads="1"/>
          </p:cNvSpPr>
          <p:nvPr/>
        </p:nvSpPr>
        <p:spPr bwMode="auto">
          <a:xfrm>
            <a:off x="6345238" y="178593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0.001</a:t>
            </a:r>
          </a:p>
        </p:txBody>
      </p:sp>
      <p:sp>
        <p:nvSpPr>
          <p:cNvPr id="508969" name="Text Box 41"/>
          <p:cNvSpPr txBox="1">
            <a:spLocks noChangeArrowheads="1"/>
          </p:cNvSpPr>
          <p:nvPr/>
        </p:nvSpPr>
        <p:spPr bwMode="auto">
          <a:xfrm>
            <a:off x="6927850" y="2174875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  <p:bldP spid="508933" grpId="0"/>
      <p:bldP spid="508934" grpId="0"/>
      <p:bldP spid="508965" grpId="0"/>
      <p:bldP spid="508966" grpId="0"/>
      <p:bldP spid="508967" grpId="0"/>
      <p:bldP spid="508968" grpId="0"/>
      <p:bldP spid="5089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5088"/>
            <a:ext cx="8032750" cy="842962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上皿天平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785225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(1)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左盤置放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與右盤置放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。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(2)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指針：歸零及質量大小判讀，指針朝上</a:t>
            </a:r>
            <a:r>
              <a:rPr lang="en-US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，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零刻度在中央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位置</a:t>
            </a:r>
            <a:endParaRPr lang="en-US" altLang="zh-TW" dirty="0" smtClean="0"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  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" pitchFamily="2" charset="2"/>
              </a:rPr>
              <a:t>指針偏右，代表右盤較重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/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(3)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校準螺絲：歸零調整用，左右各一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(4)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砝碼：標準質量，外加砝碼，須用</a:t>
            </a:r>
            <a:r>
              <a:rPr lang="zh-TW" altLang="en-US" b="1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砝碼</a:t>
            </a:r>
            <a:r>
              <a:rPr lang="zh-TW" altLang="en-US" b="1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夾</a:t>
            </a:r>
            <a:r>
              <a:rPr lang="en-US" altLang="zh-TW" b="1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</a:t>
            </a:r>
            <a:r>
              <a:rPr lang="zh-TW" altLang="en-US" b="1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鑷子</a:t>
            </a:r>
            <a:r>
              <a:rPr lang="en-US" altLang="zh-TW" b="1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)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夾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取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6550" y="3170238"/>
            <a:ext cx="4278313" cy="3260725"/>
            <a:chOff x="1628" y="1988"/>
            <a:chExt cx="2695" cy="2054"/>
          </a:xfrm>
        </p:grpSpPr>
        <p:pic>
          <p:nvPicPr>
            <p:cNvPr id="14355" name="Picture 5" descr="8R9Q9832"/>
            <p:cNvPicPr>
              <a:picLocks noChangeAspect="1" noChangeArrowheads="1"/>
            </p:cNvPicPr>
            <p:nvPr/>
          </p:nvPicPr>
          <p:blipFill>
            <a:blip r:embed="rId2" cstate="print"/>
            <a:srcRect l="16187" t="17264" r="14368" b="18073"/>
            <a:stretch>
              <a:fillRect/>
            </a:stretch>
          </p:blipFill>
          <p:spPr bwMode="auto">
            <a:xfrm>
              <a:off x="1628" y="1988"/>
              <a:ext cx="2695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 Box 6"/>
            <p:cNvSpPr txBox="1">
              <a:spLocks noChangeArrowheads="1"/>
            </p:cNvSpPr>
            <p:nvPr/>
          </p:nvSpPr>
          <p:spPr bwMode="auto">
            <a:xfrm>
              <a:off x="1956" y="2098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左盤</a:t>
              </a:r>
            </a:p>
          </p:txBody>
        </p:sp>
        <p:sp>
          <p:nvSpPr>
            <p:cNvPr id="14357" name="Text Box 7"/>
            <p:cNvSpPr txBox="1">
              <a:spLocks noChangeArrowheads="1"/>
            </p:cNvSpPr>
            <p:nvPr/>
          </p:nvSpPr>
          <p:spPr bwMode="auto">
            <a:xfrm>
              <a:off x="3482" y="2088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右盤</a:t>
              </a:r>
            </a:p>
          </p:txBody>
        </p:sp>
      </p:grpSp>
      <p:sp>
        <p:nvSpPr>
          <p:cNvPr id="501768" name="Text Box 8"/>
          <p:cNvSpPr txBox="1">
            <a:spLocks noChangeArrowheads="1"/>
          </p:cNvSpPr>
          <p:nvPr/>
        </p:nvSpPr>
        <p:spPr bwMode="auto">
          <a:xfrm>
            <a:off x="2033588" y="836613"/>
            <a:ext cx="124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待測物</a:t>
            </a:r>
          </a:p>
        </p:txBody>
      </p:sp>
      <p:sp>
        <p:nvSpPr>
          <p:cNvPr id="501770" name="Text Box 10"/>
          <p:cNvSpPr txBox="1">
            <a:spLocks noChangeArrowheads="1"/>
          </p:cNvSpPr>
          <p:nvPr/>
        </p:nvSpPr>
        <p:spPr bwMode="auto">
          <a:xfrm>
            <a:off x="4865688" y="836613"/>
            <a:ext cx="93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砝碼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6588" y="3013075"/>
            <a:ext cx="4746625" cy="1603375"/>
            <a:chOff x="2617" y="1889"/>
            <a:chExt cx="2990" cy="1010"/>
          </a:xfrm>
        </p:grpSpPr>
        <p:pic>
          <p:nvPicPr>
            <p:cNvPr id="14353" name="Picture 12" descr="01-上皿天平歸零(中自1上課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l="21213" t="21881" r="21211" b="19069"/>
            <a:stretch>
              <a:fillRect/>
            </a:stretch>
          </p:blipFill>
          <p:spPr bwMode="auto">
            <a:xfrm>
              <a:off x="4359" y="1979"/>
              <a:ext cx="124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4" name="Oval 13"/>
            <p:cNvSpPr>
              <a:spLocks noChangeArrowheads="1"/>
            </p:cNvSpPr>
            <p:nvPr/>
          </p:nvSpPr>
          <p:spPr bwMode="auto">
            <a:xfrm>
              <a:off x="2617" y="1889"/>
              <a:ext cx="680" cy="6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84188" y="4235450"/>
            <a:ext cx="6156325" cy="1762125"/>
            <a:chOff x="1721" y="2659"/>
            <a:chExt cx="3878" cy="1110"/>
          </a:xfrm>
        </p:grpSpPr>
        <p:pic>
          <p:nvPicPr>
            <p:cNvPr id="14350" name="Picture 15" descr="01-上皿天平校準螺絲"/>
            <p:cNvPicPr>
              <a:picLocks noChangeAspect="1" noChangeArrowheads="1"/>
            </p:cNvPicPr>
            <p:nvPr/>
          </p:nvPicPr>
          <p:blipFill>
            <a:blip r:embed="rId4" cstate="print">
              <a:lum bright="-6000"/>
            </a:blip>
            <a:srcRect l="16551" t="16495" r="8966" b="9021"/>
            <a:stretch>
              <a:fillRect/>
            </a:stretch>
          </p:blipFill>
          <p:spPr bwMode="auto">
            <a:xfrm>
              <a:off x="4359" y="2939"/>
              <a:ext cx="1240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Oval 16"/>
            <p:cNvSpPr>
              <a:spLocks noChangeArrowheads="1"/>
            </p:cNvSpPr>
            <p:nvPr/>
          </p:nvSpPr>
          <p:spPr bwMode="auto">
            <a:xfrm>
              <a:off x="3742" y="2659"/>
              <a:ext cx="453" cy="36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2" name="Oval 17"/>
            <p:cNvSpPr>
              <a:spLocks noChangeArrowheads="1"/>
            </p:cNvSpPr>
            <p:nvPr/>
          </p:nvSpPr>
          <p:spPr bwMode="auto">
            <a:xfrm>
              <a:off x="1721" y="2667"/>
              <a:ext cx="453" cy="36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659563" y="3141663"/>
            <a:ext cx="2127250" cy="3478212"/>
            <a:chOff x="4195" y="1979"/>
            <a:chExt cx="1340" cy="21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195" y="2795"/>
              <a:ext cx="1340" cy="1375"/>
              <a:chOff x="4241" y="2160"/>
              <a:chExt cx="1340" cy="1375"/>
            </a:xfrm>
          </p:grpSpPr>
          <p:pic>
            <p:nvPicPr>
              <p:cNvPr id="14348" name="Picture 20" descr="天平-05A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2000" contrast="18000"/>
              </a:blip>
              <a:srcRect/>
              <a:stretch>
                <a:fillRect/>
              </a:stretch>
            </p:blipFill>
            <p:spPr bwMode="auto">
              <a:xfrm>
                <a:off x="4241" y="2160"/>
                <a:ext cx="1340" cy="1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9" name="Text Box 21"/>
              <p:cNvSpPr txBox="1">
                <a:spLocks noChangeArrowheads="1"/>
              </p:cNvSpPr>
              <p:nvPr/>
            </p:nvSpPr>
            <p:spPr bwMode="auto">
              <a:xfrm>
                <a:off x="4677" y="3285"/>
                <a:ext cx="6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砝碼盒</a:t>
                </a:r>
              </a:p>
            </p:txBody>
          </p:sp>
        </p:grpSp>
        <p:pic>
          <p:nvPicPr>
            <p:cNvPr id="14347" name="Picture 22" descr="天平-07"/>
            <p:cNvPicPr>
              <a:picLocks noChangeAspect="1" noChangeArrowheads="1"/>
            </p:cNvPicPr>
            <p:nvPr/>
          </p:nvPicPr>
          <p:blipFill>
            <a:blip r:embed="rId6" cstate="print">
              <a:lum bright="-42000" contrast="60000"/>
            </a:blip>
            <a:srcRect/>
            <a:stretch>
              <a:fillRect/>
            </a:stretch>
          </p:blipFill>
          <p:spPr bwMode="auto">
            <a:xfrm>
              <a:off x="4468" y="1979"/>
              <a:ext cx="952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8" grpId="0"/>
      <p:bldP spid="501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44450"/>
            <a:ext cx="8032750" cy="842963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等臂天平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4963" y="765175"/>
            <a:ext cx="862965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(1)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左盤置放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與右盤置放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。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(2)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指針：歸零及質量大小判讀，指針朝下，零刻度在中央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位置</a:t>
            </a:r>
            <a:endParaRPr lang="en-US" altLang="zh-TW" dirty="0" smtClean="0"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 指針偏右，代表左盤較重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/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(3)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校準螺絲：歸零調整用，左右各一</a:t>
            </a:r>
            <a:b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en-US" altLang="zh-TW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(4)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砝碼：標準質量，分為：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</a:t>
            </a:r>
            <a:r>
              <a:rPr lang="zh-TW" altLang="en-US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、</a:t>
            </a:r>
            <a:r>
              <a:rPr lang="zh-TW" altLang="en-US" u="sng" dirty="0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。（可測到</a:t>
            </a:r>
            <a:r>
              <a:rPr lang="en-US" altLang="zh-TW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0.1 g</a:t>
            </a:r>
            <a:r>
              <a:rPr lang="zh-TW" altLang="en-US" dirty="0" smtClean="0">
                <a:ea typeface="標楷體" pitchFamily="65" charset="-120"/>
                <a:cs typeface="Times New Roman" pitchFamily="18" charset="0"/>
                <a:sym typeface="Wingdings" pitchFamily="2" charset="2"/>
              </a:rPr>
              <a:t>）</a:t>
            </a:r>
            <a:endParaRPr lang="zh-TW" altLang="en-US" dirty="0"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575" y="2968625"/>
            <a:ext cx="3255963" cy="3732213"/>
            <a:chOff x="338" y="1870"/>
            <a:chExt cx="2051" cy="2351"/>
          </a:xfrm>
        </p:grpSpPr>
        <p:pic>
          <p:nvPicPr>
            <p:cNvPr id="15382" name="Picture 5" descr="等臂天平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30000"/>
            </a:blip>
            <a:srcRect/>
            <a:stretch>
              <a:fillRect/>
            </a:stretch>
          </p:blipFill>
          <p:spPr bwMode="auto">
            <a:xfrm>
              <a:off x="338" y="1870"/>
              <a:ext cx="2051" cy="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 Box 6"/>
            <p:cNvSpPr txBox="1">
              <a:spLocks noChangeArrowheads="1"/>
            </p:cNvSpPr>
            <p:nvPr/>
          </p:nvSpPr>
          <p:spPr bwMode="auto">
            <a:xfrm>
              <a:off x="548" y="3067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左盤</a:t>
              </a:r>
            </a:p>
          </p:txBody>
        </p:sp>
        <p:sp>
          <p:nvSpPr>
            <p:cNvPr id="15384" name="Text Box 7"/>
            <p:cNvSpPr txBox="1">
              <a:spLocks noChangeArrowheads="1"/>
            </p:cNvSpPr>
            <p:nvPr/>
          </p:nvSpPr>
          <p:spPr bwMode="auto">
            <a:xfrm>
              <a:off x="1783" y="3093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右盤</a:t>
              </a:r>
            </a:p>
          </p:txBody>
        </p:sp>
      </p:grpSp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2051050" y="765175"/>
            <a:ext cx="1162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待測物</a:t>
            </a:r>
          </a:p>
        </p:txBody>
      </p:sp>
      <p:sp>
        <p:nvSpPr>
          <p:cNvPr id="502794" name="Text Box 10"/>
          <p:cNvSpPr txBox="1">
            <a:spLocks noChangeArrowheads="1"/>
          </p:cNvSpPr>
          <p:nvPr/>
        </p:nvSpPr>
        <p:spPr bwMode="auto">
          <a:xfrm>
            <a:off x="4872038" y="765175"/>
            <a:ext cx="99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砝碼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56325" y="3644900"/>
            <a:ext cx="2127250" cy="2182813"/>
            <a:chOff x="4241" y="2160"/>
            <a:chExt cx="1340" cy="1375"/>
          </a:xfrm>
        </p:grpSpPr>
        <p:pic>
          <p:nvPicPr>
            <p:cNvPr id="15380" name="Picture 12" descr="天平-05A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4241" y="2160"/>
              <a:ext cx="1340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4677" y="3285"/>
              <a:ext cx="6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砝碼盒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835150" y="4652963"/>
            <a:ext cx="4071938" cy="1360487"/>
            <a:chOff x="1156" y="2894"/>
            <a:chExt cx="2565" cy="857"/>
          </a:xfrm>
        </p:grpSpPr>
        <p:pic>
          <p:nvPicPr>
            <p:cNvPr id="15378" name="Picture 15" descr="1-011"/>
            <p:cNvPicPr>
              <a:picLocks noChangeAspect="1" noChangeArrowheads="1"/>
            </p:cNvPicPr>
            <p:nvPr/>
          </p:nvPicPr>
          <p:blipFill>
            <a:blip r:embed="rId4" cstate="print"/>
            <a:srcRect l="47493" t="61607" r="45682" b="31549"/>
            <a:stretch>
              <a:fillRect/>
            </a:stretch>
          </p:blipFill>
          <p:spPr bwMode="auto">
            <a:xfrm>
              <a:off x="2436" y="2894"/>
              <a:ext cx="1285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Oval 16"/>
            <p:cNvSpPr>
              <a:spLocks noChangeArrowheads="1"/>
            </p:cNvSpPr>
            <p:nvPr/>
          </p:nvSpPr>
          <p:spPr bwMode="auto">
            <a:xfrm>
              <a:off x="1156" y="3249"/>
              <a:ext cx="409" cy="3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827088" y="2924175"/>
            <a:ext cx="5095875" cy="1598613"/>
            <a:chOff x="521" y="1842"/>
            <a:chExt cx="3210" cy="1007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701" y="1979"/>
              <a:ext cx="2030" cy="870"/>
              <a:chOff x="1701" y="1979"/>
              <a:chExt cx="2030" cy="870"/>
            </a:xfrm>
          </p:grpSpPr>
          <p:sp>
            <p:nvSpPr>
              <p:cNvPr id="15376" name="Oval 19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499" cy="49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pic>
            <p:nvPicPr>
              <p:cNvPr id="15377" name="Picture 20" descr="1-0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1172" t="11540" r="31189" b="80922"/>
              <a:stretch>
                <a:fillRect/>
              </a:stretch>
            </p:blipFill>
            <p:spPr bwMode="auto">
              <a:xfrm>
                <a:off x="2416" y="1987"/>
                <a:ext cx="1315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74" name="Oval 21"/>
            <p:cNvSpPr>
              <a:spLocks noChangeArrowheads="1"/>
            </p:cNvSpPr>
            <p:nvPr/>
          </p:nvSpPr>
          <p:spPr bwMode="auto">
            <a:xfrm>
              <a:off x="521" y="1842"/>
              <a:ext cx="363" cy="22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5" name="Oval 22"/>
            <p:cNvSpPr>
              <a:spLocks noChangeArrowheads="1"/>
            </p:cNvSpPr>
            <p:nvPr/>
          </p:nvSpPr>
          <p:spPr bwMode="auto">
            <a:xfrm>
              <a:off x="1837" y="1842"/>
              <a:ext cx="363" cy="22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02807" name="Text Box 23"/>
          <p:cNvSpPr txBox="1">
            <a:spLocks noChangeArrowheads="1"/>
          </p:cNvSpPr>
          <p:nvPr/>
        </p:nvSpPr>
        <p:spPr bwMode="auto">
          <a:xfrm>
            <a:off x="4188197" y="2348880"/>
            <a:ext cx="103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騎碼</a:t>
            </a:r>
          </a:p>
        </p:txBody>
      </p:sp>
      <p:sp>
        <p:nvSpPr>
          <p:cNvPr id="502808" name="Text Box 24"/>
          <p:cNvSpPr txBox="1">
            <a:spLocks noChangeArrowheads="1"/>
          </p:cNvSpPr>
          <p:nvPr/>
        </p:nvSpPr>
        <p:spPr bwMode="auto">
          <a:xfrm>
            <a:off x="5419725" y="2348880"/>
            <a:ext cx="95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砝碼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/>
      <p:bldP spid="502794" grpId="0"/>
      <p:bldP spid="502807" grpId="0"/>
      <p:bldP spid="5028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9700"/>
            <a:ext cx="6870700" cy="815975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等臂天平的騎碼</a:t>
            </a:r>
          </a:p>
        </p:txBody>
      </p:sp>
      <p:pic>
        <p:nvPicPr>
          <p:cNvPr id="2053" name="Picture 3" descr="等臂天平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l="12358" r="11888" b="93443"/>
          <a:stretch>
            <a:fillRect/>
          </a:stretch>
        </p:blipFill>
        <p:spPr bwMode="auto">
          <a:xfrm>
            <a:off x="541338" y="3584575"/>
            <a:ext cx="7993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63525" y="941388"/>
            <a:ext cx="85566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1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）是天平的內置砝碼，固定於天平上。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）將一橫梁區分為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10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公克，劃分為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100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格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3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）騎碼向右撥動一格，相當於砝碼增加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公克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4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）在歸零時，砝碼應回到零刻度位置上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   （</a:t>
            </a: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5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）騎碼的總質量併在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盤計算之</a:t>
            </a:r>
          </a:p>
        </p:txBody>
      </p:sp>
      <p:sp>
        <p:nvSpPr>
          <p:cNvPr id="503813" name="Oval 5"/>
          <p:cNvSpPr>
            <a:spLocks noChangeArrowheads="1"/>
          </p:cNvSpPr>
          <p:nvPr/>
        </p:nvSpPr>
        <p:spPr bwMode="auto">
          <a:xfrm>
            <a:off x="2414588" y="3368675"/>
            <a:ext cx="1079500" cy="9366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6430963" y="1844675"/>
            <a:ext cx="80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0.1</a:t>
            </a:r>
          </a:p>
        </p:txBody>
      </p:sp>
      <p:graphicFrame>
        <p:nvGraphicFramePr>
          <p:cNvPr id="503815" name="Object 7"/>
          <p:cNvGraphicFramePr>
            <a:graphicFrameLocks noChangeAspect="1"/>
          </p:cNvGraphicFramePr>
          <p:nvPr/>
        </p:nvGraphicFramePr>
        <p:xfrm>
          <a:off x="1835150" y="4652963"/>
          <a:ext cx="3816350" cy="954087"/>
        </p:xfrm>
        <a:graphic>
          <a:graphicData uri="http://schemas.openxmlformats.org/presentationml/2006/ole">
            <p:oleObj spid="_x0000_s49154" name="方程式" r:id="rId4" imgW="1574640" imgH="393480" progId="Equation.3">
              <p:embed/>
            </p:oleObj>
          </a:graphicData>
        </a:graphic>
      </p:graphicFrame>
      <p:sp>
        <p:nvSpPr>
          <p:cNvPr id="503816" name="Text Box 8"/>
          <p:cNvSpPr txBox="1">
            <a:spLocks noChangeArrowheads="1"/>
          </p:cNvSpPr>
          <p:nvPr/>
        </p:nvSpPr>
        <p:spPr bwMode="auto">
          <a:xfrm>
            <a:off x="3995738" y="2708275"/>
            <a:ext cx="55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右</a:t>
            </a:r>
          </a:p>
        </p:txBody>
      </p:sp>
      <p:graphicFrame>
        <p:nvGraphicFramePr>
          <p:cNvPr id="503817" name="Object 9"/>
          <p:cNvGraphicFramePr>
            <a:graphicFrameLocks noChangeAspect="1"/>
          </p:cNvGraphicFramePr>
          <p:nvPr/>
        </p:nvGraphicFramePr>
        <p:xfrm>
          <a:off x="1835150" y="5734050"/>
          <a:ext cx="5835650" cy="477838"/>
        </p:xfrm>
        <a:graphic>
          <a:graphicData uri="http://schemas.openxmlformats.org/presentationml/2006/ole">
            <p:oleObj spid="_x0000_s49155" name="方程式" r:id="rId5" imgW="232380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animBg="1"/>
      <p:bldP spid="503814" grpId="0"/>
      <p:bldP spid="5038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25613" y="3155950"/>
            <a:ext cx="4105275" cy="3332163"/>
            <a:chOff x="521" y="1933"/>
            <a:chExt cx="2586" cy="2099"/>
          </a:xfrm>
        </p:grpSpPr>
        <p:pic>
          <p:nvPicPr>
            <p:cNvPr id="16397" name="Picture 3" descr="1-012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l="10533" t="6335" r="16693" b="4761"/>
            <a:stretch>
              <a:fillRect/>
            </a:stretch>
          </p:blipFill>
          <p:spPr bwMode="auto">
            <a:xfrm>
              <a:off x="521" y="1933"/>
              <a:ext cx="2586" cy="2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4"/>
            <p:cNvSpPr txBox="1">
              <a:spLocks noChangeArrowheads="1"/>
            </p:cNvSpPr>
            <p:nvPr/>
          </p:nvSpPr>
          <p:spPr bwMode="auto">
            <a:xfrm>
              <a:off x="773" y="3050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待測物</a:t>
              </a:r>
            </a:p>
          </p:txBody>
        </p:sp>
      </p:grpSp>
      <p:sp>
        <p:nvSpPr>
          <p:cNvPr id="1638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5088"/>
            <a:ext cx="8032750" cy="842962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三梁天平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23850" y="833438"/>
            <a:ext cx="85693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(1)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只有一個秤盤，專用置放</a:t>
            </a:r>
            <a:r>
              <a:rPr lang="zh-TW" altLang="en-US" u="sng">
                <a:ea typeface="標楷體" pitchFamily="65" charset="-120"/>
                <a:cs typeface="Times New Roman" pitchFamily="18" charset="0"/>
                <a:sym typeface="Wingdings" pitchFamily="2" charset="2"/>
              </a:rPr>
              <a:t>                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。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(2)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指針：歸零及質量大小判讀，指針在右側，零刻度在中央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(3)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校準螺絲：歸零調整用，左側一處</a:t>
            </a:r>
            <a:b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</a:br>
            <a:r>
              <a:rPr lang="en-US" altLang="zh-TW">
                <a:ea typeface="標楷體" pitchFamily="65" charset="-120"/>
                <a:cs typeface="Times New Roman" pitchFamily="18" charset="0"/>
                <a:sym typeface="Wingdings" pitchFamily="2" charset="2"/>
              </a:rPr>
              <a:t>(4)</a:t>
            </a:r>
            <a:r>
              <a:rPr lang="zh-TW" altLang="en-US">
                <a:ea typeface="標楷體" pitchFamily="65" charset="-120"/>
                <a:cs typeface="Times New Roman" pitchFamily="18" charset="0"/>
                <a:sym typeface="Wingdings" pitchFamily="2" charset="2"/>
              </a:rPr>
              <a:t>騎碼：有三個橫樑，其上各有一騎碼，沒有砝碼。</a:t>
            </a:r>
          </a:p>
        </p:txBody>
      </p:sp>
      <p:sp>
        <p:nvSpPr>
          <p:cNvPr id="504839" name="Text Box 7"/>
          <p:cNvSpPr txBox="1">
            <a:spLocks noChangeArrowheads="1"/>
          </p:cNvSpPr>
          <p:nvPr/>
        </p:nvSpPr>
        <p:spPr bwMode="auto">
          <a:xfrm>
            <a:off x="4197350" y="836613"/>
            <a:ext cx="1311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待測物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4625" y="3154363"/>
            <a:ext cx="2243138" cy="1800225"/>
            <a:chOff x="2744" y="1932"/>
            <a:chExt cx="1413" cy="1134"/>
          </a:xfrm>
        </p:grpSpPr>
        <p:pic>
          <p:nvPicPr>
            <p:cNvPr id="16395" name="Picture 9" descr="1-012"/>
            <p:cNvPicPr>
              <a:picLocks noChangeAspect="1" noChangeArrowheads="1"/>
            </p:cNvPicPr>
            <p:nvPr/>
          </p:nvPicPr>
          <p:blipFill>
            <a:blip r:embed="rId3" cstate="print"/>
            <a:srcRect l="74355" t="9520" r="17229" b="76199"/>
            <a:stretch>
              <a:fillRect/>
            </a:stretch>
          </p:blipFill>
          <p:spPr bwMode="auto">
            <a:xfrm>
              <a:off x="3151" y="1932"/>
              <a:ext cx="100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Oval 10"/>
            <p:cNvSpPr>
              <a:spLocks noChangeArrowheads="1"/>
            </p:cNvSpPr>
            <p:nvPr/>
          </p:nvSpPr>
          <p:spPr bwMode="auto">
            <a:xfrm>
              <a:off x="2744" y="2024"/>
              <a:ext cx="363" cy="40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33675" y="3228975"/>
            <a:ext cx="4795838" cy="2820988"/>
            <a:chOff x="1156" y="1979"/>
            <a:chExt cx="3021" cy="1777"/>
          </a:xfrm>
        </p:grpSpPr>
        <p:pic>
          <p:nvPicPr>
            <p:cNvPr id="16393" name="Picture 12" descr="1-012"/>
            <p:cNvPicPr>
              <a:picLocks noChangeAspect="1" noChangeArrowheads="1"/>
            </p:cNvPicPr>
            <p:nvPr/>
          </p:nvPicPr>
          <p:blipFill>
            <a:blip r:embed="rId3" cstate="print"/>
            <a:srcRect l="29607" t="12415" r="64774" b="82289"/>
            <a:stretch>
              <a:fillRect/>
            </a:stretch>
          </p:blipFill>
          <p:spPr bwMode="auto">
            <a:xfrm>
              <a:off x="3134" y="3103"/>
              <a:ext cx="1043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Oval 13"/>
            <p:cNvSpPr>
              <a:spLocks noChangeArrowheads="1"/>
            </p:cNvSpPr>
            <p:nvPr/>
          </p:nvSpPr>
          <p:spPr bwMode="auto">
            <a:xfrm>
              <a:off x="1156" y="1979"/>
              <a:ext cx="318" cy="317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04846" name="Oval 14"/>
          <p:cNvSpPr>
            <a:spLocks noChangeArrowheads="1"/>
          </p:cNvSpPr>
          <p:nvPr/>
        </p:nvSpPr>
        <p:spPr bwMode="auto">
          <a:xfrm>
            <a:off x="3419475" y="3213100"/>
            <a:ext cx="2016125" cy="647700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9" grpId="0"/>
      <p:bldP spid="5048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F:\9上資料匯整\底圖與icon\icon-上一頁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932488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" descr="F:\9上資料匯整\底圖與icon\icon-回首頁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388" y="5932488"/>
            <a:ext cx="581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8" descr="F:\9上資料匯整\底圖與icon\icon-下一頁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932488"/>
            <a:ext cx="571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9" descr="F:\9上資料匯整\底圖與icon\icon-結束.gif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975" y="5932488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未命名 -2拷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60350"/>
            <a:ext cx="6913563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15900" y="18446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  <a:cs typeface="Times New Roman" pitchFamily="18" charset="0"/>
              </a:rPr>
              <a:t>歸零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82625" y="2493963"/>
            <a:ext cx="3313113" cy="100647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a.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轉動校準螺絲後，眼睛正視垂直於指針，直到指針靜止後，指在中央位置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867400" y="620713"/>
            <a:ext cx="2592388" cy="100647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b.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待測物置於左盤中央，砝碼由大至小放置於右盤中央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083300" y="3573463"/>
            <a:ext cx="2665413" cy="100647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指針靜止於中央或左右擺幅相同，即表示達到平衡</a:t>
            </a:r>
          </a:p>
        </p:txBody>
      </p:sp>
      <p:sp>
        <p:nvSpPr>
          <p:cNvPr id="17419" name="Rectangle 23"/>
          <p:cNvSpPr>
            <a:spLocks noChangeArrowheads="1"/>
          </p:cNvSpPr>
          <p:nvPr/>
        </p:nvSpPr>
        <p:spPr bwMode="auto">
          <a:xfrm>
            <a:off x="869950" y="5538788"/>
            <a:ext cx="2519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600" dirty="0">
                <a:ea typeface="標楷體" pitchFamily="65" charset="-120"/>
                <a:cs typeface="Times New Roman" pitchFamily="18" charset="0"/>
              </a:rPr>
              <a:t>上皿天平的使用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6663" y="593883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  <a:cs typeface="Times New Roman" pitchFamily="18" charset="0"/>
              </a:rPr>
              <a:t>砝碼組</a:t>
            </a:r>
          </a:p>
        </p:txBody>
      </p:sp>
      <p:pic>
        <p:nvPicPr>
          <p:cNvPr id="17421" name="Picture 25" descr="圖片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5622925"/>
            <a:ext cx="381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1662113" y="1773238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3" name="Rectangle 28"/>
          <p:cNvSpPr>
            <a:spLocks noChangeArrowheads="1"/>
          </p:cNvSpPr>
          <p:nvPr/>
        </p:nvSpPr>
        <p:spPr bwMode="auto">
          <a:xfrm>
            <a:off x="7524750" y="5805488"/>
            <a:ext cx="1368425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51500" y="188913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  <a:cs typeface="Times New Roman" pitchFamily="18" charset="0"/>
              </a:rPr>
              <a:t>測量</a:t>
            </a:r>
            <a:endParaRPr lang="en-US" altLang="zh-TW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7524750" y="29972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ea typeface="標楷體" pitchFamily="65" charset="-120"/>
                <a:cs typeface="Times New Roman" pitchFamily="18" charset="0"/>
              </a:rPr>
              <a:t>平衡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188" grpId="0" animBg="1"/>
      <p:bldP spid="7189" grpId="0" animBg="1"/>
      <p:bldP spid="7190" grpId="0" animBg="1"/>
      <p:bldP spid="7192" grpId="0"/>
      <p:bldP spid="7194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3375"/>
            <a:ext cx="3429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00038" y="1047750"/>
            <a:ext cx="61436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如右圖，懸吊式等臂天平的右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kern="0" dirty="0"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盤中有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公克砝碼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個，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公克砝碼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個，騎碼的位置在第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65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個刻度線上，則待測物質量為何？</a:t>
            </a:r>
          </a:p>
        </p:txBody>
      </p:sp>
      <p:pic>
        <p:nvPicPr>
          <p:cNvPr id="22532" name="Picture 5" descr="F:\982上課轉圖\01-L1RGB-JPG\等臂天平新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00375"/>
            <a:ext cx="31432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群組 6"/>
          <p:cNvGrpSpPr>
            <a:grpSpLocks/>
          </p:cNvGrpSpPr>
          <p:nvPr/>
        </p:nvGrpSpPr>
        <p:grpSpPr bwMode="auto">
          <a:xfrm>
            <a:off x="6626225" y="850900"/>
            <a:ext cx="2143125" cy="2139950"/>
            <a:chOff x="6625772" y="850187"/>
            <a:chExt cx="2144268" cy="2141220"/>
          </a:xfrm>
        </p:grpSpPr>
        <p:pic>
          <p:nvPicPr>
            <p:cNvPr id="2253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74540" y="850187"/>
              <a:ext cx="2095500" cy="214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2536" name="矩形 5"/>
            <p:cNvSpPr>
              <a:spLocks noChangeArrowheads="1"/>
            </p:cNvSpPr>
            <p:nvPr/>
          </p:nvSpPr>
          <p:spPr bwMode="auto">
            <a:xfrm>
              <a:off x="6625772" y="928670"/>
              <a:ext cx="357190" cy="35719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3357563"/>
            <a:ext cx="4968875" cy="3046412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解答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因騎碼的最小刻度為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0.1 g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，故應估計至小數點以下第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位。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kern="0" dirty="0">
                <a:ea typeface="標楷體" pitchFamily="65" charset="-120"/>
                <a:cs typeface="Times New Roman" pitchFamily="18" charset="0"/>
              </a:rPr>
            </a:b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10 g × 1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2 g × 2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＋</a:t>
            </a:r>
            <a:r>
              <a:rPr lang="en-US" altLang="zh-TW" sz="3200" kern="0" dirty="0">
                <a:ea typeface="標楷體" pitchFamily="65" charset="-120"/>
                <a:cs typeface="Times New Roman" pitchFamily="18" charset="0"/>
              </a:rPr>
              <a:t>0.1 g × 65.0</a:t>
            </a: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3200" kern="0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20.50 g</a:t>
            </a:r>
            <a:r>
              <a:rPr lang="zh-TW" altLang="en-US" sz="3200" kern="0" dirty="0">
                <a:ea typeface="新細明體" charset="-120"/>
              </a:rPr>
              <a:t>。</a:t>
            </a:r>
            <a:endParaRPr lang="zh-TW" altLang="en-US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4248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1.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懸吊式等臂天平，其橫梁標示從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0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公克到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10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克，分成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100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小刻度，今將某物放左盤，於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右盤放入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10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公克砝碼一個、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2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公克砝碼二個及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調整騎碼在第十三刻度線上，達平衡。則：</a:t>
            </a:r>
            <a:b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</a:b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待測物質量？</a:t>
            </a:r>
            <a:r>
              <a:rPr lang="zh-TW" altLang="en-US" sz="3200" u="sng"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  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公克。</a:t>
            </a:r>
            <a:endParaRPr lang="zh-TW" altLang="en-US" sz="3200">
              <a:ea typeface="標楷體" pitchFamily="65" charset="-12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01613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質量的測量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範例一</a:t>
            </a:r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596900" y="4005263"/>
            <a:ext cx="822325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3200"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          </a:t>
            </a: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左</a:t>
            </a:r>
            <a:r>
              <a:rPr lang="zh-TW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＝右</a:t>
            </a: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/>
            </a:r>
            <a:b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待測物質量＝砝碼質量＋騎碼刻度數 </a:t>
            </a:r>
            <a:r>
              <a:rPr lang="en-US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× 0.1</a:t>
            </a:r>
            <a:br>
              <a:rPr lang="en-US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en-US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              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＝（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10 ×1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＋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2×2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）＋（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13 × 0.1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）</a:t>
            </a:r>
            <a:endParaRPr lang="en-US" altLang="zh-TW" sz="3200">
              <a:solidFill>
                <a:srgbClr val="0000FF"/>
              </a:solidFill>
              <a:ea typeface="標楷體" pitchFamily="65" charset="-120"/>
              <a:cs typeface="Times New Roman" pitchFamily="18" charset="0"/>
              <a:sym typeface="Wingdings 3" pitchFamily="18" charset="2"/>
            </a:endParaRPr>
          </a:p>
          <a:p>
            <a:pPr>
              <a:lnSpc>
                <a:spcPct val="120000"/>
              </a:lnSpc>
            </a:pP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                   ＝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15.30 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克</a:t>
            </a: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3201988" y="3141663"/>
            <a:ext cx="1154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15.30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6" grpId="0"/>
      <p:bldP spid="5099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6257925" cy="1428750"/>
          </a:xfrm>
        </p:spPr>
        <p:txBody>
          <a:bodyPr/>
          <a:lstStyle/>
          <a:p>
            <a:pPr algn="l"/>
            <a:r>
              <a:rPr lang="en-US" altLang="zh-TW" sz="72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72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質量的測量</a:t>
            </a:r>
          </a:p>
        </p:txBody>
      </p:sp>
      <p:sp>
        <p:nvSpPr>
          <p:cNvPr id="8195" name="矩形 5"/>
          <p:cNvSpPr>
            <a:spLocks noChangeArrowheads="1"/>
          </p:cNvSpPr>
          <p:nvPr/>
        </p:nvSpPr>
        <p:spPr bwMode="auto">
          <a:xfrm>
            <a:off x="468313" y="2276475"/>
            <a:ext cx="3671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以鉑銥合金製成、底面直徑為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39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毫米、高為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39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毫米的</a:t>
            </a:r>
            <a:r>
              <a:rPr lang="zh-TW" altLang="en-US" sz="3200" b="1">
                <a:ea typeface="標楷體" pitchFamily="65" charset="-120"/>
                <a:cs typeface="Times New Roman" pitchFamily="18" charset="0"/>
              </a:rPr>
              <a:t>國際公斤原器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（圓柱體）的質量定義為</a:t>
            </a:r>
            <a:r>
              <a:rPr lang="en-US" altLang="zh-TW" sz="3200"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公斤。目前它保存在法國巴黎的國際計量局裡。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716016" y="2204864"/>
            <a:ext cx="3429000" cy="4114800"/>
            <a:chOff x="3648" y="1392"/>
            <a:chExt cx="1728" cy="2352"/>
          </a:xfrm>
        </p:grpSpPr>
        <p:pic>
          <p:nvPicPr>
            <p:cNvPr id="6" name="Picture 8" descr="ZGE021A-1-2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92"/>
              <a:ext cx="1728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812" y="3479"/>
              <a:ext cx="141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400" b="0">
                  <a:latin typeface="Times New Roman" pitchFamily="18" charset="0"/>
                </a:rPr>
                <a:t>▲</a:t>
              </a:r>
              <a:r>
                <a:rPr lang="zh-TW" altLang="en-US" b="0">
                  <a:latin typeface="Times New Roman" pitchFamily="18" charset="0"/>
                </a:rPr>
                <a:t>國際公斤原器</a:t>
              </a:r>
              <a:endParaRPr lang="zh-TW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8642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TW" sz="320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2.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ingdings 2" pitchFamily="18" charset="2"/>
              </a:rPr>
              <a:t>今另測一物體，物置放右盤，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於左盤放入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10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 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克砝碼一個、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2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公克砝碼二個及調整騎碼在第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十三刻度線而達平衡，則：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(1)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物體質量</a:t>
            </a:r>
            <a:r>
              <a:rPr lang="zh-TW" altLang="en-US" sz="3200" u="sng">
                <a:ea typeface="標楷體" pitchFamily="65" charset="-120"/>
                <a:cs typeface="Times New Roman" pitchFamily="18" charset="0"/>
                <a:sym typeface="Webdings" pitchFamily="18" charset="2"/>
              </a:rPr>
              <a:t>         </a:t>
            </a: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15.30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公克</a:t>
            </a:r>
            <a:endParaRPr lang="en-US" altLang="zh-TW" sz="3200">
              <a:ea typeface="標楷體" pitchFamily="65" charset="-120"/>
              <a:cs typeface="Times New Roman" pitchFamily="18" charset="0"/>
              <a:sym typeface="Webdings" pitchFamily="18" charset="2"/>
            </a:endParaRPr>
          </a:p>
          <a:p>
            <a:pPr>
              <a:lnSpc>
                <a:spcPct val="115000"/>
              </a:lnSpc>
            </a:pPr>
            <a:r>
              <a:rPr lang="en-US" altLang="zh-TW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  (2)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物體實際質量</a:t>
            </a:r>
            <a:r>
              <a:rPr lang="zh-TW" altLang="en-US" sz="3200" u="sng">
                <a:ea typeface="標楷體" pitchFamily="65" charset="-120"/>
                <a:cs typeface="Times New Roman" pitchFamily="18" charset="0"/>
                <a:sym typeface="Webdings" pitchFamily="18" charset="2"/>
              </a:rPr>
              <a:t>                     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ebdings" pitchFamily="18" charset="2"/>
              </a:rPr>
              <a:t>公克。</a:t>
            </a:r>
            <a:endParaRPr lang="zh-TW" altLang="en-US" sz="3200">
              <a:ea typeface="標楷體" pitchFamily="65" charset="-12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01613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solidFill>
                  <a:schemeClr val="tx1"/>
                </a:solidFill>
                <a:ea typeface="標楷體" pitchFamily="65" charset="-120"/>
              </a:rPr>
              <a:t>質量的測量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範例二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8497887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左</a:t>
            </a:r>
            <a:r>
              <a:rPr lang="zh-TW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＝右</a:t>
            </a: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/>
            </a:r>
            <a:b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待測物質量＋騎碼刻度數 </a:t>
            </a:r>
            <a:r>
              <a:rPr lang="en-US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× 0.1</a:t>
            </a: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＝砝碼質量</a:t>
            </a:r>
            <a:r>
              <a:rPr lang="zh-TW" altLang="en-US" sz="3200">
                <a:ea typeface="標楷體" pitchFamily="65" charset="-120"/>
                <a:cs typeface="Times New Roman" pitchFamily="18" charset="0"/>
                <a:sym typeface="Wingdings 3" pitchFamily="18" charset="2"/>
              </a:rPr>
              <a:t/>
            </a:r>
            <a:br>
              <a:rPr lang="zh-TW" altLang="en-US" sz="3200"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待測物質量＋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13×0.1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＝ （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10×1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＋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2×2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）</a:t>
            </a:r>
            <a:r>
              <a:rPr lang="zh-TW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＝14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/>
            </a:r>
            <a:b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</a:b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待測物質量＝</a:t>
            </a:r>
            <a:r>
              <a:rPr lang="en-US" altLang="zh-TW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12.70  </a:t>
            </a:r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  <a:sym typeface="Wingdings 3" pitchFamily="18" charset="2"/>
              </a:rPr>
              <a:t>克</a:t>
            </a: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2700338" y="2636838"/>
            <a:ext cx="554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＜</a:t>
            </a:r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>
            <a:off x="3563938" y="3141663"/>
            <a:ext cx="1376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12.70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/>
      <p:bldP spid="509959" grpId="0"/>
      <p:bldP spid="5099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15888"/>
            <a:ext cx="6870700" cy="801687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質量與重量</a:t>
            </a:r>
          </a:p>
        </p:txBody>
      </p:sp>
      <p:graphicFrame>
        <p:nvGraphicFramePr>
          <p:cNvPr id="510979" name="Group 3"/>
          <p:cNvGraphicFramePr>
            <a:graphicFrameLocks noGrp="1"/>
          </p:cNvGraphicFramePr>
          <p:nvPr/>
        </p:nvGraphicFramePr>
        <p:xfrm>
          <a:off x="596900" y="1079500"/>
          <a:ext cx="7580313" cy="2562480"/>
        </p:xfrm>
        <a:graphic>
          <a:graphicData uri="http://schemas.openxmlformats.org/drawingml/2006/table">
            <a:tbl>
              <a:tblPr/>
              <a:tblGrid>
                <a:gridCol w="1492250"/>
                <a:gridCol w="3114675"/>
                <a:gridCol w="2973388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質量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重量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常用符號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測量工具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性質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質量不隨地點改變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是含物質的量</a:t>
                      </a:r>
                      <a:b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單位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公斤、公克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重量隨地點而改變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受引力大小，是力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單位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：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公斤重、公克重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1004" name="Text Box 28"/>
          <p:cNvSpPr txBox="1">
            <a:spLocks noChangeArrowheads="1"/>
          </p:cNvSpPr>
          <p:nvPr/>
        </p:nvSpPr>
        <p:spPr bwMode="auto">
          <a:xfrm>
            <a:off x="3348038" y="15573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M</a:t>
            </a:r>
          </a:p>
        </p:txBody>
      </p:sp>
      <p:sp>
        <p:nvSpPr>
          <p:cNvPr id="511005" name="Text Box 29"/>
          <p:cNvSpPr txBox="1">
            <a:spLocks noChangeArrowheads="1"/>
          </p:cNvSpPr>
          <p:nvPr/>
        </p:nvSpPr>
        <p:spPr bwMode="auto">
          <a:xfrm>
            <a:off x="3144838" y="1992313"/>
            <a:ext cx="88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天平</a:t>
            </a:r>
          </a:p>
        </p:txBody>
      </p:sp>
      <p:sp>
        <p:nvSpPr>
          <p:cNvPr id="511006" name="Text Box 30"/>
          <p:cNvSpPr txBox="1">
            <a:spLocks noChangeArrowheads="1"/>
          </p:cNvSpPr>
          <p:nvPr/>
        </p:nvSpPr>
        <p:spPr bwMode="auto">
          <a:xfrm>
            <a:off x="6464300" y="153828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W</a:t>
            </a:r>
          </a:p>
        </p:txBody>
      </p:sp>
      <p:sp>
        <p:nvSpPr>
          <p:cNvPr id="511007" name="Text Box 31"/>
          <p:cNvSpPr txBox="1">
            <a:spLocks noChangeArrowheads="1"/>
          </p:cNvSpPr>
          <p:nvPr/>
        </p:nvSpPr>
        <p:spPr bwMode="auto">
          <a:xfrm>
            <a:off x="6170613" y="19843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彈簧秤</a:t>
            </a:r>
          </a:p>
        </p:txBody>
      </p:sp>
      <p:grpSp>
        <p:nvGrpSpPr>
          <p:cNvPr id="3103" name="Group 32"/>
          <p:cNvGrpSpPr>
            <a:grpSpLocks/>
          </p:cNvGrpSpPr>
          <p:nvPr/>
        </p:nvGrpSpPr>
        <p:grpSpPr bwMode="auto">
          <a:xfrm>
            <a:off x="3419475" y="4005263"/>
            <a:ext cx="5322888" cy="2647950"/>
            <a:chOff x="1927" y="2478"/>
            <a:chExt cx="3353" cy="1668"/>
          </a:xfrm>
        </p:grpSpPr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>
              <a:off x="1927" y="2478"/>
              <a:ext cx="3353" cy="1668"/>
              <a:chOff x="1927" y="2478"/>
              <a:chExt cx="3353" cy="1668"/>
            </a:xfrm>
          </p:grpSpPr>
          <p:grpSp>
            <p:nvGrpSpPr>
              <p:cNvPr id="3112" name="Group 34"/>
              <p:cNvGrpSpPr>
                <a:grpSpLocks/>
              </p:cNvGrpSpPr>
              <p:nvPr/>
            </p:nvGrpSpPr>
            <p:grpSpPr bwMode="auto">
              <a:xfrm>
                <a:off x="1927" y="2534"/>
                <a:ext cx="3247" cy="1577"/>
                <a:chOff x="748" y="2478"/>
                <a:chExt cx="3247" cy="1577"/>
              </a:xfrm>
            </p:grpSpPr>
            <p:pic>
              <p:nvPicPr>
                <p:cNvPr id="3116" name="Picture 35" descr="earth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18000" contrast="60000"/>
                </a:blip>
                <a:srcRect/>
                <a:stretch>
                  <a:fillRect/>
                </a:stretch>
              </p:blipFill>
              <p:spPr bwMode="auto">
                <a:xfrm>
                  <a:off x="748" y="2478"/>
                  <a:ext cx="3247" cy="1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1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290" y="3612"/>
                  <a:ext cx="908" cy="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 sz="2000">
                    <a:latin typeface="Arial" charset="0"/>
                    <a:ea typeface="標楷體" pitchFamily="65" charset="-120"/>
                  </a:endParaRPr>
                </a:p>
              </p:txBody>
            </p:sp>
          </p:grpSp>
          <p:sp>
            <p:nvSpPr>
              <p:cNvPr id="3113" name="Text Box 37"/>
              <p:cNvSpPr txBox="1">
                <a:spLocks noChangeArrowheads="1"/>
              </p:cNvSpPr>
              <p:nvPr/>
            </p:nvSpPr>
            <p:spPr bwMode="auto">
              <a:xfrm>
                <a:off x="4723" y="3896"/>
                <a:ext cx="55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地球</a:t>
                </a:r>
              </a:p>
            </p:txBody>
          </p:sp>
          <p:sp>
            <p:nvSpPr>
              <p:cNvPr id="3114" name="Text Box 38"/>
              <p:cNvSpPr txBox="1">
                <a:spLocks noChangeArrowheads="1"/>
              </p:cNvSpPr>
              <p:nvPr/>
            </p:nvSpPr>
            <p:spPr bwMode="auto">
              <a:xfrm>
                <a:off x="3779" y="2478"/>
                <a:ext cx="1097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北極</a:t>
                </a:r>
              </a:p>
            </p:txBody>
          </p:sp>
          <p:sp>
            <p:nvSpPr>
              <p:cNvPr id="3115" name="Text Box 39"/>
              <p:cNvSpPr txBox="1">
                <a:spLocks noChangeArrowheads="1"/>
              </p:cNvSpPr>
              <p:nvPr/>
            </p:nvSpPr>
            <p:spPr bwMode="auto">
              <a:xfrm>
                <a:off x="2177" y="3255"/>
                <a:ext cx="680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赤道</a:t>
                </a:r>
              </a:p>
            </p:txBody>
          </p:sp>
        </p:grpSp>
        <p:sp>
          <p:nvSpPr>
            <p:cNvPr id="3106" name="Rectangle 40"/>
            <p:cNvSpPr>
              <a:spLocks noChangeArrowheads="1"/>
            </p:cNvSpPr>
            <p:nvPr/>
          </p:nvSpPr>
          <p:spPr bwMode="auto">
            <a:xfrm>
              <a:off x="2290" y="2705"/>
              <a:ext cx="804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7" name="Rectangle 41"/>
            <p:cNvSpPr>
              <a:spLocks noChangeArrowheads="1"/>
            </p:cNvSpPr>
            <p:nvPr/>
          </p:nvSpPr>
          <p:spPr bwMode="auto">
            <a:xfrm>
              <a:off x="1987" y="3033"/>
              <a:ext cx="771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auto">
            <a:xfrm>
              <a:off x="2781" y="3063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000">
                  <a:latin typeface="Arial" charset="0"/>
                  <a:ea typeface="標楷體" pitchFamily="65" charset="-120"/>
                </a:rPr>
                <a:t>b</a:t>
              </a:r>
            </a:p>
          </p:txBody>
        </p:sp>
        <p:sp>
          <p:nvSpPr>
            <p:cNvPr id="3109" name="Oval 43"/>
            <p:cNvSpPr>
              <a:spLocks noChangeArrowheads="1"/>
            </p:cNvSpPr>
            <p:nvPr/>
          </p:nvSpPr>
          <p:spPr bwMode="auto">
            <a:xfrm>
              <a:off x="3109" y="2741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000">
                  <a:latin typeface="Arial" charset="0"/>
                  <a:ea typeface="標楷體" pitchFamily="65" charset="-120"/>
                </a:rPr>
                <a:t>c</a:t>
              </a: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auto">
            <a:xfrm>
              <a:off x="3868" y="2549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000">
                  <a:latin typeface="Arial" charset="0"/>
                  <a:ea typeface="標楷體" pitchFamily="65" charset="-120"/>
                </a:rPr>
                <a:t>d</a:t>
              </a:r>
            </a:p>
          </p:txBody>
        </p:sp>
        <p:sp>
          <p:nvSpPr>
            <p:cNvPr id="3111" name="Oval 45"/>
            <p:cNvSpPr>
              <a:spLocks noChangeArrowheads="1"/>
            </p:cNvSpPr>
            <p:nvPr/>
          </p:nvSpPr>
          <p:spPr bwMode="auto">
            <a:xfrm>
              <a:off x="2698" y="3299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000">
                  <a:latin typeface="Arial" charset="0"/>
                  <a:ea typeface="標楷體" pitchFamily="65" charset="-120"/>
                </a:rPr>
                <a:t>a</a:t>
              </a:r>
            </a:p>
          </p:txBody>
        </p:sp>
      </p:grpSp>
      <p:sp>
        <p:nvSpPr>
          <p:cNvPr id="511022" name="Text Box 46"/>
          <p:cNvSpPr txBox="1">
            <a:spLocks noChangeArrowheads="1"/>
          </p:cNvSpPr>
          <p:nvPr/>
        </p:nvSpPr>
        <p:spPr bwMode="auto">
          <a:xfrm>
            <a:off x="609600" y="3722688"/>
            <a:ext cx="54276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同一物體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離地心愈遠，重量愈輕，質量不變</a:t>
            </a:r>
            <a:r>
              <a:rPr lang="zh-TW" altLang="en-US" sz="20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/>
            </a:r>
            <a:br>
              <a:rPr lang="zh-TW" altLang="en-US" sz="20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2000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   </a:t>
            </a:r>
            <a:r>
              <a:rPr lang="zh-TW" altLang="en-US" sz="2000" dirty="0">
                <a:latin typeface="Arial" charset="0"/>
                <a:ea typeface="標楷體" pitchFamily="65" charset="-120"/>
              </a:rPr>
              <a:t> 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 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兩極</a:t>
            </a:r>
            <a:r>
              <a:rPr lang="en-US" altLang="zh-TW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&gt;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赤道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/>
            </a:r>
            <a:b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</a:b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    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 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平地</a:t>
            </a:r>
            <a:r>
              <a:rPr lang="en-US" altLang="zh-TW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&gt;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高山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    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 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地球</a:t>
            </a:r>
            <a:r>
              <a:rPr lang="en-US" altLang="zh-TW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&gt;</a:t>
            </a:r>
            <a:r>
              <a:rPr lang="zh-TW" altLang="en-US" sz="20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月球</a:t>
            </a:r>
            <a:endParaRPr lang="zh-TW" altLang="zh-TW" sz="2000" dirty="0">
              <a:solidFill>
                <a:srgbClr val="0000FF"/>
              </a:solidFill>
              <a:latin typeface="Arial" charset="0"/>
              <a:ea typeface="標楷體" pitchFamily="65" charset="-120"/>
              <a:sym typeface="Wingdings 2" pitchFamily="18" charset="2"/>
            </a:endParaRPr>
          </a:p>
        </p:txBody>
      </p:sp>
      <p:graphicFrame>
        <p:nvGraphicFramePr>
          <p:cNvPr id="511023" name="Object 47"/>
          <p:cNvGraphicFramePr>
            <a:graphicFrameLocks noChangeAspect="1"/>
          </p:cNvGraphicFramePr>
          <p:nvPr/>
        </p:nvGraphicFramePr>
        <p:xfrm>
          <a:off x="827088" y="5373688"/>
          <a:ext cx="2808287" cy="1087437"/>
        </p:xfrm>
        <a:graphic>
          <a:graphicData uri="http://schemas.openxmlformats.org/presentationml/2006/ole">
            <p:oleObj spid="_x0000_s3074" name="方程式" r:id="rId4" imgW="11808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04" grpId="0"/>
      <p:bldP spid="511005" grpId="0"/>
      <p:bldP spid="511006" grpId="0"/>
      <p:bldP spid="511007" grpId="0"/>
      <p:bldP spid="511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6688"/>
            <a:ext cx="6870700" cy="804862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常見的質量公制單位</a:t>
            </a:r>
          </a:p>
        </p:txBody>
      </p:sp>
      <p:graphicFrame>
        <p:nvGraphicFramePr>
          <p:cNvPr id="497668" name="Group 4"/>
          <p:cNvGraphicFramePr>
            <a:graphicFrameLocks noGrp="1"/>
          </p:cNvGraphicFramePr>
          <p:nvPr/>
        </p:nvGraphicFramePr>
        <p:xfrm>
          <a:off x="611188" y="1946275"/>
          <a:ext cx="8352934" cy="1554163"/>
        </p:xfrm>
        <a:graphic>
          <a:graphicData uri="http://schemas.openxmlformats.org/drawingml/2006/table">
            <a:tbl>
              <a:tblPr/>
              <a:tblGrid>
                <a:gridCol w="1368151"/>
                <a:gridCol w="1800200"/>
                <a:gridCol w="1800200"/>
                <a:gridCol w="1656185"/>
                <a:gridCol w="1728198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質量單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位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t</a:t>
                      </a:r>
                      <a:endParaRPr kumimoji="1" lang="en-US" altLang="zh-TW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kg</a:t>
                      </a:r>
                      <a:endParaRPr kumimoji="1" lang="en-US" altLang="zh-TW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g</a:t>
                      </a:r>
                      <a:endParaRPr kumimoji="1" lang="en-US" altLang="zh-TW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mg</a:t>
                      </a:r>
                      <a:endParaRPr kumimoji="1" lang="en-US" altLang="zh-TW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換算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公噸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千公斤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公斤</a:t>
                      </a:r>
                      <a:b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千克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＝1 公克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克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＝1</a:t>
                      </a:r>
                      <a:r>
                        <a:rPr kumimoji="1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毫克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＝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公絲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7692" name="Object 28"/>
          <p:cNvGraphicFramePr>
            <a:graphicFrameLocks noChangeAspect="1"/>
          </p:cNvGraphicFramePr>
          <p:nvPr/>
        </p:nvGraphicFramePr>
        <p:xfrm>
          <a:off x="2268538" y="4348163"/>
          <a:ext cx="2254250" cy="1744662"/>
        </p:xfrm>
        <a:graphic>
          <a:graphicData uri="http://schemas.openxmlformats.org/presentationml/2006/ole">
            <p:oleObj spid="_x0000_s1026" name="方程式" r:id="rId3" imgW="952200" imgH="736560" progId="Equation.3">
              <p:embed/>
            </p:oleObj>
          </a:graphicData>
        </a:graphic>
      </p:graphicFrame>
      <p:graphicFrame>
        <p:nvGraphicFramePr>
          <p:cNvPr id="497693" name="Object 29"/>
          <p:cNvGraphicFramePr>
            <a:graphicFrameLocks noChangeAspect="1"/>
          </p:cNvGraphicFramePr>
          <p:nvPr/>
        </p:nvGraphicFramePr>
        <p:xfrm>
          <a:off x="4859338" y="4348163"/>
          <a:ext cx="2378075" cy="1744662"/>
        </p:xfrm>
        <a:graphic>
          <a:graphicData uri="http://schemas.openxmlformats.org/presentationml/2006/ole">
            <p:oleObj spid="_x0000_s1027" name="方程式" r:id="rId4" imgW="1002960" imgH="736560" progId="Equation.3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349625" y="1171575"/>
            <a:ext cx="790575" cy="962025"/>
            <a:chOff x="2653" y="1117"/>
            <a:chExt cx="498" cy="606"/>
          </a:xfrm>
        </p:grpSpPr>
        <p:sp>
          <p:nvSpPr>
            <p:cNvPr id="1064" name="AutoShape 45"/>
            <p:cNvSpPr>
              <a:spLocks noChangeArrowheads="1"/>
            </p:cNvSpPr>
            <p:nvPr/>
          </p:nvSpPr>
          <p:spPr bwMode="auto">
            <a:xfrm>
              <a:off x="2653" y="1496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033" name="Object 46"/>
            <p:cNvGraphicFramePr>
              <a:graphicFrameLocks noChangeAspect="1"/>
            </p:cNvGraphicFramePr>
            <p:nvPr/>
          </p:nvGraphicFramePr>
          <p:xfrm>
            <a:off x="2690" y="1117"/>
            <a:ext cx="335" cy="299"/>
          </p:xfrm>
          <a:graphic>
            <a:graphicData uri="http://schemas.openxmlformats.org/presentationml/2006/ole">
              <p:oleObj spid="_x0000_s1033" name="方程式" r:id="rId5" imgW="228501" imgH="203112" progId="Equation.3">
                <p:embed/>
              </p:oleObj>
            </a:graphicData>
          </a:graphic>
        </p:graphicFrame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219700" y="1196975"/>
            <a:ext cx="790575" cy="962025"/>
            <a:chOff x="2653" y="1117"/>
            <a:chExt cx="498" cy="606"/>
          </a:xfrm>
        </p:grpSpPr>
        <p:sp>
          <p:nvSpPr>
            <p:cNvPr id="1063" name="AutoShape 45"/>
            <p:cNvSpPr>
              <a:spLocks noChangeArrowheads="1"/>
            </p:cNvSpPr>
            <p:nvPr/>
          </p:nvSpPr>
          <p:spPr bwMode="auto">
            <a:xfrm>
              <a:off x="2653" y="1496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032" name="Object 27"/>
            <p:cNvGraphicFramePr>
              <a:graphicFrameLocks noChangeAspect="1"/>
            </p:cNvGraphicFramePr>
            <p:nvPr/>
          </p:nvGraphicFramePr>
          <p:xfrm>
            <a:off x="2690" y="1117"/>
            <a:ext cx="335" cy="299"/>
          </p:xfrm>
          <a:graphic>
            <a:graphicData uri="http://schemas.openxmlformats.org/presentationml/2006/ole">
              <p:oleObj spid="_x0000_s1032" name="方程式" r:id="rId6" imgW="228501" imgH="203112" progId="Equation.3">
                <p:embed/>
              </p:oleObj>
            </a:graphicData>
          </a:graphic>
        </p:graphicFrame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875463" y="1196975"/>
            <a:ext cx="790575" cy="962025"/>
            <a:chOff x="2653" y="1117"/>
            <a:chExt cx="498" cy="606"/>
          </a:xfrm>
        </p:grpSpPr>
        <p:sp>
          <p:nvSpPr>
            <p:cNvPr id="1062" name="AutoShape 45"/>
            <p:cNvSpPr>
              <a:spLocks noChangeArrowheads="1"/>
            </p:cNvSpPr>
            <p:nvPr/>
          </p:nvSpPr>
          <p:spPr bwMode="auto">
            <a:xfrm>
              <a:off x="2653" y="1496"/>
              <a:ext cx="498" cy="227"/>
            </a:xfrm>
            <a:prstGeom prst="curvedDownArrow">
              <a:avLst>
                <a:gd name="adj1" fmla="val 43877"/>
                <a:gd name="adj2" fmla="val 87753"/>
                <a:gd name="adj3" fmla="val 3333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2690" y="1117"/>
            <a:ext cx="335" cy="299"/>
          </p:xfrm>
          <a:graphic>
            <a:graphicData uri="http://schemas.openxmlformats.org/presentationml/2006/ole">
              <p:oleObj spid="_x0000_s1031" name="方程式" r:id="rId7" imgW="228501" imgH="203112" progId="Equation.3">
                <p:embed/>
              </p:oleObj>
            </a:graphicData>
          </a:graphic>
        </p:graphicFrame>
      </p:grpSp>
      <p:sp>
        <p:nvSpPr>
          <p:cNvPr id="19" name="AutoShape 58"/>
          <p:cNvSpPr>
            <a:spLocks noChangeArrowheads="1"/>
          </p:cNvSpPr>
          <p:nvPr/>
        </p:nvSpPr>
        <p:spPr bwMode="auto">
          <a:xfrm rot="5400000">
            <a:off x="7142163" y="3168650"/>
            <a:ext cx="215900" cy="720725"/>
          </a:xfrm>
          <a:prstGeom prst="curvedLeft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0" name="Object 61"/>
          <p:cNvGraphicFramePr>
            <a:graphicFrameLocks noChangeAspect="1"/>
          </p:cNvGraphicFramePr>
          <p:nvPr/>
        </p:nvGraphicFramePr>
        <p:xfrm>
          <a:off x="7019925" y="3644900"/>
          <a:ext cx="604838" cy="439738"/>
        </p:xfrm>
        <a:graphic>
          <a:graphicData uri="http://schemas.openxmlformats.org/presentationml/2006/ole">
            <p:oleObj spid="_x0000_s1028" name="方程式" r:id="rId8" imgW="279279" imgH="203112" progId="Equation.3">
              <p:embed/>
            </p:oleObj>
          </a:graphicData>
        </a:graphic>
      </p:graphicFrame>
      <p:sp>
        <p:nvSpPr>
          <p:cNvPr id="21" name="AutoShape 58"/>
          <p:cNvSpPr>
            <a:spLocks noChangeArrowheads="1"/>
          </p:cNvSpPr>
          <p:nvPr/>
        </p:nvSpPr>
        <p:spPr bwMode="auto">
          <a:xfrm rot="5400000">
            <a:off x="5457826" y="3176587"/>
            <a:ext cx="215900" cy="720725"/>
          </a:xfrm>
          <a:prstGeom prst="curvedLeft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2" name="Object 30"/>
          <p:cNvGraphicFramePr>
            <a:graphicFrameLocks noChangeAspect="1"/>
          </p:cNvGraphicFramePr>
          <p:nvPr/>
        </p:nvGraphicFramePr>
        <p:xfrm>
          <a:off x="5335588" y="3652838"/>
          <a:ext cx="604837" cy="439737"/>
        </p:xfrm>
        <a:graphic>
          <a:graphicData uri="http://schemas.openxmlformats.org/presentationml/2006/ole">
            <p:oleObj spid="_x0000_s1029" name="方程式" r:id="rId9" imgW="279279" imgH="203112" progId="Equation.3">
              <p:embed/>
            </p:oleObj>
          </a:graphicData>
        </a:graphic>
      </p:graphicFrame>
      <p:sp>
        <p:nvSpPr>
          <p:cNvPr id="23" name="AutoShape 58"/>
          <p:cNvSpPr>
            <a:spLocks noChangeArrowheads="1"/>
          </p:cNvSpPr>
          <p:nvPr/>
        </p:nvSpPr>
        <p:spPr bwMode="auto">
          <a:xfrm rot="5400000">
            <a:off x="3614738" y="3168650"/>
            <a:ext cx="215900" cy="720725"/>
          </a:xfrm>
          <a:prstGeom prst="curvedLeftArrow">
            <a:avLst>
              <a:gd name="adj1" fmla="val 66765"/>
              <a:gd name="adj2" fmla="val 133529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4" name="Object 31"/>
          <p:cNvGraphicFramePr>
            <a:graphicFrameLocks noChangeAspect="1"/>
          </p:cNvGraphicFramePr>
          <p:nvPr/>
        </p:nvGraphicFramePr>
        <p:xfrm>
          <a:off x="3492500" y="3644900"/>
          <a:ext cx="606425" cy="439738"/>
        </p:xfrm>
        <a:graphic>
          <a:graphicData uri="http://schemas.openxmlformats.org/presentationml/2006/ole">
            <p:oleObj spid="_x0000_s1030" name="方程式" r:id="rId10" imgW="279279" imgH="20311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6688"/>
            <a:ext cx="6870700" cy="804862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質量的意義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2275" y="993775"/>
            <a:ext cx="8253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物體是由物質所組成，這些</a:t>
            </a:r>
            <a:endParaRPr lang="en-US" altLang="zh-TW" sz="320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物體所占有的空間大小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，稱為物體的</a:t>
            </a:r>
            <a:r>
              <a:rPr lang="zh-TW" altLang="en-US" sz="3200" b="1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體積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；而</a:t>
            </a:r>
            <a:r>
              <a:rPr lang="zh-TW" altLang="en-US" sz="320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物體中所含物質的總量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，稱為物體的</a:t>
            </a:r>
            <a:r>
              <a:rPr lang="zh-TW" altLang="en-US" sz="3200" b="1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質量</a:t>
            </a:r>
            <a:r>
              <a:rPr lang="zh-TW" altLang="en-US" sz="3200"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>
              <a:spcBef>
                <a:spcPct val="50000"/>
              </a:spcBef>
            </a:pPr>
            <a:endParaRPr lang="zh-TW" altLang="en-US" sz="320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097213"/>
            <a:ext cx="38687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3082925"/>
            <a:ext cx="39084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圖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6156325"/>
            <a:ext cx="381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1333500" y="6092825"/>
            <a:ext cx="25177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600">
                <a:ea typeface="標楷體" pitchFamily="65" charset="-120"/>
                <a:cs typeface="Times New Roman" pitchFamily="18" charset="0"/>
              </a:rPr>
              <a:t>不同質量的黏土</a:t>
            </a:r>
          </a:p>
        </p:txBody>
      </p:sp>
      <p:pic>
        <p:nvPicPr>
          <p:cNvPr id="9224" name="Picture 12" descr="圖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0" y="6162675"/>
            <a:ext cx="381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5627688" y="6099175"/>
            <a:ext cx="218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600">
                <a:ea typeface="標楷體" pitchFamily="65" charset="-120"/>
                <a:cs typeface="Times New Roman" pitchFamily="18" charset="0"/>
              </a:rPr>
              <a:t>不同質量的水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6688"/>
            <a:ext cx="6870700" cy="804862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質量的測量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22275" y="993775"/>
            <a:ext cx="82534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要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更精確且客觀的</a:t>
            </a:r>
            <a:r>
              <a:rPr lang="en-US" altLang="zh-TW" sz="3200" dirty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測定物體的質量時，</a:t>
            </a:r>
            <a:r>
              <a:rPr lang="en-US" altLang="zh-TW" sz="3200" dirty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就必須藉助儀器</a:t>
            </a:r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200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一般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常利用</a:t>
            </a:r>
            <a:r>
              <a:rPr lang="zh-TW" altLang="en-US" sz="3200" b="1" dirty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天平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來</a:t>
            </a:r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測</a:t>
            </a:r>
            <a:endParaRPr lang="en-US" altLang="zh-TW" sz="3200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量物體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的質量，並</a:t>
            </a:r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以</a:t>
            </a:r>
            <a:endParaRPr lang="en-US" altLang="zh-TW" sz="3200" dirty="0" smtClean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 smtClean="0">
                <a:ea typeface="標楷體" pitchFamily="65" charset="-120"/>
                <a:cs typeface="Times New Roman" pitchFamily="18" charset="0"/>
              </a:rPr>
              <a:t>之前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的國際單位表示。</a:t>
            </a:r>
            <a:endParaRPr lang="en-US" altLang="zh-TW" sz="3200" dirty="0"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常見的天平除了上皿天平之外，</a:t>
            </a:r>
            <a:r>
              <a:rPr lang="en-US" altLang="zh-TW" sz="3200" dirty="0"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dirty="0">
                <a:ea typeface="標楷體" pitchFamily="65" charset="-120"/>
                <a:cs typeface="Times New Roman" pitchFamily="18" charset="0"/>
              </a:rPr>
            </a:b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還有懸吊式等臂天平、三梁天平和電子天平等。</a:t>
            </a:r>
          </a:p>
          <a:p>
            <a:pPr>
              <a:spcBef>
                <a:spcPct val="50000"/>
              </a:spcBef>
            </a:pPr>
            <a:endParaRPr lang="zh-TW" altLang="en-US" sz="3200" dirty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4" name="Picture 2" descr="F:\982上課轉圖\01-L1RGB-JPG\8404-天平-玻璃+海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4"/>
            <a:ext cx="3961010" cy="26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50813"/>
            <a:ext cx="6870700" cy="773112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質量的測量工具</a:t>
            </a:r>
            <a:r>
              <a:rPr lang="en-US" altLang="zh-TW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天平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天平種類：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、</a:t>
            </a:r>
            <a:endParaRPr lang="en-US" altLang="zh-TW" dirty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                     </a:t>
            </a:r>
            <a:r>
              <a:rPr lang="zh-TW" altLang="en-US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 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。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2378075" y="950913"/>
            <a:ext cx="154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上皿天平</a:t>
            </a: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4030663" y="981075"/>
            <a:ext cx="2486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懸吊式</a:t>
            </a: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  <a:cs typeface="Times New Roman" pitchFamily="18" charset="0"/>
              </a:rPr>
              <a:t>等臂天平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6843713" y="981075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三梁天平</a:t>
            </a:r>
            <a:endParaRPr lang="zh-TW" altLang="en-US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4106863" y="1484313"/>
            <a:ext cx="1544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電子天平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1175" y="1671638"/>
            <a:ext cx="3070225" cy="2400300"/>
            <a:chOff x="322" y="1053"/>
            <a:chExt cx="1934" cy="1512"/>
          </a:xfrm>
        </p:grpSpPr>
        <p:pic>
          <p:nvPicPr>
            <p:cNvPr id="11282" name="Picture 9" descr="8R9Q9832"/>
            <p:cNvPicPr>
              <a:picLocks noChangeAspect="1" noChangeArrowheads="1"/>
            </p:cNvPicPr>
            <p:nvPr/>
          </p:nvPicPr>
          <p:blipFill>
            <a:blip r:embed="rId2" cstate="print"/>
            <a:srcRect l="13873" t="15581" r="13954" b="15483"/>
            <a:stretch>
              <a:fillRect/>
            </a:stretch>
          </p:blipFill>
          <p:spPr bwMode="auto">
            <a:xfrm>
              <a:off x="322" y="1053"/>
              <a:ext cx="1934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Text Box 10"/>
            <p:cNvSpPr txBox="1">
              <a:spLocks noChangeArrowheads="1"/>
            </p:cNvSpPr>
            <p:nvPr/>
          </p:nvSpPr>
          <p:spPr bwMode="auto">
            <a:xfrm>
              <a:off x="930" y="1979"/>
              <a:ext cx="7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上皿天平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000" y="4170363"/>
            <a:ext cx="3111500" cy="2505075"/>
            <a:chOff x="320" y="2627"/>
            <a:chExt cx="1960" cy="1578"/>
          </a:xfrm>
        </p:grpSpPr>
        <p:pic>
          <p:nvPicPr>
            <p:cNvPr id="11280" name="Picture 12" descr="1-012"/>
            <p:cNvPicPr>
              <a:picLocks noChangeAspect="1" noChangeArrowheads="1"/>
            </p:cNvPicPr>
            <p:nvPr/>
          </p:nvPicPr>
          <p:blipFill>
            <a:blip r:embed="rId3" cstate="print"/>
            <a:srcRect l="11649" t="5075" r="15205" b="6300"/>
            <a:stretch>
              <a:fillRect/>
            </a:stretch>
          </p:blipFill>
          <p:spPr bwMode="auto">
            <a:xfrm>
              <a:off x="320" y="2627"/>
              <a:ext cx="1960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Text Box 13"/>
            <p:cNvSpPr txBox="1">
              <a:spLocks noChangeArrowheads="1"/>
            </p:cNvSpPr>
            <p:nvPr/>
          </p:nvSpPr>
          <p:spPr bwMode="auto">
            <a:xfrm>
              <a:off x="1429" y="3339"/>
              <a:ext cx="7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 dirty="0" smtClean="0">
                  <a:latin typeface="Arial" charset="0"/>
                  <a:ea typeface="標楷體" pitchFamily="65" charset="-120"/>
                </a:rPr>
                <a:t>三梁天平</a:t>
              </a:r>
              <a:endParaRPr lang="zh-TW" altLang="en-US" sz="2000" dirty="0">
                <a:latin typeface="Arial" charset="0"/>
                <a:ea typeface="標楷體" pitchFamily="65" charset="-12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63950" y="2366963"/>
            <a:ext cx="2762250" cy="3438525"/>
            <a:chOff x="2308" y="1491"/>
            <a:chExt cx="1740" cy="2166"/>
          </a:xfrm>
        </p:grpSpPr>
        <p:pic>
          <p:nvPicPr>
            <p:cNvPr id="11278" name="Picture 15" descr="1-011"/>
            <p:cNvPicPr>
              <a:picLocks noChangeAspect="1" noChangeArrowheads="1"/>
            </p:cNvPicPr>
            <p:nvPr/>
          </p:nvPicPr>
          <p:blipFill>
            <a:blip r:embed="rId4" cstate="print"/>
            <a:srcRect l="20091" r="19052"/>
            <a:stretch>
              <a:fillRect/>
            </a:stretch>
          </p:blipFill>
          <p:spPr bwMode="auto">
            <a:xfrm>
              <a:off x="2308" y="1491"/>
              <a:ext cx="1740" cy="1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2562" y="3405"/>
              <a:ext cx="1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懸吊式等臂天平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88113" y="2382838"/>
            <a:ext cx="2338387" cy="3014662"/>
            <a:chOff x="4087" y="1501"/>
            <a:chExt cx="1473" cy="1899"/>
          </a:xfrm>
        </p:grpSpPr>
        <p:pic>
          <p:nvPicPr>
            <p:cNvPr id="11276" name="Picture 18" descr="01-電子天平(數位)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12000"/>
            </a:blip>
            <a:srcRect l="6438" t="19873" r="4631" b="4922"/>
            <a:stretch>
              <a:fillRect/>
            </a:stretch>
          </p:blipFill>
          <p:spPr bwMode="auto">
            <a:xfrm>
              <a:off x="4087" y="1501"/>
              <a:ext cx="1473" cy="1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19"/>
            <p:cNvSpPr txBox="1">
              <a:spLocks noChangeArrowheads="1"/>
            </p:cNvSpPr>
            <p:nvPr/>
          </p:nvSpPr>
          <p:spPr bwMode="auto">
            <a:xfrm>
              <a:off x="4377" y="2478"/>
              <a:ext cx="7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電子天平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/>
      <p:bldP spid="498693" grpId="0"/>
      <p:bldP spid="498694" grpId="0"/>
      <p:bldP spid="4986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32350" y="2174875"/>
            <a:ext cx="3670300" cy="3128963"/>
            <a:chOff x="2988" y="1187"/>
            <a:chExt cx="2312" cy="1971"/>
          </a:xfrm>
        </p:grpSpPr>
        <p:pic>
          <p:nvPicPr>
            <p:cNvPr id="12315" name="Picture 3" descr="Scan0002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6000"/>
            </a:blip>
            <a:srcRect l="1263" t="9799" r="52396" b="2147"/>
            <a:stretch>
              <a:fillRect/>
            </a:stretch>
          </p:blipFill>
          <p:spPr bwMode="auto">
            <a:xfrm>
              <a:off x="2988" y="1190"/>
              <a:ext cx="2312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Text Box 4"/>
            <p:cNvSpPr txBox="1">
              <a:spLocks noChangeArrowheads="1"/>
            </p:cNvSpPr>
            <p:nvPr/>
          </p:nvSpPr>
          <p:spPr bwMode="auto">
            <a:xfrm>
              <a:off x="3070" y="1307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丙</a:t>
              </a:r>
            </a:p>
          </p:txBody>
        </p:sp>
        <p:sp>
          <p:nvSpPr>
            <p:cNvPr id="12317" name="Text Box 5"/>
            <p:cNvSpPr txBox="1">
              <a:spLocks noChangeArrowheads="1"/>
            </p:cNvSpPr>
            <p:nvPr/>
          </p:nvSpPr>
          <p:spPr bwMode="auto">
            <a:xfrm>
              <a:off x="5007" y="1187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丁</a:t>
              </a:r>
            </a:p>
          </p:txBody>
        </p:sp>
      </p:grpSp>
      <p:grpSp>
        <p:nvGrpSpPr>
          <p:cNvPr id="12291" name="Group 6"/>
          <p:cNvGrpSpPr>
            <a:grpSpLocks/>
          </p:cNvGrpSpPr>
          <p:nvPr/>
        </p:nvGrpSpPr>
        <p:grpSpPr bwMode="auto">
          <a:xfrm>
            <a:off x="642938" y="1836738"/>
            <a:ext cx="3759200" cy="3482975"/>
            <a:chOff x="349" y="974"/>
            <a:chExt cx="2368" cy="2194"/>
          </a:xfrm>
        </p:grpSpPr>
        <p:pic>
          <p:nvPicPr>
            <p:cNvPr id="12312" name="Picture 7" descr="Scan0002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6000"/>
            </a:blip>
            <a:srcRect l="47064" r="5472" b="3355"/>
            <a:stretch>
              <a:fillRect/>
            </a:stretch>
          </p:blipFill>
          <p:spPr bwMode="auto">
            <a:xfrm>
              <a:off x="349" y="1008"/>
              <a:ext cx="2368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Rectangle 8"/>
            <p:cNvSpPr>
              <a:spLocks noChangeArrowheads="1"/>
            </p:cNvSpPr>
            <p:nvPr/>
          </p:nvSpPr>
          <p:spPr bwMode="auto">
            <a:xfrm>
              <a:off x="438" y="974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Arial" charset="0"/>
                  <a:ea typeface="標楷體" pitchFamily="65" charset="-120"/>
                </a:rPr>
                <a:t>甲</a:t>
              </a:r>
            </a:p>
          </p:txBody>
        </p:sp>
        <p:sp>
          <p:nvSpPr>
            <p:cNvPr id="12314" name="Rectangle 9"/>
            <p:cNvSpPr>
              <a:spLocks noChangeArrowheads="1"/>
            </p:cNvSpPr>
            <p:nvPr/>
          </p:nvSpPr>
          <p:spPr bwMode="auto">
            <a:xfrm>
              <a:off x="2290" y="1416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>
                  <a:latin typeface="Arial" charset="0"/>
                  <a:ea typeface="標楷體" pitchFamily="65" charset="-120"/>
                </a:rPr>
                <a:t>乙</a:t>
              </a:r>
            </a:p>
          </p:txBody>
        </p:sp>
      </p:grpSp>
      <p:sp>
        <p:nvSpPr>
          <p:cNvPr id="1229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92075"/>
            <a:ext cx="8569076" cy="874713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天平的測量原理                       </a:t>
            </a:r>
            <a:endParaRPr lang="zh-TW" altLang="en-US" sz="2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23850" y="9810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天平測量原理：藉比較天平兩端物體所受</a:t>
            </a:r>
            <a:r>
              <a:rPr lang="zh-TW" altLang="en-US" u="sng">
                <a:latin typeface="Arial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而得。</a:t>
            </a:r>
            <a:b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 在同一地點時，物體的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愈大，其所受的地心引力愈大</a:t>
            </a:r>
          </a:p>
        </p:txBody>
      </p:sp>
      <p:sp>
        <p:nvSpPr>
          <p:cNvPr id="499724" name="Text Box 12"/>
          <p:cNvSpPr txBox="1">
            <a:spLocks noChangeArrowheads="1"/>
          </p:cNvSpPr>
          <p:nvPr/>
        </p:nvSpPr>
        <p:spPr bwMode="auto">
          <a:xfrm>
            <a:off x="6246813" y="101600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地心引力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9900" y="2863850"/>
            <a:ext cx="935038" cy="1701800"/>
            <a:chOff x="240" y="1621"/>
            <a:chExt cx="589" cy="1072"/>
          </a:xfrm>
        </p:grpSpPr>
        <p:sp>
          <p:nvSpPr>
            <p:cNvPr id="12310" name="AutoShape 14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11" name="Text Box 15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引力甲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284538" y="3675063"/>
            <a:ext cx="935037" cy="1701800"/>
            <a:chOff x="240" y="1621"/>
            <a:chExt cx="589" cy="1072"/>
          </a:xfrm>
        </p:grpSpPr>
        <p:sp>
          <p:nvSpPr>
            <p:cNvPr id="12308" name="AutoShape 17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9" name="Text Box 18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引力乙</a:t>
              </a:r>
            </a:p>
          </p:txBody>
        </p:sp>
      </p:grpSp>
      <p:sp>
        <p:nvSpPr>
          <p:cNvPr id="499731" name="Text Box 19"/>
          <p:cNvSpPr txBox="1">
            <a:spLocks noChangeArrowheads="1"/>
          </p:cNvSpPr>
          <p:nvPr/>
        </p:nvSpPr>
        <p:spPr bwMode="auto">
          <a:xfrm>
            <a:off x="990600" y="5503863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引力甲＜引力乙</a:t>
            </a:r>
          </a:p>
        </p:txBody>
      </p:sp>
      <p:sp>
        <p:nvSpPr>
          <p:cNvPr id="499732" name="Text Box 20"/>
          <p:cNvSpPr txBox="1">
            <a:spLocks noChangeArrowheads="1"/>
          </p:cNvSpPr>
          <p:nvPr/>
        </p:nvSpPr>
        <p:spPr bwMode="auto">
          <a:xfrm>
            <a:off x="711200" y="6024563"/>
            <a:ext cx="291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甲物質量＜乙物質量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64088" y="3368675"/>
            <a:ext cx="935037" cy="1701800"/>
            <a:chOff x="240" y="1621"/>
            <a:chExt cx="589" cy="1072"/>
          </a:xfrm>
        </p:grpSpPr>
        <p:sp>
          <p:nvSpPr>
            <p:cNvPr id="12306" name="AutoShape 22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7" name="Text Box 23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引力丙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783513" y="3167063"/>
            <a:ext cx="935037" cy="1701800"/>
            <a:chOff x="240" y="1621"/>
            <a:chExt cx="589" cy="1072"/>
          </a:xfrm>
        </p:grpSpPr>
        <p:sp>
          <p:nvSpPr>
            <p:cNvPr id="12304" name="AutoShape 25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5" name="Text Box 26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引力丁</a:t>
              </a:r>
            </a:p>
          </p:txBody>
        </p:sp>
      </p:grpSp>
      <p:sp>
        <p:nvSpPr>
          <p:cNvPr id="499739" name="Text Box 27"/>
          <p:cNvSpPr txBox="1">
            <a:spLocks noChangeArrowheads="1"/>
          </p:cNvSpPr>
          <p:nvPr/>
        </p:nvSpPr>
        <p:spPr bwMode="auto">
          <a:xfrm>
            <a:off x="5775325" y="5514975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引力丙＝引力丁</a:t>
            </a:r>
          </a:p>
        </p:txBody>
      </p:sp>
      <p:sp>
        <p:nvSpPr>
          <p:cNvPr id="499740" name="Text Box 28"/>
          <p:cNvSpPr txBox="1">
            <a:spLocks noChangeArrowheads="1"/>
          </p:cNvSpPr>
          <p:nvPr/>
        </p:nvSpPr>
        <p:spPr bwMode="auto">
          <a:xfrm>
            <a:off x="5510213" y="6021388"/>
            <a:ext cx="291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丙物質量＝丁物質量</a:t>
            </a:r>
          </a:p>
        </p:txBody>
      </p:sp>
      <p:sp>
        <p:nvSpPr>
          <p:cNvPr id="499741" name="Text Box 29"/>
          <p:cNvSpPr txBox="1">
            <a:spLocks noChangeArrowheads="1"/>
          </p:cNvSpPr>
          <p:nvPr/>
        </p:nvSpPr>
        <p:spPr bwMode="auto">
          <a:xfrm>
            <a:off x="3725863" y="1333500"/>
            <a:ext cx="73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質量</a:t>
            </a:r>
          </a:p>
        </p:txBody>
      </p:sp>
      <p:sp>
        <p:nvSpPr>
          <p:cNvPr id="30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1/2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24" grpId="0"/>
      <p:bldP spid="499731" grpId="0"/>
      <p:bldP spid="499732" grpId="0"/>
      <p:bldP spid="499739" grpId="0"/>
      <p:bldP spid="499740" grpId="0"/>
      <p:bldP spid="499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39750" y="2420938"/>
            <a:ext cx="8237538" cy="3082925"/>
            <a:chOff x="340" y="1316"/>
            <a:chExt cx="5189" cy="1942"/>
          </a:xfrm>
        </p:grpSpPr>
        <p:pic>
          <p:nvPicPr>
            <p:cNvPr id="13338" name="Picture 3" descr="01-同質量鋁體積軟木"/>
            <p:cNvPicPr>
              <a:picLocks noChangeAspect="1" noChangeArrowheads="1"/>
            </p:cNvPicPr>
            <p:nvPr/>
          </p:nvPicPr>
          <p:blipFill>
            <a:blip r:embed="rId2" cstate="print"/>
            <a:srcRect l="10902" t="7298" r="9099" b="2956"/>
            <a:stretch>
              <a:fillRect/>
            </a:stretch>
          </p:blipFill>
          <p:spPr bwMode="auto">
            <a:xfrm>
              <a:off x="2943" y="1316"/>
              <a:ext cx="2586" cy="1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Text Box 4"/>
            <p:cNvSpPr txBox="1">
              <a:spLocks noChangeArrowheads="1"/>
            </p:cNvSpPr>
            <p:nvPr/>
          </p:nvSpPr>
          <p:spPr bwMode="auto">
            <a:xfrm>
              <a:off x="3336" y="1463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丙</a:t>
              </a:r>
            </a:p>
          </p:txBody>
        </p:sp>
        <p:sp>
          <p:nvSpPr>
            <p:cNvPr id="13340" name="Text Box 5"/>
            <p:cNvSpPr txBox="1">
              <a:spLocks noChangeArrowheads="1"/>
            </p:cNvSpPr>
            <p:nvPr/>
          </p:nvSpPr>
          <p:spPr bwMode="auto">
            <a:xfrm>
              <a:off x="4816" y="1471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Arial" charset="0"/>
                  <a:ea typeface="標楷體" pitchFamily="65" charset="-120"/>
                </a:rPr>
                <a:t>丁</a:t>
              </a:r>
            </a:p>
          </p:txBody>
        </p:sp>
        <p:grpSp>
          <p:nvGrpSpPr>
            <p:cNvPr id="13341" name="Group 6"/>
            <p:cNvGrpSpPr>
              <a:grpSpLocks/>
            </p:cNvGrpSpPr>
            <p:nvPr/>
          </p:nvGrpSpPr>
          <p:grpSpPr bwMode="auto">
            <a:xfrm>
              <a:off x="340" y="1320"/>
              <a:ext cx="2540" cy="1938"/>
              <a:chOff x="340" y="1320"/>
              <a:chExt cx="2540" cy="1938"/>
            </a:xfrm>
          </p:grpSpPr>
          <p:pic>
            <p:nvPicPr>
              <p:cNvPr id="13342" name="Picture 7" descr="01-同體積鋁密度軟木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718" t="5885" r="10756" b="4868"/>
              <a:stretch>
                <a:fillRect/>
              </a:stretch>
            </p:blipFill>
            <p:spPr bwMode="auto">
              <a:xfrm>
                <a:off x="340" y="1320"/>
                <a:ext cx="2540" cy="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3" name="Rectangle 8"/>
              <p:cNvSpPr>
                <a:spLocks noChangeArrowheads="1"/>
              </p:cNvSpPr>
              <p:nvPr/>
            </p:nvSpPr>
            <p:spPr bwMode="auto">
              <a:xfrm>
                <a:off x="759" y="1487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甲</a:t>
                </a:r>
              </a:p>
            </p:txBody>
          </p:sp>
          <p:sp>
            <p:nvSpPr>
              <p:cNvPr id="13344" name="Rectangle 9"/>
              <p:cNvSpPr>
                <a:spLocks noChangeArrowheads="1"/>
              </p:cNvSpPr>
              <p:nvPr/>
            </p:nvSpPr>
            <p:spPr bwMode="auto">
              <a:xfrm>
                <a:off x="2245" y="1434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乙</a:t>
                </a:r>
              </a:p>
            </p:txBody>
          </p:sp>
        </p:grpSp>
      </p:grpSp>
      <p:sp>
        <p:nvSpPr>
          <p:cNvPr id="1331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115888"/>
            <a:ext cx="8238182" cy="719137"/>
          </a:xfrm>
        </p:spPr>
        <p:txBody>
          <a:bodyPr/>
          <a:lstStyle/>
          <a:p>
            <a:pPr algn="l" eaLnBrk="1" hangingPunct="1"/>
            <a:r>
              <a:rPr lang="en-US" altLang="zh-TW" sz="4000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天平的測量原理                          </a:t>
            </a: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309563" y="808038"/>
            <a:ext cx="86598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天平測量原理：藉比較天平兩端物體所受</a:t>
            </a:r>
            <a:r>
              <a:rPr lang="zh-TW" altLang="en-US" u="sng">
                <a:latin typeface="Arial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而得。</a:t>
            </a:r>
            <a:b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 在同一地點時，物體的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愈大，其所受的地心引力愈大</a:t>
            </a:r>
            <a:b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      使用限制：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。（如： 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6276975" y="842963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地心引力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71550" y="3760788"/>
            <a:ext cx="935038" cy="1701800"/>
            <a:chOff x="240" y="1621"/>
            <a:chExt cx="589" cy="1072"/>
          </a:xfrm>
        </p:grpSpPr>
        <p:sp>
          <p:nvSpPr>
            <p:cNvPr id="13336" name="AutoShape 14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7" name="Text Box 15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引力甲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248025" y="3686175"/>
            <a:ext cx="935038" cy="1701800"/>
            <a:chOff x="240" y="1621"/>
            <a:chExt cx="589" cy="1072"/>
          </a:xfrm>
        </p:grpSpPr>
        <p:sp>
          <p:nvSpPr>
            <p:cNvPr id="13334" name="AutoShape 17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5" name="Text Box 18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引力乙</a:t>
              </a:r>
            </a:p>
          </p:txBody>
        </p:sp>
      </p:grpSp>
      <p:sp>
        <p:nvSpPr>
          <p:cNvPr id="500755" name="Text Box 19"/>
          <p:cNvSpPr txBox="1">
            <a:spLocks noChangeArrowheads="1"/>
          </p:cNvSpPr>
          <p:nvPr/>
        </p:nvSpPr>
        <p:spPr bwMode="auto">
          <a:xfrm>
            <a:off x="1512888" y="5632450"/>
            <a:ext cx="208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引力甲＞引力乙</a:t>
            </a:r>
          </a:p>
        </p:txBody>
      </p:sp>
      <p:sp>
        <p:nvSpPr>
          <p:cNvPr id="500756" name="Text Box 20"/>
          <p:cNvSpPr txBox="1">
            <a:spLocks noChangeArrowheads="1"/>
          </p:cNvSpPr>
          <p:nvPr/>
        </p:nvSpPr>
        <p:spPr bwMode="auto">
          <a:xfrm>
            <a:off x="1133475" y="6124575"/>
            <a:ext cx="291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甲物質量＞乙物質量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113338" y="3729038"/>
            <a:ext cx="935037" cy="1701800"/>
            <a:chOff x="240" y="1621"/>
            <a:chExt cx="589" cy="1072"/>
          </a:xfrm>
        </p:grpSpPr>
        <p:sp>
          <p:nvSpPr>
            <p:cNvPr id="13332" name="AutoShape 22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3" name="Text Box 23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引力丙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7407275" y="3760788"/>
            <a:ext cx="935038" cy="1701800"/>
            <a:chOff x="240" y="1621"/>
            <a:chExt cx="589" cy="1072"/>
          </a:xfrm>
        </p:grpSpPr>
        <p:sp>
          <p:nvSpPr>
            <p:cNvPr id="13330" name="AutoShape 25"/>
            <p:cNvSpPr>
              <a:spLocks noChangeArrowheads="1"/>
            </p:cNvSpPr>
            <p:nvPr/>
          </p:nvSpPr>
          <p:spPr bwMode="auto">
            <a:xfrm rot="5400000">
              <a:off x="244" y="1779"/>
              <a:ext cx="589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380 h 21600"/>
                <a:gd name="T14" fmla="*/ 18886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1" name="Text Box 26"/>
            <p:cNvSpPr txBox="1">
              <a:spLocks noChangeArrowheads="1"/>
            </p:cNvSpPr>
            <p:nvPr/>
          </p:nvSpPr>
          <p:spPr bwMode="auto">
            <a:xfrm>
              <a:off x="240" y="2251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000">
                  <a:solidFill>
                    <a:schemeClr val="bg1"/>
                  </a:solidFill>
                  <a:latin typeface="Arial" charset="0"/>
                  <a:ea typeface="標楷體" pitchFamily="65" charset="-120"/>
                </a:rPr>
                <a:t>引力丁</a:t>
              </a:r>
            </a:p>
          </p:txBody>
        </p:sp>
      </p:grpSp>
      <p:sp>
        <p:nvSpPr>
          <p:cNvPr id="500763" name="Text Box 27"/>
          <p:cNvSpPr txBox="1">
            <a:spLocks noChangeArrowheads="1"/>
          </p:cNvSpPr>
          <p:nvPr/>
        </p:nvSpPr>
        <p:spPr bwMode="auto">
          <a:xfrm>
            <a:off x="5689600" y="565785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Arial" charset="0"/>
                <a:ea typeface="標楷體" pitchFamily="65" charset="-120"/>
              </a:rPr>
              <a:t>引力丙＝引力丁</a:t>
            </a:r>
          </a:p>
        </p:txBody>
      </p:sp>
      <p:sp>
        <p:nvSpPr>
          <p:cNvPr id="500764" name="Text Box 28"/>
          <p:cNvSpPr txBox="1">
            <a:spLocks noChangeArrowheads="1"/>
          </p:cNvSpPr>
          <p:nvPr/>
        </p:nvSpPr>
        <p:spPr bwMode="auto">
          <a:xfrm>
            <a:off x="5422900" y="6149975"/>
            <a:ext cx="291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丙物質量＝丁物質量</a:t>
            </a:r>
          </a:p>
        </p:txBody>
      </p:sp>
      <p:sp>
        <p:nvSpPr>
          <p:cNvPr id="13326" name="Text Box 29"/>
          <p:cNvSpPr txBox="1">
            <a:spLocks noChangeArrowheads="1"/>
          </p:cNvSpPr>
          <p:nvPr/>
        </p:nvSpPr>
        <p:spPr bwMode="auto">
          <a:xfrm>
            <a:off x="3711575" y="1289050"/>
            <a:ext cx="73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質量</a:t>
            </a:r>
          </a:p>
        </p:txBody>
      </p:sp>
      <p:sp>
        <p:nvSpPr>
          <p:cNvPr id="500766" name="Text Box 30"/>
          <p:cNvSpPr txBox="1">
            <a:spLocks noChangeArrowheads="1"/>
          </p:cNvSpPr>
          <p:nvPr/>
        </p:nvSpPr>
        <p:spPr bwMode="auto">
          <a:xfrm>
            <a:off x="2332038" y="1681163"/>
            <a:ext cx="276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無引力環境不能使用</a:t>
            </a:r>
          </a:p>
        </p:txBody>
      </p:sp>
      <p:sp>
        <p:nvSpPr>
          <p:cNvPr id="500767" name="Text Box 31"/>
          <p:cNvSpPr txBox="1">
            <a:spLocks noChangeArrowheads="1"/>
          </p:cNvSpPr>
          <p:nvPr/>
        </p:nvSpPr>
        <p:spPr bwMode="auto">
          <a:xfrm>
            <a:off x="5832475" y="166846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外太空</a:t>
            </a:r>
          </a:p>
        </p:txBody>
      </p:sp>
      <p:sp>
        <p:nvSpPr>
          <p:cNvPr id="500768" name="Text Box 32"/>
          <p:cNvSpPr txBox="1">
            <a:spLocks noChangeArrowheads="1"/>
          </p:cNvSpPr>
          <p:nvPr/>
        </p:nvSpPr>
        <p:spPr bwMode="auto">
          <a:xfrm>
            <a:off x="7124700" y="166846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人造衛星上</a:t>
            </a:r>
          </a:p>
        </p:txBody>
      </p:sp>
      <p:sp>
        <p:nvSpPr>
          <p:cNvPr id="33" name="文字方塊 3"/>
          <p:cNvSpPr txBox="1"/>
          <p:nvPr/>
        </p:nvSpPr>
        <p:spPr>
          <a:xfrm>
            <a:off x="7812360" y="332656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800" dirty="0" smtClean="0"/>
              <a:t>2/2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55" grpId="0"/>
      <p:bldP spid="500756" grpId="0"/>
      <p:bldP spid="500763" grpId="0"/>
      <p:bldP spid="500764" grpId="0"/>
      <p:bldP spid="500766" grpId="0"/>
      <p:bldP spid="500767" grpId="0"/>
      <p:bldP spid="500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225425"/>
            <a:ext cx="6870700" cy="771525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天平的使用步驟</a:t>
            </a:r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~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歸零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36563" y="906463"/>
            <a:ext cx="85280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使用步驟：</a:t>
            </a:r>
            <a:b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en-US" altLang="zh-TW" sz="2000" dirty="0">
                <a:latin typeface="Arial" charset="0"/>
                <a:ea typeface="標楷體" pitchFamily="65" charset="-120"/>
                <a:sym typeface="Wingdings" pitchFamily="2" charset="2"/>
              </a:rPr>
              <a:t>1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）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：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 秤盤清空並將騎碼撥至零刻度位置（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秤粉狀物質須置</a:t>
            </a:r>
            <a:r>
              <a:rPr lang="zh-TW" altLang="en-US" sz="2000" u="sng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 2" pitchFamily="18" charset="2"/>
              </a:rPr>
              <a:t>   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） 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 2" pitchFamily="18" charset="2"/>
              </a:rPr>
              <a:t>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 調整</a:t>
            </a:r>
            <a:r>
              <a:rPr lang="zh-TW" altLang="en-US" sz="2000" u="sng" dirty="0">
                <a:latin typeface="Arial" charset="0"/>
                <a:ea typeface="標楷體" pitchFamily="65" charset="-120"/>
                <a:sym typeface="Wingdings" pitchFamily="2" charset="2"/>
              </a:rPr>
              <a:t>                    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，使指針指示在零刻度上。          </a:t>
            </a:r>
          </a:p>
        </p:txBody>
      </p:sp>
      <p:sp>
        <p:nvSpPr>
          <p:cNvPr id="505860" name="Text Box 4"/>
          <p:cNvSpPr txBox="1">
            <a:spLocks noChangeArrowheads="1"/>
          </p:cNvSpPr>
          <p:nvPr/>
        </p:nvSpPr>
        <p:spPr bwMode="auto">
          <a:xfrm>
            <a:off x="1538288" y="1381125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歸零</a:t>
            </a:r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2266950" y="2152650"/>
            <a:ext cx="1319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校準螺絲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004888" y="2970213"/>
            <a:ext cx="6892925" cy="2679700"/>
            <a:chOff x="568" y="1716"/>
            <a:chExt cx="4342" cy="1688"/>
          </a:xfrm>
        </p:grpSpPr>
        <p:grpSp>
          <p:nvGrpSpPr>
            <p:cNvPr id="18458" name="Group 7"/>
            <p:cNvGrpSpPr>
              <a:grpSpLocks/>
            </p:cNvGrpSpPr>
            <p:nvPr/>
          </p:nvGrpSpPr>
          <p:grpSpPr bwMode="auto">
            <a:xfrm>
              <a:off x="568" y="1871"/>
              <a:ext cx="2357" cy="1533"/>
              <a:chOff x="578" y="1251"/>
              <a:chExt cx="2357" cy="1533"/>
            </a:xfrm>
          </p:grpSpPr>
          <p:pic>
            <p:nvPicPr>
              <p:cNvPr id="18463" name="Picture 8" descr="Scan000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8000"/>
              </a:blip>
              <a:srcRect l="20662" t="11736" r="19466" b="12033"/>
              <a:stretch>
                <a:fillRect/>
              </a:stretch>
            </p:blipFill>
            <p:spPr bwMode="auto">
              <a:xfrm>
                <a:off x="841" y="1251"/>
                <a:ext cx="1901" cy="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4" name="Text Box 9"/>
              <p:cNvSpPr txBox="1">
                <a:spLocks noChangeArrowheads="1"/>
              </p:cNvSpPr>
              <p:nvPr/>
            </p:nvSpPr>
            <p:spPr bwMode="auto">
              <a:xfrm>
                <a:off x="578" y="1853"/>
                <a:ext cx="372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甲</a:t>
                </a:r>
              </a:p>
            </p:txBody>
          </p:sp>
          <p:sp>
            <p:nvSpPr>
              <p:cNvPr id="18465" name="Text Box 10"/>
              <p:cNvSpPr txBox="1">
                <a:spLocks noChangeArrowheads="1"/>
              </p:cNvSpPr>
              <p:nvPr/>
            </p:nvSpPr>
            <p:spPr bwMode="auto">
              <a:xfrm>
                <a:off x="2650" y="1686"/>
                <a:ext cx="285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>
                    <a:latin typeface="Arial" charset="0"/>
                    <a:ea typeface="標楷體" pitchFamily="65" charset="-120"/>
                  </a:rPr>
                  <a:t>乙</a:t>
                </a:r>
              </a:p>
            </p:txBody>
          </p:sp>
        </p:grpSp>
        <p:grpSp>
          <p:nvGrpSpPr>
            <p:cNvPr id="18459" name="Group 11"/>
            <p:cNvGrpSpPr>
              <a:grpSpLocks/>
            </p:cNvGrpSpPr>
            <p:nvPr/>
          </p:nvGrpSpPr>
          <p:grpSpPr bwMode="auto">
            <a:xfrm>
              <a:off x="3235" y="1716"/>
              <a:ext cx="1675" cy="1566"/>
              <a:chOff x="3099" y="1525"/>
              <a:chExt cx="1675" cy="1566"/>
            </a:xfrm>
          </p:grpSpPr>
          <p:pic>
            <p:nvPicPr>
              <p:cNvPr id="18460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640" r="1733" b="15807"/>
              <a:stretch>
                <a:fillRect/>
              </a:stretch>
            </p:blipFill>
            <p:spPr bwMode="auto">
              <a:xfrm>
                <a:off x="3099" y="1525"/>
                <a:ext cx="1675" cy="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1" name="Text Box 13"/>
              <p:cNvSpPr txBox="1">
                <a:spLocks noChangeArrowheads="1"/>
              </p:cNvSpPr>
              <p:nvPr/>
            </p:nvSpPr>
            <p:spPr bwMode="auto">
              <a:xfrm>
                <a:off x="3452" y="1939"/>
                <a:ext cx="236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zh-TW" sz="2000">
                    <a:latin typeface="Arial" charset="0"/>
                    <a:ea typeface="標楷體" pitchFamily="65" charset="-120"/>
                  </a:rPr>
                  <a:t>A</a:t>
                </a:r>
              </a:p>
            </p:txBody>
          </p:sp>
          <p:sp>
            <p:nvSpPr>
              <p:cNvPr id="18462" name="Text Box 14"/>
              <p:cNvSpPr txBox="1">
                <a:spLocks noChangeArrowheads="1"/>
              </p:cNvSpPr>
              <p:nvPr/>
            </p:nvSpPr>
            <p:spPr bwMode="auto">
              <a:xfrm>
                <a:off x="4188" y="1893"/>
                <a:ext cx="236" cy="2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zh-TW" sz="2000">
                    <a:latin typeface="Arial" charset="0"/>
                    <a:ea typeface="標楷體" pitchFamily="65" charset="-120"/>
                  </a:rPr>
                  <a:t>B</a:t>
                </a:r>
              </a:p>
            </p:txBody>
          </p:sp>
        </p:grpSp>
      </p:grpSp>
      <p:sp>
        <p:nvSpPr>
          <p:cNvPr id="505871" name="Text Box 15"/>
          <p:cNvSpPr txBox="1">
            <a:spLocks noChangeArrowheads="1"/>
          </p:cNvSpPr>
          <p:nvPr/>
        </p:nvSpPr>
        <p:spPr bwMode="auto">
          <a:xfrm>
            <a:off x="7534275" y="178435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稱量紙</a:t>
            </a: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1216025" y="5649913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將螺帽向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旋動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5132388" y="5676900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將二螺帽向</a:t>
            </a:r>
            <a:r>
              <a:rPr lang="zh-TW" altLang="en-US" sz="2000" u="sng">
                <a:latin typeface="Arial" charset="0"/>
                <a:ea typeface="標楷體" pitchFamily="65" charset="-120"/>
                <a:sym typeface="Wingdings" pitchFamily="2" charset="2"/>
              </a:rPr>
              <a:t>           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旋動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42988" y="4267200"/>
            <a:ext cx="3132137" cy="1693863"/>
            <a:chOff x="839" y="2432"/>
            <a:chExt cx="1973" cy="1067"/>
          </a:xfrm>
        </p:grpSpPr>
        <p:sp>
          <p:nvSpPr>
            <p:cNvPr id="18455" name="Line 19"/>
            <p:cNvSpPr>
              <a:spLocks noChangeShapeType="1"/>
            </p:cNvSpPr>
            <p:nvPr/>
          </p:nvSpPr>
          <p:spPr bwMode="auto">
            <a:xfrm flipV="1">
              <a:off x="839" y="2642"/>
              <a:ext cx="295" cy="5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6" name="Line 20"/>
            <p:cNvSpPr>
              <a:spLocks noChangeShapeType="1"/>
            </p:cNvSpPr>
            <p:nvPr/>
          </p:nvSpPr>
          <p:spPr bwMode="auto">
            <a:xfrm flipV="1">
              <a:off x="2517" y="2432"/>
              <a:ext cx="295" cy="5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7" name="Text Box 21"/>
            <p:cNvSpPr txBox="1">
              <a:spLocks noChangeArrowheads="1"/>
            </p:cNvSpPr>
            <p:nvPr/>
          </p:nvSpPr>
          <p:spPr bwMode="auto">
            <a:xfrm>
              <a:off x="1927" y="3249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FF0000"/>
                  </a:solidFill>
                  <a:latin typeface="Arial" charset="0"/>
                  <a:ea typeface="標楷體" pitchFamily="65" charset="-120"/>
                </a:rPr>
                <a:t>右</a:t>
              </a:r>
            </a:p>
          </p:txBody>
        </p:sp>
      </p:grpSp>
      <p:sp>
        <p:nvSpPr>
          <p:cNvPr id="505878" name="Text Box 22"/>
          <p:cNvSpPr txBox="1">
            <a:spLocks noChangeArrowheads="1"/>
          </p:cNvSpPr>
          <p:nvPr/>
        </p:nvSpPr>
        <p:spPr bwMode="auto">
          <a:xfrm>
            <a:off x="207963" y="3344863"/>
            <a:ext cx="1214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指針向左</a:t>
            </a:r>
            <a:b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左邊過重</a:t>
            </a:r>
          </a:p>
        </p:txBody>
      </p:sp>
      <p:sp>
        <p:nvSpPr>
          <p:cNvPr id="505879" name="Oval 23"/>
          <p:cNvSpPr>
            <a:spLocks noChangeArrowheads="1"/>
          </p:cNvSpPr>
          <p:nvPr/>
        </p:nvSpPr>
        <p:spPr bwMode="auto">
          <a:xfrm>
            <a:off x="2513013" y="3232150"/>
            <a:ext cx="792162" cy="792163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5880" name="Text Box 24"/>
          <p:cNvSpPr txBox="1">
            <a:spLocks noChangeArrowheads="1"/>
          </p:cNvSpPr>
          <p:nvPr/>
        </p:nvSpPr>
        <p:spPr bwMode="auto">
          <a:xfrm>
            <a:off x="1490663" y="6081713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（甲旋入或乙旋出）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400800" y="3489325"/>
            <a:ext cx="2438400" cy="1657350"/>
            <a:chOff x="4059" y="1933"/>
            <a:chExt cx="1536" cy="1044"/>
          </a:xfrm>
        </p:grpSpPr>
        <p:sp>
          <p:nvSpPr>
            <p:cNvPr id="18453" name="Text Box 26"/>
            <p:cNvSpPr txBox="1">
              <a:spLocks noChangeArrowheads="1"/>
            </p:cNvSpPr>
            <p:nvPr/>
          </p:nvSpPr>
          <p:spPr bwMode="auto">
            <a:xfrm>
              <a:off x="4830" y="1933"/>
              <a:ext cx="76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指針向右</a:t>
              </a:r>
              <a:b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</a:br>
              <a:r>
                <a:rPr lang="zh-TW" altLang="en-US" sz="2000">
                  <a:solidFill>
                    <a:srgbClr val="0000FF"/>
                  </a:solidFill>
                  <a:latin typeface="Arial" charset="0"/>
                  <a:ea typeface="標楷體" pitchFamily="65" charset="-120"/>
                </a:rPr>
                <a:t>左邊過重</a:t>
              </a:r>
            </a:p>
          </p:txBody>
        </p:sp>
        <p:sp>
          <p:nvSpPr>
            <p:cNvPr id="18454" name="Oval 27"/>
            <p:cNvSpPr>
              <a:spLocks noChangeArrowheads="1"/>
            </p:cNvSpPr>
            <p:nvPr/>
          </p:nvSpPr>
          <p:spPr bwMode="auto">
            <a:xfrm>
              <a:off x="4059" y="2478"/>
              <a:ext cx="499" cy="499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365750" y="3549650"/>
            <a:ext cx="2362200" cy="2463800"/>
            <a:chOff x="3407" y="1971"/>
            <a:chExt cx="1488" cy="1552"/>
          </a:xfrm>
        </p:grpSpPr>
        <p:sp>
          <p:nvSpPr>
            <p:cNvPr id="18450" name="Line 29"/>
            <p:cNvSpPr>
              <a:spLocks noChangeShapeType="1"/>
            </p:cNvSpPr>
            <p:nvPr/>
          </p:nvSpPr>
          <p:spPr bwMode="auto">
            <a:xfrm flipV="1">
              <a:off x="3407" y="2200"/>
              <a:ext cx="295" cy="5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1" name="Line 30"/>
            <p:cNvSpPr>
              <a:spLocks noChangeShapeType="1"/>
            </p:cNvSpPr>
            <p:nvPr/>
          </p:nvSpPr>
          <p:spPr bwMode="auto">
            <a:xfrm flipV="1">
              <a:off x="4600" y="1971"/>
              <a:ext cx="295" cy="5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52" name="Text Box 31"/>
            <p:cNvSpPr txBox="1">
              <a:spLocks noChangeArrowheads="1"/>
            </p:cNvSpPr>
            <p:nvPr/>
          </p:nvSpPr>
          <p:spPr bwMode="auto">
            <a:xfrm>
              <a:off x="4385" y="3273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solidFill>
                    <a:srgbClr val="FF0000"/>
                  </a:solidFill>
                  <a:latin typeface="Arial" charset="0"/>
                  <a:ea typeface="標楷體" pitchFamily="65" charset="-120"/>
                </a:rPr>
                <a:t>右</a:t>
              </a:r>
            </a:p>
          </p:txBody>
        </p:sp>
      </p:grpSp>
      <p:sp>
        <p:nvSpPr>
          <p:cNvPr id="505888" name="Text Box 32"/>
          <p:cNvSpPr txBox="1">
            <a:spLocks noChangeArrowheads="1"/>
          </p:cNvSpPr>
          <p:nvPr/>
        </p:nvSpPr>
        <p:spPr bwMode="auto">
          <a:xfrm>
            <a:off x="5453063" y="60801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（</a:t>
            </a: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 </a:t>
            </a: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旋入或 </a:t>
            </a:r>
            <a:r>
              <a:rPr lang="en-US" altLang="zh-TW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B</a:t>
            </a:r>
            <a:r>
              <a:rPr lang="zh-TW" altLang="en-US" sz="200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旋出）</a:t>
            </a:r>
          </a:p>
        </p:txBody>
      </p:sp>
      <p:sp>
        <p:nvSpPr>
          <p:cNvPr id="505889" name="Text Box 33"/>
          <p:cNvSpPr txBox="1">
            <a:spLocks noChangeArrowheads="1"/>
          </p:cNvSpPr>
          <p:nvPr/>
        </p:nvSpPr>
        <p:spPr bwMode="auto">
          <a:xfrm>
            <a:off x="1608138" y="2608263"/>
            <a:ext cx="519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Arial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歸零時，校準螺絲調向</a:t>
            </a:r>
            <a:r>
              <a:rPr lang="zh-TW" altLang="en-US" sz="200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天平上揚</a:t>
            </a:r>
            <a:r>
              <a:rPr lang="zh-TW" altLang="en-US" sz="2000">
                <a:latin typeface="Arial" charset="0"/>
                <a:ea typeface="標楷體" pitchFamily="65" charset="-120"/>
                <a:sym typeface="Wingdings" pitchFamily="2" charset="2"/>
              </a:rPr>
              <a:t>的那一邊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0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50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/>
      <p:bldP spid="505861" grpId="0"/>
      <p:bldP spid="505871" grpId="0"/>
      <p:bldP spid="505878" grpId="0"/>
      <p:bldP spid="505879" grpId="0" animBg="1"/>
      <p:bldP spid="505880" grpId="0"/>
      <p:bldP spid="505888" grpId="0"/>
      <p:bldP spid="505889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918</Words>
  <Application>Microsoft Office PowerPoint</Application>
  <PresentationFormat>如螢幕大小 (4:3)</PresentationFormat>
  <Paragraphs>212</Paragraphs>
  <Slides>21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Crayons</vt:lpstr>
      <vt:lpstr>預設簡報設計</vt:lpstr>
      <vt:lpstr>方程式</vt:lpstr>
      <vt:lpstr>投影片 1</vt:lpstr>
      <vt:lpstr> 質量的測量</vt:lpstr>
      <vt:lpstr>常見的質量公制單位</vt:lpstr>
      <vt:lpstr>質量的意義</vt:lpstr>
      <vt:lpstr>質量的測量</vt:lpstr>
      <vt:lpstr>質量的測量工具~天平</vt:lpstr>
      <vt:lpstr>天平的測量原理                       </vt:lpstr>
      <vt:lpstr>天平的測量原理                          </vt:lpstr>
      <vt:lpstr>天平的使用步驟~歸零</vt:lpstr>
      <vt:lpstr>天平的使用步驟~測量與平衡</vt:lpstr>
      <vt:lpstr>天平的使用步驟~質量紀錄一</vt:lpstr>
      <vt:lpstr>天平的使用步驟~質量紀錄二</vt:lpstr>
      <vt:lpstr>上皿天平</vt:lpstr>
      <vt:lpstr>等臂天平</vt:lpstr>
      <vt:lpstr>等臂天平的騎碼</vt:lpstr>
      <vt:lpstr>三梁天平</vt:lpstr>
      <vt:lpstr>投影片 17</vt:lpstr>
      <vt:lpstr>投影片 18</vt:lpstr>
      <vt:lpstr>質量的測量範例一</vt:lpstr>
      <vt:lpstr>質量的測量範例二</vt:lpstr>
      <vt:lpstr>質量與重量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基本測量</dc:title>
  <dc:creator>suyuhnan</dc:creator>
  <cp:lastModifiedBy>Windows User</cp:lastModifiedBy>
  <cp:revision>759</cp:revision>
  <dcterms:created xsi:type="dcterms:W3CDTF">2002-02-06T14:45:10Z</dcterms:created>
  <dcterms:modified xsi:type="dcterms:W3CDTF">2015-08-25T14:07:21Z</dcterms:modified>
</cp:coreProperties>
</file>