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CF9C-845A-4FF6-9B48-1DF37CCDE2FE}" type="datetimeFigureOut">
              <a:rPr lang="zh-TW" altLang="en-US" smtClean="0"/>
              <a:t>2018/3/23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66A2-6616-41AF-A85F-CA07B75E9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4948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CF9C-845A-4FF6-9B48-1DF37CCDE2FE}" type="datetimeFigureOut">
              <a:rPr lang="zh-TW" altLang="en-US" smtClean="0"/>
              <a:t>2018/3/23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66A2-6616-41AF-A85F-CA07B75E9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196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CF9C-845A-4FF6-9B48-1DF37CCDE2FE}" type="datetimeFigureOut">
              <a:rPr lang="zh-TW" altLang="en-US" smtClean="0"/>
              <a:t>2018/3/23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66A2-6616-41AF-A85F-CA07B75E9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420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CF9C-845A-4FF6-9B48-1DF37CCDE2FE}" type="datetimeFigureOut">
              <a:rPr lang="zh-TW" altLang="en-US" smtClean="0"/>
              <a:t>2018/3/23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66A2-6616-41AF-A85F-CA07B75E9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184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CF9C-845A-4FF6-9B48-1DF37CCDE2FE}" type="datetimeFigureOut">
              <a:rPr lang="zh-TW" altLang="en-US" smtClean="0"/>
              <a:t>2018/3/23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66A2-6616-41AF-A85F-CA07B75E9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0514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CF9C-845A-4FF6-9B48-1DF37CCDE2FE}" type="datetimeFigureOut">
              <a:rPr lang="zh-TW" altLang="en-US" smtClean="0"/>
              <a:t>2018/3/23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66A2-6616-41AF-A85F-CA07B75E9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9051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CF9C-845A-4FF6-9B48-1DF37CCDE2FE}" type="datetimeFigureOut">
              <a:rPr lang="zh-TW" altLang="en-US" smtClean="0"/>
              <a:t>2018/3/23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66A2-6616-41AF-A85F-CA07B75E9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352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CF9C-845A-4FF6-9B48-1DF37CCDE2FE}" type="datetimeFigureOut">
              <a:rPr lang="zh-TW" altLang="en-US" smtClean="0"/>
              <a:t>2018/3/23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66A2-6616-41AF-A85F-CA07B75E9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48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CF9C-845A-4FF6-9B48-1DF37CCDE2FE}" type="datetimeFigureOut">
              <a:rPr lang="zh-TW" altLang="en-US" smtClean="0"/>
              <a:t>2018/3/23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66A2-6616-41AF-A85F-CA07B75E9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602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CF9C-845A-4FF6-9B48-1DF37CCDE2FE}" type="datetimeFigureOut">
              <a:rPr lang="zh-TW" altLang="en-US" smtClean="0"/>
              <a:t>2018/3/23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66A2-6616-41AF-A85F-CA07B75E9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592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CF9C-845A-4FF6-9B48-1DF37CCDE2FE}" type="datetimeFigureOut">
              <a:rPr lang="zh-TW" altLang="en-US" smtClean="0"/>
              <a:t>2018/3/23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66A2-6616-41AF-A85F-CA07B75E9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3030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4CF9C-845A-4FF6-9B48-1DF37CCDE2FE}" type="datetimeFigureOut">
              <a:rPr lang="zh-TW" altLang="en-US" smtClean="0"/>
              <a:t>2018/3/23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466A2-6616-41AF-A85F-CA07B75E9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99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1229194" y="477983"/>
            <a:ext cx="996845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穿針引線</a:t>
            </a:r>
            <a:r>
              <a:rPr lang="zh-CN" altLang="en-US" sz="36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ㄔㄨㄢ　ㄓㄣ　ㄧㄣ</a:t>
            </a:r>
            <a:r>
              <a:rPr lang="zh-CN" altLang="en-US" sz="3600" b="1" baseline="30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ˇ</a:t>
            </a:r>
            <a:r>
              <a:rPr lang="zh-CN" altLang="en-US" sz="36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　ㄒㄧㄢ</a:t>
            </a:r>
            <a:r>
              <a:rPr lang="zh-CN" altLang="en-US" sz="3600" b="1" baseline="30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ˋ</a:t>
            </a:r>
            <a:endParaRPr lang="zh-TW" altLang="zh-TW" sz="36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解釋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比喻從中拉攏、撮合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造句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經由他的穿針引線，這次的義賣活動，已經順利找到贊助商了。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靈魂之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窗</a:t>
            </a:r>
            <a:r>
              <a:rPr lang="zh-CN" altLang="en-US" sz="36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ㄌㄧㄥ</a:t>
            </a:r>
            <a:r>
              <a:rPr lang="zh-CN" altLang="en-US" sz="3600" b="1" baseline="30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ˊ</a:t>
            </a:r>
            <a:r>
              <a:rPr lang="zh-CN" altLang="en-US" sz="36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　ㄏㄨㄣ</a:t>
            </a:r>
            <a:r>
              <a:rPr lang="zh-CN" altLang="en-US" sz="3600" b="1" baseline="30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ˊ</a:t>
            </a:r>
            <a:r>
              <a:rPr lang="zh-CN" altLang="en-US" sz="36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　ㄓ　ㄔㄨㄤ</a:t>
            </a:r>
            <a:endParaRPr lang="zh-TW" altLang="zh-TW" sz="36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釋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指眼睛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造句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眼睛是我們的靈魂之窗。</a:t>
            </a:r>
            <a:endParaRPr lang="zh-TW" altLang="zh-TW" sz="36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02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062802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神采奕奕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ㄕㄣ</a:t>
            </a:r>
            <a:r>
              <a:rPr lang="zh-TW" altLang="zh-TW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ˊ</a:t>
            </a:r>
            <a:r>
              <a:rPr lang="zh-TW" alt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ㄘ</a:t>
            </a:r>
            <a:r>
              <a:rPr lang="zh-TW" alt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ㄞ</a:t>
            </a:r>
            <a:r>
              <a:rPr lang="zh-CN" altLang="en-US" sz="4000" u="sng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ˇ</a:t>
            </a:r>
            <a:r>
              <a:rPr lang="zh-TW" alt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一ˋ</a:t>
            </a:r>
            <a:r>
              <a:rPr lang="zh-TW" alt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一ˋ</a:t>
            </a:r>
            <a:endParaRPr lang="zh-TW" altLang="zh-TW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釋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形容人精神飽滿、容光煥發</a:t>
            </a:r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造句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由於有充足的睡眠，加上適度的運動，使他每天總是顯得神采奕奕。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亦師亦友 </a:t>
            </a:r>
            <a:r>
              <a:rPr lang="zh-TW" alt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一ˋ </a:t>
            </a:r>
            <a:r>
              <a:rPr lang="zh-TW" alt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ㄕ 一</a:t>
            </a:r>
            <a:r>
              <a:rPr lang="zh-TW" alt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ˋ 一ㄡˇ</a:t>
            </a:r>
            <a:endParaRPr lang="zh-TW" altLang="zh-TW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釋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是老師也是朋友。指跟人兼具教師與朋友的關係。 </a:t>
            </a:r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造句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王教授跟我們亦師亦友，平時是我們的老師，但假日時也會跟我們出去玩。 </a:t>
            </a:r>
            <a:endParaRPr lang="zh-TW" altLang="zh-TW" sz="4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30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071796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切磋琢磨</a:t>
            </a:r>
            <a:r>
              <a:rPr lang="zh-CN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ㄑㄧㄝ　ㄘㄨㄛ　ㄓㄨㄛ</a:t>
            </a:r>
            <a:r>
              <a:rPr lang="zh-CN" altLang="en-US" sz="4000" baseline="30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ˊ</a:t>
            </a:r>
            <a:r>
              <a:rPr lang="zh-CN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　ㄇㄛ</a:t>
            </a:r>
            <a:r>
              <a:rPr lang="zh-CN" altLang="en-US" sz="4000" baseline="30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ˊ</a:t>
            </a:r>
            <a:endParaRPr lang="zh-TW" altLang="zh-TW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解釋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比喻互相研究討論，取長補短，以求精進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造句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能常和同學們切磋琢磨，學業會進步更快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一掃而空</a:t>
            </a:r>
            <a:r>
              <a:rPr lang="zh-CN" altLang="en-US" sz="4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ㄧ　ㄙㄠ</a:t>
            </a:r>
            <a:r>
              <a:rPr lang="zh-CN" altLang="en-US" sz="4000" b="1" baseline="30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ˇ</a:t>
            </a:r>
            <a:r>
              <a:rPr lang="zh-CN" altLang="en-US" sz="4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　ㄦ</a:t>
            </a:r>
            <a:r>
              <a:rPr lang="zh-CN" altLang="en-US" sz="4000" b="1" baseline="30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ˊ</a:t>
            </a:r>
            <a:r>
              <a:rPr lang="zh-CN" altLang="en-US" sz="4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　ㄎㄨ</a:t>
            </a:r>
            <a:r>
              <a:rPr lang="zh-CN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ㄥ</a:t>
            </a:r>
            <a:endParaRPr lang="en-US" altLang="zh-CN" sz="40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解釋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全部清除乾淨</a:t>
            </a:r>
            <a:r>
              <a:rPr lang="zh-TW" altLang="en-US" sz="4000" dirty="0" smtClean="0"/>
              <a:t>。</a:t>
            </a:r>
            <a:endParaRPr lang="zh-TW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造句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因為媽媽的鼓勵，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我心中對失敗的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恐懼一掃而空。</a:t>
            </a:r>
            <a:endParaRPr lang="zh-TW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944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7603" y="54168"/>
            <a:ext cx="1094509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舉棋不定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ㄐㄩ</a:t>
            </a:r>
            <a:r>
              <a:rPr lang="zh-CN" altLang="en-US" sz="4000" baseline="30000" dirty="0">
                <a:latin typeface="標楷體" pitchFamily="65" charset="-120"/>
                <a:ea typeface="標楷體" pitchFamily="65" charset="-120"/>
              </a:rPr>
              <a:t>ˇ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　ㄑㄧ</a:t>
            </a:r>
            <a:r>
              <a:rPr lang="zh-CN" altLang="en-US" sz="4000" baseline="30000" dirty="0">
                <a:latin typeface="標楷體" pitchFamily="65" charset="-120"/>
                <a:ea typeface="標楷體" pitchFamily="65" charset="-120"/>
              </a:rPr>
              <a:t>ˊ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　ㄅㄨ</a:t>
            </a:r>
            <a:r>
              <a:rPr lang="zh-CN" altLang="en-US" sz="4000" baseline="30000" dirty="0">
                <a:latin typeface="標楷體" pitchFamily="65" charset="-120"/>
                <a:ea typeface="標楷體" pitchFamily="65" charset="-120"/>
              </a:rPr>
              <a:t>ˊ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　ㄉㄧㄥ</a:t>
            </a:r>
            <a:r>
              <a:rPr lang="zh-CN" altLang="en-US" sz="4000" baseline="30000" dirty="0">
                <a:latin typeface="標楷體" pitchFamily="65" charset="-120"/>
                <a:ea typeface="標楷體" pitchFamily="65" charset="-120"/>
              </a:rPr>
              <a:t>ˋ</a:t>
            </a:r>
            <a:endParaRPr lang="zh-TW" altLang="zh-TW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解釋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比喻做事猶豫不決，拿不定主意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造句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請你別再舉棋不定了，機會稍縱即逝。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傾國傾城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ㄑㄧㄥ　ㄍㄨㄛ</a:t>
            </a:r>
            <a:r>
              <a:rPr lang="zh-CN" altLang="en-US" sz="4000" baseline="30000" dirty="0">
                <a:latin typeface="標楷體" pitchFamily="65" charset="-120"/>
                <a:ea typeface="標楷體" pitchFamily="65" charset="-120"/>
              </a:rPr>
              <a:t>ˊ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　ㄑㄧㄥ　ㄔㄥ</a:t>
            </a:r>
            <a:r>
              <a:rPr lang="zh-CN" altLang="en-US" sz="4000" baseline="30000" dirty="0">
                <a:latin typeface="標楷體" pitchFamily="65" charset="-120"/>
                <a:ea typeface="標楷體" pitchFamily="65" charset="-120"/>
              </a:rPr>
              <a:t>ˊ</a:t>
            </a:r>
            <a:endParaRPr lang="zh-TW" altLang="zh-TW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釋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形容女子極為美麗動人。 </a:t>
            </a:r>
            <a:endParaRPr lang="zh-TW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造句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能當選世界小姐，必然天生麗質，有傾國傾城之貌。 </a:t>
            </a:r>
            <a:endParaRPr lang="zh-TW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28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" y="0"/>
            <a:ext cx="1098779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墨守成規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ㄇㄛ</a:t>
            </a:r>
            <a:r>
              <a:rPr lang="zh-CN" altLang="en-US" sz="4000" baseline="30000" dirty="0">
                <a:latin typeface="標楷體" pitchFamily="65" charset="-120"/>
                <a:ea typeface="標楷體" pitchFamily="65" charset="-120"/>
              </a:rPr>
              <a:t>ˋ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　ㄕㄡ</a:t>
            </a:r>
            <a:r>
              <a:rPr lang="zh-CN" altLang="en-US" sz="4000" baseline="30000" dirty="0">
                <a:latin typeface="標楷體" pitchFamily="65" charset="-120"/>
                <a:ea typeface="標楷體" pitchFamily="65" charset="-120"/>
              </a:rPr>
              <a:t>ˇ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　ㄔㄥ</a:t>
            </a:r>
            <a:r>
              <a:rPr lang="zh-CN" altLang="en-US" sz="4000" baseline="30000" dirty="0">
                <a:latin typeface="標楷體" pitchFamily="65" charset="-120"/>
                <a:ea typeface="標楷體" pitchFamily="65" charset="-120"/>
              </a:rPr>
              <a:t>ˊ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　ㄍㄨ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ㄟ</a:t>
            </a:r>
            <a:endParaRPr lang="en-US" altLang="zh-CN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解釋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指固守舊規不肯改變，形容行事保守。 </a:t>
            </a:r>
            <a:endParaRPr lang="zh-TW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造句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時代瞬息萬變，一味墨守成規，終將被淘汰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朝令夕改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ㄓ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ㄠ　ㄌㄧㄥ</a:t>
            </a:r>
            <a:r>
              <a:rPr lang="zh-CN" altLang="en-US" sz="4000" baseline="30000" dirty="0">
                <a:latin typeface="標楷體" pitchFamily="65" charset="-120"/>
                <a:ea typeface="標楷體" pitchFamily="65" charset="-120"/>
              </a:rPr>
              <a:t>ˋ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　ㄒㄧ</a:t>
            </a:r>
            <a:r>
              <a:rPr lang="zh-CN" altLang="en-US" sz="4000" baseline="30000" dirty="0">
                <a:latin typeface="標楷體" pitchFamily="65" charset="-120"/>
                <a:ea typeface="標楷體" pitchFamily="65" charset="-120"/>
              </a:rPr>
              <a:t>ˋ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　ㄍㄞ</a:t>
            </a:r>
            <a:r>
              <a:rPr lang="zh-CN" altLang="en-US" sz="4000" baseline="30000" dirty="0" smtClean="0">
                <a:latin typeface="標楷體" pitchFamily="65" charset="-120"/>
                <a:ea typeface="標楷體" pitchFamily="65" charset="-120"/>
              </a:rPr>
              <a:t>ˇ</a:t>
            </a:r>
            <a:endParaRPr lang="en-US" altLang="zh-CN" sz="4000" baseline="30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解釋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比喻政令、主張或意見反覆無常。</a:t>
            </a:r>
            <a:endParaRPr lang="zh-TW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造句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公司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的人事制度不斷朝令夕改，引起了不少的爭議。</a:t>
            </a:r>
            <a:endParaRPr lang="zh-TW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424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086786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負荊請罪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ㄈㄨ</a:t>
            </a:r>
            <a:r>
              <a:rPr lang="zh-CN" altLang="en-US" sz="4000" baseline="30000" dirty="0">
                <a:latin typeface="標楷體" pitchFamily="65" charset="-120"/>
                <a:ea typeface="標楷體" pitchFamily="65" charset="-120"/>
              </a:rPr>
              <a:t>ˋ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　ㄐㄧㄥ　ㄑㄧㄥ</a:t>
            </a:r>
            <a:r>
              <a:rPr lang="zh-CN" altLang="en-US" sz="4000" baseline="30000" dirty="0">
                <a:latin typeface="標楷體" pitchFamily="65" charset="-120"/>
                <a:ea typeface="標楷體" pitchFamily="65" charset="-120"/>
              </a:rPr>
              <a:t>ˇ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　ㄗㄨㄟ</a:t>
            </a:r>
            <a:r>
              <a:rPr lang="zh-CN" altLang="en-US" sz="4000" baseline="30000" dirty="0" smtClean="0">
                <a:latin typeface="標楷體" pitchFamily="65" charset="-120"/>
                <a:ea typeface="標楷體" pitchFamily="65" charset="-120"/>
              </a:rPr>
              <a:t>ˋ</a:t>
            </a:r>
            <a:endParaRPr lang="en-US" altLang="zh-CN" sz="4000" baseline="30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解釋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比喻主動向對方承認錯誤，請求責罰和原諒。</a:t>
            </a:r>
            <a:endParaRPr lang="zh-TW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造句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對於他負荊請罪，勇於悔改的作法，我深感欽佩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不勝枚舉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ㄅㄨ</a:t>
            </a:r>
            <a:r>
              <a:rPr lang="zh-CN" altLang="en-US" sz="4000" baseline="30000" dirty="0">
                <a:latin typeface="標楷體" pitchFamily="65" charset="-120"/>
                <a:ea typeface="標楷體" pitchFamily="65" charset="-120"/>
              </a:rPr>
              <a:t>ˋ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　ㄕㄥ　ㄇㄟ</a:t>
            </a:r>
            <a:r>
              <a:rPr lang="zh-CN" altLang="en-US" sz="4000" baseline="30000" dirty="0">
                <a:latin typeface="標楷體" pitchFamily="65" charset="-120"/>
                <a:ea typeface="標楷體" pitchFamily="65" charset="-120"/>
              </a:rPr>
              <a:t>ˊ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　ㄐㄩ</a:t>
            </a:r>
            <a:r>
              <a:rPr lang="zh-CN" altLang="en-US" sz="4000" baseline="30000" dirty="0">
                <a:latin typeface="標楷體" pitchFamily="65" charset="-120"/>
                <a:ea typeface="標楷體" pitchFamily="65" charset="-120"/>
              </a:rPr>
              <a:t>ˇ</a:t>
            </a:r>
            <a:endParaRPr lang="zh-TW" altLang="zh-TW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釋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指事物太多，不能一一舉出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造句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哥哥向來品學兼優，在各項競賽中也是無往不利，所獲獎項多得不勝枚舉。</a:t>
            </a:r>
            <a:endParaRPr lang="zh-TW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920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4853" y="532583"/>
            <a:ext cx="112155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引人入勝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ㄧㄣ</a:t>
            </a:r>
            <a:r>
              <a:rPr lang="zh-CN" altLang="en-US" sz="4000" baseline="30000" dirty="0">
                <a:latin typeface="標楷體" pitchFamily="65" charset="-120"/>
                <a:ea typeface="標楷體" pitchFamily="65" charset="-120"/>
              </a:rPr>
              <a:t>ˇ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　ㄖㄣ</a:t>
            </a:r>
            <a:r>
              <a:rPr lang="zh-CN" altLang="en-US" sz="4000" baseline="30000" dirty="0">
                <a:latin typeface="標楷體" pitchFamily="65" charset="-120"/>
                <a:ea typeface="標楷體" pitchFamily="65" charset="-120"/>
              </a:rPr>
              <a:t>ˊ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　ㄖㄨ</a:t>
            </a:r>
            <a:r>
              <a:rPr lang="zh-CN" altLang="en-US" sz="4000" baseline="30000" dirty="0">
                <a:latin typeface="標楷體" pitchFamily="65" charset="-120"/>
                <a:ea typeface="標楷體" pitchFamily="65" charset="-120"/>
              </a:rPr>
              <a:t>ˋ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　ㄕㄥ</a:t>
            </a:r>
            <a:r>
              <a:rPr lang="zh-CN" altLang="en-US" sz="4000" baseline="30000" dirty="0">
                <a:latin typeface="標楷體" pitchFamily="65" charset="-120"/>
                <a:ea typeface="標楷體" pitchFamily="65" charset="-120"/>
              </a:rPr>
              <a:t>ˋ</a:t>
            </a:r>
            <a:endParaRPr lang="zh-TW" altLang="zh-TW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釋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引領人進入美麗玄妙的境地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造句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這篇小說的情節精彩，很能引人入勝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餘音繞梁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ㄩ</a:t>
            </a:r>
            <a:r>
              <a:rPr lang="zh-CN" altLang="en-US" sz="4000" baseline="30000" dirty="0">
                <a:latin typeface="標楷體" pitchFamily="65" charset="-120"/>
                <a:ea typeface="標楷體" pitchFamily="65" charset="-120"/>
              </a:rPr>
              <a:t>ˊ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　ㄧㄣ　ㄖㄠ</a:t>
            </a:r>
            <a:r>
              <a:rPr lang="zh-CN" altLang="en-US" sz="4000" baseline="30000" dirty="0">
                <a:latin typeface="標楷體" pitchFamily="65" charset="-120"/>
                <a:ea typeface="標楷體" pitchFamily="65" charset="-120"/>
              </a:rPr>
              <a:t>ˋ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　ㄌㄧㄤ</a:t>
            </a:r>
            <a:r>
              <a:rPr lang="zh-CN" altLang="en-US" sz="4000" baseline="30000" dirty="0">
                <a:latin typeface="標楷體" pitchFamily="65" charset="-120"/>
                <a:ea typeface="標楷體" pitchFamily="65" charset="-120"/>
              </a:rPr>
              <a:t>ˊ</a:t>
            </a:r>
            <a:endParaRPr lang="zh-TW" altLang="zh-TW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釋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形容歌聲或音樂美妙感人，餘味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不絕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造句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她那餘音繞梁的歌聲，真是令人難忘</a:t>
            </a:r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276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007339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珠聯璧合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ㄓㄨ　ㄌㄧㄢ</a:t>
            </a:r>
            <a:r>
              <a:rPr lang="zh-CN" altLang="en-US" sz="4000" baseline="30000" dirty="0">
                <a:latin typeface="標楷體" pitchFamily="65" charset="-120"/>
                <a:ea typeface="標楷體" pitchFamily="65" charset="-120"/>
              </a:rPr>
              <a:t>ˊ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　ㄅㄧ</a:t>
            </a:r>
            <a:r>
              <a:rPr lang="zh-CN" altLang="en-US" sz="4000" baseline="30000" dirty="0">
                <a:latin typeface="標楷體" pitchFamily="65" charset="-120"/>
                <a:ea typeface="標楷體" pitchFamily="65" charset="-120"/>
              </a:rPr>
              <a:t>ˋ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　ㄏㄜ</a:t>
            </a:r>
            <a:r>
              <a:rPr lang="zh-CN" altLang="en-US" sz="4000" baseline="30000" dirty="0">
                <a:latin typeface="標楷體" pitchFamily="65" charset="-120"/>
                <a:ea typeface="標楷體" pitchFamily="65" charset="-120"/>
              </a:rPr>
              <a:t>ˊ</a:t>
            </a:r>
            <a:endParaRPr lang="zh-TW" altLang="zh-TW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釋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比喻人才或美好的事物相匹配或同時薈集</a:t>
            </a:r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造句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這對新人真是天造地設，珠聯璧合。 </a:t>
            </a:r>
            <a:endParaRPr lang="zh-TW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獨占鰲頭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ㄉㄨ</a:t>
            </a:r>
            <a:r>
              <a:rPr lang="zh-CN" altLang="en-US" sz="4000" baseline="30000" dirty="0">
                <a:latin typeface="標楷體" pitchFamily="65" charset="-120"/>
                <a:ea typeface="標楷體" pitchFamily="65" charset="-120"/>
              </a:rPr>
              <a:t>ˊ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　ㄓㄢ</a:t>
            </a:r>
            <a:r>
              <a:rPr lang="zh-CN" altLang="en-US" sz="4000" baseline="30000" dirty="0">
                <a:latin typeface="標楷體" pitchFamily="65" charset="-120"/>
                <a:ea typeface="標楷體" pitchFamily="65" charset="-120"/>
              </a:rPr>
              <a:t>ˋ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　ㄠ</a:t>
            </a:r>
            <a:r>
              <a:rPr lang="zh-CN" altLang="en-US" sz="4000" baseline="30000" dirty="0">
                <a:latin typeface="標楷體" pitchFamily="65" charset="-120"/>
                <a:ea typeface="標楷體" pitchFamily="65" charset="-120"/>
              </a:rPr>
              <a:t>ˊ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　ㄊㄡ</a:t>
            </a:r>
            <a:r>
              <a:rPr lang="zh-CN" altLang="en-US" sz="4000" baseline="30000" dirty="0">
                <a:latin typeface="標楷體" pitchFamily="65" charset="-120"/>
                <a:ea typeface="標楷體" pitchFamily="65" charset="-120"/>
              </a:rPr>
              <a:t>ˊ</a:t>
            </a:r>
            <a:endParaRPr lang="zh-TW" altLang="zh-TW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釋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在競賽中獲得第一名。 </a:t>
            </a:r>
            <a:endParaRPr lang="zh-TW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造句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他的運動細胞很發達，十項全能的多次比賽都是由他獨占鰲頭。</a:t>
            </a:r>
            <a:endParaRPr lang="zh-TW" altLang="zh-TW" sz="40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25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嬌生慣養</a:t>
            </a:r>
            <a:r>
              <a:rPr lang="zh-CN" altLang="en-US" sz="4400" dirty="0">
                <a:latin typeface="標楷體" pitchFamily="65" charset="-120"/>
                <a:ea typeface="標楷體" pitchFamily="65" charset="-120"/>
              </a:rPr>
              <a:t>ㄐㄧㄠ　ㄕㄥ　ㄍㄨㄢ</a:t>
            </a:r>
            <a:r>
              <a:rPr lang="zh-CN" altLang="en-US" sz="4400" baseline="30000" dirty="0">
                <a:latin typeface="標楷體" pitchFamily="65" charset="-120"/>
                <a:ea typeface="標楷體" pitchFamily="65" charset="-120"/>
              </a:rPr>
              <a:t>ˋ</a:t>
            </a:r>
            <a:r>
              <a:rPr lang="zh-CN" altLang="en-US" sz="4400" dirty="0">
                <a:latin typeface="標楷體" pitchFamily="65" charset="-120"/>
                <a:ea typeface="標楷體" pitchFamily="65" charset="-120"/>
              </a:rPr>
              <a:t>　ㄧㄤ</a:t>
            </a:r>
            <a:r>
              <a:rPr lang="zh-CN" altLang="en-US" sz="4400" baseline="30000" dirty="0">
                <a:latin typeface="標楷體" pitchFamily="65" charset="-120"/>
                <a:ea typeface="標楷體" pitchFamily="65" charset="-120"/>
              </a:rPr>
              <a:t>ˇ</a:t>
            </a:r>
            <a:endParaRPr lang="zh-TW" altLang="zh-TW" sz="4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釋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在備受寵愛縱容中成長。 </a:t>
            </a:r>
            <a:r>
              <a:rPr lang="zh-TW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造句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他從小嬌生慣養，所以相當任性而不顧別人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b="1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一知半解 </a:t>
            </a:r>
            <a:r>
              <a:rPr lang="zh-CN" altLang="en-US" sz="4400" smtClean="0">
                <a:latin typeface="標楷體" pitchFamily="65" charset="-120"/>
                <a:ea typeface="標楷體" pitchFamily="65" charset="-120"/>
              </a:rPr>
              <a:t>ㄧ</a:t>
            </a:r>
            <a:r>
              <a:rPr lang="zh-CN" altLang="en-US" sz="4400" baseline="30000" dirty="0">
                <a:latin typeface="標楷體" pitchFamily="65" charset="-120"/>
                <a:ea typeface="標楷體" pitchFamily="65" charset="-120"/>
              </a:rPr>
              <a:t>ˋ</a:t>
            </a:r>
            <a:r>
              <a:rPr lang="zh-CN" altLang="en-US" sz="4400" dirty="0">
                <a:latin typeface="標楷體" pitchFamily="65" charset="-120"/>
                <a:ea typeface="標楷體" pitchFamily="65" charset="-120"/>
              </a:rPr>
              <a:t> ㄓ　ㄅㄢ</a:t>
            </a:r>
            <a:r>
              <a:rPr lang="zh-CN" altLang="en-US" sz="4400" baseline="30000" dirty="0">
                <a:latin typeface="標楷體" pitchFamily="65" charset="-120"/>
                <a:ea typeface="標楷體" pitchFamily="65" charset="-120"/>
              </a:rPr>
              <a:t>ˋ</a:t>
            </a:r>
            <a:r>
              <a:rPr lang="zh-CN" altLang="en-US" sz="4400" dirty="0">
                <a:latin typeface="標楷體" pitchFamily="65" charset="-120"/>
                <a:ea typeface="標楷體" pitchFamily="65" charset="-120"/>
              </a:rPr>
              <a:t>　ㄐㄧㄝ</a:t>
            </a:r>
            <a:r>
              <a:rPr lang="zh-CN" altLang="en-US" sz="4400" baseline="30000" dirty="0">
                <a:latin typeface="標楷體" pitchFamily="65" charset="-120"/>
                <a:ea typeface="標楷體" pitchFamily="65" charset="-120"/>
              </a:rPr>
              <a:t>ˇ</a:t>
            </a:r>
            <a:endParaRPr lang="zh-TW" altLang="zh-TW" sz="4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釋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形容一個人所知不全，了解不深</a:t>
            </a:r>
            <a:r>
              <a:rPr lang="zh-TW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造句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這事我一知半解，恕我無法向你說明。</a:t>
            </a:r>
            <a:endParaRPr lang="zh-TW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368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81891" y="629518"/>
            <a:ext cx="1098319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意志消沉 </a:t>
            </a:r>
            <a:r>
              <a:rPr lang="zh-TW" alt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ˋ</a:t>
            </a:r>
            <a:r>
              <a:rPr lang="zh-CN" alt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ㄓ</a:t>
            </a:r>
            <a:r>
              <a:rPr lang="zh-TW" altLang="zh-TW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ˋ</a:t>
            </a:r>
            <a:r>
              <a:rPr lang="zh-TW" alt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ㄒ一ㄠ</a:t>
            </a:r>
            <a:r>
              <a:rPr lang="zh-TW" alt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ㄔㄣ</a:t>
            </a:r>
            <a:r>
              <a:rPr lang="zh-TW" altLang="zh-TW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ˊ</a:t>
            </a:r>
            <a:endParaRPr lang="zh-TW" altLang="zh-TW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釋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決心動搖，情緒低落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造句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他自從失業後意志消沉，整日無精打采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蛛絲馬跡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ㄓㄨ　ㄙ　ㄇㄚ</a:t>
            </a:r>
            <a:r>
              <a:rPr lang="zh-CN" altLang="en-US" sz="4000" baseline="30000" dirty="0">
                <a:latin typeface="標楷體" pitchFamily="65" charset="-120"/>
                <a:ea typeface="標楷體" pitchFamily="65" charset="-120"/>
              </a:rPr>
              <a:t>ˇ</a:t>
            </a:r>
            <a:r>
              <a:rPr lang="zh-CN" altLang="en-US" sz="4000" dirty="0">
                <a:latin typeface="標楷體" pitchFamily="65" charset="-120"/>
                <a:ea typeface="標楷體" pitchFamily="65" charset="-120"/>
              </a:rPr>
              <a:t>　ㄐㄧ</a:t>
            </a:r>
            <a:endParaRPr lang="zh-TW" altLang="zh-TW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釋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比喻可供尋查推求的細微線索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造句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這個名偵探憑著一點蛛絲馬跡，就找出兇手，令人佩服。 </a:t>
            </a:r>
            <a:endParaRPr lang="en-US" altLang="zh-TW" sz="4000" kern="1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8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159</Words>
  <Application>Microsoft Office PowerPoint</Application>
  <PresentationFormat>自訂</PresentationFormat>
  <Paragraphs>60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tnchang</dc:creator>
  <cp:lastModifiedBy>IVY</cp:lastModifiedBy>
  <cp:revision>37</cp:revision>
  <dcterms:created xsi:type="dcterms:W3CDTF">2016-11-26T16:46:40Z</dcterms:created>
  <dcterms:modified xsi:type="dcterms:W3CDTF">2018-03-23T07:41:46Z</dcterms:modified>
</cp:coreProperties>
</file>