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494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9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20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8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51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905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52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8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02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92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303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4CF9C-845A-4FF6-9B48-1DF37CCDE2FE}" type="datetimeFigureOut">
              <a:rPr lang="zh-TW" altLang="en-US" smtClean="0"/>
              <a:t>2018/3/23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466A2-6616-41AF-A85F-CA07B75E91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9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229194" y="477983"/>
            <a:ext cx="99684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穿針引線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ㄔㄨㄢ　ㄓㄣ　ㄧㄣ</a:t>
            </a:r>
            <a:r>
              <a:rPr lang="zh-CN" altLang="en-US" sz="36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ㄒㄧㄢ</a:t>
            </a:r>
            <a:r>
              <a:rPr lang="zh-CN" altLang="en-US" sz="36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ˋ</a:t>
            </a:r>
            <a:endParaRPr lang="zh-TW" altLang="zh-TW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比喻從中拉攏、撮合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經由他的穿針引線，這次的義賣活動，已經順利找到贊助商了。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靈魂之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窗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ㄌㄧㄥ</a:t>
            </a:r>
            <a:r>
              <a:rPr lang="zh-CN" altLang="en-US" sz="36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ㄏㄨㄣ</a:t>
            </a:r>
            <a:r>
              <a:rPr lang="zh-CN" altLang="en-US" sz="36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ㄓ　ㄔㄨㄤ</a:t>
            </a:r>
            <a:endParaRPr lang="zh-TW" altLang="zh-TW" sz="36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指眼睛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眼睛是我們的靈魂之窗。</a:t>
            </a:r>
            <a:endParaRPr lang="zh-TW" altLang="zh-TW" sz="36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02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062802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神采奕奕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ㄕㄣ</a:t>
            </a:r>
            <a:r>
              <a:rPr lang="zh-TW" altLang="zh-TW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ˊ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ㄘ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ㄞ</a:t>
            </a:r>
            <a:r>
              <a:rPr lang="zh-CN" altLang="en-US" sz="4000" u="sng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ˇ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一ˋ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一ˋ</a:t>
            </a:r>
            <a:endParaRPr lang="zh-TW" altLang="zh-TW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形容人精神飽滿、容光煥發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由於有充足的睡眠，加上適度的運動，使他每天總是顯得神采奕奕。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亦師亦友 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一ˋ 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ㄕ 一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ˋ 一ㄡˇ</a:t>
            </a:r>
            <a:endParaRPr lang="zh-TW" altLang="zh-TW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是老師也是朋友。指跟人兼具教師與朋友的關係。 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王教授跟我們亦師亦友，平時是我們的老師，但假日時也會跟我們出去玩。 </a:t>
            </a:r>
            <a:endParaRPr lang="zh-TW" altLang="zh-TW" sz="40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30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07179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切磋琢磨</a:t>
            </a:r>
            <a:r>
              <a:rPr lang="zh-CN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ㄑㄧㄝ　ㄘㄨㄛ　ㄓㄨㄛ</a:t>
            </a:r>
            <a:r>
              <a:rPr lang="zh-CN" altLang="en-US" sz="4000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ㄇㄛ</a:t>
            </a:r>
            <a:r>
              <a:rPr lang="zh-CN" altLang="en-US" sz="4000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ˊ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比喻互相研究討論，取長補短，以求精進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能常和同學們切磋琢磨，學業會進步更快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一掃而空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ㄧ　ㄙㄠ</a:t>
            </a:r>
            <a:r>
              <a:rPr lang="zh-CN" altLang="en-US" sz="40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ㄦ</a:t>
            </a:r>
            <a:r>
              <a:rPr lang="zh-CN" altLang="en-US" sz="4000" b="1" baseline="30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　ㄎㄨ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ㄥ</a:t>
            </a:r>
            <a:endParaRPr lang="en-US" altLang="zh-CN" sz="40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全部清除乾淨</a:t>
            </a:r>
            <a:r>
              <a:rPr lang="zh-TW" altLang="en-US" sz="4000" dirty="0" smtClean="0"/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因為媽媽的鼓勵，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我心中對失敗的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恐懼一掃而空。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4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7603" y="54168"/>
            <a:ext cx="109450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舉棋不定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ㄐㄩ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ㄑㄧ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ㄅㄨ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ㄉㄧㄥ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比喻做事猶豫不決，拿不定主意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請你別再舉棋不定了，機會稍縱即逝。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傾國傾城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ㄑㄧㄥ　ㄍㄨㄛ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ㄑㄧㄥ　ㄔㄥ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形容女子極為美麗動人。 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能當選世界小姐，必然天生麗質，有傾國傾城之貌。 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28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1" y="0"/>
            <a:ext cx="1098779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墨守成規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ㄇㄛ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ㄕㄡ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ㄔㄥ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ㄍㄨ</a:t>
            </a:r>
            <a:r>
              <a:rPr lang="zh-CN" altLang="en-US" sz="4000" dirty="0" smtClean="0">
                <a:latin typeface="標楷體" pitchFamily="65" charset="-120"/>
                <a:ea typeface="標楷體" pitchFamily="65" charset="-120"/>
              </a:rPr>
              <a:t>ㄟ</a:t>
            </a:r>
            <a:endParaRPr lang="en-US" altLang="zh-CN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指固守舊規不肯改變，形容行事保守。 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時代瞬息萬變，一味墨守成規，終將被淘汰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朝令夕改</a:t>
            </a:r>
            <a:r>
              <a:rPr lang="zh-CN" altLang="en-US" sz="4000" dirty="0" smtClean="0">
                <a:latin typeface="標楷體" pitchFamily="65" charset="-120"/>
                <a:ea typeface="標楷體" pitchFamily="65" charset="-120"/>
              </a:rPr>
              <a:t>ㄓ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ㄠ　ㄌㄧㄥ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ㄒㄧ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ㄍㄞ</a:t>
            </a:r>
            <a:r>
              <a:rPr lang="zh-CN" altLang="en-US" sz="4000" baseline="30000" dirty="0" smtClean="0">
                <a:latin typeface="標楷體" pitchFamily="65" charset="-120"/>
                <a:ea typeface="標楷體" pitchFamily="65" charset="-120"/>
              </a:rPr>
              <a:t>ˇ</a:t>
            </a:r>
            <a:endParaRPr lang="en-US" altLang="zh-CN" sz="4000" baseline="30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比喻政令、主張或意見反覆無常。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公司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的人事制度不斷朝令夕改，引起了不少的爭議。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424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08678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負荊請罪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ㄈㄨ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ㄐㄧㄥ　ㄑㄧㄥ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ㄗㄨㄟ</a:t>
            </a:r>
            <a:r>
              <a:rPr lang="zh-CN" altLang="en-US" sz="4000" baseline="30000" dirty="0" smtClean="0">
                <a:latin typeface="標楷體" pitchFamily="65" charset="-120"/>
                <a:ea typeface="標楷體" pitchFamily="65" charset="-120"/>
              </a:rPr>
              <a:t>ˋ</a:t>
            </a:r>
            <a:endParaRPr lang="en-US" altLang="zh-CN" sz="4000" baseline="30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比喻主動向對方承認錯誤，請求責罰和原諒。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對於他負荊請罪，勇於悔改的作法，我深感欽佩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不勝枚舉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ㄅㄨ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ㄕㄥ　ㄇㄟ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ㄐㄩ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指事物太多，不能一一舉出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哥哥向來品學兼優，在各項競賽中也是無往不利，所獲獎項多得不勝枚舉。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920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4853" y="532583"/>
            <a:ext cx="112155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引人入勝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ㄧㄣ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ㄖㄣ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ㄖㄨ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ㄕㄥ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引領人進入美麗玄妙的境地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這篇小說的情節精彩，很能引人入勝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餘音繞梁</a:t>
            </a:r>
            <a:r>
              <a:rPr lang="zh-CN" altLang="en-US" sz="4000" dirty="0" smtClean="0">
                <a:latin typeface="標楷體" pitchFamily="65" charset="-120"/>
                <a:ea typeface="標楷體" pitchFamily="65" charset="-120"/>
              </a:rPr>
              <a:t>ㄩ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ㄧㄣ　ㄖㄠ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ㄌㄧㄤ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形容歌聲或音樂美妙感人，餘味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不絕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她那餘音繞梁的歌聲，真是令人難忘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276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00733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珠聯璧合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ㄓㄨ　ㄌㄧㄢ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ㄅㄧ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ㄏㄜ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比喻人才或美好的事物相匹配或同時薈集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這對新人真是天造地設，珠聯璧合。 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獨占鰲頭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ㄉㄨ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ㄓㄢ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ㄠ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ㄊㄡ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ˊ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在競賽中獲得第一名。 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他的運動細胞很發達，十項全能的多次比賽都是由他獨占鰲頭。</a:t>
            </a:r>
            <a:endParaRPr lang="zh-TW" altLang="zh-TW" sz="40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25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嬌生慣養</a:t>
            </a:r>
            <a:r>
              <a:rPr lang="zh-CN" altLang="en-US" sz="4400" dirty="0">
                <a:latin typeface="標楷體" pitchFamily="65" charset="-120"/>
                <a:ea typeface="標楷體" pitchFamily="65" charset="-120"/>
              </a:rPr>
              <a:t>ㄐㄧㄠ　ㄕㄥ　ㄍㄨㄢ</a:t>
            </a:r>
            <a:r>
              <a:rPr lang="zh-CN" altLang="en-US" sz="44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400" dirty="0">
                <a:latin typeface="標楷體" pitchFamily="65" charset="-120"/>
                <a:ea typeface="標楷體" pitchFamily="65" charset="-120"/>
              </a:rPr>
              <a:t>　ㄧㄤ</a:t>
            </a:r>
            <a:r>
              <a:rPr lang="zh-CN" altLang="en-US" sz="4400" baseline="30000" dirty="0">
                <a:latin typeface="標楷體" pitchFamily="65" charset="-120"/>
                <a:ea typeface="標楷體" pitchFamily="65" charset="-120"/>
              </a:rPr>
              <a:t>ˇ</a:t>
            </a:r>
            <a:endParaRPr lang="zh-TW" altLang="zh-TW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在備受寵愛縱容中成長。 </a:t>
            </a: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他從小嬌生慣養，所以相當任性而不顧別人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b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一知半解 </a:t>
            </a:r>
            <a:r>
              <a:rPr lang="zh-CN" altLang="en-US" sz="4400" smtClean="0">
                <a:latin typeface="標楷體" pitchFamily="65" charset="-120"/>
                <a:ea typeface="標楷體" pitchFamily="65" charset="-120"/>
              </a:rPr>
              <a:t>ㄧ</a:t>
            </a:r>
            <a:r>
              <a:rPr lang="zh-CN" altLang="en-US" sz="44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400" dirty="0">
                <a:latin typeface="標楷體" pitchFamily="65" charset="-120"/>
                <a:ea typeface="標楷體" pitchFamily="65" charset="-120"/>
              </a:rPr>
              <a:t> ㄓ　ㄅㄢ</a:t>
            </a:r>
            <a:r>
              <a:rPr lang="zh-CN" altLang="en-US" sz="4400" baseline="30000" dirty="0">
                <a:latin typeface="標楷體" pitchFamily="65" charset="-120"/>
                <a:ea typeface="標楷體" pitchFamily="65" charset="-120"/>
              </a:rPr>
              <a:t>ˋ</a:t>
            </a:r>
            <a:r>
              <a:rPr lang="zh-CN" altLang="en-US" sz="4400" dirty="0">
                <a:latin typeface="標楷體" pitchFamily="65" charset="-120"/>
                <a:ea typeface="標楷體" pitchFamily="65" charset="-120"/>
              </a:rPr>
              <a:t>　ㄐㄧㄝ</a:t>
            </a:r>
            <a:r>
              <a:rPr lang="zh-CN" altLang="en-US" sz="4400" baseline="30000" dirty="0">
                <a:latin typeface="標楷體" pitchFamily="65" charset="-120"/>
                <a:ea typeface="標楷體" pitchFamily="65" charset="-120"/>
              </a:rPr>
              <a:t>ˇ</a:t>
            </a:r>
            <a:endParaRPr lang="zh-TW" altLang="zh-TW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形容一個人所知不全，了解不深</a:t>
            </a:r>
            <a:r>
              <a:rPr lang="zh-TW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400" dirty="0">
                <a:latin typeface="標楷體" pitchFamily="65" charset="-120"/>
                <a:ea typeface="標楷體" pitchFamily="65" charset="-120"/>
              </a:rPr>
              <a:t>這事我一知半解，恕我無法向你說明。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68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81891" y="629518"/>
            <a:ext cx="1098319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意志消沉 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zh-TW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ˋ</a:t>
            </a:r>
            <a:r>
              <a:rPr lang="zh-CN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ㄓ</a:t>
            </a:r>
            <a:r>
              <a:rPr lang="zh-TW" altLang="zh-TW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ˋ</a:t>
            </a:r>
            <a:r>
              <a:rPr lang="zh-TW" alt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ㄒ一ㄠ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ㄔㄣ</a:t>
            </a:r>
            <a:r>
              <a:rPr lang="zh-TW" altLang="zh-TW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ˊ</a:t>
            </a:r>
            <a:endParaRPr lang="zh-TW" altLang="zh-TW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決心動搖，情緒低落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他自從失業後意志消沉，整日無精打采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蛛絲馬跡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ㄓㄨ　ㄙ　ㄇㄚ</a:t>
            </a:r>
            <a:r>
              <a:rPr lang="zh-CN" altLang="en-US" sz="4000" baseline="30000" dirty="0">
                <a:latin typeface="標楷體" pitchFamily="65" charset="-120"/>
                <a:ea typeface="標楷體" pitchFamily="65" charset="-120"/>
              </a:rPr>
              <a:t>ˇ</a:t>
            </a:r>
            <a:r>
              <a:rPr lang="zh-CN" altLang="en-US" sz="4000" dirty="0">
                <a:latin typeface="標楷體" pitchFamily="65" charset="-120"/>
                <a:ea typeface="標楷體" pitchFamily="65" charset="-120"/>
              </a:rPr>
              <a:t>　ㄐㄧ</a:t>
            </a:r>
            <a:endParaRPr lang="zh-TW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釋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比喻可供尋查推求的細微線索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造句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這個名偵探憑著一點蛛絲馬跡，就找出兇手，令人佩服。 </a:t>
            </a:r>
            <a:endParaRPr lang="en-US" altLang="zh-TW" sz="4000" kern="1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159</Words>
  <Application>Microsoft Office PowerPoint</Application>
  <PresentationFormat>自訂</PresentationFormat>
  <Paragraphs>60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tnchang</dc:creator>
  <cp:lastModifiedBy>IVY</cp:lastModifiedBy>
  <cp:revision>37</cp:revision>
  <dcterms:created xsi:type="dcterms:W3CDTF">2016-11-26T16:46:40Z</dcterms:created>
  <dcterms:modified xsi:type="dcterms:W3CDTF">2018-03-23T07:41:46Z</dcterms:modified>
</cp:coreProperties>
</file>