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3"/>
  </p:notesMasterIdLst>
  <p:sldIdLst>
    <p:sldId id="690" r:id="rId2"/>
    <p:sldId id="712" r:id="rId3"/>
    <p:sldId id="713" r:id="rId4"/>
    <p:sldId id="714" r:id="rId5"/>
    <p:sldId id="715" r:id="rId6"/>
    <p:sldId id="716" r:id="rId7"/>
    <p:sldId id="717" r:id="rId8"/>
    <p:sldId id="718" r:id="rId9"/>
    <p:sldId id="719" r:id="rId10"/>
    <p:sldId id="720" r:id="rId11"/>
    <p:sldId id="728" r:id="rId12"/>
    <p:sldId id="729" r:id="rId13"/>
    <p:sldId id="721" r:id="rId14"/>
    <p:sldId id="722" r:id="rId15"/>
    <p:sldId id="723" r:id="rId16"/>
    <p:sldId id="724" r:id="rId17"/>
    <p:sldId id="730" r:id="rId18"/>
    <p:sldId id="731" r:id="rId19"/>
    <p:sldId id="725" r:id="rId20"/>
    <p:sldId id="726" r:id="rId21"/>
    <p:sldId id="727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516" autoAdjust="0"/>
  </p:normalViewPr>
  <p:slideViewPr>
    <p:cSldViewPr>
      <p:cViewPr varScale="1">
        <p:scale>
          <a:sx n="74" d="100"/>
          <a:sy n="74" d="100"/>
        </p:scale>
        <p:origin x="4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D72E0-72CF-4B17-ABD6-2D46657CAC71}" type="datetimeFigureOut">
              <a:rPr lang="zh-TW" altLang="en-US" smtClean="0"/>
              <a:pPr/>
              <a:t>2016/10/3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12B46-7ED9-4575-9DF9-CDF45589AC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589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879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01284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06530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25555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46421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42496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88994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34871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99411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47149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4225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88356-1406-4C46-847E-9807B82AF8E3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91885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04352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4831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2995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1836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1054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8939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88356-1406-4C46-847E-9807B82AF8E3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4300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40397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0045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五、分享的力量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3743325" y="1484313"/>
            <a:ext cx="5365750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FF0000"/>
                </a:solidFill>
                <a:effectLst/>
              </a:rPr>
              <a:t>遺</a:t>
            </a:r>
            <a:endParaRPr lang="en-US" altLang="zh-TW" sz="6000" b="1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路不拾遺</a:t>
            </a:r>
            <a:endParaRPr lang="en-US" altLang="zh-TW" sz="6000" b="1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遺世獨立</a:t>
            </a:r>
            <a:endParaRPr lang="en-US" altLang="zh-TW" sz="6000" b="1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不遺餘力</a:t>
            </a:r>
            <a:endParaRPr lang="en-US" altLang="zh-TW" sz="6000" b="1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遺臭萬年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9388" y="1557338"/>
            <a:ext cx="3384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操</a:t>
            </a:r>
            <a:endParaRPr lang="en-US" altLang="zh-TW" sz="60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穩操勝算</a:t>
            </a:r>
            <a:endParaRPr lang="en-US" altLang="zh-TW" sz="6000" b="1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重操舊業</a:t>
            </a:r>
          </a:p>
        </p:txBody>
      </p:sp>
    </p:spTree>
    <p:extLst>
      <p:ext uri="{BB962C8B-B14F-4D97-AF65-F5344CB8AC3E}">
        <p14:creationId xmlns:p14="http://schemas.microsoft.com/office/powerpoint/2010/main" val="241733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1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1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588125" y="1484313"/>
            <a:ext cx="2232025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乏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分身乏術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43607" y="1557338"/>
            <a:ext cx="2445717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諾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一諾千金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779838" y="1484313"/>
            <a:ext cx="2232025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選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一時之選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01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6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588125" y="1484313"/>
            <a:ext cx="2232025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鉅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鉅細靡遺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43607" y="1557338"/>
            <a:ext cx="2445717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番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三番兩次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779838" y="1484313"/>
            <a:ext cx="2232025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囑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千叮萬囑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4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6" grpId="0" build="p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6948488" y="692150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728920" y="1628502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雀屏中選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580112" y="1628775"/>
            <a:ext cx="122555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無所不包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067944" y="1628502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無奇不有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411760" y="170080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出乎意料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26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452320" y="1493117"/>
            <a:ext cx="1154112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非你莫屬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73661" y="1510725"/>
            <a:ext cx="1154113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心胸氣度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580112" y="1511132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沾沾自喜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547664" y="1556792"/>
            <a:ext cx="1154113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廣結善緣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80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形近字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084888" y="828675"/>
            <a:ext cx="1152525" cy="5329238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績、積</a:t>
            </a:r>
            <a:r>
              <a:rPr lang="zh-TW" altLang="en-US" sz="6000" b="1" smtClean="0">
                <a:solidFill>
                  <a:srgbClr val="0000FF"/>
                </a:solidFill>
                <a:effectLst/>
                <a:latin typeface="新細明體" panose="02020500000000000000" pitchFamily="18" charset="-120"/>
              </a:rPr>
              <a:t>、蹟</a:t>
            </a:r>
            <a:endParaRPr lang="zh-TW" altLang="en-US" sz="6000" b="1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572000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獲、穫</a:t>
            </a:r>
            <a:r>
              <a:rPr lang="zh-TW" altLang="en-US" sz="6000" b="1">
                <a:solidFill>
                  <a:srgbClr val="0000FF"/>
                </a:solidFill>
                <a:latin typeface="新細明體" panose="02020500000000000000" pitchFamily="18" charset="-120"/>
              </a:rPr>
              <a:t>、護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2771775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沾、站</a:t>
            </a:r>
          </a:p>
        </p:txBody>
      </p:sp>
      <p:sp>
        <p:nvSpPr>
          <p:cNvPr id="626696" name="Rectangle 8"/>
          <p:cNvSpPr>
            <a:spLocks noChangeArrowheads="1"/>
          </p:cNvSpPr>
          <p:nvPr/>
        </p:nvSpPr>
        <p:spPr bwMode="auto">
          <a:xfrm>
            <a:off x="1258888" y="757238"/>
            <a:ext cx="1152525" cy="547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鉅</a:t>
            </a:r>
            <a:r>
              <a:rPr lang="zh-TW" altLang="en-US" sz="6000" b="1">
                <a:solidFill>
                  <a:srgbClr val="0000FF"/>
                </a:solidFill>
                <a:latin typeface="新細明體" panose="02020500000000000000" pitchFamily="18" charset="-120"/>
              </a:rPr>
              <a:t>、拒、距、炬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45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2669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7380288" y="771525"/>
            <a:ext cx="115252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獎、槳</a:t>
            </a:r>
            <a:r>
              <a:rPr lang="zh-TW" altLang="en-US" sz="60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、漿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003800" y="620713"/>
            <a:ext cx="1943100" cy="597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操、噪</a:t>
            </a:r>
            <a:r>
              <a:rPr lang="zh-TW" altLang="en-US" sz="6000" b="1">
                <a:solidFill>
                  <a:srgbClr val="0000FF"/>
                </a:solidFill>
                <a:latin typeface="新細明體" panose="02020500000000000000" pitchFamily="18" charset="-120"/>
              </a:rPr>
              <a:t>、躁、燥、澡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563938" y="765175"/>
            <a:ext cx="115252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競、兢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124075" y="836613"/>
            <a:ext cx="115252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婦、掃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467544" y="908720"/>
            <a:ext cx="115252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敦、淳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、諄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88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 build="p"/>
      <p:bldP spid="11" grpId="0" build="p"/>
      <p:bldP spid="12" grpId="0" build="p"/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7380288" y="771525"/>
            <a:ext cx="115252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乏、之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、泛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723756" y="620713"/>
            <a:ext cx="1223143" cy="597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選、撰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、饌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144397" y="644093"/>
            <a:ext cx="1152525" cy="5521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評、坪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、秤、抨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691681" y="644093"/>
            <a:ext cx="1989224" cy="5521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瑞、端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、揣、喘、湍、踹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467544" y="908720"/>
            <a:ext cx="115252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卓、桌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59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 build="p"/>
      <p:bldP spid="11" grpId="0" build="p"/>
      <p:bldP spid="12" grpId="0" build="p"/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7380288" y="771525"/>
            <a:ext cx="115252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囑、矚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723756" y="620713"/>
            <a:ext cx="1223143" cy="597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贏、羸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144397" y="644093"/>
            <a:ext cx="1152525" cy="5521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番、翻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9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 build="p"/>
      <p:bldP spid="1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多音字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084888" y="1484313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屏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779912" y="764704"/>
            <a:ext cx="2160240" cy="4752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屏風</a:t>
            </a:r>
            <a:r>
              <a:rPr lang="zh-TW" altLang="en-US" sz="60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、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畫屏、雀屏中選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43735" y="620712"/>
            <a:ext cx="2089150" cy="590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屏氣凝神</a:t>
            </a:r>
            <a:r>
              <a:rPr lang="zh-TW" altLang="en-US" sz="60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、屏除、屏氣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09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15" grpId="0" build="p"/>
      <p:bldP spid="4" grpId="0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836613"/>
            <a:ext cx="1152525" cy="53292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敦</a:t>
            </a: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363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吋</a:t>
            </a: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203575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競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813" y="873125"/>
            <a:ext cx="1152525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乏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41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7235825" y="1341438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濟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724525" y="908050"/>
            <a:ext cx="1152525" cy="547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救濟</a:t>
            </a:r>
            <a:r>
              <a:rPr lang="zh-TW" altLang="en-US" sz="6000" b="1">
                <a:solidFill>
                  <a:srgbClr val="0000FF"/>
                </a:solidFill>
                <a:latin typeface="新細明體" panose="02020500000000000000" pitchFamily="18" charset="-120"/>
              </a:rPr>
              <a:t>、濟弱扶傾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140200" y="836613"/>
            <a:ext cx="1152525" cy="547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人才濟濟</a:t>
            </a:r>
          </a:p>
        </p:txBody>
      </p:sp>
    </p:spTree>
    <p:extLst>
      <p:ext uri="{BB962C8B-B14F-4D97-AF65-F5344CB8AC3E}">
        <p14:creationId xmlns:p14="http://schemas.microsoft.com/office/powerpoint/2010/main" val="1445435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  <p:bldP spid="4" grpId="0" build="p"/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7235825" y="1341438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屬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724525" y="908050"/>
            <a:ext cx="1152525" cy="547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歸屬</a:t>
            </a:r>
            <a:r>
              <a:rPr lang="zh-TW" altLang="en-US" sz="6000" b="1">
                <a:solidFill>
                  <a:srgbClr val="0000FF"/>
                </a:solidFill>
                <a:latin typeface="新細明體" panose="02020500000000000000" pitchFamily="18" charset="-120"/>
              </a:rPr>
              <a:t>、親屬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27469" y="909638"/>
            <a:ext cx="1152525" cy="547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相屬</a:t>
            </a:r>
            <a:r>
              <a:rPr lang="zh-TW" altLang="en-US" sz="60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、囑咐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69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  <p:bldP spid="4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選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評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審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瑞</a:t>
            </a:r>
          </a:p>
        </p:txBody>
      </p:sp>
    </p:spTree>
    <p:extLst>
      <p:ext uri="{BB962C8B-B14F-4D97-AF65-F5344CB8AC3E}">
        <p14:creationId xmlns:p14="http://schemas.microsoft.com/office/powerpoint/2010/main" val="214852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諾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績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舊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卓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9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鉅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儘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囑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貢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00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贏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番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50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00FF"/>
                </a:solidFill>
                <a:effectLst/>
              </a:rPr>
              <a:t>課文中的生字可延伸出那些四字詞語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643438" y="1484313"/>
            <a:ext cx="2592387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FF0000"/>
                </a:solidFill>
                <a:effectLst/>
              </a:rPr>
              <a:t>敦</a:t>
            </a:r>
            <a:endParaRPr lang="en-US" altLang="zh-TW" sz="6000" b="1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敦親睦鄰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55650" y="1557338"/>
            <a:ext cx="3384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般</a:t>
            </a:r>
            <a:endParaRPr lang="en-US" altLang="zh-TW" sz="60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萬般無奈</a:t>
            </a:r>
            <a:endParaRPr lang="en-US" altLang="zh-TW" sz="6000" b="1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百般勸解</a:t>
            </a:r>
          </a:p>
        </p:txBody>
      </p:sp>
    </p:spTree>
    <p:extLst>
      <p:ext uri="{BB962C8B-B14F-4D97-AF65-F5344CB8AC3E}">
        <p14:creationId xmlns:p14="http://schemas.microsoft.com/office/powerpoint/2010/main" val="191327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227763" y="1557338"/>
            <a:ext cx="2592387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FF0000"/>
                </a:solidFill>
                <a:effectLst/>
              </a:rPr>
              <a:t>競</a:t>
            </a:r>
            <a:endParaRPr lang="en-US" altLang="zh-TW" sz="6000" b="1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物競天擇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95288" y="1557338"/>
            <a:ext cx="5761037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濟</a:t>
            </a:r>
            <a:endParaRPr lang="en-US" altLang="zh-TW" sz="60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同舟共濟</a:t>
            </a:r>
            <a:endParaRPr lang="en-US" altLang="zh-TW" sz="6000" b="1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人才濟濟</a:t>
            </a:r>
            <a:endParaRPr lang="en-US" altLang="zh-TW" sz="6000" b="1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濟弱扶傾</a:t>
            </a:r>
            <a:endParaRPr lang="en-US" altLang="zh-TW" sz="6000" b="1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無濟於事</a:t>
            </a:r>
          </a:p>
        </p:txBody>
      </p:sp>
    </p:spTree>
    <p:extLst>
      <p:ext uri="{BB962C8B-B14F-4D97-AF65-F5344CB8AC3E}">
        <p14:creationId xmlns:p14="http://schemas.microsoft.com/office/powerpoint/2010/main" val="234184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588125" y="1484313"/>
            <a:ext cx="2232025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FF0000"/>
                </a:solidFill>
                <a:effectLst/>
              </a:rPr>
              <a:t>獲</a:t>
            </a:r>
            <a:endParaRPr lang="en-US" altLang="zh-TW" sz="6000" b="1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不勞而獲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36513" y="1557338"/>
            <a:ext cx="3525838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沾</a:t>
            </a:r>
            <a:endParaRPr lang="en-US" altLang="zh-TW" sz="60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滴酒不沾</a:t>
            </a:r>
            <a:endParaRPr lang="en-US" altLang="zh-TW" sz="6000" b="1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沾沾自喜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779838" y="1484313"/>
            <a:ext cx="2232025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私</a:t>
            </a:r>
            <a:endParaRPr lang="en-US" altLang="zh-TW" sz="60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私相授受</a:t>
            </a:r>
          </a:p>
        </p:txBody>
      </p:sp>
    </p:spTree>
    <p:extLst>
      <p:ext uri="{BB962C8B-B14F-4D97-AF65-F5344CB8AC3E}">
        <p14:creationId xmlns:p14="http://schemas.microsoft.com/office/powerpoint/2010/main" val="389502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6" grpId="0" build="p"/>
      <p:bldP spid="4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3773</TotalTime>
  <Words>249</Words>
  <Application>Microsoft Office PowerPoint</Application>
  <PresentationFormat>如螢幕大小 (4:3)</PresentationFormat>
  <Paragraphs>118</Paragraphs>
  <Slides>21</Slides>
  <Notes>21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6" baseType="lpstr">
      <vt:lpstr>新細明體</vt:lpstr>
      <vt:lpstr>Calibri</vt:lpstr>
      <vt:lpstr>Times New Roman</vt:lpstr>
      <vt:lpstr>Wingdings</vt:lpstr>
      <vt:lpstr>gwall</vt:lpstr>
      <vt:lpstr>五、分享的力量</vt:lpstr>
      <vt:lpstr>本課的生字</vt:lpstr>
      <vt:lpstr>PowerPoint 簡報</vt:lpstr>
      <vt:lpstr>PowerPoint 簡報</vt:lpstr>
      <vt:lpstr>PowerPoint 簡報</vt:lpstr>
      <vt:lpstr>PowerPoint 簡報</vt:lpstr>
      <vt:lpstr>課文中的生字可延伸出那些四字詞語</vt:lpstr>
      <vt:lpstr>PowerPoint 簡報</vt:lpstr>
      <vt:lpstr>PowerPoint 簡報</vt:lpstr>
      <vt:lpstr>PowerPoint 簡報</vt:lpstr>
      <vt:lpstr>PowerPoint 簡報</vt:lpstr>
      <vt:lpstr>PowerPoint 簡報</vt:lpstr>
      <vt:lpstr>找出課文中的四字詞語</vt:lpstr>
      <vt:lpstr>PowerPoint 簡報</vt:lpstr>
      <vt:lpstr>本課的形近字</vt:lpstr>
      <vt:lpstr>PowerPoint 簡報</vt:lpstr>
      <vt:lpstr>PowerPoint 簡報</vt:lpstr>
      <vt:lpstr>PowerPoint 簡報</vt:lpstr>
      <vt:lpstr>本課的多音字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839</cp:revision>
  <cp:lastPrinted>1601-01-01T00:00:00Z</cp:lastPrinted>
  <dcterms:created xsi:type="dcterms:W3CDTF">2005-09-11T13:17:35Z</dcterms:created>
  <dcterms:modified xsi:type="dcterms:W3CDTF">2016-10-03T08:51:24Z</dcterms:modified>
</cp:coreProperties>
</file>