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22"/>
  </p:notesMasterIdLst>
  <p:sldIdLst>
    <p:sldId id="308" r:id="rId3"/>
    <p:sldId id="309" r:id="rId4"/>
    <p:sldId id="316" r:id="rId5"/>
    <p:sldId id="279" r:id="rId6"/>
    <p:sldId id="337" r:id="rId7"/>
    <p:sldId id="338" r:id="rId8"/>
    <p:sldId id="348" r:id="rId9"/>
    <p:sldId id="346" r:id="rId10"/>
    <p:sldId id="347" r:id="rId11"/>
    <p:sldId id="313" r:id="rId12"/>
    <p:sldId id="291" r:id="rId13"/>
    <p:sldId id="285" r:id="rId14"/>
    <p:sldId id="315" r:id="rId15"/>
    <p:sldId id="292" r:id="rId16"/>
    <p:sldId id="293" r:id="rId17"/>
    <p:sldId id="317" r:id="rId18"/>
    <p:sldId id="320" r:id="rId19"/>
    <p:sldId id="295" r:id="rId20"/>
    <p:sldId id="29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9301-E2AB-414A-82DD-EE23EE232D04}" type="datetimeFigureOut">
              <a:rPr lang="zh-TW" altLang="en-US" smtClean="0"/>
              <a:pPr/>
              <a:t>2023/3/4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8170-5E1A-4689-BF87-19224C98A8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32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3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7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5D7B-3661-4B61-A345-084FD95449FC}" type="datetimeFigureOut">
              <a:rPr lang="zh-TW" altLang="en-US"/>
              <a:pPr>
                <a:defRPr/>
              </a:pPr>
              <a:t>2023/3/4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3AB0-A5CD-4149-8563-2E62A7A356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760492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5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2023/3/4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5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4" y="2531165"/>
            <a:ext cx="4623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7993795" y="701651"/>
            <a:ext cx="386628" cy="44747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4849166" y="4644889"/>
            <a:ext cx="3412078" cy="895641"/>
            <a:chOff x="6558323" y="4455110"/>
            <a:chExt cx="4549438" cy="89564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B617D3-C411-4403-A7E7-B472A6D37B91}"/>
                </a:ext>
              </a:extLst>
            </p:cNvPr>
            <p:cNvGrpSpPr/>
            <p:nvPr/>
          </p:nvGrpSpPr>
          <p:grpSpPr>
            <a:xfrm>
              <a:off x="6558323" y="4459632"/>
              <a:ext cx="4334967" cy="891119"/>
              <a:chOff x="7009389" y="5396166"/>
              <a:chExt cx="4334967" cy="891119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F8EAD4E-B1AF-42F5-B79D-D656D1003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1909" y="5396166"/>
                <a:ext cx="3858991" cy="891119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A448F3-746E-459A-B191-060C183A4A1C}"/>
                  </a:ext>
                </a:extLst>
              </p:cNvPr>
              <p:cNvSpPr txBox="1"/>
              <p:nvPr/>
            </p:nvSpPr>
            <p:spPr>
              <a:xfrm>
                <a:off x="7009389" y="5615915"/>
                <a:ext cx="433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導師：鄧家榆 老師</a:t>
                </a:r>
                <a:endPara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741" y="4967433"/>
            <a:ext cx="70011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5514887" y="1437131"/>
            <a:ext cx="491907" cy="5796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959005-5103-46BB-BA09-09F9D22CDB63}"/>
              </a:ext>
            </a:extLst>
          </p:cNvPr>
          <p:cNvGrpSpPr/>
          <p:nvPr/>
        </p:nvGrpSpPr>
        <p:grpSpPr>
          <a:xfrm>
            <a:off x="4921175" y="1124744"/>
            <a:ext cx="3667539" cy="2540329"/>
            <a:chOff x="6561567" y="732953"/>
            <a:chExt cx="4890052" cy="254032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3E81E06-B15B-4165-BDC0-7D991801AD6D}"/>
                </a:ext>
              </a:extLst>
            </p:cNvPr>
            <p:cNvSpPr txBox="1"/>
            <p:nvPr/>
          </p:nvSpPr>
          <p:spPr>
            <a:xfrm>
              <a:off x="6561567" y="1334290"/>
              <a:ext cx="48900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402</a:t>
              </a:r>
              <a:r>
                <a:rPr lang="zh-TW" altLang="en-US" sz="60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 </a:t>
              </a:r>
              <a:r>
                <a:rPr lang="zh-TW" altLang="en-US" sz="480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下學期 </a:t>
              </a:r>
              <a:endParaRPr lang="en-US" altLang="zh-TW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</a:endParaRPr>
            </a:p>
            <a:p>
              <a:pPr algn="ctr"/>
              <a:r>
                <a:rPr lang="zh-TW" altLang="en-US" sz="60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家長日</a:t>
              </a:r>
              <a:endParaRPr lang="zh-CN" altLang="en-US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671B2A-3260-467E-9D7B-ACE34EE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0334" y="732953"/>
              <a:ext cx="710007" cy="77061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81194" y="-27092"/>
            <a:ext cx="3685685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5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課程篇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TWO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8368" y="404664"/>
            <a:ext cx="7256040" cy="574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zh-TW" altLang="en-US" b="1" dirty="0">
                <a:latin typeface="標楷體" pitchFamily="65" charset="-120"/>
                <a:ea typeface="標楷體" pitchFamily="65" charset="-120"/>
              </a:rPr>
              <a:t>期中、期末評量範圍</a:t>
            </a:r>
          </a:p>
        </p:txBody>
      </p:sp>
      <p:graphicFrame>
        <p:nvGraphicFramePr>
          <p:cNvPr id="271474" name="Group 1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174046"/>
              </p:ext>
            </p:extLst>
          </p:nvPr>
        </p:nvGraphicFramePr>
        <p:xfrm>
          <a:off x="988368" y="1124744"/>
          <a:ext cx="7256040" cy="439483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期中評量</a:t>
                      </a:r>
                      <a:endParaRPr kumimoji="1" lang="en-US" altLang="zh-TW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4/20~4/21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六課及學習地圖一、二</a:t>
                      </a: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五單元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第一單元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第二單元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1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期末評量</a:t>
                      </a:r>
                      <a:endParaRPr kumimoji="1" lang="en-US" altLang="zh-TW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6/20~6/21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十二課及學習地圖三、四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第六</a:t>
                      </a: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十單元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第二單元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課</a:t>
                      </a: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~</a:t>
                      </a:r>
                      <a:r>
                        <a:rPr kumimoji="1" lang="zh-TW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第三單元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7" marR="9144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" y="5373216"/>
            <a:ext cx="8534400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908720"/>
            <a:ext cx="8640960" cy="4968552"/>
          </a:xfrm>
        </p:spPr>
        <p:txBody>
          <a:bodyPr rtlCol="0">
            <a:noAutofit/>
          </a:bodyPr>
          <a:lstStyle/>
          <a:p>
            <a:pPr eaLnBrk="1" fontAlgn="ctr" hangingPunct="1">
              <a:lnSpc>
                <a:spcPct val="150000"/>
              </a:lnSpc>
              <a:spcBef>
                <a:spcPts val="600"/>
              </a:spcBef>
              <a:buClrTx/>
              <a:buNone/>
            </a:pPr>
            <a:r>
              <a:rPr lang="zh-TW" altLang="en-US" sz="3600" b="1">
                <a:solidFill>
                  <a:schemeClr val="tx1"/>
                </a:solidFill>
                <a:latin typeface="華康標楷體"/>
                <a:ea typeface="華康標楷體"/>
              </a:rPr>
              <a:t>新自編：</a:t>
            </a:r>
            <a:endParaRPr lang="en-US" altLang="zh-TW" sz="3600" b="1">
              <a:solidFill>
                <a:schemeClr val="tx1"/>
              </a:solidFill>
              <a:latin typeface="華康標楷體"/>
              <a:ea typeface="華康標楷體"/>
            </a:endParaRPr>
          </a:p>
          <a:p>
            <a:pPr marL="514350" indent="-514350" eaLnBrk="1" fontAlgn="ctr" hangingPunct="1">
              <a:lnSpc>
                <a:spcPct val="15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zh-TW" altLang="en-US" sz="3200" b="1">
                <a:latin typeface="華康標楷體"/>
                <a:ea typeface="華康標楷體"/>
              </a:rPr>
              <a:t>數學練功本（新增為練習功課）</a:t>
            </a:r>
            <a:endParaRPr lang="en-US" altLang="zh-TW" sz="3200" b="1">
              <a:latin typeface="華康標楷體"/>
              <a:ea typeface="華康標楷體"/>
            </a:endParaRPr>
          </a:p>
          <a:p>
            <a:pPr marL="514350" indent="-514350" fontAlgn="ctr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3200" b="1">
                <a:latin typeface="華康標楷體"/>
                <a:ea typeface="華康標楷體"/>
              </a:rPr>
              <a:t>社會練功本（</a:t>
            </a:r>
            <a:r>
              <a:rPr lang="zh-TW" altLang="en-US" sz="3200" b="1">
                <a:solidFill>
                  <a:srgbClr val="FF0000"/>
                </a:solidFill>
                <a:latin typeface="華康標楷體"/>
                <a:ea typeface="華康標楷體"/>
              </a:rPr>
              <a:t>自由購買，一本＄</a:t>
            </a:r>
            <a:r>
              <a:rPr lang="en-US" altLang="zh-TW" sz="3200" b="1">
                <a:solidFill>
                  <a:srgbClr val="FF0000"/>
                </a:solidFill>
                <a:latin typeface="華康標楷體"/>
                <a:ea typeface="華康標楷體"/>
              </a:rPr>
              <a:t>40</a:t>
            </a:r>
            <a:r>
              <a:rPr lang="zh-TW" altLang="en-US" sz="3200" b="1">
                <a:latin typeface="華康標楷體"/>
                <a:ea typeface="華康標楷體"/>
              </a:rPr>
              <a:t>）</a:t>
            </a:r>
            <a:endParaRPr lang="en-US" altLang="zh-TW" sz="3200" b="1">
              <a:latin typeface="華康標楷體"/>
              <a:ea typeface="華康標楷體"/>
            </a:endParaRPr>
          </a:p>
          <a:p>
            <a:pPr eaLnBrk="1" fontAlgn="ctr" hangingPunct="1">
              <a:lnSpc>
                <a:spcPts val="2900"/>
              </a:lnSpc>
              <a:spcBef>
                <a:spcPts val="600"/>
              </a:spcBef>
              <a:buClrTx/>
              <a:buNone/>
            </a:pPr>
            <a:endParaRPr lang="en-US" altLang="zh-TW">
              <a:latin typeface="華康標楷體" panose="03000509000000000000" pitchFamily="65" charset="-120"/>
              <a:ea typeface="華康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討論篇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THREE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5400" b="1">
                <a:latin typeface="標楷體" panose="03000509000000000000" pitchFamily="65" charset="-120"/>
                <a:ea typeface="標楷體" panose="03000509000000000000" pitchFamily="65" charset="-120"/>
              </a:rPr>
              <a:t>402</a:t>
            </a:r>
            <a:r>
              <a:rPr lang="zh-TW" altLang="en-US" sz="5400" b="1">
                <a:latin typeface="標楷體" panose="03000509000000000000" pitchFamily="65" charset="-120"/>
                <a:ea typeface="標楷體" panose="03000509000000000000" pitchFamily="65" charset="-120"/>
              </a:rPr>
              <a:t> 四下</a:t>
            </a:r>
            <a:r>
              <a:rPr sz="5400" b="1">
                <a:latin typeface="標楷體" panose="03000509000000000000" pitchFamily="65" charset="-120"/>
                <a:ea typeface="標楷體" panose="03000509000000000000" pitchFamily="65" charset="-120"/>
              </a:rPr>
              <a:t>代辦費一覽表</a:t>
            </a:r>
            <a:endParaRPr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E7233931-79B3-49B6-9A58-C32DD5B58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78900"/>
              </p:ext>
            </p:extLst>
          </p:nvPr>
        </p:nvGraphicFramePr>
        <p:xfrm>
          <a:off x="457200" y="1036002"/>
          <a:ext cx="8229600" cy="5547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445400404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1982651911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98708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zh-TW" altLang="en-US" sz="1800" b="0"/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/>
                        <a:t>品項</a:t>
                      </a:r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solidFill>
                            <a:srgbClr val="FF0000"/>
                          </a:solidFill>
                        </a:rPr>
                        <a:t>每人</a:t>
                      </a:r>
                      <a:r>
                        <a:rPr lang="zh-TW" altLang="en-US" sz="2000" b="1"/>
                        <a:t>費用</a:t>
                      </a:r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0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 b="0"/>
                        <a:t>1</a:t>
                      </a:r>
                      <a:endParaRPr lang="zh-TW" altLang="en-US" sz="1800" b="0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國語重點複習</a:t>
                      </a: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2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2</a:t>
                      </a:r>
                      <a:endParaRPr lang="zh-TW" altLang="en-US" sz="1800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數學重點複習</a:t>
                      </a: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87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3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1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4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5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社會練習簿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6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/>
                        <a:t>我的學習檔案</a:t>
                      </a:r>
                      <a:r>
                        <a:rPr lang="en-US" altLang="zh-TW"/>
                        <a:t>pp20</a:t>
                      </a:r>
                      <a:r>
                        <a:rPr lang="zh-TW" altLang="en-US"/>
                        <a:t>頁資料本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$35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9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7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國語練功本（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$47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8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數學練功本（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$38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6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9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數學簿本（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428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sz="1800"/>
                        <a:t>10</a:t>
                      </a:r>
                      <a:endParaRPr lang="zh-TW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校外教學遊覽車費（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$5000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/>
                        <a:t>11</a:t>
                      </a:r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校外教學愛心家長門票（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，共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=$660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$23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/>
                        <a:t>12</a:t>
                      </a:r>
                      <a:endParaRPr lang="zh-TW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音樂成果發表會：高音直笛吊帶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$30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26496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2000" b="1"/>
                        <a:t>總共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/>
                        <a:t>$597</a:t>
                      </a:r>
                      <a:endParaRPr lang="zh-TW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2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0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討論本學期班費金額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417638"/>
            <a:ext cx="7993062" cy="532447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目前班級費用每人尚餘</a:t>
            </a:r>
            <a:r>
              <a:rPr lang="en-US" altLang="zh-TW" sz="40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$1607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位學生需支出費用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為</a:t>
            </a:r>
            <a:r>
              <a:rPr kumimoji="0" lang="en-US" altLang="zh-TW" sz="40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</a:t>
            </a:r>
            <a:r>
              <a:rPr lang="en-US" altLang="zh-TW" sz="40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597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40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支出後，尚餘</a:t>
            </a:r>
            <a:r>
              <a:rPr kumimoji="0" lang="en-US" altLang="zh-TW" sz="4800" b="1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$1010</a:t>
            </a:r>
          </a:p>
          <a:p>
            <a:pPr>
              <a:buFont typeface="Wingdings" pitchFamily="2" charset="2"/>
              <a:buChar char="Ø"/>
              <a:defRPr/>
            </a:pP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約剩餘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$950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，請討論處理方式：</a:t>
            </a:r>
            <a:endParaRPr lang="en-US" altLang="zh-TW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742950" indent="-742950">
              <a:buAutoNum type="arabicPeriod"/>
              <a:defRPr/>
            </a:pPr>
            <a:r>
              <a:rPr kumimoji="0" lang="zh-TW" altLang="en-US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全額退款</a:t>
            </a:r>
            <a:endParaRPr kumimoji="0" lang="en-US" altLang="zh-TW" sz="3600" b="1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742950" indent="-742950">
              <a:buAutoNum type="arabicPeriod"/>
              <a:defRPr/>
            </a:pPr>
            <a:r>
              <a:rPr lang="zh-TW" altLang="en-US" sz="3600" b="1">
                <a:solidFill>
                  <a:srgbClr val="C00000"/>
                </a:solidFill>
                <a:highlight>
                  <a:srgbClr val="FFFF00"/>
                </a:highlight>
                <a:latin typeface="標楷體" pitchFamily="65" charset="-120"/>
                <a:ea typeface="標楷體" pitchFamily="65" charset="-120"/>
                <a:cs typeface="Calibri" pitchFamily="34" charset="0"/>
              </a:rPr>
              <a:t>退至整數，其餘補貼同樂會</a:t>
            </a:r>
            <a:endParaRPr lang="en-US" altLang="zh-TW" sz="3600" b="1">
              <a:solidFill>
                <a:srgbClr val="C00000"/>
              </a:solidFill>
              <a:highlight>
                <a:srgbClr val="FFFF00"/>
              </a:highlight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742950" indent="-742950">
              <a:buAutoNum type="arabicPeriod"/>
              <a:defRPr/>
            </a:pPr>
            <a:r>
              <a:rPr kumimoji="0" lang="zh-TW" altLang="en-US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全班購買</a:t>
            </a:r>
            <a:r>
              <a:rPr kumimoji="0" lang="en-US" altLang="zh-TW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T-shirt</a:t>
            </a:r>
            <a:r>
              <a:rPr kumimoji="0" lang="zh-TW" altLang="en-US" sz="36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、文具等</a:t>
            </a:r>
            <a:endParaRPr kumimoji="0"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zh-TW" b="1" dirty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3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感謝篇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FOUR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8D39D-DC29-4257-8E35-A241A220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每一位關心且用心陪伴孩子的您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F9FD488-C79A-45D6-8ED9-C47C9D78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3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endParaRPr lang="en-US" altLang="zh-TW" sz="320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家長代表：</a:t>
            </a:r>
            <a:r>
              <a:rPr lang="zh-TW" altLang="en-US" sz="3200">
                <a:solidFill>
                  <a:srgbClr val="0070C0"/>
                </a:solidFill>
                <a:ea typeface="標楷體" panose="03000509000000000000" pitchFamily="65" charset="-120"/>
              </a:rPr>
              <a:t>皓宇</a:t>
            </a: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媽媽、姸安媽媽</a:t>
            </a: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總務家長：居睿媽媽</a:t>
            </a: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US" altLang="zh-TW" sz="320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3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感謝：</a:t>
            </a:r>
            <a:endParaRPr lang="en-US" altLang="zh-TW" sz="32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320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擔任班級幹部、校外教學、全班的家長們</a:t>
            </a:r>
            <a:endParaRPr lang="en-US" altLang="zh-TW" sz="320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algn="ctr" fontAlgn="ctr">
              <a:spcBef>
                <a:spcPts val="0"/>
              </a:spcBef>
            </a:pPr>
            <a:endParaRPr lang="en-US" altLang="zh-TW" kern="100">
              <a:solidFill>
                <a:srgbClr val="555555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4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內容版面配置區 3" descr="Outsourcing_QATesting-300x3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50419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4" descr="4523865825694112520"/>
          <p:cNvPicPr>
            <a:picLocks noChangeAspect="1" noChangeArrowheads="1" noCrop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1" descr="GIF_拉車的女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43926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0" descr="35d6ftj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1188"/>
            <a:ext cx="55451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1" descr="100528sbdoj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3316">
            <a:off x="7812088" y="5516563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>
            <a:off x="831049" y="1090333"/>
            <a:ext cx="748417" cy="11055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6543753" y="4948949"/>
            <a:ext cx="748417" cy="110558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3744A4-4722-4EAB-8CFB-9206305FD891}"/>
              </a:ext>
            </a:extLst>
          </p:cNvPr>
          <p:cNvGrpSpPr/>
          <p:nvPr/>
        </p:nvGrpSpPr>
        <p:grpSpPr>
          <a:xfrm>
            <a:off x="6588222" y="305230"/>
            <a:ext cx="2305000" cy="3699834"/>
            <a:chOff x="8391684" y="-225377"/>
            <a:chExt cx="3073332" cy="36998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FE47A47-3604-4379-886A-D43BC9716AD6}"/>
                </a:ext>
              </a:extLst>
            </p:cNvPr>
            <p:cNvSpPr txBox="1"/>
            <p:nvPr/>
          </p:nvSpPr>
          <p:spPr>
            <a:xfrm rot="2048094">
              <a:off x="8391684" y="427469"/>
              <a:ext cx="287585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目錄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06A7912-34BD-4FB9-9D9A-4B2585AED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897" y="-225377"/>
              <a:ext cx="1153119" cy="1251562"/>
            </a:xfrm>
            <a:prstGeom prst="rect">
              <a:avLst/>
            </a:prstGeom>
          </p:spPr>
        </p:pic>
      </p:grpSp>
      <p:sp>
        <p:nvSpPr>
          <p:cNvPr id="22" name="直排文字版面配置區 21"/>
          <p:cNvSpPr>
            <a:spLocks noGrp="1"/>
          </p:cNvSpPr>
          <p:nvPr>
            <p:ph type="body" orient="vert" idx="1"/>
          </p:nvPr>
        </p:nvSpPr>
        <p:spPr>
          <a:xfrm>
            <a:off x="457201" y="1600200"/>
            <a:ext cx="6779096" cy="4525963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一、班務篇</a:t>
            </a:r>
            <a:endParaRPr lang="en-US" altLang="zh-TW" sz="860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二、</a:t>
            </a: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課程篇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三、討論篇</a:t>
            </a:r>
            <a:endParaRPr lang="en-US" altLang="zh-TW" sz="860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四、感謝篇</a:t>
            </a:r>
            <a:endParaRPr lang="zh-TW" altLang="en-US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5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191602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班務篇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ONE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60648"/>
            <a:ext cx="8136904" cy="64807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學期重要行事曆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33257"/>
            <a:ext cx="8534400" cy="11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D0B2C4E-DFE7-47ED-863D-82C1568F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18433" r="35038" b="12201"/>
          <a:stretch/>
        </p:blipFill>
        <p:spPr>
          <a:xfrm>
            <a:off x="2346677" y="908720"/>
            <a:ext cx="4450645" cy="525058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algn="ctr"/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3/6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動物園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文山劇場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0263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/>
              <a:t>1.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學生部分：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全班分為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組，每組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位家長（共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位）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午餐自理，在動物園用餐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費用的部分：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全班車資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5000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愛心家長門票由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班費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位，一人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$60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$660)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/>
          </a:p>
          <a:p>
            <a:pPr marL="0" indent="0">
              <a:lnSpc>
                <a:spcPct val="150000"/>
              </a:lnSpc>
              <a:buNone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9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538D5-8617-4F91-918C-9DDF20DF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/>
          <a:lstStyle/>
          <a:p>
            <a:pPr algn="ctr"/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校外教學－</a:t>
            </a:r>
            <a:r>
              <a:rPr lang="en-US" altLang="zh-TW" sz="3600" b="1">
                <a:latin typeface="標楷體" panose="03000509000000000000" pitchFamily="65" charset="-120"/>
                <a:ea typeface="標楷體" panose="03000509000000000000" pitchFamily="65" charset="-120"/>
              </a:rPr>
              <a:t>3/6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動物園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文山劇場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D55FF3-E9A1-407D-BDAA-49F8049E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586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報名成功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遊覽車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文山劇場：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家長名額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(3+2=5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*進文山劇場協助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6779371-9A6E-4F87-8CE6-15AAD7A03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84046"/>
              </p:ext>
            </p:extLst>
          </p:nvPr>
        </p:nvGraphicFramePr>
        <p:xfrm>
          <a:off x="4307717" y="1066726"/>
          <a:ext cx="3648659" cy="5458618"/>
        </p:xfrm>
        <a:graphic>
          <a:graphicData uri="http://schemas.openxmlformats.org/drawingml/2006/table">
            <a:tbl>
              <a:tblPr/>
              <a:tblGrid>
                <a:gridCol w="789327">
                  <a:extLst>
                    <a:ext uri="{9D8B030D-6E8A-4147-A177-3AD203B41FA5}">
                      <a16:colId xmlns:a16="http://schemas.microsoft.com/office/drawing/2014/main" val="564859655"/>
                    </a:ext>
                  </a:extLst>
                </a:gridCol>
                <a:gridCol w="1683455">
                  <a:extLst>
                    <a:ext uri="{9D8B030D-6E8A-4147-A177-3AD203B41FA5}">
                      <a16:colId xmlns:a16="http://schemas.microsoft.com/office/drawing/2014/main" val="223766647"/>
                    </a:ext>
                  </a:extLst>
                </a:gridCol>
                <a:gridCol w="1175877">
                  <a:extLst>
                    <a:ext uri="{9D8B030D-6E8A-4147-A177-3AD203B41FA5}">
                      <a16:colId xmlns:a16="http://schemas.microsoft.com/office/drawing/2014/main" val="1472369630"/>
                    </a:ext>
                  </a:extLst>
                </a:gridCol>
              </a:tblGrid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嚴居睿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447071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嚴居睿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爸爸</a:t>
                      </a:r>
                      <a:endParaRPr lang="zh-TW" altLang="zh-TW" sz="2800" kern="120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40847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張晏維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849812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黃翊恩*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717416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彭煒甯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8051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張兆廷*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42547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0070C0"/>
                          </a:solidFill>
                          <a:effectLst/>
                        </a:rPr>
                        <a:t>15</a:t>
                      </a:r>
                      <a:endParaRPr lang="zh-TW" altLang="en-US" sz="28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魏睦珅*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20017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zh-TW" altLang="en-US" sz="28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楊牧心*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242205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zh-TW" altLang="en-US" sz="28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楊乃棠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爸爸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731364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lang="zh-TW" altLang="en-US" sz="28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陳姸安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475296"/>
                  </a:ext>
                </a:extLst>
              </a:tr>
              <a:tr h="496238">
                <a:tc>
                  <a:txBody>
                    <a:bodyPr/>
                    <a:lstStyle/>
                    <a:p>
                      <a:pPr rtl="0" fontAlgn="b"/>
                      <a:r>
                        <a:rPr lang="en-US" altLang="zh-TW" sz="2800">
                          <a:solidFill>
                            <a:srgbClr val="C00000"/>
                          </a:solidFill>
                          <a:effectLst/>
                        </a:rPr>
                        <a:t>34</a:t>
                      </a:r>
                      <a:endParaRPr lang="zh-TW" altLang="en-US" sz="280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楊孟蓉*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zh-TW" altLang="en-US" sz="2800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媽媽</a:t>
                      </a:r>
                    </a:p>
                  </a:txBody>
                  <a:tcPr marL="28428" marR="28428" marT="18952" marB="1895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0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45E92E-8EEA-4999-8DA7-BFC6EA62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D024CF9-63DE-4A69-90E3-91CB6A9B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2" t="14951" r="57160" b="10272"/>
          <a:stretch/>
        </p:blipFill>
        <p:spPr>
          <a:xfrm>
            <a:off x="2159732" y="216259"/>
            <a:ext cx="4824536" cy="6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C5EB0-ED59-41A8-824D-AC7B3ED1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3/13</a:t>
            </a: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3/20(</a:t>
            </a:r>
            <a:r>
              <a:rPr lang="zh-TW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游泳課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2CF108-2FE5-4476-AFB6-49A9BEE1F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9:10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去程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-11:10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回程</a:t>
            </a: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自備泳具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泳衣、泳帽、泳鏡及浴巾等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身體不適等原因，可以填請假單，但仍要到泳池</a:t>
            </a: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搭乘遊覽車前往健康國小泳池</a:t>
            </a: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zh-TW"/>
              <a:t>3/25</a:t>
            </a:r>
            <a:r>
              <a:rPr lang="zh-TW" altLang="zh-TW"/>
              <a:t>、</a:t>
            </a:r>
            <a:r>
              <a:rPr lang="en-US" altLang="zh-TW"/>
              <a:t>3/27</a:t>
            </a:r>
            <a:r>
              <a:rPr lang="zh-TW" altLang="zh-TW"/>
              <a:t>、</a:t>
            </a:r>
            <a:r>
              <a:rPr lang="en-US" altLang="zh-TW"/>
              <a:t>4/10</a:t>
            </a:r>
            <a:r>
              <a:rPr lang="zh-TW" altLang="zh-TW"/>
              <a:t>、</a:t>
            </a:r>
            <a:r>
              <a:rPr lang="en-US" altLang="zh-TW"/>
              <a:t>4/24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的體育課改上書法</a:t>
            </a:r>
            <a:endParaRPr lang="en-US" altLang="zh-TW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0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4942F-BAA1-4AD0-85F2-2659D385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/>
              <a:t>5/18</a:t>
            </a:r>
            <a:r>
              <a:rPr lang="zh-TW" altLang="en-US" b="1"/>
              <a:t>（</a:t>
            </a:r>
            <a:r>
              <a:rPr lang="zh-TW" altLang="zh-TW" b="1"/>
              <a:t>四</a:t>
            </a:r>
            <a:r>
              <a:rPr lang="zh-TW" altLang="en-US" b="1"/>
              <a:t>）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音樂成果發表會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BB6A7C-C577-49F0-B551-1CA39C4F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 numCol="2"/>
          <a:lstStyle/>
          <a:p>
            <a:pPr marL="0" indent="0">
              <a:buNone/>
            </a:pPr>
            <a:r>
              <a:rPr lang="zh-TW" altLang="en-US"/>
              <a:t>服裝：</a:t>
            </a:r>
            <a:r>
              <a:rPr lang="zh-TW" altLang="en-US">
                <a:solidFill>
                  <a:srgbClr val="FF0000"/>
                </a:solidFill>
              </a:rPr>
              <a:t>白</a:t>
            </a:r>
            <a:r>
              <a:rPr lang="en-US" altLang="zh-TW">
                <a:solidFill>
                  <a:srgbClr val="FF0000"/>
                </a:solidFill>
              </a:rPr>
              <a:t>T-shirt+</a:t>
            </a:r>
            <a:r>
              <a:rPr lang="zh-TW" altLang="en-US">
                <a:solidFill>
                  <a:srgbClr val="FF0000"/>
                </a:solidFill>
              </a:rPr>
              <a:t>黑長褲</a:t>
            </a:r>
            <a:endParaRPr lang="en-US" altLang="zh-TW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/>
              <a:t>表演長度：約</a:t>
            </a:r>
            <a:r>
              <a:rPr lang="en-US" altLang="zh-TW"/>
              <a:t>4</a:t>
            </a:r>
            <a:r>
              <a:rPr lang="zh-TW" altLang="en-US"/>
              <a:t>分鐘</a:t>
            </a:r>
            <a:endParaRPr lang="en-US" altLang="zh-TW"/>
          </a:p>
          <a:p>
            <a:pPr marL="0" indent="0">
              <a:buNone/>
            </a:pPr>
            <a:r>
              <a:rPr lang="zh-TW" altLang="en-US"/>
              <a:t>地點：活動中心</a:t>
            </a:r>
            <a:endParaRPr lang="en-US" altLang="zh-TW"/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zh-TW" altLang="en-US"/>
              <a:t>曲目：</a:t>
            </a:r>
            <a:endParaRPr lang="en-US" altLang="zh-TW"/>
          </a:p>
          <a:p>
            <a:pPr marL="514350" indent="-514350">
              <a:buAutoNum type="arabicPeriod"/>
            </a:pPr>
            <a:r>
              <a:rPr lang="zh-TW" altLang="en-US"/>
              <a:t>小小世界真美妙</a:t>
            </a:r>
            <a:endParaRPr lang="en-US" altLang="zh-TW"/>
          </a:p>
          <a:p>
            <a:pPr marL="514350" indent="-514350">
              <a:buAutoNum type="arabicPeriod"/>
            </a:pPr>
            <a:r>
              <a:rPr lang="zh-TW" altLang="en-US"/>
              <a:t>拍手歌</a:t>
            </a:r>
            <a:endParaRPr lang="en-US" altLang="zh-TW"/>
          </a:p>
          <a:p>
            <a:pPr marL="514350" indent="-514350">
              <a:buAutoNum type="arabicPeriod"/>
            </a:pPr>
            <a:r>
              <a:rPr lang="zh-TW" altLang="en-US"/>
              <a:t>熱愛</a:t>
            </a:r>
            <a:r>
              <a:rPr lang="en-US" altLang="zh-TW"/>
              <a:t>105</a:t>
            </a:r>
            <a:r>
              <a:rPr lang="zh-TW" altLang="en-US"/>
              <a:t>度的你</a:t>
            </a:r>
            <a:endParaRPr lang="en-US" altLang="zh-TW"/>
          </a:p>
          <a:p>
            <a:pPr>
              <a:buFont typeface="Wingdings" panose="05000000000000000000" pitchFamily="2" charset="2"/>
              <a:buChar char="ü"/>
            </a:pPr>
            <a:endParaRPr lang="en-US" altLang="zh-TW" sz="240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/>
              <a:t>歌唱、直笛、打擊樂器：全班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/>
              <a:t>指揮：居睿、翊恩、珮羽</a:t>
            </a:r>
            <a:endParaRPr lang="en-US" altLang="zh-TW" sz="240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/>
              <a:t>鋼琴：湘妮、居睿、棠淇</a:t>
            </a:r>
            <a:endParaRPr lang="en-US" altLang="zh-TW" sz="240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/>
              <a:t>小提琴：佑寧、煒甯、昀倢</a:t>
            </a:r>
            <a:endParaRPr lang="en-US" altLang="zh-TW" sz="240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/>
              <a:t>中提琴：翊恩、居睿</a:t>
            </a:r>
            <a:endParaRPr lang="en-US" altLang="zh-TW" sz="2400"/>
          </a:p>
          <a:p>
            <a:pPr marL="0" indent="0">
              <a:buNone/>
            </a:pPr>
            <a:endParaRPr lang="zh-TW" altLang="en-US" sz="3200"/>
          </a:p>
        </p:txBody>
      </p:sp>
    </p:spTree>
    <p:extLst>
      <p:ext uri="{BB962C8B-B14F-4D97-AF65-F5344CB8AC3E}">
        <p14:creationId xmlns:p14="http://schemas.microsoft.com/office/powerpoint/2010/main" val="26781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佈景主題1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2941</TotalTime>
  <Words>685</Words>
  <Application>Microsoft Office PowerPoint</Application>
  <PresentationFormat>如螢幕大小 (4:3)</PresentationFormat>
  <Paragraphs>170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31" baseType="lpstr">
      <vt:lpstr>宋体</vt:lpstr>
      <vt:lpstr>阿里巴巴普惠体 2.0 55 Regular</vt:lpstr>
      <vt:lpstr>站酷快乐体2016修订版</vt:lpstr>
      <vt:lpstr>華康標楷體</vt:lpstr>
      <vt:lpstr>新細明體</vt:lpstr>
      <vt:lpstr>標楷體</vt:lpstr>
      <vt:lpstr>Arial</vt:lpstr>
      <vt:lpstr>Calibri</vt:lpstr>
      <vt:lpstr>Times New Roman</vt:lpstr>
      <vt:lpstr>Wingdings</vt:lpstr>
      <vt:lpstr>佈景主題1</vt:lpstr>
      <vt:lpstr>自定义设计方案</vt:lpstr>
      <vt:lpstr>PowerPoint 簡報</vt:lpstr>
      <vt:lpstr>PowerPoint 簡報</vt:lpstr>
      <vt:lpstr>PowerPoint 簡報</vt:lpstr>
      <vt:lpstr>本學期重要行事曆</vt:lpstr>
      <vt:lpstr>校外教學－3/6（一）動物園+文山劇場</vt:lpstr>
      <vt:lpstr>校外教學－3/6（一）動物園+文山劇場</vt:lpstr>
      <vt:lpstr>PowerPoint 簡報</vt:lpstr>
      <vt:lpstr>3/13、3/20(一)游泳課</vt:lpstr>
      <vt:lpstr>5/18（四）音樂成果發表會</vt:lpstr>
      <vt:lpstr>PowerPoint 簡報</vt:lpstr>
      <vt:lpstr>期中、期末評量範圍</vt:lpstr>
      <vt:lpstr>PowerPoint 簡報</vt:lpstr>
      <vt:lpstr>PowerPoint 簡報</vt:lpstr>
      <vt:lpstr>402 四下代辦費一覽表</vt:lpstr>
      <vt:lpstr>討論本學期班費金額</vt:lpstr>
      <vt:lpstr>PowerPoint 簡報</vt:lpstr>
      <vt:lpstr>每一位關心且用心陪伴孩子的您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302 上學期 家長日</dc:title>
  <dc:creator>user</dc:creator>
  <cp:lastModifiedBy>鄧家榆</cp:lastModifiedBy>
  <cp:revision>178</cp:revision>
  <dcterms:created xsi:type="dcterms:W3CDTF">2021-07-30T02:20:37Z</dcterms:created>
  <dcterms:modified xsi:type="dcterms:W3CDTF">2023-03-04T02:15:52Z</dcterms:modified>
</cp:coreProperties>
</file>