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3" r:id="rId3"/>
    <p:sldId id="260" r:id="rId4"/>
    <p:sldId id="261" r:id="rId5"/>
    <p:sldId id="262" r:id="rId6"/>
    <p:sldId id="266" r:id="rId7"/>
    <p:sldId id="300" r:id="rId8"/>
    <p:sldId id="263" r:id="rId9"/>
    <p:sldId id="287" r:id="rId10"/>
    <p:sldId id="295" r:id="rId11"/>
    <p:sldId id="289" r:id="rId12"/>
    <p:sldId id="291" r:id="rId13"/>
    <p:sldId id="294" r:id="rId14"/>
    <p:sldId id="270" r:id="rId15"/>
    <p:sldId id="271" r:id="rId16"/>
    <p:sldId id="272" r:id="rId17"/>
    <p:sldId id="273" r:id="rId18"/>
    <p:sldId id="274" r:id="rId19"/>
    <p:sldId id="292" r:id="rId20"/>
    <p:sldId id="275" r:id="rId21"/>
    <p:sldId id="276" r:id="rId22"/>
    <p:sldId id="277" r:id="rId23"/>
    <p:sldId id="290" r:id="rId24"/>
    <p:sldId id="301" r:id="rId25"/>
    <p:sldId id="302" r:id="rId26"/>
    <p:sldId id="303" r:id="rId27"/>
    <p:sldId id="267" r:id="rId28"/>
    <p:sldId id="286" r:id="rId29"/>
    <p:sldId id="264" r:id="rId30"/>
    <p:sldId id="278" r:id="rId31"/>
    <p:sldId id="279" r:id="rId32"/>
    <p:sldId id="280" r:id="rId33"/>
    <p:sldId id="284" r:id="rId34"/>
    <p:sldId id="285" r:id="rId35"/>
    <p:sldId id="257" r:id="rId36"/>
    <p:sldId id="265" r:id="rId37"/>
    <p:sldId id="298" r:id="rId38"/>
    <p:sldId id="296" r:id="rId39"/>
    <p:sldId id="29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  <a:srgbClr val="FF66FF"/>
    <a:srgbClr val="FFFF00"/>
    <a:srgbClr val="FF0000"/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8" autoAdjust="0"/>
    <p:restoredTop sz="93831" autoAdjust="0"/>
  </p:normalViewPr>
  <p:slideViewPr>
    <p:cSldViewPr>
      <p:cViewPr varScale="1">
        <p:scale>
          <a:sx n="66" d="100"/>
          <a:sy n="66" d="100"/>
        </p:scale>
        <p:origin x="1205" y="53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4550C3-A22D-4391-B077-266870D83075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A1FF09-39E8-4BF0-B0C2-192F589D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1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95D90B9-7E5A-442D-810A-5F4B769CEBBF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2612AD-BC4E-4324-8B81-421A4BB08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7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05B7E-A711-4321-A984-47E458202B2A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432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22D30-48E8-4FB5-8274-A558BEEFCB85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78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05B7E-A711-4321-A984-47E458202B2A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781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4867-A2A4-4FE0-89BA-09F1BB1636DB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5CBC-1E78-4B65-91C1-97D5D066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110A-E345-489B-8910-DC2FFC851C88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5408A-10AD-477A-8A55-7C0D47AE6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50530-543B-4A4C-84EE-9B29CC0DBB45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3525-CA76-431A-B0EA-F651F4EAF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F53C2-4225-414F-A38B-83B09ECD125F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DE49-3B04-49BA-9612-1A572852C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37728-8839-4180-A7B3-29D7C51B6037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31AA-920F-4449-A97A-B73CB81FB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621-DA52-48C3-9AFC-9AEB346F8CDE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DE6B-8F38-4AF0-A034-06DE2E9B8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D3F7-1FD1-438A-8BDC-9A057D4FB390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6FE4-3D97-45F8-A5BB-6B4FC7E9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424E-59B5-455B-9FC4-50B927B1F0F5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FF0BA-467E-4861-BE5B-389D85D6A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8CC9-AEBE-4D9D-98DF-F41E286D0AD9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E784-AE67-424B-A3FA-43D8B6C0B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7FE3-7A0D-4397-A7BD-6BF43DF04548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AFF7-4415-4385-8CA5-7DB683799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C6082-5290-4883-A12C-0D5500390FE5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6619-B3B3-4AB9-BF5C-E70E144BC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D16883-86F1-4BFB-8AEB-DD85D30B889A}" type="datetimeFigureOut">
              <a:rPr lang="en-US"/>
              <a:pPr>
                <a:defRPr/>
              </a:pPr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55FDD44-3C07-47AB-9460-33279B0C5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48322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48322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48322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483226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qP-mar25a4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ye9pEsWWy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tsec.edu.tw/index.aspx" TargetMode="External"/><Relationship Id="rId13" Type="http://schemas.openxmlformats.org/officeDocument/2006/relationships/hyperlink" Target="http://921kb.sinica.edu.tw/" TargetMode="External"/><Relationship Id="rId3" Type="http://schemas.openxmlformats.org/officeDocument/2006/relationships/image" Target="../media/image55.jpeg"/><Relationship Id="rId7" Type="http://schemas.openxmlformats.org/officeDocument/2006/relationships/hyperlink" Target="http://www.youtube.com/watch?v=Dye9pEsWWyI" TargetMode="External"/><Relationship Id="rId12" Type="http://schemas.openxmlformats.org/officeDocument/2006/relationships/hyperlink" Target="http://www.csprs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uest.eb.com/" TargetMode="External"/><Relationship Id="rId11" Type="http://schemas.openxmlformats.org/officeDocument/2006/relationships/hyperlink" Target="http://blog.xuite.net/penshing/blog" TargetMode="External"/><Relationship Id="rId5" Type="http://schemas.openxmlformats.org/officeDocument/2006/relationships/hyperlink" Target="http://geo3w.ncue.edu.tw/bsrapage/geoscience/geology/tb03.htm" TargetMode="External"/><Relationship Id="rId15" Type="http://schemas.openxmlformats.org/officeDocument/2006/relationships/hyperlink" Target="https://maps.google.com.tw/" TargetMode="External"/><Relationship Id="rId10" Type="http://schemas.openxmlformats.org/officeDocument/2006/relationships/hyperlink" Target="http://zh.wikipedia.org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://earth.fg.tp.edu.tw/" TargetMode="External"/><Relationship Id="rId14" Type="http://schemas.openxmlformats.org/officeDocument/2006/relationships/hyperlink" Target="http://digimuse.nmns.edu.tw/taiwanlandform2/index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611188" y="1916113"/>
            <a:ext cx="7858125" cy="1470025"/>
          </a:xfrm>
        </p:spPr>
        <p:txBody>
          <a:bodyPr/>
          <a:lstStyle/>
          <a:p>
            <a:pPr eaLnBrk="1" hangingPunct="1"/>
            <a:r>
              <a:rPr lang="zh-TW" altLang="en-US" sz="8000" smtClean="0">
                <a:latin typeface="標楷體" pitchFamily="65" charset="-120"/>
                <a:ea typeface="標楷體" pitchFamily="65" charset="-120"/>
              </a:rPr>
              <a:t>海洋中的家園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674688" y="3860800"/>
            <a:ext cx="6921500" cy="17970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            ◎</a:t>
            </a:r>
            <a:r>
              <a:rPr lang="zh-TW" altLang="en-US" b="1" smtClean="0">
                <a:latin typeface="新細明體" charset="-120"/>
                <a:ea typeface="標楷體" pitchFamily="65" charset="-120"/>
              </a:rPr>
              <a:t>臺灣島的誕生</a:t>
            </a:r>
          </a:p>
          <a:p>
            <a:pPr marL="0" indent="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            ◎海洋臺灣</a:t>
            </a:r>
          </a:p>
          <a:p>
            <a:pPr marL="0" indent="0" eaLnBrk="1" hangingPunct="1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            ◎補充：灰面鵟鷹生態介紹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71550" y="3333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翰林版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•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社會科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五上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•1-2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品田山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333375"/>
            <a:ext cx="8713788" cy="57800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2888" y="6165850"/>
            <a:ext cx="871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ea typeface="標楷體" pitchFamily="65" charset="-120"/>
              </a:rPr>
              <a:t>品田山可以清楚看到山脈受板塊擠壓形成的摺曲現象。維基百科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le:集集武昌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8569325" cy="36845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標楷體" pitchFamily="65" charset="-120"/>
              </a:rPr>
              <a:t>921</a:t>
            </a:r>
            <a:r>
              <a:rPr lang="zh-TW" altLang="en-US" smtClean="0">
                <a:ea typeface="標楷體" pitchFamily="65" charset="-120"/>
              </a:rPr>
              <a:t>大地震的災損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84213" y="537368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ea typeface="標楷體" pitchFamily="65" charset="-120"/>
              </a:rPr>
              <a:t>位在震央所在地的集集，這是集集武昌宮，引自維基百科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3" t="15749" r="11558" b="4451"/>
          <a:stretch/>
        </p:blipFill>
        <p:spPr>
          <a:xfrm>
            <a:off x="4211960" y="188640"/>
            <a:ext cx="4896544" cy="6771918"/>
          </a:xfrm>
          <a:prstGeom prst="rect">
            <a:avLst/>
          </a:prstGeom>
        </p:spPr>
      </p:pic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ea typeface="標楷體" pitchFamily="65" charset="-120"/>
              </a:rPr>
              <a:t>日本</a:t>
            </a:r>
            <a:r>
              <a:rPr lang="en-US" altLang="zh-TW" smtClean="0">
                <a:ea typeface="新細明體" charset="-120"/>
              </a:rPr>
              <a:t>311</a:t>
            </a:r>
            <a:r>
              <a:rPr lang="zh-TW" altLang="en-US" smtClean="0">
                <a:ea typeface="標楷體" pitchFamily="65" charset="-120"/>
              </a:rPr>
              <a:t>地震記錄影片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東日本大地震的瞬間</a:t>
            </a:r>
            <a:r>
              <a:rPr lang="en-US" altLang="zh-TW" sz="2800" dirty="0" smtClean="0">
                <a:ea typeface="新細明體" charset="-120"/>
                <a:hlinkClick r:id="rId3"/>
              </a:rPr>
              <a:t>http://www.youtube.com/watch?v=XqP-mar25a4</a:t>
            </a:r>
            <a:endParaRPr lang="en-US" altLang="zh-TW" sz="2800" dirty="0" smtClean="0">
              <a:ea typeface="新細明體" charset="-120"/>
            </a:endParaRPr>
          </a:p>
          <a:p>
            <a:pPr>
              <a:spcBef>
                <a:spcPct val="45000"/>
              </a:spcBef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[NHK]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影像紀錄：東日本大地震</a:t>
            </a:r>
            <a:r>
              <a:rPr lang="en-US" altLang="zh-TW" sz="2800" dirty="0" smtClean="0">
                <a:ea typeface="新細明體" charset="-120"/>
                <a:hlinkClick r:id="rId4"/>
              </a:rPr>
              <a:t>http://www.youtube.com/watch?v=Dye9pEsWWyI</a:t>
            </a:r>
            <a:endParaRPr lang="en-US" altLang="zh-TW" sz="2800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92280" y="55892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圖：維基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250825" y="417513"/>
            <a:ext cx="8569325" cy="1498600"/>
          </a:xfrm>
        </p:spPr>
        <p:txBody>
          <a:bodyPr/>
          <a:lstStyle/>
          <a:p>
            <a:r>
              <a:rPr lang="en-US" altLang="zh-TW" sz="6000" dirty="0" smtClean="0">
                <a:ea typeface="標楷體" pitchFamily="65" charset="-120"/>
              </a:rPr>
              <a:t>【</a:t>
            </a:r>
            <a:r>
              <a:rPr lang="zh-TW" altLang="en-US" sz="6000" dirty="0" smtClean="0">
                <a:ea typeface="標楷體" pitchFamily="65" charset="-120"/>
              </a:rPr>
              <a:t>補</a:t>
            </a:r>
            <a:r>
              <a:rPr lang="en-US" altLang="zh-TW" sz="6000" dirty="0" smtClean="0">
                <a:ea typeface="標楷體" pitchFamily="65" charset="-120"/>
              </a:rPr>
              <a:t>】</a:t>
            </a:r>
            <a:r>
              <a:rPr lang="zh-TW" altLang="en-US" sz="6000" dirty="0" smtClean="0">
                <a:ea typeface="標楷體" pitchFamily="65" charset="-120"/>
              </a:rPr>
              <a:t>臺灣島的前世今生</a:t>
            </a:r>
          </a:p>
        </p:txBody>
      </p:sp>
      <p:pic>
        <p:nvPicPr>
          <p:cNvPr id="48132" name="Picture 4" descr="Mt_Dabajian-winter_view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" y="1773238"/>
            <a:ext cx="7632700" cy="4300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pic>
        <p:nvPicPr>
          <p:cNvPr id="25602" name="Picture 3" descr="tb0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5040313" cy="3859212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580063" y="2133600"/>
            <a:ext cx="31686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億年前</a:t>
            </a:r>
          </a:p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因為歐亞板塊和古太平洋板塊的擠壓，古臺灣島形成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484438" y="4508500"/>
            <a:ext cx="2016125" cy="720725"/>
          </a:xfrm>
          <a:prstGeom prst="wedgeRoundRectCallout">
            <a:avLst>
              <a:gd name="adj1" fmla="val -14407"/>
              <a:gd name="adj2" fmla="val -156606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sz="2000" b="1">
                <a:ea typeface="標楷體" pitchFamily="65" charset="-120"/>
              </a:rPr>
              <a:t>兩板塊交接處隆起形成古臺灣島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400104" y="1341438"/>
            <a:ext cx="3708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億～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2000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萬年前</a:t>
            </a:r>
          </a:p>
          <a:p>
            <a:pPr>
              <a:lnSpc>
                <a:spcPct val="125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兩板塊擠壓力量消退，導致臺灣海峽大陸棚陷落，形成海底盆地與北港高地。另有一些小火山噴發形成小島。</a:t>
            </a:r>
          </a:p>
          <a:p>
            <a:pPr>
              <a:lnSpc>
                <a:spcPct val="125000"/>
              </a:lnSpc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陷落的海底盆地則是從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5000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萬年前起，逐漸堆積出沉積岩。</a:t>
            </a:r>
          </a:p>
        </p:txBody>
      </p:sp>
      <p:pic>
        <p:nvPicPr>
          <p:cNvPr id="26628" name="Picture 7" descr="tb0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895850" cy="3209925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1692275" y="3860800"/>
            <a:ext cx="1104900" cy="576263"/>
          </a:xfrm>
          <a:prstGeom prst="wedgeRoundRectCallout">
            <a:avLst>
              <a:gd name="adj1" fmla="val 13074"/>
              <a:gd name="adj2" fmla="val -123278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b="1">
                <a:ea typeface="標楷體" pitchFamily="65" charset="-120"/>
              </a:rPr>
              <a:t>北港高地時浮時沉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419475" y="1844675"/>
            <a:ext cx="1439863" cy="936625"/>
          </a:xfrm>
          <a:prstGeom prst="wedgeRoundRectCallout">
            <a:avLst>
              <a:gd name="adj1" fmla="val -61134"/>
              <a:gd name="adj2" fmla="val 114236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b="1">
                <a:ea typeface="標楷體" pitchFamily="65" charset="-120"/>
              </a:rPr>
              <a:t>古臺灣島在侵蝕下逐漸躲在海面下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763713" y="1484313"/>
            <a:ext cx="1104900" cy="576262"/>
          </a:xfrm>
          <a:prstGeom prst="wedgeRoundRectCallout">
            <a:avLst>
              <a:gd name="adj1" fmla="val 51866"/>
              <a:gd name="adj2" fmla="val 287741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b="1">
                <a:ea typeface="標楷體" pitchFamily="65" charset="-120"/>
              </a:rPr>
              <a:t>陷落的海底盆地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5364163" y="1916113"/>
            <a:ext cx="3600450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萬年前</a:t>
            </a:r>
          </a:p>
          <a:p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歐亞板塊張裂作用，引起火山噴發，澎湖群島因而誕生。</a:t>
            </a:r>
          </a:p>
          <a:p>
            <a:r>
              <a:rPr lang="zh-TW" altLang="en-US" sz="3000" b="1">
                <a:latin typeface="標楷體" pitchFamily="65" charset="-120"/>
                <a:ea typeface="標楷體" pitchFamily="65" charset="-120"/>
              </a:rPr>
              <a:t>此外，遠方的火山島被菲律賓海板塊逐漸推向臺灣。</a:t>
            </a:r>
          </a:p>
          <a:p>
            <a:endParaRPr lang="zh-TW" altLang="en-US" sz="3000" b="1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2" name="Picture 7" descr="tb03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895850" cy="3036888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2268538" y="2349500"/>
            <a:ext cx="1104900" cy="576263"/>
          </a:xfrm>
          <a:prstGeom prst="wedgeRoundRectCallout">
            <a:avLst>
              <a:gd name="adj1" fmla="val -1579"/>
              <a:gd name="adj2" fmla="val 127685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dirty="0">
                <a:ea typeface="標楷體" pitchFamily="65" charset="-120"/>
              </a:rPr>
              <a:t>澎湖緩緩出現囉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635375" y="4508500"/>
            <a:ext cx="1296988" cy="576263"/>
          </a:xfrm>
          <a:prstGeom prst="wedgeRoundRectCallout">
            <a:avLst>
              <a:gd name="adj1" fmla="val -46940"/>
              <a:gd name="adj2" fmla="val -138153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>
                <a:ea typeface="標楷體" pitchFamily="65" charset="-120"/>
              </a:rPr>
              <a:t>遙遠的火山島群出現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5435600" y="1628775"/>
            <a:ext cx="345757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萬年前</a:t>
            </a:r>
          </a:p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劇烈的板塊擠壓，把海底盆地的沉積物、小火山島全擠出海面，臺灣島正式現身。臺灣的五大山脈逐漸成形。</a:t>
            </a:r>
          </a:p>
        </p:txBody>
      </p:sp>
      <p:pic>
        <p:nvPicPr>
          <p:cNvPr id="28676" name="Picture 7" descr="tb0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5111750" cy="3524250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9552" y="1403350"/>
            <a:ext cx="2664023" cy="1090613"/>
          </a:xfrm>
          <a:prstGeom prst="wedgeRoundRectCallout">
            <a:avLst>
              <a:gd name="adj1" fmla="val 49394"/>
              <a:gd name="adj2" fmla="val 89120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zh-TW" altLang="en-US" b="1" dirty="0">
                <a:ea typeface="標楷體" pitchFamily="65" charset="-120"/>
              </a:rPr>
              <a:t>古</a:t>
            </a:r>
            <a:r>
              <a:rPr lang="zh-TW" altLang="en-US" b="1" dirty="0" smtClean="0">
                <a:ea typeface="標楷體" pitchFamily="65" charset="-120"/>
              </a:rPr>
              <a:t>臺灣島 </a:t>
            </a:r>
            <a:r>
              <a:rPr lang="en-US" altLang="zh-TW" b="1" dirty="0" smtClean="0">
                <a:ea typeface="標楷體" pitchFamily="65" charset="-120"/>
              </a:rPr>
              <a:t>+ </a:t>
            </a:r>
            <a:r>
              <a:rPr lang="zh-TW" altLang="en-US" b="1" dirty="0" smtClean="0">
                <a:ea typeface="標楷體" pitchFamily="65" charset="-120"/>
              </a:rPr>
              <a:t>小火山島 </a:t>
            </a:r>
            <a:r>
              <a:rPr lang="en-US" altLang="zh-TW" b="1" dirty="0" smtClean="0">
                <a:ea typeface="標楷體" pitchFamily="65" charset="-120"/>
              </a:rPr>
              <a:t>+ </a:t>
            </a:r>
            <a:r>
              <a:rPr lang="zh-TW" altLang="en-US" b="1" dirty="0" smtClean="0">
                <a:ea typeface="標楷體" pitchFamily="65" charset="-120"/>
              </a:rPr>
              <a:t>海底</a:t>
            </a:r>
            <a:r>
              <a:rPr lang="zh-TW" altLang="en-US" b="1" dirty="0">
                <a:ea typeface="標楷體" pitchFamily="65" charset="-120"/>
              </a:rPr>
              <a:t>盆地的沉積岩，全部擠出海面，山脈也形成</a:t>
            </a:r>
            <a:endParaRPr lang="en-US" altLang="zh-TW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219700" y="1341438"/>
            <a:ext cx="3817938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 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萬年前</a:t>
            </a:r>
          </a:p>
          <a:p>
            <a:pPr>
              <a:lnSpc>
                <a:spcPct val="120000"/>
              </a:lnSpc>
            </a:pPr>
            <a:r>
              <a:rPr lang="zh-TW" altLang="en-US" sz="2800" b="1" dirty="0"/>
              <a:t>◎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西部平原漸漸出現</a:t>
            </a:r>
          </a:p>
          <a:p>
            <a:pPr>
              <a:lnSpc>
                <a:spcPct val="120000"/>
              </a:lnSpc>
            </a:pPr>
            <a:r>
              <a:rPr lang="zh-TW" altLang="en-US" sz="2800" b="1" dirty="0"/>
              <a:t>◎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因為菲律賓海板塊隱沒。使得北部一連串的火山爆發，形成：龜山島、大屯火山群、基隆火山群等。</a:t>
            </a:r>
          </a:p>
          <a:p>
            <a:pPr>
              <a:lnSpc>
                <a:spcPct val="120000"/>
              </a:lnSpc>
            </a:pPr>
            <a:r>
              <a:rPr lang="zh-TW" altLang="en-US" sz="2800" b="1" dirty="0"/>
              <a:t>◎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萬年前，海岸山脈報到。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29700" name="Picture 7" descr="tb0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4897438" cy="3379787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50825" y="6165850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chemeClr val="bg1"/>
                </a:solidFill>
                <a:ea typeface="標楷體" pitchFamily="65" charset="-120"/>
              </a:rPr>
              <a:t>綠島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50825" y="2492375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chemeClr val="bg1"/>
                </a:solidFill>
                <a:ea typeface="標楷體" pitchFamily="65" charset="-120"/>
              </a:rPr>
              <a:t>蘭嶼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1979613" y="1484313"/>
            <a:ext cx="1104900" cy="576262"/>
          </a:xfrm>
          <a:prstGeom prst="wedgeRoundRectCallout">
            <a:avLst>
              <a:gd name="adj1" fmla="val 104597"/>
              <a:gd name="adj2" fmla="val 111157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b="1">
                <a:ea typeface="標楷體" pitchFamily="65" charset="-120"/>
              </a:rPr>
              <a:t>大屯火山群形成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1763713" y="4076700"/>
            <a:ext cx="1177925" cy="576263"/>
          </a:xfrm>
          <a:prstGeom prst="wedgeRoundRectCallout">
            <a:avLst>
              <a:gd name="adj1" fmla="val 115093"/>
              <a:gd name="adj2" fmla="val -41736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zh-TW" altLang="en-US" b="1">
                <a:ea typeface="標楷體" pitchFamily="65" charset="-120"/>
              </a:rPr>
              <a:t>小跟班</a:t>
            </a:r>
            <a:r>
              <a:rPr lang="en-US" altLang="zh-TW" b="1">
                <a:ea typeface="標楷體" pitchFamily="65" charset="-120"/>
              </a:rPr>
              <a:t>-- </a:t>
            </a:r>
            <a:r>
              <a:rPr lang="zh-TW" altLang="en-US" b="1">
                <a:ea typeface="標楷體" pitchFamily="65" charset="-120"/>
              </a:rPr>
              <a:t>蘭嶼</a:t>
            </a:r>
            <a:r>
              <a:rPr lang="en-US" altLang="zh-TW" b="1">
                <a:ea typeface="標楷體" pitchFamily="65" charset="-120"/>
              </a:rPr>
              <a:t>.</a:t>
            </a:r>
            <a:r>
              <a:rPr lang="zh-TW" altLang="en-US" b="1">
                <a:ea typeface="標楷體" pitchFamily="65" charset="-120"/>
              </a:rPr>
              <a:t>綠島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pic>
        <p:nvPicPr>
          <p:cNvPr id="37900" name="Picture 12" descr="File:Taiwan-Haian Ran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"/>
          <a:stretch>
            <a:fillRect/>
          </a:stretch>
        </p:blipFill>
        <p:spPr bwMode="auto">
          <a:xfrm>
            <a:off x="5324475" y="141288"/>
            <a:ext cx="38227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32蘭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513"/>
            <a:ext cx="53641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31綠島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3641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250825" y="6165850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chemeClr val="bg1"/>
                </a:solidFill>
                <a:ea typeface="標楷體" pitchFamily="65" charset="-120"/>
              </a:rPr>
              <a:t>綠島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50825" y="2492375"/>
            <a:ext cx="122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chemeClr val="bg1"/>
                </a:solidFill>
                <a:ea typeface="標楷體" pitchFamily="65" charset="-120"/>
              </a:rPr>
              <a:t>蘭嶼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412154" y="172427"/>
            <a:ext cx="3695700" cy="273685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20000"/>
              </a:spcBef>
            </a:pP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大約在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萬年前，因為火山噴發，形成蘭嶼和綠島。隨著菲律賓海板塊的擠壓，約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萬年前海岸山脈擠進臺灣島，還帶來綠島和蘭嶼兩個小跟班</a:t>
            </a:r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</a:pPr>
            <a:r>
              <a:rPr lang="zh-TW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圖</a:t>
            </a:r>
            <a:r>
              <a:rPr lang="zh-TW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Google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902" grpId="0"/>
      <p:bldP spid="378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611188" y="260648"/>
            <a:ext cx="8229600" cy="1143000"/>
          </a:xfrm>
        </p:spPr>
        <p:txBody>
          <a:bodyPr/>
          <a:lstStyle/>
          <a:p>
            <a:r>
              <a:rPr lang="en-US" altLang="zh-TW" sz="6000" dirty="0" smtClean="0">
                <a:ea typeface="標楷體" pitchFamily="65" charset="-120"/>
              </a:rPr>
              <a:t>【</a:t>
            </a:r>
            <a:r>
              <a:rPr lang="zh-TW" altLang="en-US" sz="6000" dirty="0" smtClean="0">
                <a:ea typeface="標楷體" pitchFamily="65" charset="-120"/>
              </a:rPr>
              <a:t>補</a:t>
            </a:r>
            <a:r>
              <a:rPr lang="en-US" altLang="zh-TW" sz="6000" dirty="0" smtClean="0">
                <a:ea typeface="標楷體" pitchFamily="65" charset="-120"/>
              </a:rPr>
              <a:t>】</a:t>
            </a:r>
            <a:r>
              <a:rPr lang="zh-TW" altLang="en-US" sz="6000" dirty="0" smtClean="0">
                <a:ea typeface="標楷體" pitchFamily="65" charset="-120"/>
              </a:rPr>
              <a:t>大陸漂移學說</a:t>
            </a:r>
          </a:p>
        </p:txBody>
      </p:sp>
      <p:pic>
        <p:nvPicPr>
          <p:cNvPr id="47108" name="Picture 4" descr="Stamp_Alfred_Wegener-維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638300"/>
            <a:ext cx="7056437" cy="4383088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00113" y="6119813"/>
            <a:ext cx="7272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圖：維基百科</a:t>
            </a:r>
            <a:r>
              <a:rPr lang="en-US" altLang="zh-TW" sz="1200" b="1"/>
              <a:t>https://upload.wikimedia.org/wikipedia/commons/a/a7/Stamp_Alfred_Wegener.jpg?uselang=zh-tw</a:t>
            </a:r>
            <a:endParaRPr lang="zh-TW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578921" y="2060848"/>
            <a:ext cx="3457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2.5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1.8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萬年前</a:t>
            </a: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冰河時期來臨，</a:t>
            </a: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臺灣海峽消失了！</a:t>
            </a:r>
          </a:p>
        </p:txBody>
      </p:sp>
      <p:pic>
        <p:nvPicPr>
          <p:cNvPr id="30724" name="Picture 7" descr="tb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5256212" cy="3217862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1763713" y="4076700"/>
            <a:ext cx="2663825" cy="1223963"/>
          </a:xfrm>
          <a:prstGeom prst="wedgeRoundRectCallout">
            <a:avLst>
              <a:gd name="adj1" fmla="val -15972"/>
              <a:gd name="adj2" fmla="val -175292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zh-TW" altLang="en-US" sz="2000" b="1">
                <a:ea typeface="標楷體" pitchFamily="65" charset="-120"/>
              </a:rPr>
              <a:t>冰河期，全球海平面下降</a:t>
            </a:r>
            <a:r>
              <a:rPr lang="en-US" altLang="zh-TW" sz="2000" b="1">
                <a:ea typeface="標楷體" pitchFamily="65" charset="-120"/>
              </a:rPr>
              <a:t>140m</a:t>
            </a:r>
            <a:r>
              <a:rPr lang="zh-TW" altLang="en-US" sz="2000" b="1">
                <a:ea typeface="標楷體" pitchFamily="65" charset="-120"/>
              </a:rPr>
              <a:t>，而臺灣海峽平均深度約</a:t>
            </a:r>
            <a:r>
              <a:rPr lang="en-US" altLang="zh-TW" sz="2000" b="1">
                <a:ea typeface="標楷體" pitchFamily="65" charset="-120"/>
              </a:rPr>
              <a:t>80m</a:t>
            </a:r>
            <a:r>
              <a:rPr lang="zh-TW" altLang="en-US" sz="2000" b="1">
                <a:ea typeface="標楷體" pitchFamily="65" charset="-120"/>
              </a:rPr>
              <a:t>，所以露出了陸地。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臺灣島的形成～彰師大地理學系</a:t>
            </a:r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95288" y="551656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圖片繪製：彰化師範大學 地理學系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435600" y="2133600"/>
            <a:ext cx="3457575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年前～現在</a:t>
            </a:r>
          </a:p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大約在</a:t>
            </a: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6000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年前，臺灣海峽已恢復為現今的高度。</a:t>
            </a:r>
          </a:p>
          <a:p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31748" name="Picture 7" descr="tb0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28800"/>
            <a:ext cx="4895850" cy="2895600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臺灣島的形成～未來的臺灣？</a:t>
            </a:r>
          </a:p>
        </p:txBody>
      </p:sp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684213" y="1628775"/>
            <a:ext cx="82804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、台北盆地繼續陷落</a:t>
            </a:r>
          </a:p>
          <a:p>
            <a:pPr>
              <a:lnSpc>
                <a:spcPct val="135000"/>
              </a:lnSpc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、西部平原繼續變胖</a:t>
            </a:r>
          </a:p>
          <a:p>
            <a:pPr>
              <a:lnSpc>
                <a:spcPct val="135000"/>
              </a:lnSpc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、恆春半島的尾巴越長越大</a:t>
            </a:r>
          </a:p>
          <a:p>
            <a:pPr>
              <a:lnSpc>
                <a:spcPct val="135000"/>
              </a:lnSpc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、臺灣的山脈越來越高</a:t>
            </a:r>
          </a:p>
          <a:p>
            <a:pPr>
              <a:lnSpc>
                <a:spcPct val="135000"/>
              </a:lnSpc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、海岸山脈脫離臺灣，最後隱沒在沖繩海溝</a:t>
            </a:r>
          </a:p>
          <a:p>
            <a:pPr>
              <a:lnSpc>
                <a:spcPct val="135000"/>
              </a:lnSpc>
            </a:pPr>
            <a:r>
              <a:rPr lang="en-US" altLang="zh-TW" sz="3200" b="1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、綠島與蘭嶼和台灣合併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dirty="0" smtClean="0">
                <a:ea typeface="標楷體" pitchFamily="65" charset="-120"/>
              </a:rPr>
              <a:t>一、臺灣島的誕生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34925" y="1600200"/>
            <a:ext cx="9109075" cy="5257800"/>
          </a:xfrm>
        </p:spPr>
        <p:txBody>
          <a:bodyPr/>
          <a:lstStyle/>
          <a:p>
            <a:pPr eaLnBrk="1" hangingPunct="1"/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</a:rPr>
              <a:t>歐亞板塊 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</a:rPr>
              <a:t>V.S.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</a:rPr>
              <a:t>菲律賓海板塊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 臺灣（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600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萬歲）</a:t>
            </a:r>
            <a:endParaRPr lang="en-US" altLang="zh-TW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altLang="zh-TW" sz="3000" b="1" dirty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交會點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3" panose="05040102010807070707" pitchFamily="18" charset="2"/>
              </a:rPr>
              <a:t> 花東縱谷</a:t>
            </a:r>
            <a:endParaRPr lang="zh-TW" altLang="en-US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/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板塊作用的影響</a:t>
            </a:r>
            <a:endParaRPr lang="en-US" altLang="zh-TW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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地震、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海嘯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：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921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日本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311</a:t>
            </a:r>
            <a:endParaRPr lang="zh-TW" altLang="en-US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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山脈升高：山脈上升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—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侵蝕作用</a:t>
            </a:r>
            <a:r>
              <a:rPr lang="zh-TW" altLang="en-US" sz="3000" b="1" dirty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≒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0.5~1cm/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年</a:t>
            </a:r>
          </a:p>
          <a:p>
            <a:pPr eaLnBrk="1" hangingPunct="1">
              <a:buFontTx/>
              <a:buNone/>
            </a:pP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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山脈位移：海岸山脈往中央山脈靠攏≒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7cm/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年</a:t>
            </a:r>
          </a:p>
          <a:p>
            <a:pPr eaLnBrk="1" hangingPunct="1"/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</a:rPr>
              <a:t>河流的堆積作用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沖積平原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  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5684" y="5503839"/>
            <a:ext cx="7632700" cy="579437"/>
          </a:xfrm>
          <a:prstGeom prst="rect">
            <a:avLst/>
          </a:prstGeom>
          <a:solidFill>
            <a:srgbClr val="FF66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ysClr val="windowText" lastClr="000000"/>
                </a:solidFill>
                <a:ea typeface="標楷體" pitchFamily="65" charset="-120"/>
              </a:rPr>
              <a:t>※</a:t>
            </a:r>
            <a:r>
              <a:rPr lang="zh-TW" altLang="en-US" sz="3200" b="1" dirty="0">
                <a:solidFill>
                  <a:sysClr val="windowText" lastClr="000000"/>
                </a:solidFill>
                <a:ea typeface="標楷體" pitchFamily="65" charset="-120"/>
              </a:rPr>
              <a:t>河川的三種作用力：侵蝕、搬運、堆積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075166" y="2141031"/>
            <a:ext cx="1584176" cy="584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zh-TW" altLang="en-US" sz="3200" b="1" dirty="0" smtClean="0"/>
              <a:t>？</a:t>
            </a:r>
            <a:endParaRPr lang="zh-TW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c/c4/Taroko_national_park_Taiwan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8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65810" y="6165304"/>
            <a:ext cx="4536504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侵蝕作用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旺盛的立霧溪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上游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</a:t>
            </a:r>
            <a:endParaRPr lang="zh-TW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81" y="265872"/>
            <a:ext cx="4224469" cy="633670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895186" y="6165304"/>
            <a:ext cx="4141310" cy="369332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七家灣溪上游，可見到巨大石塊。作者</a:t>
            </a:r>
            <a:endParaRPr lang="zh-TW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43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44000" cy="627620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6198757"/>
            <a:ext cx="9144000" cy="64633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經過長距離的摩擦與碰撞，中、下游的岩石會逐漸變小、變圓。圖為長春祠一帶的立霧溪下圖為常見的鵝卵石，透過卵石的圓度與粒徑可判斷它經過的旅程。</a:t>
            </a:r>
            <a:r>
              <a:rPr lang="en-US" altLang="zh-TW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上、下圖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維基百科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7" y="404664"/>
            <a:ext cx="5491811" cy="3168352"/>
          </a:xfrm>
          <a:prstGeom prst="ellipse">
            <a:avLst/>
          </a:prstGeom>
          <a:ln w="133350" cap="rnd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710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" y="188640"/>
            <a:ext cx="9122317" cy="604867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6248463"/>
            <a:ext cx="9144000" cy="4320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當流速減弱，河水便會將攜帶物堆積。圖為荖濃溪沖積扇。莊文星攝影</a:t>
            </a:r>
            <a:r>
              <a:rPr lang="en-US" altLang="zh-TW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臺灣地貌資料庫</a:t>
            </a:r>
            <a:endParaRPr lang="zh-TW" altLang="en-US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26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ea typeface="標楷體" pitchFamily="65" charset="-120"/>
              </a:rPr>
              <a:t>二、海洋臺灣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76200" y="1556792"/>
            <a:ext cx="8964613" cy="4032448"/>
          </a:xfrm>
        </p:spPr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臺灣在</a:t>
            </a:r>
            <a:r>
              <a:rPr lang="en-US" altLang="zh-TW" b="1" dirty="0" smtClean="0">
                <a:ea typeface="標楷體" pitchFamily="65" charset="-120"/>
              </a:rPr>
              <a:t>『</a:t>
            </a:r>
            <a:r>
              <a:rPr lang="zh-TW" altLang="en-US" b="1" dirty="0" smtClean="0">
                <a:ea typeface="標楷體" pitchFamily="65" charset="-120"/>
              </a:rPr>
              <a:t>東亞島弧</a:t>
            </a:r>
            <a:r>
              <a:rPr lang="en-US" altLang="zh-TW" b="1" dirty="0" smtClean="0">
                <a:ea typeface="標楷體" pitchFamily="65" charset="-120"/>
              </a:rPr>
              <a:t>』</a:t>
            </a:r>
            <a:r>
              <a:rPr lang="zh-TW" altLang="en-US" b="1" dirty="0" smtClean="0">
                <a:ea typeface="標楷體" pitchFamily="65" charset="-120"/>
              </a:rPr>
              <a:t>中段</a:t>
            </a: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</a:t>
            </a:r>
            <a:r>
              <a:rPr lang="zh-TW" altLang="en-US" b="1" dirty="0" smtClean="0">
                <a:ea typeface="標楷體" pitchFamily="65" charset="-120"/>
              </a:rPr>
              <a:t>交通～航運</a:t>
            </a: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</a:t>
            </a:r>
            <a:r>
              <a:rPr lang="zh-TW" altLang="en-US" b="1" dirty="0" smtClean="0">
                <a:ea typeface="標楷體" pitchFamily="65" charset="-120"/>
              </a:rPr>
              <a:t>戰略：亞洲 </a:t>
            </a:r>
            <a:r>
              <a:rPr lang="en-US" altLang="zh-TW" b="1" dirty="0" err="1" smtClean="0">
                <a:ea typeface="標楷體" pitchFamily="65" charset="-120"/>
              </a:rPr>
              <a:t>vs</a:t>
            </a:r>
            <a:r>
              <a:rPr lang="en-US" altLang="zh-TW" b="1" dirty="0" smtClean="0"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太平洋 進出門戶</a:t>
            </a: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生物遷移中途站：灰面鵟鷹（</a:t>
            </a:r>
            <a:r>
              <a:rPr lang="zh-TW" altLang="en-US" b="1" dirty="0" smtClean="0">
                <a:ea typeface="標楷體" pitchFamily="65" charset="-120"/>
                <a:sym typeface="Wingdings" pitchFamily="2" charset="2"/>
              </a:rPr>
              <a:t>國慶鳥）</a:t>
            </a:r>
            <a:endParaRPr lang="en-US" altLang="zh-TW" b="1" dirty="0" smtClean="0">
              <a:ea typeface="標楷體" pitchFamily="65" charset="-120"/>
              <a:sym typeface="Wingdings" pitchFamily="2" charset="2"/>
            </a:endParaRP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    海洋資源：</a:t>
            </a:r>
            <a:r>
              <a:rPr lang="zh-TW" altLang="en-US" b="1" dirty="0" smtClean="0">
                <a:ea typeface="標楷體" pitchFamily="65" charset="-120"/>
              </a:rPr>
              <a:t>漁、鹽、觀光（</a:t>
            </a:r>
            <a:r>
              <a:rPr lang="en-US" altLang="zh-TW" b="1" dirty="0" smtClean="0">
                <a:ea typeface="標楷體" pitchFamily="65" charset="-120"/>
              </a:rPr>
              <a:t>ex.</a:t>
            </a:r>
            <a:r>
              <a:rPr lang="zh-TW" altLang="en-US" b="1" dirty="0" smtClean="0">
                <a:ea typeface="標楷體" pitchFamily="65" charset="-120"/>
              </a:rPr>
              <a:t>賞鯨）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1560" y="4584030"/>
            <a:ext cx="7488832" cy="107721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灰面鵟鷹：國慶鳥、清明鳥、山後鳥、 </a:t>
            </a:r>
            <a:endParaRPr lang="en-US" altLang="zh-TW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南路鷹、國姓鳥</a:t>
            </a:r>
            <a:endParaRPr lang="zh-TW" alt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未命名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 smtClean="0">
                <a:ea typeface="標楷體" pitchFamily="65" charset="-120"/>
              </a:rPr>
              <a:t>臺灣</a:t>
            </a:r>
            <a:r>
              <a:rPr lang="zh-TW" altLang="en-US" sz="2400" b="1" dirty="0">
                <a:ea typeface="標楷體" pitchFamily="65" charset="-120"/>
              </a:rPr>
              <a:t>位在東亞島弧的重要位置。  圖：</a:t>
            </a:r>
            <a:r>
              <a:rPr lang="en-US" altLang="zh-TW" sz="2400" b="1" dirty="0">
                <a:ea typeface="標楷體" pitchFamily="65" charset="-120"/>
              </a:rPr>
              <a:t>Google Map</a:t>
            </a:r>
          </a:p>
        </p:txBody>
      </p:sp>
      <p:sp>
        <p:nvSpPr>
          <p:cNvPr id="35843" name="Oval 6"/>
          <p:cNvSpPr>
            <a:spLocks noChangeArrowheads="1"/>
          </p:cNvSpPr>
          <p:nvPr/>
        </p:nvSpPr>
        <p:spPr bwMode="auto">
          <a:xfrm>
            <a:off x="2484438" y="3933825"/>
            <a:ext cx="373062" cy="371475"/>
          </a:xfrm>
          <a:prstGeom prst="ellips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787900" y="2636838"/>
            <a:ext cx="3924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800" b="1" dirty="0">
                <a:solidFill>
                  <a:srgbClr val="FFFF00"/>
                </a:solidFill>
                <a:ea typeface="標楷體" pitchFamily="65" charset="-120"/>
              </a:rPr>
              <a:t>【</a:t>
            </a:r>
            <a:r>
              <a:rPr lang="zh-TW" altLang="en-US" sz="2800" b="1" dirty="0">
                <a:solidFill>
                  <a:srgbClr val="FFFF00"/>
                </a:solidFill>
                <a:ea typeface="標楷體" pitchFamily="65" charset="-120"/>
              </a:rPr>
              <a:t>思考時間</a:t>
            </a:r>
            <a:r>
              <a:rPr lang="en-US" altLang="zh-TW" sz="2800" b="1" dirty="0">
                <a:solidFill>
                  <a:srgbClr val="FFFF00"/>
                </a:solidFill>
                <a:ea typeface="標楷體" pitchFamily="65" charset="-120"/>
              </a:rPr>
              <a:t>】</a:t>
            </a:r>
          </a:p>
          <a:p>
            <a:pPr>
              <a:spcBef>
                <a:spcPct val="50000"/>
              </a:spcBef>
            </a:pPr>
            <a:r>
              <a:rPr lang="zh-TW" altLang="en-US" sz="2800" b="1" dirty="0">
                <a:solidFill>
                  <a:srgbClr val="FFFF00"/>
                </a:solidFill>
                <a:ea typeface="標楷體" pitchFamily="65" charset="-120"/>
              </a:rPr>
              <a:t>請想一想，如何以本張地圖解釋前張投影片中所提</a:t>
            </a:r>
            <a:r>
              <a:rPr lang="zh-TW" altLang="en-US" sz="2800" b="1" dirty="0" smtClean="0">
                <a:solidFill>
                  <a:srgbClr val="FFFF00"/>
                </a:solidFill>
                <a:ea typeface="標楷體" pitchFamily="65" charset="-120"/>
              </a:rPr>
              <a:t>：臺灣</a:t>
            </a:r>
            <a:r>
              <a:rPr lang="zh-TW" altLang="en-US" sz="2800" b="1" dirty="0">
                <a:solidFill>
                  <a:srgbClr val="FFFF00"/>
                </a:solidFill>
                <a:ea typeface="標楷體" pitchFamily="65" charset="-120"/>
              </a:rPr>
              <a:t>在諸多地方有其重要性呢？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zh-TW" sz="5400" dirty="0" smtClean="0">
                <a:ea typeface="標楷體" pitchFamily="65" charset="-120"/>
              </a:rPr>
              <a:t>【</a:t>
            </a:r>
            <a:r>
              <a:rPr lang="zh-TW" altLang="en-US" sz="5400" dirty="0" smtClean="0">
                <a:ea typeface="標楷體" pitchFamily="65" charset="-120"/>
              </a:rPr>
              <a:t>補</a:t>
            </a:r>
            <a:r>
              <a:rPr lang="en-US" altLang="zh-TW" sz="5400" dirty="0" smtClean="0">
                <a:ea typeface="標楷體" pitchFamily="65" charset="-120"/>
              </a:rPr>
              <a:t>】</a:t>
            </a:r>
            <a:r>
              <a:rPr lang="zh-TW" altLang="en-US" sz="5400" dirty="0" smtClean="0">
                <a:ea typeface="標楷體" pitchFamily="65" charset="-120"/>
              </a:rPr>
              <a:t>灰面鵟鷹的生態介紹</a:t>
            </a:r>
          </a:p>
        </p:txBody>
      </p:sp>
      <p:pic>
        <p:nvPicPr>
          <p:cNvPr id="36866" name="Picture 4" descr="073八卦山「鷹揚八卦」的主角-灰面鵟鷹-廖本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486650" cy="4973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 rot="252862">
            <a:off x="6084168" y="5445224"/>
            <a:ext cx="1728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廖本興 攝影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0" y="6021388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為何臺灣有如此險峻的高山？造山運動的成因一直是地質學者想要探求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的答案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圖：陳玉峰</a:t>
            </a:r>
          </a:p>
        </p:txBody>
      </p:sp>
      <p:pic>
        <p:nvPicPr>
          <p:cNvPr id="17409" name="Picture 4" descr="02為何臺灣有如此險峻的高山？造刪成因一直是地質學者要探求的--陳玉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16632"/>
            <a:ext cx="8931360" cy="5760000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075數量可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0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0" y="5878513"/>
            <a:ext cx="91440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ea typeface="標楷體" pitchFamily="65" charset="-120"/>
              </a:rPr>
              <a:t>灰面鵟鷹</a:t>
            </a:r>
            <a:r>
              <a:rPr lang="zh-TW" altLang="en-US" sz="2000" b="1" dirty="0" smtClean="0">
                <a:ea typeface="標楷體" pitchFamily="65" charset="-120"/>
              </a:rPr>
              <a:t>在臺灣</a:t>
            </a:r>
            <a:r>
              <a:rPr lang="zh-TW" altLang="en-US" sz="2000" b="1" dirty="0">
                <a:ea typeface="標楷體" pitchFamily="65" charset="-120"/>
              </a:rPr>
              <a:t>屬於過境鳥，數量非常可觀（</a:t>
            </a:r>
            <a:r>
              <a:rPr lang="en-US" altLang="zh-TW" sz="2000" b="1" dirty="0">
                <a:ea typeface="標楷體" pitchFamily="65" charset="-120"/>
              </a:rPr>
              <a:t>23000</a:t>
            </a:r>
            <a:r>
              <a:rPr lang="zh-TW" altLang="en-US" sz="2000" b="1" dirty="0">
                <a:ea typeface="標楷體" pitchFamily="65" charset="-120"/>
              </a:rPr>
              <a:t>～</a:t>
            </a:r>
            <a:r>
              <a:rPr lang="en-US" altLang="zh-TW" sz="2000" b="1" dirty="0">
                <a:ea typeface="標楷體" pitchFamily="65" charset="-120"/>
              </a:rPr>
              <a:t>43500</a:t>
            </a:r>
            <a:r>
              <a:rPr lang="zh-TW" altLang="en-US" sz="2000" b="1" dirty="0">
                <a:ea typeface="標楷體" pitchFamily="65" charset="-120"/>
              </a:rPr>
              <a:t>隻，</a:t>
            </a:r>
            <a:r>
              <a:rPr lang="en-US" altLang="zh-TW" sz="2000" b="1" dirty="0">
                <a:ea typeface="標楷體" pitchFamily="65" charset="-120"/>
              </a:rPr>
              <a:t>2004</a:t>
            </a:r>
            <a:r>
              <a:rPr lang="zh-TW" altLang="en-US" sz="2000" b="1" dirty="0">
                <a:ea typeface="標楷體" pitchFamily="65" charset="-120"/>
              </a:rPr>
              <a:t>～</a:t>
            </a:r>
            <a:r>
              <a:rPr lang="en-US" altLang="zh-TW" sz="2000" b="1" dirty="0">
                <a:ea typeface="標楷體" pitchFamily="65" charset="-120"/>
              </a:rPr>
              <a:t>2009</a:t>
            </a:r>
            <a:r>
              <a:rPr lang="zh-TW" altLang="en-US" sz="2000" b="1" dirty="0">
                <a:ea typeface="標楷體" pitchFamily="65" charset="-120"/>
              </a:rPr>
              <a:t>年資料），臺灣是其遷徙時很重要的一個休憩場所。圖片中凡有</a:t>
            </a:r>
            <a:r>
              <a:rPr lang="en-US" altLang="zh-TW" sz="2000" b="1" dirty="0">
                <a:ea typeface="標楷體" pitchFamily="65" charset="-120"/>
              </a:rPr>
              <a:t>『DW』</a:t>
            </a:r>
            <a:r>
              <a:rPr lang="zh-TW" altLang="en-US" sz="2000" b="1" dirty="0">
                <a:ea typeface="標楷體" pitchFamily="65" charset="-120"/>
              </a:rPr>
              <a:t>字樣，攝影者皆為吳志典，感謝吳老師慨允使用，因圖片已有版權圖樣，故不再述明。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077在八卦山以及恆春是賞鷹好地點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4330700" cy="6221413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5651500" y="1196975"/>
            <a:ext cx="3097213" cy="2024063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八卦山以及滿州是賞鷹好地點。</a:t>
            </a:r>
          </a:p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圖片：中華民國航空測量及遙感探測學會</a:t>
            </a:r>
            <a:r>
              <a:rPr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44039" name="Oval 7"/>
          <p:cNvSpPr>
            <a:spLocks noChangeArrowheads="1"/>
          </p:cNvSpPr>
          <p:nvPr/>
        </p:nvSpPr>
        <p:spPr bwMode="auto">
          <a:xfrm>
            <a:off x="2700338" y="2420938"/>
            <a:ext cx="720725" cy="647700"/>
          </a:xfrm>
          <a:prstGeom prst="ellips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2987675" y="5876925"/>
            <a:ext cx="720725" cy="64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236538" y="3068638"/>
            <a:ext cx="1743075" cy="1871662"/>
          </a:xfrm>
          <a:prstGeom prst="wedgeRoundRectCallout">
            <a:avLst>
              <a:gd name="adj1" fmla="val 101458"/>
              <a:gd name="adj2" fmla="val 41347"/>
              <a:gd name="adj3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600" b="1">
                <a:ea typeface="標楷體" pitchFamily="65" charset="-120"/>
              </a:rPr>
              <a:t>清明鳥</a:t>
            </a:r>
          </a:p>
          <a:p>
            <a:pPr algn="ctr"/>
            <a:r>
              <a:rPr lang="zh-TW" altLang="en-US" sz="3600" b="1">
                <a:ea typeface="標楷體" pitchFamily="65" charset="-120"/>
              </a:rPr>
              <a:t>掃墓鳥</a:t>
            </a:r>
          </a:p>
          <a:p>
            <a:pPr algn="ctr"/>
            <a:r>
              <a:rPr lang="zh-TW" altLang="en-US" sz="3600" b="1">
                <a:ea typeface="標楷體" pitchFamily="65" charset="-120"/>
              </a:rPr>
              <a:t>南路鷹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32113" y="3141663"/>
            <a:ext cx="215900" cy="1800225"/>
          </a:xfrm>
          <a:prstGeom prst="upArrow">
            <a:avLst>
              <a:gd name="adj1" fmla="val 50000"/>
              <a:gd name="adj2" fmla="val 208456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 rot="1320000">
            <a:off x="3851275" y="3644900"/>
            <a:ext cx="252413" cy="2244725"/>
          </a:xfrm>
          <a:prstGeom prst="downArrow">
            <a:avLst>
              <a:gd name="adj1" fmla="val 50000"/>
              <a:gd name="adj2" fmla="val 2223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580063" y="4292600"/>
            <a:ext cx="2232025" cy="1368425"/>
          </a:xfrm>
          <a:prstGeom prst="wedgeRoundRectCallout">
            <a:avLst>
              <a:gd name="adj1" fmla="val -99431"/>
              <a:gd name="adj2" fmla="val -8016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600" b="1">
                <a:ea typeface="標楷體" pitchFamily="65" charset="-120"/>
              </a:rPr>
              <a:t>山後鳥</a:t>
            </a:r>
          </a:p>
          <a:p>
            <a:pPr algn="ctr"/>
            <a:r>
              <a:rPr lang="zh-TW" altLang="en-US" sz="3600" b="1">
                <a:ea typeface="標楷體" pitchFamily="65" charset="-120"/>
              </a:rPr>
              <a:t>國慶鳥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684213" y="1268760"/>
            <a:ext cx="1511300" cy="647700"/>
          </a:xfrm>
          <a:prstGeom prst="wedgeRoundRectCallout">
            <a:avLst>
              <a:gd name="adj1" fmla="val 108036"/>
              <a:gd name="adj2" fmla="val 95251"/>
              <a:gd name="adj3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200" b="1" dirty="0">
                <a:ea typeface="標楷體" pitchFamily="65" charset="-120"/>
              </a:rPr>
              <a:t>國姓鳥</a:t>
            </a: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2916238" y="2060575"/>
            <a:ext cx="288925" cy="287338"/>
          </a:xfrm>
          <a:prstGeom prst="ellips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182938" y="1879600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solidFill>
                  <a:schemeClr val="folHlink"/>
                </a:solidFill>
                <a:ea typeface="標楷體" pitchFamily="65" charset="-120"/>
              </a:rPr>
              <a:t>大甲鐵砧山</a:t>
            </a:r>
          </a:p>
        </p:txBody>
      </p:sp>
      <p:pic>
        <p:nvPicPr>
          <p:cNvPr id="34829" name="Picture 13" descr="DSC0959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2204864"/>
            <a:ext cx="24495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88119" y="6066376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 dirty="0">
                <a:ea typeface="標楷體" pitchFamily="65" charset="-120"/>
              </a:rPr>
              <a:t>作者自攝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40" grpId="0" animBg="1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/>
      <p:bldP spid="34830" grpId="0"/>
      <p:bldP spid="3483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079起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6"/>
          <p:cNvSpPr txBox="1">
            <a:spLocks noChangeArrowheads="1"/>
          </p:cNvSpPr>
          <p:nvPr/>
        </p:nvSpPr>
        <p:spPr bwMode="auto">
          <a:xfrm>
            <a:off x="6443663" y="26035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2400" b="1">
                <a:solidFill>
                  <a:schemeClr val="bg1"/>
                </a:solidFill>
                <a:ea typeface="標楷體" pitchFamily="65" charset="-120"/>
              </a:rPr>
              <a:t>欣賞</a:t>
            </a:r>
            <a:r>
              <a:rPr kumimoji="0" lang="en-US" altLang="zh-TW" sz="2400" b="1">
                <a:solidFill>
                  <a:schemeClr val="bg1"/>
                </a:solidFill>
                <a:ea typeface="標楷體" pitchFamily="65" charset="-120"/>
              </a:rPr>
              <a:t>『</a:t>
            </a:r>
            <a:r>
              <a:rPr kumimoji="0" lang="zh-TW" altLang="en-US" sz="2400" b="1">
                <a:solidFill>
                  <a:schemeClr val="bg1"/>
                </a:solidFill>
                <a:ea typeface="標楷體" pitchFamily="65" charset="-120"/>
              </a:rPr>
              <a:t>起鷹</a:t>
            </a:r>
            <a:r>
              <a:rPr kumimoji="0" lang="en-US" altLang="zh-TW" sz="2400" b="1">
                <a:solidFill>
                  <a:schemeClr val="bg1"/>
                </a:solidFill>
                <a:ea typeface="標楷體" pitchFamily="65" charset="-120"/>
              </a:rPr>
              <a:t>』</a:t>
            </a:r>
            <a:endParaRPr kumimoji="0" lang="zh-TW" altLang="en-US" sz="2400" b="1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45061" name="Picture 5" descr="080隨著熱氣流上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-3175" y="6037740"/>
            <a:ext cx="914717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ea typeface="標楷體" pitchFamily="65" charset="-120"/>
              </a:rPr>
              <a:t>灰面鵟鷹會隨著熱氣流上升。此時會採「龍捲風式飛行」，形成壯觀的</a:t>
            </a:r>
            <a:r>
              <a:rPr lang="en-US" altLang="zh-TW" sz="2400" b="1" dirty="0">
                <a:ea typeface="標楷體" pitchFamily="65" charset="-120"/>
              </a:rPr>
              <a:t>『</a:t>
            </a:r>
            <a:r>
              <a:rPr lang="zh-TW" altLang="en-US" sz="2400" b="1" dirty="0">
                <a:ea typeface="標楷體" pitchFamily="65" charset="-120"/>
              </a:rPr>
              <a:t>鷹柱</a:t>
            </a:r>
            <a:r>
              <a:rPr lang="en-US" altLang="zh-TW" sz="2400" b="1" dirty="0">
                <a:ea typeface="標楷體" pitchFamily="65" charset="-120"/>
              </a:rPr>
              <a:t>』</a:t>
            </a:r>
            <a:r>
              <a:rPr lang="zh-TW" altLang="en-US" sz="2400" b="1" dirty="0">
                <a:ea typeface="標楷體" pitchFamily="65" charset="-120"/>
              </a:rPr>
              <a:t>。攝影：吳志典</a:t>
            </a:r>
          </a:p>
        </p:txBody>
      </p:sp>
      <p:pic>
        <p:nvPicPr>
          <p:cNvPr id="45064" name="Picture 8" descr="081又叫龍捲風式飛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082形成壯觀的鷹柱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0" y="5445125"/>
            <a:ext cx="2736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ea typeface="標楷體" pitchFamily="65" charset="-120"/>
              </a:rPr>
              <a:t>攝影：蕭慶亮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灰面鵟鷹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" y="-27384"/>
            <a:ext cx="91440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灰面鵟鷹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44" y="-22034"/>
            <a:ext cx="91440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灰面鵟鷹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" y="-5350"/>
            <a:ext cx="9144000" cy="566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948265" y="4869160"/>
            <a:ext cx="20162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吳志典  攝影</a:t>
            </a:r>
          </a:p>
        </p:txBody>
      </p: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0" y="5340333"/>
            <a:ext cx="9144000" cy="151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3300"/>
              </a:lnSpc>
              <a:spcBef>
                <a:spcPts val="0"/>
              </a:spcBef>
            </a:pPr>
            <a:r>
              <a:rPr lang="zh-TW" altLang="en-US" sz="2800" b="1" dirty="0">
                <a:ea typeface="標楷體" pitchFamily="65" charset="-120"/>
              </a:rPr>
              <a:t>黃昏時分，正是欣賞落鷹的黃金時段。這時候，天上的一群灰面鵟鷹通常都在ㄍㄧㄥ，誰也不想先降落，看誰撐得比較久。直到先鋒的出現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2800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灰面鷲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263525" y="295275"/>
            <a:ext cx="86026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000" b="1">
                <a:ea typeface="標楷體" pitchFamily="65" charset="-120"/>
              </a:rPr>
              <a:t>歷史的悲歌：南路鷹，一萬死九千</a:t>
            </a:r>
          </a:p>
        </p:txBody>
      </p:sp>
      <p:pic>
        <p:nvPicPr>
          <p:cNvPr id="44039" name="Picture 7" descr="093發行保護候鳥郵票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76225"/>
            <a:ext cx="86423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094新聞-灰面鵟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095新聞-灰面鵟鷹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971550" y="1341438"/>
            <a:ext cx="709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TW" altLang="en-US" sz="5400" b="1">
                <a:solidFill>
                  <a:srgbClr val="FF0000"/>
                </a:solidFill>
                <a:ea typeface="標楷體" pitchFamily="65" charset="-120"/>
              </a:rPr>
              <a:t>保育觀念仍有待加強！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4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 rot="21187796">
            <a:off x="0" y="620713"/>
            <a:ext cx="4159250" cy="1143000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參考資料來源</a:t>
            </a:r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23850" y="1989138"/>
            <a:ext cx="39068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彰化師範大學地理學系， </a:t>
            </a:r>
            <a:r>
              <a:rPr kumimoji="0" lang="en-US" altLang="zh-TW" sz="1600" b="1">
                <a:ea typeface="標楷體" pitchFamily="65" charset="-120"/>
                <a:hlinkClick r:id="rId5"/>
              </a:rPr>
              <a:t>http://geo3w.ncue.edu.tw/bsrapage/geoscience/geology/tb03.htm</a:t>
            </a:r>
            <a:r>
              <a:rPr kumimoji="0" lang="en-US" altLang="zh-TW" sz="1600" b="1">
                <a:ea typeface="標楷體" pitchFamily="65" charset="-120"/>
              </a:rPr>
              <a:t> </a:t>
            </a:r>
            <a:endParaRPr kumimoji="0" lang="zh-TW" altLang="en-US" sz="1600" b="1"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大英百科珍藏教育應用圖庫，</a:t>
            </a:r>
            <a:r>
              <a:rPr kumimoji="0" lang="en-US" altLang="zh-TW" sz="1600" b="1">
                <a:ea typeface="標楷體" pitchFamily="65" charset="-120"/>
                <a:hlinkClick r:id="rId6"/>
              </a:rPr>
              <a:t>http://quest.eb.com/</a:t>
            </a:r>
            <a:r>
              <a:rPr kumimoji="0" lang="en-US" altLang="zh-TW" sz="1600" b="1">
                <a:ea typeface="標楷體" pitchFamily="65" charset="-120"/>
              </a:rPr>
              <a:t> </a:t>
            </a:r>
          </a:p>
          <a:p>
            <a:pPr>
              <a:buFontTx/>
              <a:buBlip>
                <a:blip r:embed="rId4"/>
              </a:buBlip>
            </a:pPr>
            <a:r>
              <a:rPr kumimoji="0" lang="en-US" altLang="zh-TW" sz="1600" b="1"/>
              <a:t>YouTube</a:t>
            </a:r>
            <a:r>
              <a:rPr kumimoji="0" lang="zh-TW" altLang="en-US" sz="1600" b="1"/>
              <a:t>，</a:t>
            </a:r>
            <a:r>
              <a:rPr kumimoji="0" lang="en-US" altLang="zh-TW" sz="1600">
                <a:hlinkClick r:id="rId7"/>
              </a:rPr>
              <a:t>http://www.youtube.com/watch?v=Dye9pEsWWyI</a:t>
            </a:r>
            <a:endParaRPr kumimoji="0" lang="en-US" altLang="zh-TW" sz="1600" b="1"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臺灣網路科教館，</a:t>
            </a:r>
            <a:r>
              <a:rPr kumimoji="0" lang="en-US" altLang="zh-TW" sz="1600" b="1">
                <a:ea typeface="標楷體" pitchFamily="65" charset="-120"/>
                <a:hlinkClick r:id="rId8"/>
              </a:rPr>
              <a:t>http://www.ntsec.edu.tw/index.aspx</a:t>
            </a:r>
            <a:endParaRPr kumimoji="0" lang="en-US" altLang="zh-TW" sz="1600" b="1"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北一女中地球科學網站，</a:t>
            </a:r>
            <a:r>
              <a:rPr kumimoji="0" lang="en-US" altLang="zh-TW" sz="1600" b="1">
                <a:ea typeface="標楷體" pitchFamily="65" charset="-120"/>
                <a:hlinkClick r:id="rId9"/>
              </a:rPr>
              <a:t>http://earth.fg.tp.edu.tw/</a:t>
            </a:r>
            <a:endParaRPr kumimoji="0" lang="en-US" altLang="zh-TW" sz="1600" b="1"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維基百科，</a:t>
            </a:r>
            <a:r>
              <a:rPr kumimoji="0" lang="en-US" altLang="zh-TW" sz="1600" b="1">
                <a:ea typeface="標楷體" pitchFamily="65" charset="-120"/>
                <a:hlinkClick r:id="rId10"/>
              </a:rPr>
              <a:t>http://zh.wikipedia.org/</a:t>
            </a:r>
            <a:endParaRPr kumimoji="0" lang="en-US" altLang="zh-TW" sz="1600" b="1"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臺灣野鳥圖鑑，</a:t>
            </a:r>
            <a:r>
              <a:rPr kumimoji="0" lang="en-US" altLang="zh-TW" sz="1600" b="1">
                <a:ea typeface="標楷體" pitchFamily="65" charset="-120"/>
                <a:hlinkClick r:id="rId11"/>
              </a:rPr>
              <a:t>http://blog.xuite.net/penshing/blog</a:t>
            </a:r>
            <a:endParaRPr kumimoji="0" lang="en-US" altLang="zh-TW" sz="1600" b="1">
              <a:ea typeface="標楷體" pitchFamily="65" charset="-120"/>
            </a:endParaRPr>
          </a:p>
          <a:p>
            <a:pPr eaLnBrk="0" hangingPunct="0">
              <a:spcBef>
                <a:spcPct val="20000"/>
              </a:spcBef>
              <a:buFontTx/>
              <a:buBlip>
                <a:blip r:embed="rId4"/>
              </a:buBlip>
            </a:pPr>
            <a:r>
              <a:rPr kumimoji="0" lang="zh-TW" altLang="en-US" sz="1600" b="1">
                <a:ea typeface="標楷體" pitchFamily="65" charset="-120"/>
              </a:rPr>
              <a:t>中華民國航空測量及遙感探測學會，</a:t>
            </a:r>
            <a:r>
              <a:rPr kumimoji="0" lang="en-US" altLang="zh-TW" sz="1600" b="1">
                <a:ea typeface="標楷體" pitchFamily="65" charset="-120"/>
                <a:hlinkClick r:id="rId12"/>
              </a:rPr>
              <a:t>http://www.csprs.org.tw/</a:t>
            </a:r>
            <a:r>
              <a:rPr kumimoji="0" lang="en-US" altLang="zh-TW" sz="1600" b="1">
                <a:ea typeface="標楷體" pitchFamily="65" charset="-120"/>
              </a:rPr>
              <a:t> 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4929188" y="558800"/>
            <a:ext cx="3906837" cy="560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Blip>
                <a:blip r:embed="rId4"/>
              </a:buBlip>
            </a:pPr>
            <a:r>
              <a:rPr kumimoji="0" lang="en-US" altLang="zh-TW" b="1" dirty="0">
                <a:ea typeface="標楷體" pitchFamily="65" charset="-120"/>
              </a:rPr>
              <a:t> 921</a:t>
            </a:r>
            <a:r>
              <a:rPr kumimoji="0" lang="zh-TW" altLang="en-US" b="1" dirty="0">
                <a:ea typeface="標楷體" pitchFamily="65" charset="-120"/>
              </a:rPr>
              <a:t>地震數位知識庫， </a:t>
            </a:r>
            <a:r>
              <a:rPr kumimoji="0" lang="en-US" altLang="zh-TW" b="1" dirty="0">
                <a:hlinkClick r:id="rId13"/>
              </a:rPr>
              <a:t>http://921kb.sinica.edu.tw/</a:t>
            </a:r>
            <a:r>
              <a:rPr kumimoji="0" lang="en-US" altLang="zh-TW" dirty="0"/>
              <a:t> </a:t>
            </a:r>
            <a:endParaRPr kumimoji="0" lang="en-US" altLang="zh-TW" dirty="0" smtClean="0"/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Blip>
                <a:blip r:embed="rId4"/>
              </a:buBlip>
            </a:pPr>
            <a:r>
              <a:rPr kumimoji="0" lang="zh-TW" altLang="en-US" b="1" dirty="0">
                <a:ea typeface="標楷體" pitchFamily="65" charset="-120"/>
              </a:rPr>
              <a:t>臺灣地貌</a:t>
            </a:r>
            <a:r>
              <a:rPr kumimoji="0" lang="zh-TW" altLang="en-US" b="1" dirty="0" smtClean="0">
                <a:ea typeface="標楷體" pitchFamily="65" charset="-120"/>
              </a:rPr>
              <a:t>資料庫，</a:t>
            </a:r>
            <a:r>
              <a:rPr kumimoji="0" lang="en-US" altLang="zh-TW" sz="1600" b="1" dirty="0">
                <a:ea typeface="標楷體" pitchFamily="65" charset="-120"/>
                <a:hlinkClick r:id="rId14"/>
              </a:rPr>
              <a:t>http://</a:t>
            </a:r>
            <a:r>
              <a:rPr kumimoji="0" lang="en-US" altLang="zh-TW" sz="1600" b="1" dirty="0" smtClean="0">
                <a:ea typeface="標楷體" pitchFamily="65" charset="-120"/>
                <a:hlinkClick r:id="rId14"/>
              </a:rPr>
              <a:t>digimuse.nmns.edu.tw/taiwanlandform2/index.html</a:t>
            </a:r>
            <a:endParaRPr kumimoji="0" lang="en-US" altLang="zh-TW" sz="1600" b="1" dirty="0" smtClean="0">
              <a:ea typeface="標楷體" pitchFamily="65" charset="-120"/>
            </a:endParaRPr>
          </a:p>
          <a:p>
            <a:pPr marL="185738" indent="-185738" eaLnBrk="0" hangingPunct="0">
              <a:lnSpc>
                <a:spcPts val="2400"/>
              </a:lnSpc>
              <a:spcBef>
                <a:spcPts val="0"/>
              </a:spcBef>
              <a:buFontTx/>
              <a:buBlip>
                <a:blip r:embed="rId4"/>
              </a:buBlip>
            </a:pPr>
            <a:r>
              <a:rPr kumimoji="0" lang="en-US" altLang="zh-TW" b="1" dirty="0" smtClean="0"/>
              <a:t>Google </a:t>
            </a:r>
            <a:r>
              <a:rPr kumimoji="0" lang="en-US" altLang="zh-TW" b="1" dirty="0"/>
              <a:t>Map</a:t>
            </a:r>
            <a:r>
              <a:rPr kumimoji="0" lang="zh-TW" altLang="en-US" b="1" dirty="0"/>
              <a:t>，</a:t>
            </a:r>
            <a:r>
              <a:rPr kumimoji="0" lang="en-US" altLang="zh-TW" b="1" dirty="0">
                <a:hlinkClick r:id="rId15"/>
              </a:rPr>
              <a:t>https://maps.google.com.tw/</a:t>
            </a:r>
            <a:r>
              <a:rPr kumimoji="0" lang="en-US" altLang="zh-TW" dirty="0"/>
              <a:t> </a:t>
            </a:r>
            <a:r>
              <a:rPr kumimoji="0" lang="en-US" altLang="zh-TW" b="1" dirty="0"/>
              <a:t>   </a:t>
            </a:r>
            <a:endParaRPr kumimoji="0" lang="en-US" altLang="zh-TW" dirty="0"/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ea typeface="標楷體" pitchFamily="65" charset="-120"/>
              </a:rPr>
              <a:t>陳文山，</a:t>
            </a:r>
            <a:r>
              <a:rPr kumimoji="0" lang="en-US" altLang="zh-TW" b="1" dirty="0">
                <a:ea typeface="標楷體" pitchFamily="65" charset="-120"/>
              </a:rPr>
              <a:t>《</a:t>
            </a:r>
            <a:r>
              <a:rPr kumimoji="0" lang="zh-TW" altLang="en-US" b="1" dirty="0">
                <a:ea typeface="標楷體" pitchFamily="65" charset="-120"/>
              </a:rPr>
              <a:t>臺灣</a:t>
            </a:r>
            <a:r>
              <a:rPr kumimoji="0" lang="en-US" altLang="zh-TW" b="1" dirty="0">
                <a:ea typeface="標楷體" pitchFamily="65" charset="-120"/>
              </a:rPr>
              <a:t>1</a:t>
            </a:r>
            <a:r>
              <a:rPr kumimoji="0" lang="zh-TW" altLang="en-US" b="1" dirty="0">
                <a:ea typeface="標楷體" pitchFamily="65" charset="-120"/>
              </a:rPr>
              <a:t>億</a:t>
            </a:r>
            <a:r>
              <a:rPr kumimoji="0" lang="en-US" altLang="zh-TW" b="1" dirty="0">
                <a:ea typeface="標楷體" pitchFamily="65" charset="-120"/>
              </a:rPr>
              <a:t>5000</a:t>
            </a:r>
            <a:r>
              <a:rPr kumimoji="0" lang="zh-TW" altLang="en-US" b="1" dirty="0">
                <a:ea typeface="標楷體" pitchFamily="65" charset="-120"/>
              </a:rPr>
              <a:t>萬年之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</a:pPr>
            <a:r>
              <a:rPr kumimoji="0" lang="zh-TW" altLang="en-US" b="1" dirty="0">
                <a:ea typeface="標楷體" pitchFamily="65" charset="-120"/>
              </a:rPr>
              <a:t>  謎</a:t>
            </a:r>
            <a:r>
              <a:rPr kumimoji="0" lang="en-US" altLang="zh-TW" b="1" dirty="0">
                <a:ea typeface="標楷體" pitchFamily="65" charset="-120"/>
              </a:rPr>
              <a:t>》</a:t>
            </a:r>
            <a:r>
              <a:rPr kumimoji="0" lang="zh-TW" altLang="en-US" b="1" dirty="0" smtClean="0">
                <a:ea typeface="標楷體" pitchFamily="65" charset="-120"/>
              </a:rPr>
              <a:t>（臺北市</a:t>
            </a:r>
            <a:r>
              <a:rPr kumimoji="0" lang="zh-TW" altLang="en-US" b="1" dirty="0">
                <a:ea typeface="標楷體" pitchFamily="65" charset="-120"/>
              </a:rPr>
              <a:t>：遠流，</a:t>
            </a:r>
            <a:r>
              <a:rPr kumimoji="0" lang="en-US" altLang="zh-TW" b="1" dirty="0">
                <a:ea typeface="標楷體" pitchFamily="65" charset="-120"/>
              </a:rPr>
              <a:t>2000</a:t>
            </a:r>
            <a:r>
              <a:rPr kumimoji="0" lang="zh-TW" altLang="en-US" b="1" dirty="0">
                <a:ea typeface="標楷體" pitchFamily="65" charset="-120"/>
              </a:rPr>
              <a:t>）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劉小如等，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台灣鳥類誌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（臺北市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：林務局，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2010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ea typeface="標楷體" pitchFamily="65" charset="-120"/>
              </a:rPr>
              <a:t>廖本興，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kumimoji="0" lang="zh-TW" altLang="en-US" b="1" dirty="0">
                <a:ea typeface="標楷體" pitchFamily="65" charset="-120"/>
              </a:rPr>
              <a:t>台灣野鳥圖鑑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zh-TW" altLang="en-US" b="1" dirty="0" smtClean="0">
                <a:latin typeface="標楷體" pitchFamily="65" charset="-120"/>
                <a:ea typeface="標楷體" pitchFamily="65" charset="-120"/>
              </a:rPr>
              <a:t>（臺 </a:t>
            </a:r>
            <a:endParaRPr kumimoji="0"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185738" indent="-185738">
              <a:lnSpc>
                <a:spcPts val="2400"/>
              </a:lnSpc>
              <a:spcBef>
                <a:spcPts val="0"/>
              </a:spcBef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 中市：晨星，</a:t>
            </a:r>
            <a:r>
              <a:rPr kumimoji="0" lang="en-US" altLang="zh-TW" b="1" dirty="0">
                <a:latin typeface="標楷體" pitchFamily="65" charset="-120"/>
                <a:ea typeface="標楷體" pitchFamily="65" charset="-120"/>
              </a:rPr>
              <a:t>2012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ea typeface="標楷體" pitchFamily="65" charset="-120"/>
              </a:rPr>
              <a:t>吳志典</a:t>
            </a:r>
            <a:r>
              <a:rPr kumimoji="0" lang="en-US" altLang="zh-TW" b="1" dirty="0">
                <a:ea typeface="標楷體" pitchFamily="65" charset="-120"/>
              </a:rPr>
              <a:t>-</a:t>
            </a:r>
            <a:r>
              <a:rPr kumimoji="0" lang="zh-TW" altLang="en-US" b="1" dirty="0">
                <a:ea typeface="標楷體" pitchFamily="65" charset="-120"/>
              </a:rPr>
              <a:t>鳥類圖片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ea typeface="標楷體" pitchFamily="65" charset="-120"/>
              </a:rPr>
              <a:t>廖本興</a:t>
            </a:r>
            <a:r>
              <a:rPr kumimoji="0" lang="en-US" altLang="zh-TW" b="1" dirty="0">
                <a:ea typeface="標楷體" pitchFamily="65" charset="-120"/>
              </a:rPr>
              <a:t>-</a:t>
            </a:r>
            <a:r>
              <a:rPr kumimoji="0" lang="zh-TW" altLang="en-US" b="1" dirty="0">
                <a:ea typeface="標楷體" pitchFamily="65" charset="-120"/>
              </a:rPr>
              <a:t>鳥類圖片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ea typeface="標楷體" pitchFamily="65" charset="-120"/>
              </a:rPr>
              <a:t>蕭慶亮</a:t>
            </a:r>
            <a:r>
              <a:rPr kumimoji="0" lang="en-US" altLang="zh-TW" b="1" dirty="0">
                <a:ea typeface="標楷體" pitchFamily="65" charset="-120"/>
              </a:rPr>
              <a:t>-</a:t>
            </a:r>
            <a:r>
              <a:rPr kumimoji="0" lang="zh-TW" altLang="en-US" b="1" dirty="0">
                <a:ea typeface="標楷體" pitchFamily="65" charset="-120"/>
              </a:rPr>
              <a:t>鳥類圖片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zh-TW" altLang="en-US" b="1" dirty="0">
                <a:ea typeface="標楷體" pitchFamily="65" charset="-120"/>
              </a:rPr>
              <a:t>靜宜大學 陳玉峰教授</a:t>
            </a:r>
          </a:p>
          <a:p>
            <a:pPr marL="185738" indent="-185738">
              <a:lnSpc>
                <a:spcPts val="2400"/>
              </a:lnSpc>
              <a:spcBef>
                <a:spcPts val="0"/>
              </a:spcBef>
              <a:buFontTx/>
              <a:buChar char="•"/>
            </a:pPr>
            <a:r>
              <a:rPr kumimoji="0" lang="en-US" altLang="zh-TW" b="1" dirty="0">
                <a:ea typeface="標楷體" pitchFamily="65" charset="-120"/>
              </a:rPr>
              <a:t>Google Earth</a:t>
            </a:r>
            <a:endParaRPr kumimoji="0" lang="zh-HK" altLang="en-US" b="1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np.gov.tw/Common/img.ashx?uid=WlkbM%2f9RoUM%3d&amp;lang=6JS9r2SYywo%3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0214"/>
            <a:ext cx="9144000" cy="646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691680" y="206109"/>
            <a:ext cx="6408712" cy="1944688"/>
          </a:xfrm>
        </p:spPr>
        <p:txBody>
          <a:bodyPr/>
          <a:lstStyle/>
          <a:p>
            <a:r>
              <a:rPr lang="en-US" altLang="zh-TW" sz="9600" dirty="0" smtClean="0">
                <a:ea typeface="新細明體" charset="-120"/>
              </a:rPr>
              <a:t>THE  END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92859" y="5068341"/>
            <a:ext cx="7560840" cy="1384995"/>
          </a:xfrm>
          <a:prstGeom prst="rect">
            <a:avLst/>
          </a:prstGeom>
          <a:solidFill>
            <a:srgbClr val="A7D3FF"/>
          </a:solidFill>
          <a:ln w="63500">
            <a:solidFill>
              <a:srgbClr val="0070C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臺灣第二高峰～雪山   </a:t>
            </a:r>
            <a:r>
              <a:rPr lang="en-US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俞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錚皞 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攝</a:t>
            </a:r>
            <a:r>
              <a:rPr lang="en-US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備註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：為方便家長與同學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謄寫須要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。從下一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頁</a:t>
            </a:r>
            <a:endParaRPr lang="en-US" altLang="zh-TW" sz="2800" b="1" dirty="0" smtClean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         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起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，即為本單元要抄寫的筆記內容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唷！</a:t>
            </a:r>
            <a:endParaRPr lang="zh-TW" altLang="en-US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611560" y="1052736"/>
            <a:ext cx="7858125" cy="3240360"/>
          </a:xfrm>
        </p:spPr>
        <p:txBody>
          <a:bodyPr/>
          <a:lstStyle/>
          <a:p>
            <a:pPr eaLnBrk="1" hangingPunct="1"/>
            <a:r>
              <a:rPr lang="en-US" altLang="zh-TW" sz="8800" dirty="0" smtClean="0">
                <a:latin typeface="標楷體" pitchFamily="65" charset="-120"/>
                <a:ea typeface="標楷體" pitchFamily="65" charset="-120"/>
              </a:rPr>
              <a:t>1-2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海洋中的家園</a:t>
            </a:r>
          </a:p>
        </p:txBody>
      </p:sp>
    </p:spTree>
    <p:extLst>
      <p:ext uri="{BB962C8B-B14F-4D97-AF65-F5344CB8AC3E}">
        <p14:creationId xmlns:p14="http://schemas.microsoft.com/office/powerpoint/2010/main" val="377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5400" dirty="0" smtClean="0">
                <a:ea typeface="標楷體" pitchFamily="65" charset="-120"/>
              </a:rPr>
              <a:t>一、臺灣島的誕生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34925" y="1600200"/>
            <a:ext cx="9109075" cy="5257800"/>
          </a:xfrm>
        </p:spPr>
        <p:txBody>
          <a:bodyPr/>
          <a:lstStyle/>
          <a:p>
            <a:pPr eaLnBrk="1" hangingPunct="1"/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</a:rPr>
              <a:t>歐亞板塊 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</a:rPr>
              <a:t>V.S.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</a:rPr>
              <a:t>菲律賓海板塊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 臺灣（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600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萬歲）</a:t>
            </a:r>
            <a:endParaRPr lang="en-US" altLang="zh-TW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en-US" altLang="zh-TW" sz="3000" b="1" dirty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交會點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3" panose="05040102010807070707" pitchFamily="18" charset="2"/>
              </a:rPr>
              <a:t> 花東縱谷</a:t>
            </a:r>
            <a:endParaRPr lang="zh-TW" altLang="en-US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/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板塊作用的影響</a:t>
            </a:r>
            <a:endParaRPr lang="en-US" altLang="zh-TW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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地震、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海嘯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：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921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、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日本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311</a:t>
            </a:r>
            <a:endParaRPr lang="zh-TW" altLang="en-US" sz="3000" b="1" dirty="0" smtClean="0">
              <a:solidFill>
                <a:srgbClr val="000000"/>
              </a:solidFill>
              <a:ea typeface="標楷體" pitchFamily="65" charset="-12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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山脈升高：山脈上升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— 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侵蝕作用</a:t>
            </a:r>
            <a:r>
              <a:rPr lang="zh-TW" altLang="en-US" sz="3000" b="1" dirty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≒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0.5~1cm/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年</a:t>
            </a:r>
          </a:p>
          <a:p>
            <a:pPr eaLnBrk="1" hangingPunct="1">
              <a:buFontTx/>
              <a:buNone/>
            </a:pP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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山脈位移：海岸山脈往中央山脈靠攏≒</a:t>
            </a:r>
            <a:r>
              <a:rPr lang="en-US" altLang="zh-TW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7cm/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 2" pitchFamily="18" charset="2"/>
              </a:rPr>
              <a:t>年</a:t>
            </a:r>
          </a:p>
          <a:p>
            <a:pPr eaLnBrk="1" hangingPunct="1"/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</a:rPr>
              <a:t>河流的堆積作用</a:t>
            </a:r>
            <a:r>
              <a:rPr lang="zh-TW" altLang="en-US" sz="30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沖積平原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000000"/>
                </a:solidFill>
                <a:ea typeface="標楷體" pitchFamily="65" charset="-120"/>
                <a:sym typeface="Wingdings" pitchFamily="2" charset="2"/>
              </a:rPr>
              <a:t>     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95684" y="5503839"/>
            <a:ext cx="7632700" cy="579437"/>
          </a:xfrm>
          <a:prstGeom prst="rect">
            <a:avLst/>
          </a:prstGeom>
          <a:solidFill>
            <a:srgbClr val="FF66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ysClr val="windowText" lastClr="000000"/>
                </a:solidFill>
                <a:ea typeface="標楷體" pitchFamily="65" charset="-120"/>
              </a:rPr>
              <a:t>※</a:t>
            </a:r>
            <a:r>
              <a:rPr lang="zh-TW" altLang="en-US" sz="3200" b="1" dirty="0">
                <a:solidFill>
                  <a:sysClr val="windowText" lastClr="000000"/>
                </a:solidFill>
                <a:ea typeface="標楷體" pitchFamily="65" charset="-120"/>
              </a:rPr>
              <a:t>河川的三種作用力：侵蝕、搬運、堆積</a:t>
            </a:r>
          </a:p>
        </p:txBody>
      </p:sp>
    </p:spTree>
    <p:extLst>
      <p:ext uri="{BB962C8B-B14F-4D97-AF65-F5344CB8AC3E}">
        <p14:creationId xmlns:p14="http://schemas.microsoft.com/office/powerpoint/2010/main" val="12850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ea typeface="標楷體" pitchFamily="65" charset="-120"/>
              </a:rPr>
              <a:t>二、海洋臺灣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76200" y="1556792"/>
            <a:ext cx="8964613" cy="4032448"/>
          </a:xfrm>
        </p:spPr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臺灣在</a:t>
            </a:r>
            <a:r>
              <a:rPr lang="en-US" altLang="zh-TW" b="1" dirty="0" smtClean="0">
                <a:ea typeface="標楷體" pitchFamily="65" charset="-120"/>
              </a:rPr>
              <a:t>『</a:t>
            </a:r>
            <a:r>
              <a:rPr lang="zh-TW" altLang="en-US" b="1" dirty="0" smtClean="0">
                <a:ea typeface="標楷體" pitchFamily="65" charset="-120"/>
              </a:rPr>
              <a:t>東亞島弧</a:t>
            </a:r>
            <a:r>
              <a:rPr lang="en-US" altLang="zh-TW" b="1" dirty="0" smtClean="0">
                <a:ea typeface="標楷體" pitchFamily="65" charset="-120"/>
              </a:rPr>
              <a:t>』</a:t>
            </a:r>
            <a:r>
              <a:rPr lang="zh-TW" altLang="en-US" b="1" dirty="0" smtClean="0">
                <a:ea typeface="標楷體" pitchFamily="65" charset="-120"/>
              </a:rPr>
              <a:t>中段</a:t>
            </a: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</a:t>
            </a:r>
            <a:r>
              <a:rPr lang="zh-TW" altLang="en-US" b="1" dirty="0" smtClean="0">
                <a:ea typeface="標楷體" pitchFamily="65" charset="-120"/>
              </a:rPr>
              <a:t>交通～航運</a:t>
            </a: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</a:t>
            </a:r>
            <a:r>
              <a:rPr lang="zh-TW" altLang="en-US" b="1" dirty="0" smtClean="0">
                <a:ea typeface="標楷體" pitchFamily="65" charset="-120"/>
              </a:rPr>
              <a:t>戰略：亞洲 </a:t>
            </a:r>
            <a:r>
              <a:rPr lang="en-US" altLang="zh-TW" b="1" dirty="0" err="1" smtClean="0">
                <a:ea typeface="標楷體" pitchFamily="65" charset="-120"/>
              </a:rPr>
              <a:t>vs</a:t>
            </a:r>
            <a:r>
              <a:rPr lang="en-US" altLang="zh-TW" b="1" dirty="0" smtClean="0">
                <a:ea typeface="標楷體" pitchFamily="65" charset="-120"/>
              </a:rPr>
              <a:t> </a:t>
            </a:r>
            <a:r>
              <a:rPr lang="zh-TW" altLang="en-US" b="1" dirty="0" smtClean="0">
                <a:ea typeface="標楷體" pitchFamily="65" charset="-120"/>
              </a:rPr>
              <a:t>太平洋 進出門戶</a:t>
            </a: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</a:rPr>
              <a:t>    </a:t>
            </a: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生物遷移中途站：灰面鵟鷹（</a:t>
            </a:r>
            <a:r>
              <a:rPr lang="zh-TW" altLang="en-US" b="1" dirty="0" smtClean="0">
                <a:ea typeface="標楷體" pitchFamily="65" charset="-120"/>
                <a:sym typeface="Wingdings" pitchFamily="2" charset="2"/>
              </a:rPr>
              <a:t>國慶鳥）</a:t>
            </a:r>
            <a:endParaRPr lang="en-US" altLang="zh-TW" b="1" dirty="0" smtClean="0">
              <a:ea typeface="標楷體" pitchFamily="65" charset="-120"/>
              <a:sym typeface="Wingdings" pitchFamily="2" charset="2"/>
            </a:endParaRPr>
          </a:p>
          <a:p>
            <a:pPr>
              <a:buFontTx/>
              <a:buNone/>
            </a:pPr>
            <a:r>
              <a:rPr lang="zh-TW" altLang="en-US" b="1" dirty="0" smtClean="0">
                <a:ea typeface="標楷體" pitchFamily="65" charset="-120"/>
                <a:sym typeface="Wingdings 2" pitchFamily="18" charset="2"/>
              </a:rPr>
              <a:t>    海洋資源：</a:t>
            </a:r>
            <a:r>
              <a:rPr lang="zh-TW" altLang="en-US" b="1" dirty="0" smtClean="0">
                <a:ea typeface="標楷體" pitchFamily="65" charset="-120"/>
              </a:rPr>
              <a:t>漁、鹽、觀光（</a:t>
            </a:r>
            <a:r>
              <a:rPr lang="en-US" altLang="zh-TW" b="1" dirty="0" smtClean="0">
                <a:ea typeface="標楷體" pitchFamily="65" charset="-120"/>
              </a:rPr>
              <a:t>ex.</a:t>
            </a:r>
            <a:r>
              <a:rPr lang="zh-TW" altLang="en-US" b="1" dirty="0" smtClean="0">
                <a:ea typeface="標楷體" pitchFamily="65" charset="-120"/>
              </a:rPr>
              <a:t>賞鯨）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11560" y="4584030"/>
            <a:ext cx="7488832" cy="107721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灰面鵟鷹：國慶鳥、清明鳥、山後鳥、 </a:t>
            </a:r>
            <a:endParaRPr lang="en-US" altLang="zh-TW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南路鷹、國姓鳥</a:t>
            </a:r>
            <a:endParaRPr lang="zh-TW" alt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3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04美國地質調查所於1996年繪製的最新全球板塊分布圖--1967年板塊構造運動學說北一女中地科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0" y="6035675"/>
            <a:ext cx="9144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美國地質調查所於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1996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年繪製的最新全球板塊分布圖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--1967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年板塊構造運動學說，圖片轉引自維基百科。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韋格那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3789363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世界地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09075" cy="4556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71550" y="4646613"/>
            <a:ext cx="669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Credit</a:t>
            </a:r>
            <a:r>
              <a:rPr lang="zh-TW" altLang="en-US" b="1"/>
              <a:t>：</a:t>
            </a:r>
            <a:r>
              <a:rPr lang="en-US" altLang="zh-TW" b="1"/>
              <a:t>VGL / Datacraft Co., Ltd / Universal Images Group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971550" y="6092825"/>
            <a:ext cx="396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Credit</a:t>
            </a:r>
            <a:r>
              <a:rPr lang="zh-TW" altLang="en-US" b="1"/>
              <a:t>：</a:t>
            </a:r>
            <a:r>
              <a:rPr lang="en-US" altLang="zh-TW" b="1"/>
              <a:t>Universal History Archive/Universal Images Group</a:t>
            </a:r>
            <a:endParaRPr lang="zh-TW" altLang="en-US" b="1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5157788"/>
            <a:ext cx="9144000" cy="15525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1910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年的某一天，韋格納看著牆上的世界地圖，赫然發現：南美洲與非洲竟然可以像拼圖一般拼在一起。剎時，一個想法閃過腦海：是不是全世界的陸地都可以拼在一起呢？不過，當時他只覺得有趣，並不想去研究它，因為韋格納覺得大陸是不可能移動的。</a:t>
            </a:r>
            <a:endParaRPr lang="zh-TW" altLang="en-US" sz="2400" b="1">
              <a:ea typeface="標楷體" pitchFamily="65" charset="-120"/>
            </a:endParaRPr>
          </a:p>
        </p:txBody>
      </p:sp>
      <p:pic>
        <p:nvPicPr>
          <p:cNvPr id="25610" name="Picture 10" descr="1"/>
          <p:cNvPicPr>
            <a:picLocks noChangeAspect="1" noChangeArrowheads="1"/>
          </p:cNvPicPr>
          <p:nvPr/>
        </p:nvPicPr>
        <p:blipFill>
          <a:blip r:embed="rId4">
            <a:lum bright="-36000"/>
          </a:blip>
          <a:srcRect/>
          <a:stretch>
            <a:fillRect/>
          </a:stretch>
        </p:blipFill>
        <p:spPr bwMode="auto">
          <a:xfrm rot="-2580000">
            <a:off x="565150" y="2536825"/>
            <a:ext cx="1266825" cy="151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5611" name="Picture 11" descr="1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6877050" y="2492375"/>
            <a:ext cx="15160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07韋格納拼報紙碎片的比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125538"/>
            <a:ext cx="24479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3.33333E-6 C -0.05313 0.07963 -0.10626 0.15949 -0.16893 0.19097 C -0.2316 0.22245 -0.31042 0.19514 -0.3757 0.18935 C -0.44098 0.18356 -0.50382 0.19213 -0.56077 0.15671 C -0.61771 0.12129 -0.6915 0.00671 -0.71754 -0.02338 " pathEditMode="relative" ptsTypes="aaaaA">
                                      <p:cBhvr>
                                        <p:cTn id="27" dur="2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8" grpId="0"/>
      <p:bldP spid="256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盤古大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213"/>
            <a:ext cx="9144000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0" y="4889500"/>
            <a:ext cx="9144000" cy="191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韋格納認為，距今約三億年前的地球上只有一塊陸地叫做「盤古大陸」。大約在兩億年前左右，因為太陽和月亮對地球的引力（重力），以及地球自轉時所產生的離心力，使得地球上的板塊開始移動，一直到了距今三百萬年前，這些板塊終於漂移到我們今天所看到的位置。        文：</a:t>
            </a:r>
            <a:r>
              <a:rPr lang="zh-TW" altLang="en-US" sz="2400" b="1">
                <a:ea typeface="標楷體" pitchFamily="65" charset="-120"/>
              </a:rPr>
              <a:t>林明聖、蕭謙麗 ，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科學月刊</a:t>
            </a:r>
            <a:r>
              <a:rPr lang="en-US" altLang="zh-TW" sz="2400" b="1">
                <a:latin typeface="標楷體" pitchFamily="65" charset="-120"/>
                <a:ea typeface="標楷體" pitchFamily="65" charset="-120"/>
              </a:rPr>
              <a:t>》42-4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期。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84213" y="4432300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chemeClr val="bg1"/>
                </a:solidFill>
              </a:rPr>
              <a:t>Credit    : The Natural History Museum, London / Universal Images Group</a:t>
            </a:r>
            <a:endParaRPr lang="zh-TW" altLang="en-US">
              <a:solidFill>
                <a:schemeClr val="bg1"/>
              </a:solidFill>
            </a:endParaRPr>
          </a:p>
        </p:txBody>
      </p:sp>
      <p:pic>
        <p:nvPicPr>
          <p:cNvPr id="29703" name="Picture 7" descr="韋格那的假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4800600"/>
            <a:ext cx="9144000" cy="20129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25000"/>
              </a:spcBef>
            </a:pP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韋格納的理論實在「異想天開」，加上他是個氣象學家，在地質學上沒有朋友也沒啥成就。此外，他的理論中對於板塊移動的能量來源，缺少有利證據，因此，直到他死前都無法獲得認同。孰料，在三十多年之後，大陸漂移學說竟成為地質界和地球物理界研究發展的中重要基礎。因此，韋格納，被尊稱為</a:t>
            </a:r>
            <a:r>
              <a:rPr lang="zh-TW" altLang="en-US" b="1"/>
              <a:t>「</a:t>
            </a:r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板塊構造學之父」。</a:t>
            </a:r>
            <a:r>
              <a:rPr lang="zh-TW" altLang="en-US"/>
              <a:t> 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331913" y="445770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Credit    : Peter Dennis/ Dorling Kindersley / Universal Images Group</a:t>
            </a:r>
            <a:endParaRPr lang="zh-TW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地球內部構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51520" y="6300028"/>
            <a:ext cx="8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solidFill>
                  <a:schemeClr val="bg1"/>
                </a:solidFill>
              </a:rPr>
              <a:t>Credit    : Photo Researchers, Inc. / Photo Researchers / Universal Images Group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4" y="11573"/>
            <a:ext cx="9077900" cy="526518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1520" y="5201357"/>
            <a:ext cx="8712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ea typeface="標楷體" pitchFamily="65" charset="-120"/>
              </a:rPr>
              <a:t>地殼厚度平均在</a:t>
            </a:r>
            <a:r>
              <a:rPr lang="en-US" altLang="zh-TW" sz="2800" b="1" dirty="0">
                <a:solidFill>
                  <a:schemeClr val="bg1"/>
                </a:solidFill>
                <a:ea typeface="標楷體" pitchFamily="65" charset="-120"/>
              </a:rPr>
              <a:t>100</a:t>
            </a:r>
            <a:r>
              <a:rPr lang="zh-TW" altLang="en-US" sz="2800" b="1" dirty="0">
                <a:solidFill>
                  <a:schemeClr val="bg1"/>
                </a:solidFill>
                <a:ea typeface="標楷體" pitchFamily="65" charset="-120"/>
              </a:rPr>
              <a:t>公里左右，相對於地球內部而言，可說是薄如蛋殼，因此，即使地函內緩慢的對流，也能造成其上的板塊推移，這就是大陸漂移的機制。</a:t>
            </a:r>
            <a:endParaRPr lang="en-US" altLang="zh-TW" sz="2800" b="1" dirty="0">
              <a:solidFill>
                <a:schemeClr val="bg1"/>
              </a:solidFill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Credit    </a:t>
            </a:r>
            <a:r>
              <a:rPr lang="en-US" altLang="zh-TW" dirty="0">
                <a:solidFill>
                  <a:schemeClr val="bg1"/>
                </a:solidFill>
              </a:rPr>
              <a:t>: DAVID HARDY / SCIENCE PHOTO LIBRARY / Universal Images Group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4" descr="板塊運動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3" y="643326"/>
            <a:ext cx="896461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89" y="4253225"/>
            <a:ext cx="8820150" cy="82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岩漿從板塊間的裂縫冒出，其張力促使板塊往兩邊推移。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altLang="zh-TW" dirty="0" smtClean="0"/>
              <a:t>Credit</a:t>
            </a:r>
            <a:r>
              <a:rPr lang="zh-TW" altLang="en-US" dirty="0"/>
              <a:t>：</a:t>
            </a:r>
            <a:r>
              <a:rPr lang="en-US" altLang="zh-TW" dirty="0"/>
              <a:t>DAVID HARDY / SCIENCE PHOTO LIBRARY / Universal Images Group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77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File:Quake epicenters 1963-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64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1017" y="5822187"/>
            <a:ext cx="9132983" cy="83099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>
                <a:solidFill>
                  <a:sysClr val="windowText" lastClr="000000"/>
                </a:solidFill>
                <a:ea typeface="標楷體" pitchFamily="65" charset="-120"/>
              </a:rPr>
              <a:t>全球地震帶分布與板塊分布大致上重疊</a:t>
            </a:r>
            <a:r>
              <a:rPr lang="zh-TW" altLang="en-US" sz="2400" b="1" dirty="0" smtClean="0">
                <a:solidFill>
                  <a:sysClr val="windowText" lastClr="000000"/>
                </a:solidFill>
                <a:ea typeface="標楷體" pitchFamily="65" charset="-120"/>
              </a:rPr>
              <a:t>。尤其要注意的是</a:t>
            </a:r>
            <a:r>
              <a:rPr lang="en-US" altLang="zh-TW" sz="2400" b="1" dirty="0" smtClean="0">
                <a:solidFill>
                  <a:sysClr val="windowText" lastClr="000000"/>
                </a:solidFill>
                <a:ea typeface="標楷體" pitchFamily="65" charset="-120"/>
              </a:rPr>
              <a:t>—</a:t>
            </a:r>
            <a:r>
              <a:rPr lang="zh-TW" altLang="en-US" sz="2400" b="1" dirty="0" smtClean="0">
                <a:solidFill>
                  <a:sysClr val="windowText" lastClr="000000"/>
                </a:solidFill>
                <a:ea typeface="標楷體" pitchFamily="65" charset="-120"/>
              </a:rPr>
              <a:t>環太平洋地震帶。而臺灣與日本就位於其上。    圖</a:t>
            </a:r>
            <a:r>
              <a:rPr lang="zh-TW" altLang="en-US" sz="2400" b="1" dirty="0">
                <a:solidFill>
                  <a:sysClr val="windowText" lastClr="000000"/>
                </a:solidFill>
                <a:ea typeface="標楷體" pitchFamily="65" charset="-120"/>
              </a:rPr>
              <a:t>：維基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冰島的板塊邊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位在冰島的板塊邊界。</a:t>
            </a:r>
            <a:r>
              <a:rPr lang="en-US" altLang="zh-TW" b="1"/>
              <a:t>Credit</a:t>
            </a:r>
            <a:r>
              <a:rPr lang="zh-TW" altLang="en-US" b="1"/>
              <a:t>：</a:t>
            </a:r>
            <a:r>
              <a:rPr lang="en-US" altLang="zh-TW" b="1"/>
              <a:t>DANIEL SAMBRAUS / SCIENCE PHOTO LIBRARY / Universal Images Group</a:t>
            </a:r>
            <a:endParaRPr lang="zh-TW" altLang="en-US" b="1"/>
          </a:p>
        </p:txBody>
      </p:sp>
      <p:pic>
        <p:nvPicPr>
          <p:cNvPr id="48134" name="Picture 6" descr="地震斷層線位在烏茲別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0" y="6210300"/>
            <a:ext cx="91440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位在烏茲別克的斷層線清晰可見，右方（較高處）被抬升而起。見證了地震的威力。</a:t>
            </a:r>
            <a:r>
              <a:rPr lang="en-US" altLang="zh-TW"/>
              <a:t>Credit</a:t>
            </a:r>
            <a:r>
              <a:rPr lang="zh-TW" altLang="en-US"/>
              <a:t>：</a:t>
            </a:r>
            <a:r>
              <a:rPr lang="en-US" altLang="zh-TW"/>
              <a:t>Fred McConnaughey / Photo Researchers / Universal Images Group</a:t>
            </a:r>
            <a:endParaRPr lang="zh-TW" altLang="en-US"/>
          </a:p>
        </p:txBody>
      </p:sp>
      <p:pic>
        <p:nvPicPr>
          <p:cNvPr id="48137" name="Picture 9" descr="台中縣霧峰鄉光復國中小操場地層隆起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0" y="6062663"/>
            <a:ext cx="91440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b="1">
                <a:ea typeface="標楷體" pitchFamily="65" charset="-120"/>
              </a:rPr>
              <a:t>921</a:t>
            </a:r>
            <a:r>
              <a:rPr lang="zh-TW" altLang="en-US" sz="2400" b="1">
                <a:ea typeface="標楷體" pitchFamily="65" charset="-120"/>
              </a:rPr>
              <a:t>大地震中，位在霧峰的光復國中正巧位在斷層線上，其隆起的斷層線痕跡清晰可見。俞錚皞  攝 ，引自</a:t>
            </a:r>
            <a:r>
              <a:rPr kumimoji="0" lang="en-US" altLang="zh-TW" sz="2400" b="1">
                <a:ea typeface="標楷體" pitchFamily="65" charset="-120"/>
              </a:rPr>
              <a:t>921</a:t>
            </a:r>
            <a:r>
              <a:rPr kumimoji="0" lang="zh-TW" altLang="en-US" sz="2400" b="1">
                <a:ea typeface="標楷體" pitchFamily="65" charset="-120"/>
              </a:rPr>
              <a:t>地震數位知識庫。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8" grpId="0" animBg="1"/>
    </p:bldLst>
  </p:timing>
</p:sld>
</file>

<file path=ppt/theme/theme1.xml><?xml version="1.0" encoding="utf-8"?>
<a:theme xmlns:a="http://schemas.openxmlformats.org/drawingml/2006/main" name="1_Academic_ID07">
  <a:themeElements>
    <a:clrScheme name="1_Academic_ID07 1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FFFFFF"/>
      </a:accent3>
      <a:accent4>
        <a:srgbClr val="000000"/>
      </a:accent4>
      <a:accent5>
        <a:srgbClr val="CEB1B1"/>
      </a:accent5>
      <a:accent6>
        <a:srgbClr val="A18553"/>
      </a:accent6>
      <a:hlink>
        <a:srgbClr val="00A800"/>
      </a:hlink>
      <a:folHlink>
        <a:srgbClr val="FF00FF"/>
      </a:folHlink>
    </a:clrScheme>
    <a:fontScheme name="1_Academic_ID07">
      <a:majorFont>
        <a:latin typeface="Franklin Gothic Medium"/>
        <a:ea typeface=""/>
        <a:cs typeface="Tahoma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1_Academic_ID07 1">
        <a:dk1>
          <a:srgbClr val="000000"/>
        </a:dk1>
        <a:lt1>
          <a:srgbClr val="FFFFFF"/>
        </a:lt1>
        <a:dk2>
          <a:srgbClr val="411401"/>
        </a:dk2>
        <a:lt2>
          <a:srgbClr val="FFE6E6"/>
        </a:lt2>
        <a:accent1>
          <a:srgbClr val="A24A48"/>
        </a:accent1>
        <a:accent2>
          <a:srgbClr val="B2935C"/>
        </a:accent2>
        <a:accent3>
          <a:srgbClr val="FFFFFF"/>
        </a:accent3>
        <a:accent4>
          <a:srgbClr val="000000"/>
        </a:accent4>
        <a:accent5>
          <a:srgbClr val="CEB1B1"/>
        </a:accent5>
        <a:accent6>
          <a:srgbClr val="A18553"/>
        </a:accent6>
        <a:hlink>
          <a:srgbClr val="00A800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1967</Words>
  <Application>Microsoft Office PowerPoint</Application>
  <PresentationFormat>如螢幕大小 (4:3)</PresentationFormat>
  <Paragraphs>185</Paragraphs>
  <Slides>39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50" baseType="lpstr">
      <vt:lpstr>Franklin Gothic Book</vt:lpstr>
      <vt:lpstr>新細明體</vt:lpstr>
      <vt:lpstr>標楷體</vt:lpstr>
      <vt:lpstr>Arial</vt:lpstr>
      <vt:lpstr>Calibri</vt:lpstr>
      <vt:lpstr>Franklin Gothic Medium</vt:lpstr>
      <vt:lpstr>Tahoma</vt:lpstr>
      <vt:lpstr>Wingdings</vt:lpstr>
      <vt:lpstr>Wingdings 2</vt:lpstr>
      <vt:lpstr>Wingdings 3</vt:lpstr>
      <vt:lpstr>1_Academic_ID07</vt:lpstr>
      <vt:lpstr>海洋中的家園</vt:lpstr>
      <vt:lpstr>【補】大陸漂移學說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921大地震的災損</vt:lpstr>
      <vt:lpstr>日本311地震記錄影片</vt:lpstr>
      <vt:lpstr>【補】臺灣島的前世今生</vt:lpstr>
      <vt:lpstr>臺灣島的形成～彰師大地理學系</vt:lpstr>
      <vt:lpstr>臺灣島的形成～彰師大地理學系</vt:lpstr>
      <vt:lpstr>臺灣島的形成～彰師大地理學系</vt:lpstr>
      <vt:lpstr>臺灣島的形成～彰師大地理學系</vt:lpstr>
      <vt:lpstr>臺灣島的形成～彰師大地理學系</vt:lpstr>
      <vt:lpstr>PowerPoint 簡報</vt:lpstr>
      <vt:lpstr>臺灣島的形成～彰師大地理學系</vt:lpstr>
      <vt:lpstr>臺灣島的形成～彰師大地理學系</vt:lpstr>
      <vt:lpstr>臺灣島的形成～未來的臺灣？</vt:lpstr>
      <vt:lpstr>一、臺灣島的誕生</vt:lpstr>
      <vt:lpstr>PowerPoint 簡報</vt:lpstr>
      <vt:lpstr>PowerPoint 簡報</vt:lpstr>
      <vt:lpstr>PowerPoint 簡報</vt:lpstr>
      <vt:lpstr>二、海洋臺灣</vt:lpstr>
      <vt:lpstr>PowerPoint 簡報</vt:lpstr>
      <vt:lpstr>【補】灰面鵟鷹的生態介紹</vt:lpstr>
      <vt:lpstr>PowerPoint 簡報</vt:lpstr>
      <vt:lpstr>PowerPoint 簡報</vt:lpstr>
      <vt:lpstr>PowerPoint 簡報</vt:lpstr>
      <vt:lpstr>PowerPoint 簡報</vt:lpstr>
      <vt:lpstr>PowerPoint 簡報</vt:lpstr>
      <vt:lpstr>參考資料來源</vt:lpstr>
      <vt:lpstr>THE  END</vt:lpstr>
      <vt:lpstr>1-2 海洋中的家園</vt:lpstr>
      <vt:lpstr>一、臺灣島的誕生</vt:lpstr>
      <vt:lpstr>二、海洋臺灣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and nature</dc:title>
  <dc:creator/>
  <cp:keywords/>
  <cp:lastModifiedBy/>
  <cp:revision>54</cp:revision>
  <dcterms:modified xsi:type="dcterms:W3CDTF">2016-07-12T06:33:45Z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