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98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  <p:sldId id="277" r:id="rId27"/>
    <p:sldId id="260" r:id="rId28"/>
    <p:sldId id="262" r:id="rId29"/>
    <p:sldId id="263" r:id="rId30"/>
    <p:sldId id="264" r:id="rId31"/>
    <p:sldId id="269" r:id="rId32"/>
    <p:sldId id="270" r:id="rId3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3" autoAdjust="0"/>
    <p:restoredTop sz="94660"/>
  </p:normalViewPr>
  <p:slideViewPr>
    <p:cSldViewPr>
      <p:cViewPr varScale="1">
        <p:scale>
          <a:sx n="67" d="100"/>
          <a:sy n="67" d="100"/>
        </p:scale>
        <p:origin x="-6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663BA-F6BB-4888-880D-3EE999E53AA6}" type="datetimeFigureOut">
              <a:rPr lang="zh-TW" altLang="en-US" smtClean="0"/>
              <a:t>2018/3/8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5D7B9-3DD1-4B0E-802E-56DCFC9BAC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68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24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5D7B9-3DD1-4B0E-802E-56DCFC9BAC70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47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2018/3/8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9725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2018/3/8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3309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2018/3/8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91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2018/3/8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636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2018/3/8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761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2018/3/8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361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2018/3/8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0715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2018/3/8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900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2018/3/8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7186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2018/3/8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052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2C5-46A0-4C8E-9C7F-8683D119B754}" type="datetimeFigureOut">
              <a:rPr lang="zh-TW" altLang="en-US" smtClean="0"/>
              <a:t>2018/3/8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4397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A42C5-46A0-4C8E-9C7F-8683D119B754}" type="datetimeFigureOut">
              <a:rPr lang="zh-TW" altLang="en-US" smtClean="0"/>
              <a:t>2018/3/8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80F58-7968-40FA-89A6-6EF044A74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396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47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閒話家常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隨意聊些日常生活中的事務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每當下班回家後，他都會</a:t>
            </a:r>
            <a:r>
              <a:rPr lang="zh-TW" altLang="en-US" sz="4400" dirty="0">
                <a:latin typeface="文鼎標楷注音破音一" pitchFamily="66" charset="-120"/>
                <a:ea typeface="文鼎標楷注音破音一" pitchFamily="66" charset="-120"/>
              </a:rPr>
              <a:t>和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母親閒話家常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48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喜出望外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因意想不到的事感到欣喜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smtClean="0">
                <a:latin typeface="文鼎標楷注音" pitchFamily="66" charset="-120"/>
                <a:ea typeface="文鼎標楷注音" pitchFamily="66" charset="-120"/>
              </a:rPr>
              <a:t>先</a:t>
            </a:r>
            <a:r>
              <a:rPr lang="zh-TW" altLang="en-US" sz="4400" smtClean="0">
                <a:latin typeface="文鼎標楷注音" pitchFamily="66" charset="-120"/>
                <a:ea typeface="文鼎標楷注音" pitchFamily="66" charset="-120"/>
              </a:rPr>
              <a:t>前投稿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的文章</a:t>
            </a:r>
            <a:r>
              <a:rPr lang="zh-TW" altLang="en-US" sz="4400" smtClean="0">
                <a:latin typeface="文鼎標楷注音" pitchFamily="66" charset="-120"/>
                <a:ea typeface="文鼎標楷注音" pitchFamily="66" charset="-120"/>
              </a:rPr>
              <a:t>，</a:t>
            </a:r>
            <a:r>
              <a:rPr lang="zh-TW" altLang="en-US" sz="4400">
                <a:latin typeface="文鼎標楷注音" pitchFamily="66" charset="-120"/>
                <a:ea typeface="文鼎標楷注音" pitchFamily="66" charset="-120"/>
              </a:rPr>
              <a:t>今天</a:t>
            </a:r>
            <a:r>
              <a:rPr lang="zh-TW" altLang="en-US" sz="4400" smtClean="0">
                <a:latin typeface="文鼎標楷注音" pitchFamily="66" charset="-120"/>
                <a:ea typeface="文鼎標楷注音" pitchFamily="66" charset="-120"/>
              </a:rPr>
              <a:t>竟刊登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出來</a:t>
            </a:r>
            <a:r>
              <a:rPr lang="zh-TW" altLang="en-US" sz="4400">
                <a:latin typeface="文鼎標楷注音" pitchFamily="66" charset="-120"/>
                <a:ea typeface="文鼎標楷注音" pitchFamily="66" charset="-120"/>
              </a:rPr>
              <a:t>，</a:t>
            </a:r>
            <a:r>
              <a:rPr lang="zh-TW" altLang="en-US" sz="4400" smtClean="0">
                <a:latin typeface="文鼎標楷注音" pitchFamily="66" charset="-120"/>
                <a:ea typeface="文鼎標楷注音" pitchFamily="66" charset="-120"/>
              </a:rPr>
              <a:t>真讓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人喜出望外。</a:t>
            </a:r>
          </a:p>
        </p:txBody>
      </p:sp>
    </p:spTree>
    <p:extLst>
      <p:ext uri="{BB962C8B-B14F-4D97-AF65-F5344CB8AC3E}">
        <p14:creationId xmlns:p14="http://schemas.microsoft.com/office/powerpoint/2010/main" val="177969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 marL="540000">
              <a:lnSpc>
                <a:spcPts val="3700"/>
              </a:lnSpc>
              <a:spcBef>
                <a:spcPts val="600"/>
              </a:spcBef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17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暴跳如雷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 marL="540000">
              <a:lnSpc>
                <a:spcPts val="3700"/>
              </a:lnSpc>
              <a:spcBef>
                <a:spcPts val="600"/>
              </a:spcBef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形容脾氣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暴躁。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 marL="540000">
              <a:lnSpc>
                <a:spcPts val="3700"/>
              </a:lnSpc>
              <a:spcBef>
                <a:spcPts val="600"/>
              </a:spcBef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聽到這些傳聞，他一時情緒激動，暴跳如雷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000" dirty="0" smtClean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37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18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 萬人空巷</a:t>
            </a:r>
            <a:endParaRPr lang="en-US" altLang="zh-TW" sz="4000" dirty="0" smtClean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37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指很多的人聚在一起；致使街巷都空蕩蕩的。形容轟動一時的盛況。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37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這次活動，請來很多明星前來，大家都前往觀賞，一時造成萬人空巷。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542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 marL="540000">
              <a:lnSpc>
                <a:spcPts val="4300"/>
              </a:lnSpc>
              <a:spcBef>
                <a:spcPts val="600"/>
              </a:spcBef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19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眉飛色舞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 marL="540000">
              <a:lnSpc>
                <a:spcPts val="4300"/>
              </a:lnSpc>
              <a:spcBef>
                <a:spcPts val="600"/>
              </a:spcBef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形容非常喜悅得意的神情。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 marL="540000">
              <a:lnSpc>
                <a:spcPts val="4300"/>
              </a:lnSpc>
              <a:spcBef>
                <a:spcPts val="600"/>
              </a:spcBef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最近媽媽總是滿臉笑容、眉飛色舞，一定是有開心的事情！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3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20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 精挑細選</a:t>
            </a:r>
            <a:endParaRPr lang="en-US" altLang="zh-TW" sz="4000" dirty="0" smtClean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3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指仔細挑選。</a:t>
            </a:r>
            <a:endParaRPr lang="en-US" altLang="zh-TW" sz="4000" dirty="0" smtClean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3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這是從數千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件文章中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，精挑細選出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來的，每篇可都是佳作。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32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21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一竅不通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不明事理，或對某事完全不懂。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我對圍棋實在一竅不通，無法陪你下棋。</a:t>
            </a: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22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成群結隊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指兩人以上，聚在一起的樣子。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這群人常常成群結隊，到處做壞事，鬧得大家雞犬不寧。</a:t>
            </a:r>
          </a:p>
        </p:txBody>
      </p:sp>
    </p:spTree>
    <p:extLst>
      <p:ext uri="{BB962C8B-B14F-4D97-AF65-F5344CB8AC3E}">
        <p14:creationId xmlns:p14="http://schemas.microsoft.com/office/powerpoint/2010/main" val="277046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 marL="540000">
              <a:lnSpc>
                <a:spcPts val="4000"/>
              </a:lnSpc>
              <a:spcBef>
                <a:spcPts val="600"/>
              </a:spcBef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23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妙手回春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 marL="540000">
              <a:lnSpc>
                <a:spcPts val="4000"/>
              </a:lnSpc>
              <a:spcBef>
                <a:spcPts val="600"/>
              </a:spcBef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指醫師的醫術高明，能治好重病，也指將情況變好。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 marL="540000">
              <a:lnSpc>
                <a:spcPts val="4000"/>
              </a:lnSpc>
              <a:spcBef>
                <a:spcPts val="600"/>
              </a:spcBef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這次全靠</a:t>
            </a:r>
            <a:r>
              <a:rPr lang="zh-TW" altLang="en-US" sz="4000" u="sng" dirty="0">
                <a:latin typeface="文鼎標楷注音" pitchFamily="66" charset="-120"/>
                <a:ea typeface="文鼎標楷注音" pitchFamily="66" charset="-120"/>
              </a:rPr>
              <a:t>王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醫生妙手回春，才能救回他一命。</a:t>
            </a: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24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世外桃源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形容景色美好的地方。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這讓人嘆為觀止的美景，像是置身世外桃源一般。</a:t>
            </a:r>
          </a:p>
        </p:txBody>
      </p:sp>
    </p:spTree>
    <p:extLst>
      <p:ext uri="{BB962C8B-B14F-4D97-AF65-F5344CB8AC3E}">
        <p14:creationId xmlns:p14="http://schemas.microsoft.com/office/powerpoint/2010/main" val="343041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25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雪中送炭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比喻在人艱困危急之時，給予適時的援助。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讓人最受用的是雪中送炭，而不是錦上添花。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26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害群之馬</a:t>
            </a:r>
            <a:endParaRPr lang="en-US" altLang="zh-TW" sz="4000" dirty="0" smtClean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比喻危害大眾的人。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團體中總有害群之馬，影響大家的榮譽。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725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27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四分五裂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形容分散而不完整、不團結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000" dirty="0" smtClean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小小一件事情，卻把大家多年的友情，弄得四分五裂。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28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才高八斗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指才學極高。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他的功課好，又能寫得一手好字，真是才高八斗，令人欽佩！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35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29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近悅遠來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形容政治清明、德澤風行或來客眾多。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商店年終大拍賣，一時近悅遠來，生意興隆。</a:t>
            </a: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火燒眉毛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指事情相當緊急。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這件事情已經火燒眉毛了，請你立刻處理。</a:t>
            </a:r>
          </a:p>
        </p:txBody>
      </p:sp>
    </p:spTree>
    <p:extLst>
      <p:ext uri="{BB962C8B-B14F-4D97-AF65-F5344CB8AC3E}">
        <p14:creationId xmlns:p14="http://schemas.microsoft.com/office/powerpoint/2010/main" val="233921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31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三思而行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形容做事前，先仔細思考。</a:t>
            </a:r>
            <a:endParaRPr lang="en-US" altLang="zh-TW" sz="4000" dirty="0" smtClean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老師常要我們三思而行，不要衝動行事。</a:t>
            </a: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32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海底撈針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指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東西很難找到或事情很難做到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000" dirty="0" smtClean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這案子一點線索都沒有，要破案就像海底撈針一樣。</a:t>
            </a:r>
          </a:p>
        </p:txBody>
      </p:sp>
    </p:spTree>
    <p:extLst>
      <p:ext uri="{BB962C8B-B14F-4D97-AF65-F5344CB8AC3E}">
        <p14:creationId xmlns:p14="http://schemas.microsoft.com/office/powerpoint/2010/main" val="118679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>
              <a:lnSpc>
                <a:spcPts val="42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33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咬牙</a:t>
            </a:r>
            <a:r>
              <a:rPr lang="zh-TW" altLang="en-US" sz="4000" dirty="0" smtClean="0">
                <a:latin typeface="文鼎標楷注音破音一" pitchFamily="66" charset="-120"/>
                <a:ea typeface="文鼎標楷注音破音一" pitchFamily="66" charset="-120"/>
              </a:rPr>
              <a:t>切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齒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表示非常悲痛、生氣。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一提起仇人，只見他咬牙切齒地罵個不停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34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七嘴八舌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指很多人在講話、聲音吵雜。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討論時，要仔細聆聽並按順序發表，而不是一窩蜂七嘴八舌的討論。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195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>
              <a:lnSpc>
                <a:spcPts val="42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35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出神入化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形容技術非常高超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他的扯鈴出神入化，大家看</a:t>
            </a:r>
            <a:r>
              <a:rPr lang="zh-TW" altLang="en-US" sz="4000" dirty="0" smtClean="0">
                <a:latin typeface="文鼎標楷注音破音一" pitchFamily="66" charset="-120"/>
                <a:ea typeface="文鼎標楷注音破音一" pitchFamily="66" charset="-120"/>
              </a:rPr>
              <a:t>得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目瞪口呆。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36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火樹銀花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指燈火通明燦爛的景象。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每年的元宵燈節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，廣場前一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片火樹銀花，好不美麗！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585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當仁不讓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指遇到應該做的事，主動去做，而不推讓。</a:t>
            </a:r>
            <a:endParaRPr lang="en-US" altLang="zh-TW" sz="44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為人服務，我們要有當仁不讓的精神。</a:t>
            </a:r>
            <a:endParaRPr lang="en-US" altLang="zh-TW" sz="44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2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</a:t>
            </a:r>
            <a:r>
              <a:rPr lang="zh-TW" altLang="en-US" sz="4200" dirty="0" smtClean="0">
                <a:latin typeface="文鼎標楷注音破音一" pitchFamily="66" charset="-120"/>
                <a:ea typeface="文鼎標楷注音破音一" pitchFamily="66" charset="-120"/>
              </a:rPr>
              <a:t>一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字千金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用來形容價值極高的作品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88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這篇文章寫得極好，真可說是</a:t>
            </a:r>
            <a:r>
              <a:rPr lang="zh-TW" altLang="en-US" sz="4400" dirty="0">
                <a:latin typeface="文鼎標楷注音破音一" pitchFamily="66" charset="-120"/>
                <a:ea typeface="文鼎標楷注音破音一" pitchFamily="66" charset="-120"/>
              </a:rPr>
              <a:t>一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字千金。</a:t>
            </a:r>
          </a:p>
        </p:txBody>
      </p:sp>
    </p:spTree>
    <p:extLst>
      <p:ext uri="{BB962C8B-B14F-4D97-AF65-F5344CB8AC3E}">
        <p14:creationId xmlns:p14="http://schemas.microsoft.com/office/powerpoint/2010/main" val="221685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37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見義勇為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看到合乎正義的事，就奮勇去做。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他見義勇為地將傷者送到醫院，救回</a:t>
            </a:r>
            <a:r>
              <a:rPr lang="zh-TW" altLang="en-US" sz="4000" dirty="0">
                <a:latin typeface="文鼎標楷注音破音二" pitchFamily="66" charset="-120"/>
                <a:ea typeface="文鼎標楷注音破音二" pitchFamily="66" charset="-120"/>
              </a:rPr>
              <a:t>一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條寶貴的性命。</a:t>
            </a: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38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破音一" pitchFamily="66" charset="-120"/>
                <a:ea typeface="文鼎標楷注音破音一" pitchFamily="66" charset="-120"/>
              </a:rPr>
              <a:t>一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日千里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38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38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形容速度極快或進步極快或進展迅速、人才出眾。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38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38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在有效的管理下，公司業務的發展</a:t>
            </a:r>
            <a:r>
              <a:rPr lang="zh-TW" altLang="en-US" sz="4000" dirty="0">
                <a:latin typeface="文鼎標楷注音破音一" pitchFamily="66" charset="-120"/>
                <a:ea typeface="文鼎標楷注音破音一" pitchFamily="66" charset="-120"/>
              </a:rPr>
              <a:t>一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日千里。</a:t>
            </a:r>
          </a:p>
        </p:txBody>
      </p:sp>
    </p:spTree>
    <p:extLst>
      <p:ext uri="{BB962C8B-B14F-4D97-AF65-F5344CB8AC3E}">
        <p14:creationId xmlns:p14="http://schemas.microsoft.com/office/powerpoint/2010/main" val="118368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39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突如其來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指突然發生的事情。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突如其來的消息，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讓他措手</a:t>
            </a:r>
            <a:r>
              <a:rPr lang="zh-TW" altLang="en-US" sz="4000" dirty="0" smtClean="0">
                <a:latin typeface="文鼎標楷注音破音一" pitchFamily="66" charset="-120"/>
                <a:ea typeface="文鼎標楷注音破音一" pitchFamily="66" charset="-120"/>
              </a:rPr>
              <a:t>不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及。</a:t>
            </a:r>
            <a:endParaRPr lang="en-US" altLang="zh-TW" sz="4000" dirty="0" smtClean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40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多多益善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指愈多愈好。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38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我們要抱著多多益善的態度來求知，如此才能不斷進步。</a:t>
            </a:r>
          </a:p>
        </p:txBody>
      </p:sp>
    </p:spTree>
    <p:extLst>
      <p:ext uri="{BB962C8B-B14F-4D97-AF65-F5344CB8AC3E}">
        <p14:creationId xmlns:p14="http://schemas.microsoft.com/office/powerpoint/2010/main" val="299733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41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送舊迎新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送走舊的，迎來新的。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每當跨年煙火綻放夜空，大家一同送舊迎新，彼此歡慶。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42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唱作俱佳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形容表演精彩、表情生動，相當吸引大家。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姊姊說故事表現得唱作俱佳，獲得滿堂彩。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2404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>
              <a:lnSpc>
                <a:spcPts val="42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43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本末</a:t>
            </a:r>
            <a:r>
              <a:rPr lang="zh-TW" altLang="en-US" sz="4000" dirty="0">
                <a:latin typeface="文鼎標楷注音破音一" pitchFamily="66" charset="-120"/>
                <a:ea typeface="文鼎標楷注音破音一" pitchFamily="66" charset="-120"/>
              </a:rPr>
              <a:t>倒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置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不知事情的輕重緩急。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處理事情如果本末倒置，一定越弄越糟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000" dirty="0" smtClean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44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環環相扣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指事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物間緊密的配合。</a:t>
            </a:r>
            <a:endParaRPr lang="en-US" altLang="zh-TW" sz="4000" dirty="0" smtClean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公司中的部門，每個都是環環相扣、缺一不可。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608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45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搬弄是非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未經證實，道人長短、是非不分。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他常常搬弄是非，到處去說一些無中生有的話，讓大家相當討厭他。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46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 smtClean="0">
                <a:latin typeface="文鼎標楷注音" pitchFamily="66" charset="-120"/>
                <a:ea typeface="文鼎標楷注音" pitchFamily="66" charset="-120"/>
              </a:rPr>
              <a:t>福如東海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祝福他人可得洪福，多用在對長輩的祝福。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奶奶生日時，我們祝福「福如東海、壽比南山」</a:t>
            </a:r>
            <a:r>
              <a:rPr lang="en-US" altLang="zh-TW" sz="4000" dirty="0">
                <a:latin typeface="文鼎標楷注音" pitchFamily="66" charset="-120"/>
                <a:ea typeface="文鼎標楷注音" pitchFamily="66" charset="-120"/>
              </a:rPr>
              <a:t>!</a:t>
            </a:r>
            <a:endParaRPr lang="zh-TW" altLang="en-US" sz="40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781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>
              <a:lnSpc>
                <a:spcPts val="42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47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漏網之魚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比喻僥倖逃脫法網的人。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雖然警方展開大力掃蕩，還是有一些漏網之魚沒被抓到。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48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車水馬龍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200"/>
              </a:lnSpc>
            </a:pP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形容繁華熱鬧的景象</a:t>
            </a:r>
            <a:r>
              <a:rPr lang="zh-TW" altLang="en-US" sz="4000" dirty="0"/>
              <a:t>。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dirty="0">
                <a:latin typeface="文鼎標楷注音" pitchFamily="66" charset="-120"/>
                <a:ea typeface="文鼎標楷注音" pitchFamily="66" charset="-120"/>
              </a:rPr>
              <a:t>我喜歡鄉下的寧靜，勝過於都市的車水馬龍。</a:t>
            </a:r>
            <a:endParaRPr lang="en-US" altLang="zh-TW" sz="40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693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7074024"/>
          </a:xfrm>
        </p:spPr>
        <p:txBody>
          <a:bodyPr>
            <a:noAutofit/>
          </a:bodyPr>
          <a:lstStyle/>
          <a:p>
            <a:pPr marL="396000">
              <a:lnSpc>
                <a:spcPts val="4000"/>
              </a:lnSpc>
              <a:spcBef>
                <a:spcPts val="18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古道熱腸</a:t>
            </a:r>
            <a:endParaRPr lang="zh-TW" altLang="en-US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576000" indent="-432000">
              <a:lnSpc>
                <a:spcPts val="4600"/>
              </a:lnSpc>
              <a:spcBef>
                <a:spcPts val="1800"/>
              </a:spcBef>
            </a:pPr>
            <a:r>
              <a:rPr lang="zh-TW" altLang="en-US" sz="4200" dirty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形容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待人很好，也很熱心</a:t>
            </a:r>
            <a:r>
              <a:rPr lang="zh-TW" altLang="en-US" sz="4400" dirty="0" smtClean="0"/>
              <a:t>。</a:t>
            </a:r>
            <a:endParaRPr lang="en-US" altLang="zh-TW" sz="4400" dirty="0" smtClean="0"/>
          </a:p>
          <a:p>
            <a:pPr marL="396000">
              <a:lnSpc>
                <a:spcPts val="4000"/>
              </a:lnSpc>
              <a:spcBef>
                <a:spcPts val="18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王同學向來古道熱腸，待人親切又熱心。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>
              <a:lnSpc>
                <a:spcPts val="4000"/>
              </a:lnSpc>
              <a:spcBef>
                <a:spcPts val="18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 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賞心悅目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>
              <a:lnSpc>
                <a:spcPts val="4000"/>
              </a:lnSpc>
              <a:spcBef>
                <a:spcPts val="1800"/>
              </a:spcBef>
            </a:pPr>
            <a:r>
              <a:rPr lang="zh-TW" altLang="en-US" sz="4200" dirty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形容情景美好，使心目都感到快樂。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>
              <a:lnSpc>
                <a:spcPts val="4000"/>
              </a:lnSpc>
              <a:spcBef>
                <a:spcPts val="1800"/>
              </a:spcBef>
            </a:pP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這裡的風景真美，多麼令人賞心悅目！。</a:t>
            </a:r>
          </a:p>
        </p:txBody>
      </p:sp>
    </p:spTree>
    <p:extLst>
      <p:ext uri="{BB962C8B-B14F-4D97-AF65-F5344CB8AC3E}">
        <p14:creationId xmlns:p14="http://schemas.microsoft.com/office/powerpoint/2010/main" val="1488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741368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雪中送炭</a:t>
            </a:r>
            <a:endParaRPr lang="en-US" altLang="zh-TW" sz="4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比喻在人艱困危急之時，給予適時的援助。</a:t>
            </a:r>
            <a:endParaRPr lang="en-US" altLang="zh-TW" sz="42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讓人最受用的是雪中送炭，而不是錦上添花。</a:t>
            </a:r>
            <a:endParaRPr lang="en-US" altLang="zh-TW" sz="42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近悅遠來</a:t>
            </a:r>
            <a:endParaRPr lang="en-US" altLang="zh-TW" sz="42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形容政治清明、德澤風行或來客眾多。</a:t>
            </a:r>
            <a:endParaRPr lang="en-US" altLang="zh-TW" sz="42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商店年終大拍賣，一時近悅遠來，生意興隆。</a:t>
            </a:r>
          </a:p>
        </p:txBody>
      </p:sp>
    </p:spTree>
    <p:extLst>
      <p:ext uri="{BB962C8B-B14F-4D97-AF65-F5344CB8AC3E}">
        <p14:creationId xmlns:p14="http://schemas.microsoft.com/office/powerpoint/2010/main" val="252370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741368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送舊迎新</a:t>
            </a:r>
            <a:endParaRPr lang="en-US" altLang="zh-TW" sz="4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400" dirty="0"/>
              <a:t>送走舊的，迎來新的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42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每當跨年煙火綻放夜空，大家一同送舊迎新，彼此歡慶。</a:t>
            </a:r>
            <a:endParaRPr lang="en-US" altLang="zh-TW" sz="4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搬弄是非</a:t>
            </a:r>
            <a:endParaRPr lang="en-US" altLang="zh-TW" sz="42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未經證實，道人長短、是非不分。</a:t>
            </a:r>
            <a:endParaRPr lang="en-US" altLang="zh-TW" sz="42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他常常搬弄是非，到處去說一些無中生有的話，讓大家相當討厭他。</a:t>
            </a:r>
            <a:endParaRPr lang="zh-TW" altLang="en-US" sz="42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876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741368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 </a:t>
            </a: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樂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善好施</a:t>
            </a:r>
            <a:endParaRPr lang="en-US" altLang="zh-TW" sz="4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指喜歡分享、熱心助人的人。</a:t>
            </a:r>
            <a:endParaRPr lang="en-US" altLang="zh-TW" sz="42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他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平時樂善好施</a:t>
            </a: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，大家都稱讚他的好心腸。</a:t>
            </a:r>
            <a:endParaRPr lang="en-US" altLang="zh-TW" sz="42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雞犬不寧</a:t>
            </a:r>
            <a:endParaRPr lang="en-US" altLang="zh-TW" sz="4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連雞與狗都不得安寧。比喻被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嚴重打擾</a:t>
            </a: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42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弟弟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在</a:t>
            </a: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家裡整天吵得雞犬不寧，我頭都痛了。</a:t>
            </a:r>
          </a:p>
        </p:txBody>
      </p:sp>
    </p:spTree>
    <p:extLst>
      <p:ext uri="{BB962C8B-B14F-4D97-AF65-F5344CB8AC3E}">
        <p14:creationId xmlns:p14="http://schemas.microsoft.com/office/powerpoint/2010/main" val="181450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 marL="360000" indent="-216000">
              <a:lnSpc>
                <a:spcPts val="38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天馬行空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60000" indent="-216000">
              <a:lnSpc>
                <a:spcPts val="38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指想像力不受拘束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，也形容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誇張不</a:t>
            </a:r>
            <a:r>
              <a:rPr lang="zh-TW" altLang="en-US" sz="4400" dirty="0">
                <a:latin typeface="文鼎標楷注音破音一" pitchFamily="66" charset="-120"/>
                <a:ea typeface="文鼎標楷注音破音一" pitchFamily="66" charset="-120"/>
              </a:rPr>
              <a:t>著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邊際。</a:t>
            </a:r>
            <a:endParaRPr lang="en-US" altLang="zh-TW" sz="4400" dirty="0">
              <a:latin typeface="文鼎標楷注音" pitchFamily="66" charset="-120"/>
              <a:ea typeface="文鼎標楷注音" pitchFamily="66" charset="-120"/>
            </a:endParaRPr>
          </a:p>
          <a:p>
            <a:pPr marL="360000" indent="-216000">
              <a:lnSpc>
                <a:spcPts val="38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400" u="sng" dirty="0">
                <a:latin typeface="文鼎標楷注音" pitchFamily="66" charset="-120"/>
                <a:ea typeface="文鼎標楷注音" pitchFamily="66" charset="-120"/>
              </a:rPr>
              <a:t>小</a:t>
            </a:r>
            <a:r>
              <a:rPr lang="zh-TW" altLang="en-US" sz="4400" u="sng" dirty="0" smtClean="0">
                <a:latin typeface="文鼎標楷注音" pitchFamily="66" charset="-120"/>
                <a:ea typeface="文鼎標楷注音" pitchFamily="66" charset="-120"/>
              </a:rPr>
              <a:t>新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有天馬行空的想像力，總是有新點子。</a:t>
            </a:r>
            <a:endParaRPr lang="en-US" altLang="zh-TW" sz="4400" dirty="0">
              <a:latin typeface="文鼎標楷注音" pitchFamily="66" charset="-120"/>
              <a:ea typeface="文鼎標楷注音" pitchFamily="66" charset="-120"/>
            </a:endParaRPr>
          </a:p>
          <a:p>
            <a:pPr marL="360000" indent="-216000">
              <a:lnSpc>
                <a:spcPts val="38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>
                <a:latin typeface="文鼎標楷注音" pitchFamily="66" charset="-120"/>
                <a:ea typeface="文鼎標楷注音" pitchFamily="66" charset="-120"/>
              </a:rPr>
              <a:t>4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當之無愧</a:t>
            </a:r>
            <a:endParaRPr lang="en-US" altLang="zh-TW" sz="4400" dirty="0">
              <a:latin typeface="文鼎標楷注音" pitchFamily="66" charset="-120"/>
              <a:ea typeface="文鼎標楷注音" pitchFamily="66" charset="-120"/>
            </a:endParaRPr>
          </a:p>
          <a:p>
            <a:pPr marL="360000" indent="-216000">
              <a:lnSpc>
                <a:spcPts val="38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當</a:t>
            </a:r>
            <a:r>
              <a:rPr lang="zh-TW" altLang="en-US" sz="4400" dirty="0">
                <a:latin typeface="文鼎標楷注音破音一" pitchFamily="66" charset="-120"/>
                <a:ea typeface="文鼎標楷注音破音一" pitchFamily="66" charset="-120"/>
              </a:rPr>
              <a:t>得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起某種稱號或榮譽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，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不用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感到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慚愧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4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60000" indent="-216000">
              <a:lnSpc>
                <a:spcPts val="38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他品學兼優，</a:t>
            </a:r>
            <a:r>
              <a:rPr lang="zh-TW" altLang="en-US" sz="4200" dirty="0" smtClean="0">
                <a:latin typeface="文鼎標楷注音破音一" pitchFamily="66" charset="-120"/>
                <a:ea typeface="文鼎標楷注音破音一" pitchFamily="66" charset="-120"/>
              </a:rPr>
              <a:t>當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選模範生可說是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當之無愧。</a:t>
            </a:r>
            <a:endParaRPr lang="en-US" altLang="zh-TW" sz="44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3800"/>
              </a:lnSpc>
              <a:spcBef>
                <a:spcPts val="600"/>
              </a:spcBef>
            </a:pPr>
            <a:endParaRPr lang="zh-TW" altLang="en-US" sz="44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780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741368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一字千金</a:t>
            </a:r>
            <a:endParaRPr lang="en-US" altLang="zh-TW" sz="4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用來形容價值極高的作品。</a:t>
            </a:r>
            <a:endParaRPr lang="en-US" altLang="zh-TW" sz="42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這篇文章寫得真好，情采並茂，真可說是一字千金。</a:t>
            </a:r>
            <a:endParaRPr lang="en-US" altLang="zh-TW" sz="42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淚眼汪汪</a:t>
            </a:r>
            <a:endParaRPr lang="en-US" altLang="zh-TW" sz="4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眼眶中飽含淚水的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樣子。</a:t>
            </a:r>
            <a:endParaRPr lang="en-US" altLang="zh-TW" sz="42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他每次做錯事，都一副淚眼汪汪的樣子，</a:t>
            </a: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想求取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同情。</a:t>
            </a:r>
            <a:endParaRPr lang="zh-TW" altLang="en-US" sz="42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381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741368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38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唱作俱佳</a:t>
            </a:r>
            <a:endParaRPr lang="en-US" altLang="zh-TW" sz="3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形容表演精彩、表情生動，相當吸引大家。</a:t>
            </a:r>
            <a:endParaRPr lang="en-US" altLang="zh-TW" sz="38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姊姊說故事表現得唱作俱佳，獲得滿堂彩。</a:t>
            </a:r>
            <a:endParaRPr lang="en-US" altLang="zh-TW" sz="38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38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 福如東海</a:t>
            </a:r>
            <a:endParaRPr lang="en-US" altLang="zh-TW" sz="3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祝福他人可得洪福，多用在對長輩的祝福。</a:t>
            </a:r>
            <a:endParaRPr lang="en-US" altLang="zh-TW" sz="38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奶奶生日時，我們祝福「福如東海、壽比南山」</a:t>
            </a:r>
            <a:r>
              <a:rPr lang="en-US" altLang="zh-TW" sz="3800" dirty="0">
                <a:latin typeface="標楷體" pitchFamily="65" charset="-120"/>
                <a:ea typeface="標楷體" pitchFamily="65" charset="-120"/>
              </a:rPr>
              <a:t>!</a:t>
            </a:r>
            <a:endParaRPr lang="zh-TW" altLang="en-US" sz="38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485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741368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38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 伯仲之間</a:t>
            </a:r>
            <a:endParaRPr lang="en-US" altLang="zh-TW" sz="3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指兩者實力相當、不相上下。</a:t>
            </a:r>
            <a:endParaRPr lang="en-US" altLang="zh-TW" sz="38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這兩人實力在伯仲之間，一時之間恐難分高下。</a:t>
            </a:r>
            <a:endParaRPr lang="en-US" altLang="zh-TW" sz="38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380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80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乘人之危</a:t>
            </a:r>
            <a:endParaRPr lang="en-US" altLang="zh-TW" sz="3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趁人有危難時加以迫害。</a:t>
            </a:r>
            <a:endParaRPr lang="en-US" altLang="zh-TW" sz="38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3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800" dirty="0">
                <a:latin typeface="標楷體" pitchFamily="65" charset="-120"/>
                <a:ea typeface="標楷體" pitchFamily="65" charset="-120"/>
              </a:rPr>
              <a:t>強匪趁老太太跌倒起不來時，搶了她的皮包，真是乘人之危。</a:t>
            </a:r>
            <a:endParaRPr lang="en-US" altLang="zh-TW" sz="38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endParaRPr lang="zh-TW" altLang="en-US" sz="38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683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 marL="396000" indent="-216000">
              <a:lnSpc>
                <a:spcPts val="42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地主之</a:t>
            </a:r>
            <a:r>
              <a:rPr lang="zh-TW" altLang="en-US" sz="4200" dirty="0" smtClean="0">
                <a:latin typeface="文鼎標楷注音破音一" pitchFamily="66" charset="-120"/>
                <a:ea typeface="文鼎標楷注音破音一" pitchFamily="66" charset="-120"/>
              </a:rPr>
              <a:t>誼</a:t>
            </a:r>
            <a:endParaRPr lang="en-US" altLang="zh-TW" sz="4200" dirty="0" smtClean="0">
              <a:latin typeface="文鼎標楷注音破音一" pitchFamily="66" charset="-120"/>
              <a:ea typeface="文鼎標楷注音破音一" pitchFamily="66" charset="-120"/>
            </a:endParaRPr>
          </a:p>
          <a:p>
            <a:pPr marL="396000" indent="-216000">
              <a:lnSpc>
                <a:spcPts val="42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招待外地來的客人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42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對於客人，我們盡地主之</a:t>
            </a:r>
            <a:r>
              <a:rPr lang="zh-TW" altLang="en-US" sz="4200" dirty="0">
                <a:latin typeface="文鼎標楷注音破音一" pitchFamily="66" charset="-120"/>
                <a:ea typeface="文鼎標楷注音破音一" pitchFamily="66" charset="-120"/>
              </a:rPr>
              <a:t>誼</a:t>
            </a:r>
            <a:r>
              <a:rPr lang="en-US" altLang="zh-TW" sz="4200" dirty="0">
                <a:latin typeface="文鼎標楷注音" pitchFamily="66" charset="-120"/>
                <a:ea typeface="文鼎標楷注音" pitchFamily="66" charset="-120"/>
              </a:rPr>
              <a:t>﹐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好好招待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4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42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6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淚眼汪汪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42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眼眶中飽含淚水的樣子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42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他淚眼汪汪的樣子，是不是在難過什麼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?</a:t>
            </a:r>
            <a:endParaRPr lang="zh-TW" altLang="en-US" sz="44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825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 marL="396000" indent="-216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天從人願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4200" dirty="0" smtClean="0">
              <a:latin typeface="標楷體" pitchFamily="65" charset="-120"/>
              <a:ea typeface="標楷體" pitchFamily="65" charset="-120"/>
            </a:endParaRPr>
          </a:p>
          <a:p>
            <a:pPr marL="396000" indent="-216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事態發展順心如意。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經過多年的努力，總算天從人願，他實現夢想，成為醫生。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8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過關斬</a:t>
            </a:r>
            <a:r>
              <a:rPr lang="zh-TW" altLang="en-US" sz="4200" dirty="0" smtClean="0">
                <a:latin typeface="文鼎標楷注音破音一" pitchFamily="66" charset="-120"/>
                <a:ea typeface="文鼎標楷注音破音一" pitchFamily="66" charset="-120"/>
              </a:rPr>
              <a:t>將</a:t>
            </a:r>
            <a:endParaRPr lang="en-US" altLang="zh-TW" sz="4200" dirty="0" smtClean="0">
              <a:latin typeface="文鼎標楷注音破音一" pitchFamily="66" charset="-120"/>
              <a:ea typeface="文鼎標楷注音破音一" pitchFamily="66" charset="-120"/>
            </a:endParaRPr>
          </a:p>
          <a:p>
            <a:pPr marL="396000" indent="-216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克服一連串的困難，達成目標。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他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一路過關斬</a:t>
            </a:r>
            <a:r>
              <a:rPr lang="zh-TW" altLang="en-US" sz="4200" dirty="0">
                <a:latin typeface="文鼎標楷注音破音一" pitchFamily="66" charset="-120"/>
                <a:ea typeface="文鼎標楷注音破音一" pitchFamily="66" charset="-120"/>
              </a:rPr>
              <a:t>將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，終於獲得這次大賽的冠軍。</a:t>
            </a:r>
          </a:p>
        </p:txBody>
      </p:sp>
    </p:spTree>
    <p:extLst>
      <p:ext uri="{BB962C8B-B14F-4D97-AF65-F5344CB8AC3E}">
        <p14:creationId xmlns:p14="http://schemas.microsoft.com/office/powerpoint/2010/main" val="79776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 marL="396000" indent="-216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9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 禮尚往來 </a:t>
            </a:r>
            <a:endParaRPr lang="en-US" altLang="zh-TW" sz="4200" dirty="0" smtClean="0">
              <a:latin typeface="標楷體" pitchFamily="65" charset="-120"/>
              <a:ea typeface="標楷體" pitchFamily="65" charset="-120"/>
            </a:endParaRPr>
          </a:p>
          <a:p>
            <a:pPr marL="396000" indent="-216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指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別人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以禮相待，也要以禮回報。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禮尚往來，我也回</a:t>
            </a:r>
            <a:r>
              <a:rPr lang="zh-TW" altLang="en-US" sz="4400" dirty="0" smtClean="0">
                <a:latin typeface="文鼎標楷注音" pitchFamily="66" charset="-120"/>
                <a:ea typeface="文鼎標楷注音" pitchFamily="66" charset="-120"/>
              </a:rPr>
              <a:t>寄朋友一</a:t>
            </a:r>
            <a:r>
              <a:rPr lang="zh-TW" altLang="en-US" sz="4400" dirty="0">
                <a:latin typeface="文鼎標楷注音" pitchFamily="66" charset="-120"/>
                <a:ea typeface="文鼎標楷注音" pitchFamily="66" charset="-120"/>
              </a:rPr>
              <a:t>張賀年卡。</a:t>
            </a:r>
            <a:endParaRPr lang="en-US" altLang="zh-TW" sz="44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10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手忙腳亂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形容做事慌亂，失了條理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41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時間快到了，他才手忙腳亂地準備出門。</a:t>
            </a:r>
          </a:p>
        </p:txBody>
      </p:sp>
    </p:spTree>
    <p:extLst>
      <p:ext uri="{BB962C8B-B14F-4D97-AF65-F5344CB8AC3E}">
        <p14:creationId xmlns:p14="http://schemas.microsoft.com/office/powerpoint/2010/main" val="209748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 marL="396000" indent="-216000">
              <a:lnSpc>
                <a:spcPts val="43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11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低聲下氣 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43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形容說話恭順小心的樣子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43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文鼎標宋注音" pitchFamily="18" charset="-120"/>
                <a:ea typeface="文鼎標宋注音" pitchFamily="18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他低聲下氣地求對方原諒自己的過錯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。</a:t>
            </a:r>
            <a:endParaRPr lang="en-US" altLang="zh-TW" sz="4400" dirty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4300"/>
              </a:lnSpc>
              <a:spcBef>
                <a:spcPts val="600"/>
              </a:spcBef>
            </a:pP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12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</a:t>
            </a:r>
            <a:r>
              <a:rPr lang="zh-TW" altLang="en-US" sz="4200" dirty="0" smtClean="0">
                <a:latin typeface="文鼎標楷注音破音二" pitchFamily="66" charset="-120"/>
                <a:ea typeface="文鼎標楷注音破音二" pitchFamily="66" charset="-120"/>
              </a:rPr>
              <a:t>一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筆勾消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43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意思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全部都取消。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 marL="396000" indent="-216000">
              <a:lnSpc>
                <a:spcPts val="4300"/>
              </a:lnSpc>
              <a:spcBef>
                <a:spcPts val="600"/>
              </a:spcBef>
            </a:pPr>
            <a:r>
              <a:rPr lang="zh-TW" altLang="en-US" sz="4200" dirty="0" smtClean="0">
                <a:solidFill>
                  <a:srgbClr val="FF0000"/>
                </a:solidFill>
                <a:latin typeface="文鼎標楷注音" pitchFamily="66" charset="-120"/>
                <a:ea typeface="文鼎標楷注音" pitchFamily="66" charset="-120"/>
              </a:rPr>
              <a:t>造句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: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這件事情你就一筆勾消，不要跟他計較了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!</a:t>
            </a:r>
            <a:endParaRPr lang="zh-TW" altLang="en-US" sz="42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8105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13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過河拆橋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不念舊情，忘恩負義。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受人之恩，要泉湧以報，千萬不可以過河拆橋。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14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形影不離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表示彼此常常一起做事、分享任何事情。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2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他們兩個好朋友總是形影不離，做什麼事都在一起。</a:t>
            </a:r>
          </a:p>
          <a:p>
            <a:pPr marL="396000" indent="-216000">
              <a:lnSpc>
                <a:spcPts val="4300"/>
              </a:lnSpc>
              <a:spcBef>
                <a:spcPts val="600"/>
              </a:spcBef>
            </a:pPr>
            <a:endParaRPr lang="zh-TW" altLang="en-US" sz="4200" dirty="0">
              <a:latin typeface="文鼎標楷注音" pitchFamily="66" charset="-120"/>
              <a:ea typeface="文鼎標楷注音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589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7146032"/>
          </a:xfrm>
        </p:spPr>
        <p:txBody>
          <a:bodyPr>
            <a:noAutofit/>
          </a:bodyPr>
          <a:lstStyle/>
          <a:p>
            <a:pPr marL="540000">
              <a:lnSpc>
                <a:spcPts val="4000"/>
              </a:lnSpc>
              <a:spcBef>
                <a:spcPts val="600"/>
              </a:spcBef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標楷體" pitchFamily="65" charset="-120"/>
                <a:ea typeface="標楷體" pitchFamily="65" charset="-120"/>
              </a:rPr>
              <a:t>15</a:t>
            </a: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一針見血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540000">
              <a:lnSpc>
                <a:spcPts val="4000"/>
              </a:lnSpc>
              <a:spcBef>
                <a:spcPts val="600"/>
              </a:spcBef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比喻言論直接，並切入重點。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 marL="540000">
              <a:lnSpc>
                <a:spcPts val="4000"/>
              </a:lnSpc>
              <a:spcBef>
                <a:spcPts val="600"/>
              </a:spcBef>
            </a:pPr>
            <a:r>
              <a:rPr lang="zh-TW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他平時雖然少說話，但發言時總能一針見血地指出問題所在。</a:t>
            </a:r>
          </a:p>
          <a:p>
            <a:pPr>
              <a:lnSpc>
                <a:spcPts val="4000"/>
              </a:lnSpc>
            </a:pPr>
            <a:r>
              <a:rPr lang="zh-TW" altLang="en-US" sz="4200" dirty="0" smtClean="0">
                <a:latin typeface="標楷體" pitchFamily="65" charset="-120"/>
                <a:ea typeface="標楷體" pitchFamily="65" charset="-120"/>
              </a:rPr>
              <a:t>成語</a:t>
            </a:r>
            <a:r>
              <a:rPr lang="en-US" altLang="zh-TW" sz="4200" dirty="0" smtClean="0">
                <a:latin typeface="文鼎標楷注音" pitchFamily="66" charset="-120"/>
                <a:ea typeface="文鼎標楷注音" pitchFamily="66" charset="-120"/>
              </a:rPr>
              <a:t>16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 目不識丁</a:t>
            </a:r>
            <a:endParaRPr lang="en-US" altLang="zh-TW" sz="4200" dirty="0" smtClean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意思</a:t>
            </a:r>
            <a:r>
              <a:rPr lang="en-US" altLang="zh-TW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指不識字或毫無學問。</a:t>
            </a:r>
            <a:endParaRPr lang="en-US" altLang="zh-TW" sz="4200" dirty="0">
              <a:latin typeface="文鼎標楷注音" pitchFamily="66" charset="-120"/>
              <a:ea typeface="文鼎標楷注音" pitchFamily="66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造句</a:t>
            </a:r>
            <a:r>
              <a:rPr lang="en-US" altLang="zh-TW" sz="4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爺爺說他這輩子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最可惜的就是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沒唸過書</a:t>
            </a:r>
            <a:r>
              <a:rPr lang="zh-TW" altLang="en-US" sz="4200" dirty="0" smtClean="0">
                <a:latin typeface="文鼎標楷注音" pitchFamily="66" charset="-120"/>
                <a:ea typeface="文鼎標楷注音" pitchFamily="66" charset="-120"/>
              </a:rPr>
              <a:t>，目不識丁</a:t>
            </a:r>
            <a:r>
              <a:rPr lang="zh-TW" altLang="en-US" sz="4200" dirty="0">
                <a:latin typeface="文鼎標楷注音" pitchFamily="66" charset="-120"/>
                <a:ea typeface="文鼎標楷注音" pitchFamily="66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14091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3235</TotalTime>
  <Words>1891</Words>
  <Application>Microsoft Office PowerPoint</Application>
  <PresentationFormat>如螢幕大小 (4:3)</PresentationFormat>
  <Paragraphs>217</Paragraphs>
  <Slides>32</Slides>
  <Notes>26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32</vt:i4>
      </vt:variant>
    </vt:vector>
  </HeadingPairs>
  <TitlesOfParts>
    <vt:vector size="33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顏君穎</dc:creator>
  <cp:lastModifiedBy>顏君穎</cp:lastModifiedBy>
  <cp:revision>128</cp:revision>
  <dcterms:created xsi:type="dcterms:W3CDTF">2016-02-24T06:36:40Z</dcterms:created>
  <dcterms:modified xsi:type="dcterms:W3CDTF">2018-03-08T10:35:18Z</dcterms:modified>
</cp:coreProperties>
</file>