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98" r:id="rId2"/>
    <p:sldId id="299" r:id="rId3"/>
    <p:sldId id="300" r:id="rId4"/>
    <p:sldId id="301" r:id="rId5"/>
    <p:sldId id="302" r:id="rId6"/>
    <p:sldId id="303" r:id="rId7"/>
    <p:sldId id="304" r:id="rId8"/>
    <p:sldId id="305" r:id="rId9"/>
    <p:sldId id="306" r:id="rId10"/>
    <p:sldId id="307" r:id="rId11"/>
    <p:sldId id="308" r:id="rId12"/>
    <p:sldId id="309" r:id="rId13"/>
    <p:sldId id="311" r:id="rId14"/>
    <p:sldId id="312" r:id="rId15"/>
    <p:sldId id="313" r:id="rId16"/>
    <p:sldId id="314" r:id="rId17"/>
    <p:sldId id="315" r:id="rId18"/>
    <p:sldId id="316" r:id="rId19"/>
    <p:sldId id="317" r:id="rId20"/>
    <p:sldId id="318" r:id="rId21"/>
    <p:sldId id="319" r:id="rId22"/>
    <p:sldId id="320" r:id="rId23"/>
    <p:sldId id="321" r:id="rId24"/>
    <p:sldId id="322" r:id="rId25"/>
    <p:sldId id="323" r:id="rId26"/>
    <p:sldId id="277" r:id="rId27"/>
    <p:sldId id="260" r:id="rId28"/>
    <p:sldId id="262" r:id="rId29"/>
    <p:sldId id="263" r:id="rId30"/>
    <p:sldId id="264" r:id="rId31"/>
    <p:sldId id="269" r:id="rId32"/>
    <p:sldId id="270" r:id="rId3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3" autoAdjust="0"/>
    <p:restoredTop sz="94660"/>
  </p:normalViewPr>
  <p:slideViewPr>
    <p:cSldViewPr>
      <p:cViewPr varScale="1">
        <p:scale>
          <a:sx n="67" d="100"/>
          <a:sy n="67" d="100"/>
        </p:scale>
        <p:origin x="-63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B663BA-F6BB-4888-880D-3EE999E53AA6}" type="datetimeFigureOut">
              <a:rPr lang="zh-TW" altLang="en-US" smtClean="0"/>
              <a:t>2018/3/8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55D7B9-3DD1-4B0E-802E-56DCFC9BAC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6684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55D7B9-3DD1-4B0E-802E-56DCFC9BAC70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51470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55D7B9-3DD1-4B0E-802E-56DCFC9BAC70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51470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55D7B9-3DD1-4B0E-802E-56DCFC9BAC70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51470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55D7B9-3DD1-4B0E-802E-56DCFC9BAC70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51470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55D7B9-3DD1-4B0E-802E-56DCFC9BAC70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51470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55D7B9-3DD1-4B0E-802E-56DCFC9BAC70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51470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55D7B9-3DD1-4B0E-802E-56DCFC9BAC70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51470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55D7B9-3DD1-4B0E-802E-56DCFC9BAC70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51470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55D7B9-3DD1-4B0E-802E-56DCFC9BAC70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514704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55D7B9-3DD1-4B0E-802E-56DCFC9BAC70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51470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55D7B9-3DD1-4B0E-802E-56DCFC9BAC70}" type="slidenum">
              <a:rPr lang="zh-TW" altLang="en-US" smtClean="0"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5147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55D7B9-3DD1-4B0E-802E-56DCFC9BAC70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51470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55D7B9-3DD1-4B0E-802E-56DCFC9BAC70}" type="slidenum">
              <a:rPr lang="zh-TW" altLang="en-US" smtClean="0"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514704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55D7B9-3DD1-4B0E-802E-56DCFC9BAC70}" type="slidenum">
              <a:rPr lang="zh-TW" altLang="en-US" smtClean="0"/>
              <a:t>21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514704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55D7B9-3DD1-4B0E-802E-56DCFC9BAC70}" type="slidenum">
              <a:rPr lang="zh-TW" altLang="en-US" smtClean="0"/>
              <a:t>22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514704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55D7B9-3DD1-4B0E-802E-56DCFC9BAC70}" type="slidenum">
              <a:rPr lang="zh-TW" altLang="en-US" smtClean="0"/>
              <a:t>23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514704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55D7B9-3DD1-4B0E-802E-56DCFC9BAC70}" type="slidenum">
              <a:rPr lang="zh-TW" altLang="en-US" smtClean="0"/>
              <a:t>24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514704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55D7B9-3DD1-4B0E-802E-56DCFC9BAC70}" type="slidenum">
              <a:rPr lang="zh-TW" altLang="en-US" smtClean="0"/>
              <a:t>25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514704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55D7B9-3DD1-4B0E-802E-56DCFC9BAC70}" type="slidenum">
              <a:rPr lang="zh-TW" altLang="en-US" smtClean="0"/>
              <a:t>26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51470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55D7B9-3DD1-4B0E-802E-56DCFC9BAC70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51470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55D7B9-3DD1-4B0E-802E-56DCFC9BAC70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51470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55D7B9-3DD1-4B0E-802E-56DCFC9BAC70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51470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55D7B9-3DD1-4B0E-802E-56DCFC9BAC70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51470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55D7B9-3DD1-4B0E-802E-56DCFC9BAC70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51470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55D7B9-3DD1-4B0E-802E-56DCFC9BAC70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51470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55D7B9-3DD1-4B0E-802E-56DCFC9BAC70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5147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42C5-46A0-4C8E-9C7F-8683D119B754}" type="datetimeFigureOut">
              <a:rPr lang="zh-TW" altLang="en-US" smtClean="0"/>
              <a:t>2018/3/8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80F58-7968-40FA-89A6-6EF044A741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9725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42C5-46A0-4C8E-9C7F-8683D119B754}" type="datetimeFigureOut">
              <a:rPr lang="zh-TW" altLang="en-US" smtClean="0"/>
              <a:t>2018/3/8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80F58-7968-40FA-89A6-6EF044A741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3309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42C5-46A0-4C8E-9C7F-8683D119B754}" type="datetimeFigureOut">
              <a:rPr lang="zh-TW" altLang="en-US" smtClean="0"/>
              <a:t>2018/3/8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80F58-7968-40FA-89A6-6EF044A741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11911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42C5-46A0-4C8E-9C7F-8683D119B754}" type="datetimeFigureOut">
              <a:rPr lang="zh-TW" altLang="en-US" smtClean="0"/>
              <a:t>2018/3/8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80F58-7968-40FA-89A6-6EF044A741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6361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42C5-46A0-4C8E-9C7F-8683D119B754}" type="datetimeFigureOut">
              <a:rPr lang="zh-TW" altLang="en-US" smtClean="0"/>
              <a:t>2018/3/8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80F58-7968-40FA-89A6-6EF044A741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9761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42C5-46A0-4C8E-9C7F-8683D119B754}" type="datetimeFigureOut">
              <a:rPr lang="zh-TW" altLang="en-US" smtClean="0"/>
              <a:t>2018/3/8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80F58-7968-40FA-89A6-6EF044A741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5361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42C5-46A0-4C8E-9C7F-8683D119B754}" type="datetimeFigureOut">
              <a:rPr lang="zh-TW" altLang="en-US" smtClean="0"/>
              <a:t>2018/3/8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80F58-7968-40FA-89A6-6EF044A741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60715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42C5-46A0-4C8E-9C7F-8683D119B754}" type="datetimeFigureOut">
              <a:rPr lang="zh-TW" altLang="en-US" smtClean="0"/>
              <a:t>2018/3/8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80F58-7968-40FA-89A6-6EF044A741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7900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42C5-46A0-4C8E-9C7F-8683D119B754}" type="datetimeFigureOut">
              <a:rPr lang="zh-TW" altLang="en-US" smtClean="0"/>
              <a:t>2018/3/8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80F58-7968-40FA-89A6-6EF044A741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7186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42C5-46A0-4C8E-9C7F-8683D119B754}" type="datetimeFigureOut">
              <a:rPr lang="zh-TW" altLang="en-US" smtClean="0"/>
              <a:t>2018/3/8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80F58-7968-40FA-89A6-6EF044A741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0524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A42C5-46A0-4C8E-9C7F-8683D119B754}" type="datetimeFigureOut">
              <a:rPr lang="zh-TW" altLang="en-US" smtClean="0"/>
              <a:t>2018/3/8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80F58-7968-40FA-89A6-6EF044A741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4397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A42C5-46A0-4C8E-9C7F-8683D119B754}" type="datetimeFigureOut">
              <a:rPr lang="zh-TW" altLang="en-US" smtClean="0"/>
              <a:t>2018/3/8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80F58-7968-40FA-89A6-6EF044A741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396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7074024"/>
          </a:xfrm>
        </p:spPr>
        <p:txBody>
          <a:bodyPr>
            <a:noAutofit/>
          </a:bodyPr>
          <a:lstStyle/>
          <a:p>
            <a:pPr marL="396000" indent="-288000">
              <a:lnSpc>
                <a:spcPts val="4100"/>
              </a:lnSpc>
              <a:spcBef>
                <a:spcPts val="600"/>
              </a:spcBef>
            </a:pPr>
            <a:r>
              <a:rPr lang="zh-TW" altLang="en-US" sz="4200" dirty="0" smtClean="0">
                <a:latin typeface="標楷體" pitchFamily="65" charset="-120"/>
                <a:ea typeface="標楷體" pitchFamily="65" charset="-120"/>
              </a:rPr>
              <a:t>成語</a:t>
            </a:r>
            <a:r>
              <a:rPr lang="en-US" altLang="zh-TW" sz="4200" dirty="0" smtClean="0">
                <a:latin typeface="標楷體" pitchFamily="65" charset="-120"/>
                <a:ea typeface="標楷體" pitchFamily="65" charset="-120"/>
              </a:rPr>
              <a:t>47</a:t>
            </a:r>
            <a:r>
              <a:rPr lang="zh-TW" altLang="en-US" sz="42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4400" dirty="0" smtClean="0">
                <a:latin typeface="文鼎標楷注音" pitchFamily="66" charset="-120"/>
                <a:ea typeface="文鼎標楷注音" pitchFamily="66" charset="-120"/>
              </a:rPr>
              <a:t>閒話家常</a:t>
            </a:r>
            <a:endParaRPr lang="en-US" altLang="zh-TW" sz="4400" dirty="0" smtClean="0">
              <a:latin typeface="文鼎標楷注音" pitchFamily="66" charset="-120"/>
              <a:ea typeface="文鼎標楷注音" pitchFamily="66" charset="-120"/>
            </a:endParaRPr>
          </a:p>
          <a:p>
            <a:pPr marL="396000" indent="-288000">
              <a:lnSpc>
                <a:spcPts val="4100"/>
              </a:lnSpc>
              <a:spcBef>
                <a:spcPts val="600"/>
              </a:spcBef>
            </a:pPr>
            <a:r>
              <a:rPr lang="zh-TW" altLang="en-US" sz="4200" dirty="0" smtClean="0">
                <a:solidFill>
                  <a:srgbClr val="FF0000"/>
                </a:solidFill>
                <a:latin typeface="文鼎標宋注音" pitchFamily="18" charset="-120"/>
                <a:ea typeface="文鼎標宋注音" pitchFamily="18" charset="-120"/>
              </a:rPr>
              <a:t>意思</a:t>
            </a:r>
            <a:r>
              <a:rPr lang="en-US" altLang="zh-TW" sz="4200" dirty="0" smtClean="0">
                <a:solidFill>
                  <a:srgbClr val="FF0000"/>
                </a:solidFill>
                <a:latin typeface="文鼎標宋注音" pitchFamily="18" charset="-120"/>
                <a:ea typeface="文鼎標宋注音" pitchFamily="18" charset="-120"/>
              </a:rPr>
              <a:t>:</a:t>
            </a:r>
            <a:r>
              <a:rPr lang="zh-TW" altLang="en-US" sz="4200" dirty="0" smtClean="0">
                <a:latin typeface="文鼎標楷注音" pitchFamily="66" charset="-120"/>
                <a:ea typeface="文鼎標楷注音" pitchFamily="66" charset="-120"/>
              </a:rPr>
              <a:t>指</a:t>
            </a:r>
            <a:r>
              <a:rPr lang="zh-TW" altLang="en-US" sz="4400" dirty="0">
                <a:latin typeface="文鼎標楷注音" pitchFamily="66" charset="-120"/>
                <a:ea typeface="文鼎標楷注音" pitchFamily="66" charset="-120"/>
              </a:rPr>
              <a:t>隨意聊些日常生活中的事務</a:t>
            </a:r>
            <a:r>
              <a:rPr lang="zh-TW" altLang="en-US" sz="4400" dirty="0" smtClean="0">
                <a:latin typeface="文鼎標楷注音" pitchFamily="66" charset="-120"/>
                <a:ea typeface="文鼎標楷注音" pitchFamily="66" charset="-120"/>
              </a:rPr>
              <a:t>。</a:t>
            </a:r>
            <a:endParaRPr lang="en-US" altLang="zh-TW" sz="4400" dirty="0" smtClean="0">
              <a:latin typeface="文鼎標楷注音" pitchFamily="66" charset="-120"/>
              <a:ea typeface="文鼎標楷注音" pitchFamily="66" charset="-120"/>
            </a:endParaRPr>
          </a:p>
          <a:p>
            <a:pPr marL="396000" indent="-288000">
              <a:lnSpc>
                <a:spcPts val="4100"/>
              </a:lnSpc>
              <a:spcBef>
                <a:spcPts val="600"/>
              </a:spcBef>
            </a:pPr>
            <a:r>
              <a:rPr lang="zh-TW" altLang="en-US" sz="4200" dirty="0" smtClean="0">
                <a:solidFill>
                  <a:srgbClr val="FF0000"/>
                </a:solidFill>
                <a:latin typeface="文鼎標宋注音" pitchFamily="18" charset="-120"/>
                <a:ea typeface="文鼎標宋注音" pitchFamily="18" charset="-120"/>
              </a:rPr>
              <a:t>造句</a:t>
            </a:r>
            <a:r>
              <a:rPr lang="en-US" altLang="zh-TW" sz="4200" dirty="0" smtClean="0">
                <a:solidFill>
                  <a:srgbClr val="FF0000"/>
                </a:solidFill>
                <a:latin typeface="文鼎標宋注音" pitchFamily="18" charset="-120"/>
                <a:ea typeface="文鼎標宋注音" pitchFamily="18" charset="-120"/>
              </a:rPr>
              <a:t>:</a:t>
            </a:r>
            <a:r>
              <a:rPr lang="zh-TW" altLang="en-US" sz="4400" dirty="0">
                <a:latin typeface="文鼎標楷注音" pitchFamily="66" charset="-120"/>
                <a:ea typeface="文鼎標楷注音" pitchFamily="66" charset="-120"/>
              </a:rPr>
              <a:t>每當下班回家後，他都會</a:t>
            </a:r>
            <a:r>
              <a:rPr lang="zh-TW" altLang="en-US" sz="4400" dirty="0">
                <a:latin typeface="文鼎標楷注音破音一" pitchFamily="66" charset="-120"/>
                <a:ea typeface="文鼎標楷注音破音一" pitchFamily="66" charset="-120"/>
              </a:rPr>
              <a:t>和</a:t>
            </a:r>
            <a:r>
              <a:rPr lang="zh-TW" altLang="en-US" sz="4400" dirty="0">
                <a:latin typeface="文鼎標楷注音" pitchFamily="66" charset="-120"/>
                <a:ea typeface="文鼎標楷注音" pitchFamily="66" charset="-120"/>
              </a:rPr>
              <a:t>母親閒話家常</a:t>
            </a:r>
            <a:r>
              <a:rPr lang="zh-TW" altLang="en-US" sz="4400" dirty="0" smtClean="0">
                <a:latin typeface="文鼎標楷注音" pitchFamily="66" charset="-120"/>
                <a:ea typeface="文鼎標楷注音" pitchFamily="66" charset="-120"/>
              </a:rPr>
              <a:t>。</a:t>
            </a:r>
            <a:endParaRPr lang="en-US" altLang="zh-TW" sz="4400" dirty="0" smtClean="0">
              <a:latin typeface="文鼎標楷注音" pitchFamily="66" charset="-120"/>
              <a:ea typeface="文鼎標楷注音" pitchFamily="66" charset="-120"/>
            </a:endParaRPr>
          </a:p>
          <a:p>
            <a:pPr marL="396000" indent="-288000">
              <a:lnSpc>
                <a:spcPts val="4100"/>
              </a:lnSpc>
              <a:spcBef>
                <a:spcPts val="600"/>
              </a:spcBef>
            </a:pPr>
            <a:r>
              <a:rPr lang="zh-TW" altLang="en-US" sz="4200" dirty="0" smtClean="0">
                <a:latin typeface="文鼎標楷注音" pitchFamily="66" charset="-120"/>
                <a:ea typeface="文鼎標楷注音" pitchFamily="66" charset="-120"/>
              </a:rPr>
              <a:t>成語</a:t>
            </a:r>
            <a:r>
              <a:rPr lang="en-US" altLang="zh-TW" sz="4200" dirty="0" smtClean="0">
                <a:latin typeface="文鼎標楷注音" pitchFamily="66" charset="-120"/>
                <a:ea typeface="文鼎標楷注音" pitchFamily="66" charset="-120"/>
              </a:rPr>
              <a:t>48</a:t>
            </a:r>
            <a:r>
              <a:rPr lang="zh-TW" altLang="en-US" sz="4200" dirty="0" smtClean="0">
                <a:latin typeface="文鼎標楷注音" pitchFamily="66" charset="-120"/>
                <a:ea typeface="文鼎標楷注音" pitchFamily="66" charset="-120"/>
              </a:rPr>
              <a:t> </a:t>
            </a:r>
            <a:r>
              <a:rPr lang="zh-TW" altLang="en-US" sz="4400" dirty="0" smtClean="0">
                <a:latin typeface="文鼎標楷注音" pitchFamily="66" charset="-120"/>
                <a:ea typeface="文鼎標楷注音" pitchFamily="66" charset="-120"/>
              </a:rPr>
              <a:t>喜出望外</a:t>
            </a:r>
            <a:endParaRPr lang="en-US" altLang="zh-TW" sz="4400" dirty="0" smtClean="0">
              <a:latin typeface="文鼎標楷注音" pitchFamily="66" charset="-120"/>
              <a:ea typeface="文鼎標楷注音" pitchFamily="66" charset="-120"/>
            </a:endParaRPr>
          </a:p>
          <a:p>
            <a:pPr marL="396000" indent="-288000">
              <a:lnSpc>
                <a:spcPts val="4100"/>
              </a:lnSpc>
              <a:spcBef>
                <a:spcPts val="600"/>
              </a:spcBef>
            </a:pPr>
            <a:r>
              <a:rPr lang="zh-TW" altLang="en-US" sz="4200" dirty="0" smtClean="0">
                <a:solidFill>
                  <a:srgbClr val="FF0000"/>
                </a:solidFill>
                <a:latin typeface="文鼎標楷注音" pitchFamily="66" charset="-120"/>
                <a:ea typeface="文鼎標楷注音" pitchFamily="66" charset="-120"/>
              </a:rPr>
              <a:t>意思</a:t>
            </a:r>
            <a:r>
              <a:rPr lang="en-US" altLang="zh-TW" sz="4200" dirty="0" smtClean="0">
                <a:latin typeface="文鼎標楷注音" pitchFamily="66" charset="-120"/>
                <a:ea typeface="文鼎標楷注音" pitchFamily="66" charset="-120"/>
              </a:rPr>
              <a:t>:</a:t>
            </a:r>
            <a:r>
              <a:rPr lang="zh-TW" altLang="en-US" sz="4400" dirty="0">
                <a:latin typeface="文鼎標楷注音" pitchFamily="66" charset="-120"/>
                <a:ea typeface="文鼎標楷注音" pitchFamily="66" charset="-120"/>
              </a:rPr>
              <a:t>因意想不到的事感到欣喜</a:t>
            </a:r>
            <a:r>
              <a:rPr lang="zh-TW" altLang="en-US" sz="4400" dirty="0" smtClean="0">
                <a:latin typeface="文鼎標楷注音" pitchFamily="66" charset="-120"/>
                <a:ea typeface="文鼎標楷注音" pitchFamily="66" charset="-120"/>
              </a:rPr>
              <a:t>。</a:t>
            </a:r>
            <a:endParaRPr lang="en-US" altLang="zh-TW" sz="4400" dirty="0" smtClean="0">
              <a:latin typeface="文鼎標楷注音" pitchFamily="66" charset="-120"/>
              <a:ea typeface="文鼎標楷注音" pitchFamily="66" charset="-120"/>
            </a:endParaRPr>
          </a:p>
          <a:p>
            <a:pPr marL="396000" indent="-288000">
              <a:lnSpc>
                <a:spcPts val="4100"/>
              </a:lnSpc>
              <a:spcBef>
                <a:spcPts val="600"/>
              </a:spcBef>
            </a:pPr>
            <a:r>
              <a:rPr lang="zh-TW" altLang="en-US" sz="4200" dirty="0" smtClean="0">
                <a:solidFill>
                  <a:srgbClr val="FF0000"/>
                </a:solidFill>
                <a:latin typeface="文鼎標楷注音" pitchFamily="66" charset="-120"/>
                <a:ea typeface="文鼎標楷注音" pitchFamily="66" charset="-120"/>
              </a:rPr>
              <a:t>造句</a:t>
            </a:r>
            <a:r>
              <a:rPr lang="en-US" altLang="zh-TW" sz="4200" dirty="0" smtClean="0">
                <a:latin typeface="文鼎標楷注音" pitchFamily="66" charset="-120"/>
                <a:ea typeface="文鼎標楷注音" pitchFamily="66" charset="-120"/>
              </a:rPr>
              <a:t>:</a:t>
            </a:r>
            <a:r>
              <a:rPr lang="zh-TW" altLang="en-US" sz="4200" smtClean="0">
                <a:latin typeface="文鼎標楷注音" pitchFamily="66" charset="-120"/>
                <a:ea typeface="文鼎標楷注音" pitchFamily="66" charset="-120"/>
              </a:rPr>
              <a:t>先</a:t>
            </a:r>
            <a:r>
              <a:rPr lang="zh-TW" altLang="en-US" sz="4400" smtClean="0">
                <a:latin typeface="文鼎標楷注音" pitchFamily="66" charset="-120"/>
                <a:ea typeface="文鼎標楷注音" pitchFamily="66" charset="-120"/>
              </a:rPr>
              <a:t>前投稿</a:t>
            </a:r>
            <a:r>
              <a:rPr lang="zh-TW" altLang="en-US" sz="4400" dirty="0">
                <a:latin typeface="文鼎標楷注音" pitchFamily="66" charset="-120"/>
                <a:ea typeface="文鼎標楷注音" pitchFamily="66" charset="-120"/>
              </a:rPr>
              <a:t>的文章</a:t>
            </a:r>
            <a:r>
              <a:rPr lang="zh-TW" altLang="en-US" sz="4400" smtClean="0">
                <a:latin typeface="文鼎標楷注音" pitchFamily="66" charset="-120"/>
                <a:ea typeface="文鼎標楷注音" pitchFamily="66" charset="-120"/>
              </a:rPr>
              <a:t>，</a:t>
            </a:r>
            <a:r>
              <a:rPr lang="zh-TW" altLang="en-US" sz="4400">
                <a:latin typeface="文鼎標楷注音" pitchFamily="66" charset="-120"/>
                <a:ea typeface="文鼎標楷注音" pitchFamily="66" charset="-120"/>
              </a:rPr>
              <a:t>今天</a:t>
            </a:r>
            <a:r>
              <a:rPr lang="zh-TW" altLang="en-US" sz="4400" smtClean="0">
                <a:latin typeface="文鼎標楷注音" pitchFamily="66" charset="-120"/>
                <a:ea typeface="文鼎標楷注音" pitchFamily="66" charset="-120"/>
              </a:rPr>
              <a:t>竟刊登</a:t>
            </a:r>
            <a:r>
              <a:rPr lang="zh-TW" altLang="en-US" sz="4400" dirty="0">
                <a:latin typeface="文鼎標楷注音" pitchFamily="66" charset="-120"/>
                <a:ea typeface="文鼎標楷注音" pitchFamily="66" charset="-120"/>
              </a:rPr>
              <a:t>出來</a:t>
            </a:r>
            <a:r>
              <a:rPr lang="zh-TW" altLang="en-US" sz="4400">
                <a:latin typeface="文鼎標楷注音" pitchFamily="66" charset="-120"/>
                <a:ea typeface="文鼎標楷注音" pitchFamily="66" charset="-120"/>
              </a:rPr>
              <a:t>，</a:t>
            </a:r>
            <a:r>
              <a:rPr lang="zh-TW" altLang="en-US" sz="4400" smtClean="0">
                <a:latin typeface="文鼎標楷注音" pitchFamily="66" charset="-120"/>
                <a:ea typeface="文鼎標楷注音" pitchFamily="66" charset="-120"/>
              </a:rPr>
              <a:t>真讓</a:t>
            </a:r>
            <a:r>
              <a:rPr lang="zh-TW" altLang="en-US" sz="4400" dirty="0">
                <a:latin typeface="文鼎標楷注音" pitchFamily="66" charset="-120"/>
                <a:ea typeface="文鼎標楷注音" pitchFamily="66" charset="-120"/>
              </a:rPr>
              <a:t>人喜出望外。</a:t>
            </a:r>
          </a:p>
        </p:txBody>
      </p:sp>
    </p:spTree>
    <p:extLst>
      <p:ext uri="{BB962C8B-B14F-4D97-AF65-F5344CB8AC3E}">
        <p14:creationId xmlns:p14="http://schemas.microsoft.com/office/powerpoint/2010/main" val="177969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116632"/>
            <a:ext cx="8712968" cy="7146032"/>
          </a:xfrm>
        </p:spPr>
        <p:txBody>
          <a:bodyPr>
            <a:noAutofit/>
          </a:bodyPr>
          <a:lstStyle/>
          <a:p>
            <a:pPr marL="540000">
              <a:lnSpc>
                <a:spcPts val="3700"/>
              </a:lnSpc>
              <a:spcBef>
                <a:spcPts val="600"/>
              </a:spcBef>
            </a:pP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成語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17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4000" dirty="0">
                <a:latin typeface="文鼎標楷注音" pitchFamily="66" charset="-120"/>
                <a:ea typeface="文鼎標楷注音" pitchFamily="66" charset="-120"/>
              </a:rPr>
              <a:t>暴跳如雷</a:t>
            </a:r>
            <a:endParaRPr lang="en-US" altLang="zh-TW" sz="4000" dirty="0">
              <a:latin typeface="文鼎標楷注音" pitchFamily="66" charset="-120"/>
              <a:ea typeface="文鼎標楷注音" pitchFamily="66" charset="-120"/>
            </a:endParaRPr>
          </a:p>
          <a:p>
            <a:pPr marL="540000">
              <a:lnSpc>
                <a:spcPts val="3700"/>
              </a:lnSpc>
              <a:spcBef>
                <a:spcPts val="600"/>
              </a:spcBef>
            </a:pPr>
            <a:r>
              <a:rPr lang="zh-TW" altLang="en-US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意思</a:t>
            </a:r>
            <a:r>
              <a:rPr lang="en-US" altLang="zh-TW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000" dirty="0">
                <a:latin typeface="文鼎標楷注音" pitchFamily="66" charset="-120"/>
                <a:ea typeface="文鼎標楷注音" pitchFamily="66" charset="-120"/>
              </a:rPr>
              <a:t>形容脾氣</a:t>
            </a:r>
            <a:r>
              <a:rPr lang="zh-TW" altLang="en-US" sz="4000" dirty="0" smtClean="0">
                <a:latin typeface="文鼎標楷注音" pitchFamily="66" charset="-120"/>
                <a:ea typeface="文鼎標楷注音" pitchFamily="66" charset="-120"/>
              </a:rPr>
              <a:t>暴躁。</a:t>
            </a:r>
            <a:endParaRPr lang="en-US" altLang="zh-TW" sz="4000" dirty="0">
              <a:latin typeface="文鼎標楷注音" pitchFamily="66" charset="-120"/>
              <a:ea typeface="文鼎標楷注音" pitchFamily="66" charset="-120"/>
            </a:endParaRPr>
          </a:p>
          <a:p>
            <a:pPr marL="540000">
              <a:lnSpc>
                <a:spcPts val="3700"/>
              </a:lnSpc>
              <a:spcBef>
                <a:spcPts val="600"/>
              </a:spcBef>
            </a:pPr>
            <a:r>
              <a:rPr lang="zh-TW" altLang="en-US" sz="4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造句</a:t>
            </a:r>
            <a:r>
              <a:rPr lang="en-US" altLang="zh-TW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000" dirty="0">
                <a:latin typeface="文鼎標楷注音" pitchFamily="66" charset="-120"/>
                <a:ea typeface="文鼎標楷注音" pitchFamily="66" charset="-120"/>
              </a:rPr>
              <a:t>聽到這些傳聞，他一時情緒激動，暴跳如雷</a:t>
            </a:r>
            <a:r>
              <a:rPr lang="zh-TW" altLang="en-US" sz="4000" dirty="0" smtClean="0">
                <a:latin typeface="文鼎標楷注音" pitchFamily="66" charset="-120"/>
                <a:ea typeface="文鼎標楷注音" pitchFamily="66" charset="-120"/>
              </a:rPr>
              <a:t>。</a:t>
            </a:r>
            <a:endParaRPr lang="en-US" altLang="zh-TW" sz="4000" dirty="0" smtClean="0">
              <a:latin typeface="文鼎標楷注音" pitchFamily="66" charset="-120"/>
              <a:ea typeface="文鼎標楷注音" pitchFamily="66" charset="-120"/>
            </a:endParaRPr>
          </a:p>
          <a:p>
            <a:pPr>
              <a:lnSpc>
                <a:spcPts val="3700"/>
              </a:lnSpc>
            </a:pP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成語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18</a:t>
            </a:r>
            <a:r>
              <a:rPr lang="zh-TW" altLang="en-US" sz="4000" dirty="0" smtClean="0">
                <a:latin typeface="文鼎標楷注音" pitchFamily="66" charset="-120"/>
                <a:ea typeface="文鼎標楷注音" pitchFamily="66" charset="-120"/>
              </a:rPr>
              <a:t> 萬人空巷</a:t>
            </a:r>
            <a:endParaRPr lang="en-US" altLang="zh-TW" sz="4000" dirty="0" smtClean="0">
              <a:latin typeface="文鼎標楷注音" pitchFamily="66" charset="-120"/>
              <a:ea typeface="文鼎標楷注音" pitchFamily="66" charset="-120"/>
            </a:endParaRPr>
          </a:p>
          <a:p>
            <a:pPr>
              <a:lnSpc>
                <a:spcPts val="3700"/>
              </a:lnSpc>
            </a:pPr>
            <a:r>
              <a:rPr lang="zh-TW" altLang="en-US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意思</a:t>
            </a:r>
            <a:r>
              <a:rPr lang="en-US" altLang="zh-TW" sz="4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000" dirty="0">
                <a:latin typeface="文鼎標楷注音" pitchFamily="66" charset="-120"/>
                <a:ea typeface="文鼎標楷注音" pitchFamily="66" charset="-120"/>
              </a:rPr>
              <a:t>指很多的人聚在一起；致使街巷都空蕩蕩的。形容轟動一時的盛況。</a:t>
            </a:r>
            <a:endParaRPr lang="en-US" altLang="zh-TW" sz="4000" dirty="0">
              <a:latin typeface="文鼎標楷注音" pitchFamily="66" charset="-120"/>
              <a:ea typeface="文鼎標楷注音" pitchFamily="66" charset="-120"/>
            </a:endParaRPr>
          </a:p>
          <a:p>
            <a:pPr>
              <a:lnSpc>
                <a:spcPts val="3700"/>
              </a:lnSpc>
            </a:pPr>
            <a:r>
              <a:rPr lang="zh-TW" altLang="en-US" sz="4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造句</a:t>
            </a:r>
            <a:r>
              <a:rPr lang="en-US" altLang="zh-TW" sz="4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000" dirty="0">
                <a:latin typeface="文鼎標楷注音" pitchFamily="66" charset="-120"/>
                <a:ea typeface="文鼎標楷注音" pitchFamily="66" charset="-120"/>
              </a:rPr>
              <a:t>這次活動，請來很多明星前來，大家都前往觀賞，一時造成萬人空巷。</a:t>
            </a:r>
            <a:endParaRPr lang="en-US" altLang="zh-TW" sz="4000" dirty="0">
              <a:latin typeface="文鼎標楷注音" pitchFamily="66" charset="-120"/>
              <a:ea typeface="文鼎標楷注音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542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116632"/>
            <a:ext cx="8712968" cy="7146032"/>
          </a:xfrm>
        </p:spPr>
        <p:txBody>
          <a:bodyPr>
            <a:noAutofit/>
          </a:bodyPr>
          <a:lstStyle/>
          <a:p>
            <a:pPr marL="540000">
              <a:lnSpc>
                <a:spcPts val="4300"/>
              </a:lnSpc>
              <a:spcBef>
                <a:spcPts val="600"/>
              </a:spcBef>
            </a:pP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成語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19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4000" dirty="0">
                <a:latin typeface="文鼎標楷注音" pitchFamily="66" charset="-120"/>
                <a:ea typeface="文鼎標楷注音" pitchFamily="66" charset="-120"/>
              </a:rPr>
              <a:t>眉飛色舞</a:t>
            </a:r>
            <a:endParaRPr lang="en-US" altLang="zh-TW" sz="4000" dirty="0">
              <a:latin typeface="文鼎標楷注音" pitchFamily="66" charset="-120"/>
              <a:ea typeface="文鼎標楷注音" pitchFamily="66" charset="-120"/>
            </a:endParaRPr>
          </a:p>
          <a:p>
            <a:pPr marL="540000">
              <a:lnSpc>
                <a:spcPts val="4300"/>
              </a:lnSpc>
              <a:spcBef>
                <a:spcPts val="600"/>
              </a:spcBef>
            </a:pPr>
            <a:r>
              <a:rPr lang="zh-TW" altLang="en-US" sz="4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意思</a:t>
            </a:r>
            <a:r>
              <a:rPr lang="en-US" altLang="zh-TW" sz="4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000" dirty="0">
                <a:latin typeface="文鼎標楷注音" pitchFamily="66" charset="-120"/>
                <a:ea typeface="文鼎標楷注音" pitchFamily="66" charset="-120"/>
              </a:rPr>
              <a:t>形容非常喜悅得意的神情。</a:t>
            </a:r>
            <a:endParaRPr lang="en-US" altLang="zh-TW" sz="4000" dirty="0">
              <a:latin typeface="文鼎標楷注音" pitchFamily="66" charset="-120"/>
              <a:ea typeface="文鼎標楷注音" pitchFamily="66" charset="-120"/>
            </a:endParaRPr>
          </a:p>
          <a:p>
            <a:pPr marL="540000">
              <a:lnSpc>
                <a:spcPts val="4300"/>
              </a:lnSpc>
              <a:spcBef>
                <a:spcPts val="600"/>
              </a:spcBef>
            </a:pPr>
            <a:r>
              <a:rPr lang="zh-TW" altLang="en-US" sz="4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造句</a:t>
            </a:r>
            <a:r>
              <a:rPr lang="en-US" altLang="zh-TW" sz="4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000" dirty="0">
                <a:latin typeface="文鼎標楷注音" pitchFamily="66" charset="-120"/>
                <a:ea typeface="文鼎標楷注音" pitchFamily="66" charset="-120"/>
              </a:rPr>
              <a:t>最近媽媽總是滿臉笑容、眉飛色舞，一定是有開心的事情！</a:t>
            </a:r>
            <a:endParaRPr lang="en-US" altLang="zh-TW" sz="4000" dirty="0">
              <a:latin typeface="文鼎標楷注音" pitchFamily="66" charset="-120"/>
              <a:ea typeface="文鼎標楷注音" pitchFamily="66" charset="-120"/>
            </a:endParaRPr>
          </a:p>
          <a:p>
            <a:pPr>
              <a:lnSpc>
                <a:spcPts val="4300"/>
              </a:lnSpc>
            </a:pP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成語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20</a:t>
            </a:r>
            <a:r>
              <a:rPr lang="zh-TW" altLang="en-US" sz="4000" dirty="0" smtClean="0">
                <a:latin typeface="文鼎標楷注音" pitchFamily="66" charset="-120"/>
                <a:ea typeface="文鼎標楷注音" pitchFamily="66" charset="-120"/>
              </a:rPr>
              <a:t> 精挑細選</a:t>
            </a:r>
            <a:endParaRPr lang="en-US" altLang="zh-TW" sz="4000" dirty="0" smtClean="0">
              <a:latin typeface="文鼎標楷注音" pitchFamily="66" charset="-120"/>
              <a:ea typeface="文鼎標楷注音" pitchFamily="66" charset="-120"/>
            </a:endParaRPr>
          </a:p>
          <a:p>
            <a:pPr>
              <a:lnSpc>
                <a:spcPts val="4300"/>
              </a:lnSpc>
            </a:pPr>
            <a:r>
              <a:rPr lang="zh-TW" altLang="en-US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意思</a:t>
            </a:r>
            <a:r>
              <a:rPr lang="en-US" altLang="zh-TW" sz="4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000" dirty="0" smtClean="0">
                <a:latin typeface="文鼎標楷注音" pitchFamily="66" charset="-120"/>
                <a:ea typeface="文鼎標楷注音" pitchFamily="66" charset="-120"/>
              </a:rPr>
              <a:t>指仔細挑選。</a:t>
            </a:r>
            <a:endParaRPr lang="en-US" altLang="zh-TW" sz="4000" dirty="0" smtClean="0">
              <a:latin typeface="文鼎標楷注音" pitchFamily="66" charset="-120"/>
              <a:ea typeface="文鼎標楷注音" pitchFamily="66" charset="-120"/>
            </a:endParaRPr>
          </a:p>
          <a:p>
            <a:pPr>
              <a:lnSpc>
                <a:spcPts val="4300"/>
              </a:lnSpc>
            </a:pPr>
            <a:r>
              <a:rPr lang="zh-TW" altLang="en-US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造句</a:t>
            </a:r>
            <a:r>
              <a:rPr lang="en-US" altLang="zh-TW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000" dirty="0">
                <a:latin typeface="文鼎標楷注音" pitchFamily="66" charset="-120"/>
                <a:ea typeface="文鼎標楷注音" pitchFamily="66" charset="-120"/>
              </a:rPr>
              <a:t>這是從數千</a:t>
            </a:r>
            <a:r>
              <a:rPr lang="zh-TW" altLang="en-US" sz="4000" dirty="0" smtClean="0">
                <a:latin typeface="文鼎標楷注音" pitchFamily="66" charset="-120"/>
                <a:ea typeface="文鼎標楷注音" pitchFamily="66" charset="-120"/>
              </a:rPr>
              <a:t>件文章中</a:t>
            </a:r>
            <a:r>
              <a:rPr lang="zh-TW" altLang="en-US" sz="4000" dirty="0">
                <a:latin typeface="文鼎標楷注音" pitchFamily="66" charset="-120"/>
                <a:ea typeface="文鼎標楷注音" pitchFamily="66" charset="-120"/>
              </a:rPr>
              <a:t>，精挑細選出</a:t>
            </a:r>
            <a:r>
              <a:rPr lang="zh-TW" altLang="en-US" sz="4000" dirty="0" smtClean="0">
                <a:latin typeface="文鼎標楷注音" pitchFamily="66" charset="-120"/>
                <a:ea typeface="文鼎標楷注音" pitchFamily="66" charset="-120"/>
              </a:rPr>
              <a:t>來的，每篇可都是佳作。</a:t>
            </a:r>
            <a:endParaRPr lang="en-US" altLang="zh-TW" sz="4000" dirty="0">
              <a:latin typeface="文鼎標楷注音" pitchFamily="66" charset="-120"/>
              <a:ea typeface="文鼎標楷注音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232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116632"/>
            <a:ext cx="8712968" cy="7146032"/>
          </a:xfrm>
        </p:spPr>
        <p:txBody>
          <a:bodyPr>
            <a:noAutofit/>
          </a:bodyPr>
          <a:lstStyle/>
          <a:p>
            <a:pPr>
              <a:lnSpc>
                <a:spcPts val="4000"/>
              </a:lnSpc>
            </a:pP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成語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21</a:t>
            </a:r>
            <a:r>
              <a:rPr lang="zh-TW" altLang="en-US" sz="4000" dirty="0">
                <a:latin typeface="文鼎標楷注音" pitchFamily="66" charset="-120"/>
                <a:ea typeface="文鼎標楷注音" pitchFamily="66" charset="-120"/>
              </a:rPr>
              <a:t>一竅不通</a:t>
            </a:r>
            <a:endParaRPr lang="en-US" altLang="zh-TW" sz="4000" dirty="0">
              <a:latin typeface="文鼎標楷注音" pitchFamily="66" charset="-120"/>
              <a:ea typeface="文鼎標楷注音" pitchFamily="66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4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意思</a:t>
            </a:r>
            <a:r>
              <a:rPr lang="en-US" altLang="zh-TW" sz="4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000" dirty="0">
                <a:latin typeface="文鼎標楷注音" pitchFamily="66" charset="-120"/>
                <a:ea typeface="文鼎標楷注音" pitchFamily="66" charset="-120"/>
              </a:rPr>
              <a:t>不明事理，或對某事完全不懂。</a:t>
            </a:r>
            <a:endParaRPr lang="en-US" altLang="zh-TW" sz="4000" dirty="0">
              <a:latin typeface="文鼎標楷注音" pitchFamily="66" charset="-120"/>
              <a:ea typeface="文鼎標楷注音" pitchFamily="66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4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造句</a:t>
            </a:r>
            <a:r>
              <a:rPr lang="en-US" altLang="zh-TW" sz="4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000" dirty="0">
                <a:latin typeface="文鼎標楷注音" pitchFamily="66" charset="-120"/>
                <a:ea typeface="文鼎標楷注音" pitchFamily="66" charset="-120"/>
              </a:rPr>
              <a:t>我對圍棋實在一竅不通，無法陪你下棋。</a:t>
            </a:r>
          </a:p>
          <a:p>
            <a:pPr>
              <a:lnSpc>
                <a:spcPts val="4000"/>
              </a:lnSpc>
            </a:pP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成語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22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4000" dirty="0">
                <a:latin typeface="文鼎標楷注音" pitchFamily="66" charset="-120"/>
                <a:ea typeface="文鼎標楷注音" pitchFamily="66" charset="-120"/>
              </a:rPr>
              <a:t>成群結隊</a:t>
            </a:r>
            <a:endParaRPr lang="en-US" altLang="zh-TW" sz="4000" dirty="0">
              <a:latin typeface="文鼎標楷注音" pitchFamily="66" charset="-120"/>
              <a:ea typeface="文鼎標楷注音" pitchFamily="66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4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意思</a:t>
            </a:r>
            <a:r>
              <a:rPr lang="en-US" altLang="zh-TW" sz="4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000" dirty="0">
                <a:latin typeface="文鼎標楷注音" pitchFamily="66" charset="-120"/>
                <a:ea typeface="文鼎標楷注音" pitchFamily="66" charset="-120"/>
              </a:rPr>
              <a:t>指兩人以上，聚在一起的樣子。</a:t>
            </a:r>
            <a:endParaRPr lang="en-US" altLang="zh-TW" sz="4000" dirty="0">
              <a:latin typeface="文鼎標楷注音" pitchFamily="66" charset="-120"/>
              <a:ea typeface="文鼎標楷注音" pitchFamily="66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4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造句</a:t>
            </a:r>
            <a:r>
              <a:rPr lang="en-US" altLang="zh-TW" sz="4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000" dirty="0">
                <a:latin typeface="文鼎標楷注音" pitchFamily="66" charset="-120"/>
                <a:ea typeface="文鼎標楷注音" pitchFamily="66" charset="-120"/>
              </a:rPr>
              <a:t>這群人常常成群結隊，到處做壞事，鬧得大家雞犬不寧。</a:t>
            </a:r>
          </a:p>
        </p:txBody>
      </p:sp>
    </p:spTree>
    <p:extLst>
      <p:ext uri="{BB962C8B-B14F-4D97-AF65-F5344CB8AC3E}">
        <p14:creationId xmlns:p14="http://schemas.microsoft.com/office/powerpoint/2010/main" val="277046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116632"/>
            <a:ext cx="8712968" cy="7146032"/>
          </a:xfrm>
        </p:spPr>
        <p:txBody>
          <a:bodyPr>
            <a:noAutofit/>
          </a:bodyPr>
          <a:lstStyle/>
          <a:p>
            <a:pPr marL="540000">
              <a:lnSpc>
                <a:spcPts val="4000"/>
              </a:lnSpc>
              <a:spcBef>
                <a:spcPts val="600"/>
              </a:spcBef>
            </a:pP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成語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23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4000" dirty="0">
                <a:latin typeface="文鼎標楷注音" pitchFamily="66" charset="-120"/>
                <a:ea typeface="文鼎標楷注音" pitchFamily="66" charset="-120"/>
              </a:rPr>
              <a:t>妙手回春</a:t>
            </a:r>
            <a:endParaRPr lang="en-US" altLang="zh-TW" sz="4000" dirty="0">
              <a:latin typeface="文鼎標楷注音" pitchFamily="66" charset="-120"/>
              <a:ea typeface="文鼎標楷注音" pitchFamily="66" charset="-120"/>
            </a:endParaRPr>
          </a:p>
          <a:p>
            <a:pPr marL="540000">
              <a:lnSpc>
                <a:spcPts val="4000"/>
              </a:lnSpc>
              <a:spcBef>
                <a:spcPts val="600"/>
              </a:spcBef>
            </a:pPr>
            <a:r>
              <a:rPr lang="zh-TW" altLang="en-US" sz="4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意思</a:t>
            </a:r>
            <a:r>
              <a:rPr lang="en-US" altLang="zh-TW" sz="4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000" dirty="0">
                <a:latin typeface="文鼎標楷注音" pitchFamily="66" charset="-120"/>
                <a:ea typeface="文鼎標楷注音" pitchFamily="66" charset="-120"/>
              </a:rPr>
              <a:t>指醫師的醫術高明，能治好重病，也指將情況變好。</a:t>
            </a:r>
            <a:endParaRPr lang="en-US" altLang="zh-TW" sz="4000" dirty="0">
              <a:latin typeface="文鼎標楷注音" pitchFamily="66" charset="-120"/>
              <a:ea typeface="文鼎標楷注音" pitchFamily="66" charset="-120"/>
            </a:endParaRPr>
          </a:p>
          <a:p>
            <a:pPr marL="540000">
              <a:lnSpc>
                <a:spcPts val="4000"/>
              </a:lnSpc>
              <a:spcBef>
                <a:spcPts val="600"/>
              </a:spcBef>
            </a:pPr>
            <a:r>
              <a:rPr lang="zh-TW" altLang="en-US" sz="4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造句</a:t>
            </a:r>
            <a:r>
              <a:rPr lang="en-US" altLang="zh-TW" sz="4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000" dirty="0">
                <a:latin typeface="文鼎標楷注音" pitchFamily="66" charset="-120"/>
                <a:ea typeface="文鼎標楷注音" pitchFamily="66" charset="-120"/>
              </a:rPr>
              <a:t>這次全靠</a:t>
            </a:r>
            <a:r>
              <a:rPr lang="zh-TW" altLang="en-US" sz="4000" u="sng" dirty="0">
                <a:latin typeface="文鼎標楷注音" pitchFamily="66" charset="-120"/>
                <a:ea typeface="文鼎標楷注音" pitchFamily="66" charset="-120"/>
              </a:rPr>
              <a:t>王</a:t>
            </a:r>
            <a:r>
              <a:rPr lang="zh-TW" altLang="en-US" sz="4000" dirty="0">
                <a:latin typeface="文鼎標楷注音" pitchFamily="66" charset="-120"/>
                <a:ea typeface="文鼎標楷注音" pitchFamily="66" charset="-120"/>
              </a:rPr>
              <a:t>醫生妙手回春，才能救回他一命。</a:t>
            </a:r>
          </a:p>
          <a:p>
            <a:pPr>
              <a:lnSpc>
                <a:spcPts val="4000"/>
              </a:lnSpc>
            </a:pP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成語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24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4000" dirty="0">
                <a:latin typeface="文鼎標楷注音" pitchFamily="66" charset="-120"/>
                <a:ea typeface="文鼎標楷注音" pitchFamily="66" charset="-120"/>
              </a:rPr>
              <a:t>世外桃源</a:t>
            </a:r>
            <a:endParaRPr lang="en-US" altLang="zh-TW" sz="4000" dirty="0">
              <a:latin typeface="文鼎標楷注音" pitchFamily="66" charset="-120"/>
              <a:ea typeface="文鼎標楷注音" pitchFamily="66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意思</a:t>
            </a:r>
            <a:r>
              <a:rPr lang="en-US" altLang="zh-TW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000" dirty="0">
                <a:latin typeface="文鼎標楷注音" pitchFamily="66" charset="-120"/>
                <a:ea typeface="文鼎標楷注音" pitchFamily="66" charset="-120"/>
              </a:rPr>
              <a:t>形容景色美好的地方。</a:t>
            </a:r>
            <a:endParaRPr lang="en-US" altLang="zh-TW" sz="4000" dirty="0">
              <a:latin typeface="文鼎標楷注音" pitchFamily="66" charset="-120"/>
              <a:ea typeface="文鼎標楷注音" pitchFamily="66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4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造句</a:t>
            </a:r>
            <a:r>
              <a:rPr lang="en-US" altLang="zh-TW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000" dirty="0">
                <a:latin typeface="文鼎標楷注音" pitchFamily="66" charset="-120"/>
                <a:ea typeface="文鼎標楷注音" pitchFamily="66" charset="-120"/>
              </a:rPr>
              <a:t>這讓人嘆為觀止的美景，像是置身世外桃源一般。</a:t>
            </a:r>
          </a:p>
        </p:txBody>
      </p:sp>
    </p:spTree>
    <p:extLst>
      <p:ext uri="{BB962C8B-B14F-4D97-AF65-F5344CB8AC3E}">
        <p14:creationId xmlns:p14="http://schemas.microsoft.com/office/powerpoint/2010/main" val="343041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116632"/>
            <a:ext cx="8712968" cy="7146032"/>
          </a:xfrm>
        </p:spPr>
        <p:txBody>
          <a:bodyPr>
            <a:noAutofit/>
          </a:bodyPr>
          <a:lstStyle/>
          <a:p>
            <a:pPr>
              <a:lnSpc>
                <a:spcPts val="4000"/>
              </a:lnSpc>
            </a:pP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成語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25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4000" dirty="0" smtClean="0">
                <a:latin typeface="文鼎標楷注音" pitchFamily="66" charset="-120"/>
                <a:ea typeface="文鼎標楷注音" pitchFamily="66" charset="-120"/>
              </a:rPr>
              <a:t>雪中送炭</a:t>
            </a:r>
            <a:endParaRPr lang="en-US" altLang="zh-TW" sz="4000" dirty="0">
              <a:latin typeface="文鼎標楷注音" pitchFamily="66" charset="-120"/>
              <a:ea typeface="文鼎標楷注音" pitchFamily="66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4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意思</a:t>
            </a:r>
            <a:r>
              <a:rPr lang="en-US" altLang="zh-TW" sz="4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000" dirty="0">
                <a:latin typeface="文鼎標楷注音" pitchFamily="66" charset="-120"/>
                <a:ea typeface="文鼎標楷注音" pitchFamily="66" charset="-120"/>
              </a:rPr>
              <a:t>比喻在人艱困危急之時，給予適時的援助。</a:t>
            </a:r>
            <a:endParaRPr lang="en-US" altLang="zh-TW" sz="4000" dirty="0">
              <a:latin typeface="文鼎標楷注音" pitchFamily="66" charset="-120"/>
              <a:ea typeface="文鼎標楷注音" pitchFamily="66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4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造句</a:t>
            </a:r>
            <a:r>
              <a:rPr lang="en-US" altLang="zh-TW" sz="4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000" dirty="0">
                <a:latin typeface="文鼎標楷注音" pitchFamily="66" charset="-120"/>
                <a:ea typeface="文鼎標楷注音" pitchFamily="66" charset="-120"/>
              </a:rPr>
              <a:t>讓人最受用的是雪中送炭，而不是錦上添花。</a:t>
            </a:r>
            <a:endParaRPr lang="en-US" altLang="zh-TW" sz="4000" dirty="0">
              <a:latin typeface="文鼎標楷注音" pitchFamily="66" charset="-120"/>
              <a:ea typeface="文鼎標楷注音" pitchFamily="66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成語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26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4000" dirty="0" smtClean="0">
                <a:latin typeface="文鼎標楷注音" pitchFamily="66" charset="-120"/>
                <a:ea typeface="文鼎標楷注音" pitchFamily="66" charset="-120"/>
              </a:rPr>
              <a:t>害群之馬</a:t>
            </a:r>
            <a:endParaRPr lang="en-US" altLang="zh-TW" sz="4000" dirty="0" smtClean="0">
              <a:latin typeface="文鼎標楷注音" pitchFamily="66" charset="-120"/>
              <a:ea typeface="文鼎標楷注音" pitchFamily="66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意思</a:t>
            </a:r>
            <a:r>
              <a:rPr lang="en-US" altLang="zh-TW" sz="4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000" dirty="0">
                <a:latin typeface="文鼎標楷注音" pitchFamily="66" charset="-120"/>
                <a:ea typeface="文鼎標楷注音" pitchFamily="66" charset="-120"/>
              </a:rPr>
              <a:t>比喻危害大眾的人。</a:t>
            </a:r>
            <a:endParaRPr lang="en-US" altLang="zh-TW" sz="4000" dirty="0">
              <a:latin typeface="文鼎標楷注音" pitchFamily="66" charset="-120"/>
              <a:ea typeface="文鼎標楷注音" pitchFamily="66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4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造句</a:t>
            </a:r>
            <a:r>
              <a:rPr lang="en-US" altLang="zh-TW" sz="4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000" dirty="0">
                <a:latin typeface="文鼎標楷注音" pitchFamily="66" charset="-120"/>
                <a:ea typeface="文鼎標楷注音" pitchFamily="66" charset="-120"/>
              </a:rPr>
              <a:t>團體中總有害群之馬，影響大家的榮譽。</a:t>
            </a:r>
            <a:endParaRPr lang="en-US" altLang="zh-TW" sz="4000" dirty="0">
              <a:latin typeface="文鼎標楷注音" pitchFamily="66" charset="-120"/>
              <a:ea typeface="文鼎標楷注音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3725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116632"/>
            <a:ext cx="8712968" cy="7146032"/>
          </a:xfrm>
        </p:spPr>
        <p:txBody>
          <a:bodyPr>
            <a:noAutofit/>
          </a:bodyPr>
          <a:lstStyle/>
          <a:p>
            <a:pPr>
              <a:lnSpc>
                <a:spcPts val="4000"/>
              </a:lnSpc>
            </a:pP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成語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27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4000" dirty="0">
                <a:latin typeface="文鼎標楷注音" pitchFamily="66" charset="-120"/>
                <a:ea typeface="文鼎標楷注音" pitchFamily="66" charset="-120"/>
              </a:rPr>
              <a:t>四分五裂</a:t>
            </a:r>
            <a:endParaRPr lang="en-US" altLang="zh-TW" sz="4000" dirty="0">
              <a:latin typeface="文鼎標楷注音" pitchFamily="66" charset="-120"/>
              <a:ea typeface="文鼎標楷注音" pitchFamily="66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意思</a:t>
            </a:r>
            <a:r>
              <a:rPr lang="en-US" altLang="zh-TW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000" dirty="0">
                <a:latin typeface="文鼎標楷注音" pitchFamily="66" charset="-120"/>
                <a:ea typeface="文鼎標楷注音" pitchFamily="66" charset="-120"/>
              </a:rPr>
              <a:t>形容分散而不完整、不團結</a:t>
            </a:r>
            <a:r>
              <a:rPr lang="zh-TW" altLang="en-US" sz="4000" dirty="0" smtClean="0">
                <a:latin typeface="文鼎標楷注音" pitchFamily="66" charset="-120"/>
                <a:ea typeface="文鼎標楷注音" pitchFamily="66" charset="-120"/>
              </a:rPr>
              <a:t>。</a:t>
            </a:r>
            <a:endParaRPr lang="en-US" altLang="zh-TW" sz="4000" dirty="0" smtClean="0">
              <a:latin typeface="文鼎標楷注音" pitchFamily="66" charset="-120"/>
              <a:ea typeface="文鼎標楷注音" pitchFamily="66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造句</a:t>
            </a:r>
            <a:r>
              <a:rPr lang="en-US" altLang="zh-TW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000" dirty="0">
                <a:latin typeface="文鼎標楷注音" pitchFamily="66" charset="-120"/>
                <a:ea typeface="文鼎標楷注音" pitchFamily="66" charset="-120"/>
              </a:rPr>
              <a:t>小小一件事情，卻把大家多年的友情，弄得四分五裂。</a:t>
            </a:r>
            <a:endParaRPr lang="en-US" altLang="zh-TW" sz="4000" dirty="0">
              <a:latin typeface="文鼎標楷注音" pitchFamily="66" charset="-120"/>
              <a:ea typeface="文鼎標楷注音" pitchFamily="66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成語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28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4000" dirty="0">
                <a:latin typeface="文鼎標楷注音" pitchFamily="66" charset="-120"/>
                <a:ea typeface="文鼎標楷注音" pitchFamily="66" charset="-120"/>
              </a:rPr>
              <a:t>才高八斗</a:t>
            </a:r>
            <a:endParaRPr lang="en-US" altLang="zh-TW" sz="4000" dirty="0">
              <a:latin typeface="文鼎標楷注音" pitchFamily="66" charset="-120"/>
              <a:ea typeface="文鼎標楷注音" pitchFamily="66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意思</a:t>
            </a:r>
            <a:r>
              <a:rPr lang="en-US" altLang="zh-TW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000" dirty="0">
                <a:latin typeface="文鼎標楷注音" pitchFamily="66" charset="-120"/>
                <a:ea typeface="文鼎標楷注音" pitchFamily="66" charset="-120"/>
              </a:rPr>
              <a:t>指才學極高。</a:t>
            </a:r>
            <a:endParaRPr lang="en-US" altLang="zh-TW" sz="4000" dirty="0">
              <a:latin typeface="文鼎標楷注音" pitchFamily="66" charset="-120"/>
              <a:ea typeface="文鼎標楷注音" pitchFamily="66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造句</a:t>
            </a:r>
            <a:r>
              <a:rPr lang="en-US" altLang="zh-TW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000" dirty="0">
                <a:latin typeface="文鼎標楷注音" pitchFamily="66" charset="-120"/>
                <a:ea typeface="文鼎標楷注音" pitchFamily="66" charset="-120"/>
              </a:rPr>
              <a:t>他的功課好，又能寫得一手好字，真是才高八斗，令人欽佩！</a:t>
            </a:r>
            <a:endParaRPr lang="en-US" altLang="zh-TW" sz="4000" dirty="0">
              <a:latin typeface="文鼎標楷注音" pitchFamily="66" charset="-120"/>
              <a:ea typeface="文鼎標楷注音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835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116632"/>
            <a:ext cx="8712968" cy="7146032"/>
          </a:xfrm>
        </p:spPr>
        <p:txBody>
          <a:bodyPr>
            <a:noAutofit/>
          </a:bodyPr>
          <a:lstStyle/>
          <a:p>
            <a:pPr>
              <a:lnSpc>
                <a:spcPts val="4000"/>
              </a:lnSpc>
            </a:pP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成語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29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4000" dirty="0" smtClean="0">
                <a:latin typeface="文鼎標楷注音" pitchFamily="66" charset="-120"/>
                <a:ea typeface="文鼎標楷注音" pitchFamily="66" charset="-120"/>
              </a:rPr>
              <a:t>近悅遠來</a:t>
            </a:r>
            <a:endParaRPr lang="en-US" altLang="zh-TW" sz="4000" dirty="0">
              <a:latin typeface="文鼎標楷注音" pitchFamily="66" charset="-120"/>
              <a:ea typeface="文鼎標楷注音" pitchFamily="66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4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意思</a:t>
            </a:r>
            <a:r>
              <a:rPr lang="en-US" altLang="zh-TW" sz="4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000" dirty="0">
                <a:latin typeface="文鼎標楷注音" pitchFamily="66" charset="-120"/>
                <a:ea typeface="文鼎標楷注音" pitchFamily="66" charset="-120"/>
              </a:rPr>
              <a:t>形容政治清明、德澤風行或來客眾多。</a:t>
            </a:r>
            <a:endParaRPr lang="en-US" altLang="zh-TW" sz="4000" dirty="0">
              <a:latin typeface="文鼎標楷注音" pitchFamily="66" charset="-120"/>
              <a:ea typeface="文鼎標楷注音" pitchFamily="66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4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造句</a:t>
            </a:r>
            <a:r>
              <a:rPr lang="en-US" altLang="zh-TW" sz="4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000" dirty="0">
                <a:latin typeface="文鼎標楷注音" pitchFamily="66" charset="-120"/>
                <a:ea typeface="文鼎標楷注音" pitchFamily="66" charset="-120"/>
              </a:rPr>
              <a:t>商店年終大拍賣，一時近悅遠來，生意興隆。</a:t>
            </a:r>
          </a:p>
          <a:p>
            <a:pPr>
              <a:lnSpc>
                <a:spcPts val="4000"/>
              </a:lnSpc>
            </a:pP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成語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30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4000" dirty="0" smtClean="0">
                <a:latin typeface="文鼎標楷注音" pitchFamily="66" charset="-120"/>
                <a:ea typeface="文鼎標楷注音" pitchFamily="66" charset="-120"/>
              </a:rPr>
              <a:t>火燒眉毛</a:t>
            </a:r>
            <a:endParaRPr lang="en-US" altLang="zh-TW" sz="4000" dirty="0">
              <a:latin typeface="文鼎標楷注音" pitchFamily="66" charset="-120"/>
              <a:ea typeface="文鼎標楷注音" pitchFamily="66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4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意思</a:t>
            </a:r>
            <a:r>
              <a:rPr lang="en-US" altLang="zh-TW" sz="4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000" dirty="0">
                <a:latin typeface="文鼎標楷注音" pitchFamily="66" charset="-120"/>
                <a:ea typeface="文鼎標楷注音" pitchFamily="66" charset="-120"/>
              </a:rPr>
              <a:t>指事情相當緊急。</a:t>
            </a:r>
            <a:endParaRPr lang="en-US" altLang="zh-TW" sz="4000" dirty="0">
              <a:latin typeface="文鼎標楷注音" pitchFamily="66" charset="-120"/>
              <a:ea typeface="文鼎標楷注音" pitchFamily="66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4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造句</a:t>
            </a:r>
            <a:r>
              <a:rPr lang="en-US" altLang="zh-TW" sz="4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000" dirty="0">
                <a:latin typeface="文鼎標楷注音" pitchFamily="66" charset="-120"/>
                <a:ea typeface="文鼎標楷注音" pitchFamily="66" charset="-120"/>
              </a:rPr>
              <a:t>這件事情已經火燒眉毛了，請你立刻處理。</a:t>
            </a:r>
          </a:p>
        </p:txBody>
      </p:sp>
    </p:spTree>
    <p:extLst>
      <p:ext uri="{BB962C8B-B14F-4D97-AF65-F5344CB8AC3E}">
        <p14:creationId xmlns:p14="http://schemas.microsoft.com/office/powerpoint/2010/main" val="233921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116632"/>
            <a:ext cx="8712968" cy="7146032"/>
          </a:xfrm>
        </p:spPr>
        <p:txBody>
          <a:bodyPr>
            <a:noAutofit/>
          </a:bodyPr>
          <a:lstStyle/>
          <a:p>
            <a:pPr>
              <a:lnSpc>
                <a:spcPts val="4000"/>
              </a:lnSpc>
            </a:pP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成語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31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4000" dirty="0">
                <a:latin typeface="文鼎標楷注音" pitchFamily="66" charset="-120"/>
                <a:ea typeface="文鼎標楷注音" pitchFamily="66" charset="-120"/>
              </a:rPr>
              <a:t>三思而行</a:t>
            </a:r>
            <a:endParaRPr lang="en-US" altLang="zh-TW" sz="4000" dirty="0">
              <a:latin typeface="文鼎標楷注音" pitchFamily="66" charset="-120"/>
              <a:ea typeface="文鼎標楷注音" pitchFamily="66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意思</a:t>
            </a:r>
            <a:r>
              <a:rPr lang="en-US" altLang="zh-TW" sz="4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000" dirty="0" smtClean="0">
                <a:latin typeface="文鼎標楷注音" pitchFamily="66" charset="-120"/>
                <a:ea typeface="文鼎標楷注音" pitchFamily="66" charset="-120"/>
              </a:rPr>
              <a:t>形容做事前，先仔細思考。</a:t>
            </a:r>
            <a:endParaRPr lang="en-US" altLang="zh-TW" sz="4000" dirty="0" smtClean="0">
              <a:latin typeface="文鼎標楷注音" pitchFamily="66" charset="-120"/>
              <a:ea typeface="文鼎標楷注音" pitchFamily="66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造句</a:t>
            </a:r>
            <a:r>
              <a:rPr lang="en-US" altLang="zh-TW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000" dirty="0">
                <a:latin typeface="文鼎標楷注音" pitchFamily="66" charset="-120"/>
                <a:ea typeface="文鼎標楷注音" pitchFamily="66" charset="-120"/>
              </a:rPr>
              <a:t>老師常要我們三思而行，不要衝動行事。</a:t>
            </a:r>
          </a:p>
          <a:p>
            <a:pPr>
              <a:lnSpc>
                <a:spcPts val="4000"/>
              </a:lnSpc>
            </a:pP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成語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32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4000" dirty="0">
                <a:latin typeface="文鼎標楷注音" pitchFamily="66" charset="-120"/>
                <a:ea typeface="文鼎標楷注音" pitchFamily="66" charset="-120"/>
              </a:rPr>
              <a:t>海底撈針</a:t>
            </a:r>
            <a:endParaRPr lang="en-US" altLang="zh-TW" sz="4000" dirty="0">
              <a:latin typeface="文鼎標楷注音" pitchFamily="66" charset="-120"/>
              <a:ea typeface="文鼎標楷注音" pitchFamily="66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意思</a:t>
            </a:r>
            <a:r>
              <a:rPr lang="en-US" altLang="zh-TW" sz="4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000" dirty="0" smtClean="0">
                <a:latin typeface="文鼎標楷注音" pitchFamily="66" charset="-120"/>
                <a:ea typeface="文鼎標楷注音" pitchFamily="66" charset="-120"/>
              </a:rPr>
              <a:t>指</a:t>
            </a:r>
            <a:r>
              <a:rPr lang="zh-TW" altLang="en-US" sz="4000" dirty="0">
                <a:latin typeface="文鼎標楷注音" pitchFamily="66" charset="-120"/>
                <a:ea typeface="文鼎標楷注音" pitchFamily="66" charset="-120"/>
              </a:rPr>
              <a:t>東西很難找到或事情很難做到</a:t>
            </a:r>
            <a:r>
              <a:rPr lang="zh-TW" altLang="en-US" sz="4000" dirty="0" smtClean="0">
                <a:latin typeface="文鼎標楷注音" pitchFamily="66" charset="-120"/>
                <a:ea typeface="文鼎標楷注音" pitchFamily="66" charset="-120"/>
              </a:rPr>
              <a:t>。</a:t>
            </a:r>
            <a:endParaRPr lang="en-US" altLang="zh-TW" sz="4000" dirty="0" smtClean="0">
              <a:latin typeface="文鼎標楷注音" pitchFamily="66" charset="-120"/>
              <a:ea typeface="文鼎標楷注音" pitchFamily="66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造句</a:t>
            </a:r>
            <a:r>
              <a:rPr lang="en-US" altLang="zh-TW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000" dirty="0">
                <a:latin typeface="文鼎標楷注音" pitchFamily="66" charset="-120"/>
                <a:ea typeface="文鼎標楷注音" pitchFamily="66" charset="-120"/>
              </a:rPr>
              <a:t>這案子一點線索都沒有，要破案就像海底撈針一樣。</a:t>
            </a:r>
          </a:p>
        </p:txBody>
      </p:sp>
    </p:spTree>
    <p:extLst>
      <p:ext uri="{BB962C8B-B14F-4D97-AF65-F5344CB8AC3E}">
        <p14:creationId xmlns:p14="http://schemas.microsoft.com/office/powerpoint/2010/main" val="118679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116632"/>
            <a:ext cx="8712968" cy="7146032"/>
          </a:xfrm>
        </p:spPr>
        <p:txBody>
          <a:bodyPr>
            <a:noAutofit/>
          </a:bodyPr>
          <a:lstStyle/>
          <a:p>
            <a:pPr>
              <a:lnSpc>
                <a:spcPts val="4200"/>
              </a:lnSpc>
            </a:pP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成語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33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4000" dirty="0" smtClean="0">
                <a:latin typeface="文鼎標楷注音" pitchFamily="66" charset="-120"/>
                <a:ea typeface="文鼎標楷注音" pitchFamily="66" charset="-120"/>
              </a:rPr>
              <a:t>咬牙</a:t>
            </a:r>
            <a:r>
              <a:rPr lang="zh-TW" altLang="en-US" sz="4000" dirty="0" smtClean="0">
                <a:latin typeface="文鼎標楷注音破音一" pitchFamily="66" charset="-120"/>
                <a:ea typeface="文鼎標楷注音破音一" pitchFamily="66" charset="-120"/>
              </a:rPr>
              <a:t>切</a:t>
            </a:r>
            <a:r>
              <a:rPr lang="zh-TW" altLang="en-US" sz="4000" dirty="0" smtClean="0">
                <a:latin typeface="文鼎標楷注音" pitchFamily="66" charset="-120"/>
                <a:ea typeface="文鼎標楷注音" pitchFamily="66" charset="-120"/>
              </a:rPr>
              <a:t>齒</a:t>
            </a:r>
            <a:endParaRPr lang="en-US" altLang="zh-TW" sz="4000" dirty="0">
              <a:latin typeface="文鼎標楷注音" pitchFamily="66" charset="-120"/>
              <a:ea typeface="文鼎標楷注音" pitchFamily="66" charset="-120"/>
            </a:endParaRPr>
          </a:p>
          <a:p>
            <a:pPr>
              <a:lnSpc>
                <a:spcPts val="4200"/>
              </a:lnSpc>
            </a:pPr>
            <a:r>
              <a:rPr lang="zh-TW" altLang="en-US" sz="4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意思</a:t>
            </a:r>
            <a:r>
              <a:rPr lang="en-US" altLang="zh-TW" sz="4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000" dirty="0">
                <a:latin typeface="文鼎標楷注音" pitchFamily="66" charset="-120"/>
                <a:ea typeface="文鼎標楷注音" pitchFamily="66" charset="-120"/>
              </a:rPr>
              <a:t>表示非常悲痛、生氣。</a:t>
            </a:r>
            <a:endParaRPr lang="en-US" altLang="zh-TW" sz="4000" dirty="0">
              <a:latin typeface="文鼎標楷注音" pitchFamily="66" charset="-120"/>
              <a:ea typeface="文鼎標楷注音" pitchFamily="66" charset="-120"/>
            </a:endParaRPr>
          </a:p>
          <a:p>
            <a:pPr>
              <a:lnSpc>
                <a:spcPts val="4200"/>
              </a:lnSpc>
            </a:pPr>
            <a:r>
              <a:rPr lang="zh-TW" altLang="en-US" sz="4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造句</a:t>
            </a:r>
            <a:r>
              <a:rPr lang="en-US" altLang="zh-TW" sz="4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000" dirty="0">
                <a:latin typeface="文鼎標楷注音" pitchFamily="66" charset="-120"/>
                <a:ea typeface="文鼎標楷注音" pitchFamily="66" charset="-120"/>
              </a:rPr>
              <a:t>一提起仇人，只見他咬牙切齒地罵個不停</a:t>
            </a:r>
            <a:r>
              <a:rPr lang="zh-TW" altLang="en-US" sz="4000" dirty="0" smtClean="0">
                <a:latin typeface="文鼎標楷注音" pitchFamily="66" charset="-120"/>
                <a:ea typeface="文鼎標楷注音" pitchFamily="66" charset="-120"/>
              </a:rPr>
              <a:t>。</a:t>
            </a:r>
            <a:endParaRPr lang="en-US" altLang="zh-TW" sz="4000" dirty="0">
              <a:latin typeface="文鼎標楷注音" pitchFamily="66" charset="-120"/>
              <a:ea typeface="文鼎標楷注音" pitchFamily="66" charset="-120"/>
            </a:endParaRPr>
          </a:p>
          <a:p>
            <a:pPr>
              <a:lnSpc>
                <a:spcPts val="4200"/>
              </a:lnSpc>
            </a:pP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成語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34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4000" dirty="0">
                <a:latin typeface="文鼎標楷注音" pitchFamily="66" charset="-120"/>
                <a:ea typeface="文鼎標楷注音" pitchFamily="66" charset="-120"/>
              </a:rPr>
              <a:t>七嘴八舌</a:t>
            </a:r>
            <a:endParaRPr lang="en-US" altLang="zh-TW" sz="4000" dirty="0">
              <a:latin typeface="文鼎標楷注音" pitchFamily="66" charset="-120"/>
              <a:ea typeface="文鼎標楷注音" pitchFamily="66" charset="-120"/>
            </a:endParaRPr>
          </a:p>
          <a:p>
            <a:pPr>
              <a:lnSpc>
                <a:spcPts val="4200"/>
              </a:lnSpc>
            </a:pPr>
            <a:r>
              <a:rPr lang="zh-TW" altLang="en-US" sz="4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意思</a:t>
            </a:r>
            <a:r>
              <a:rPr lang="en-US" altLang="zh-TW" sz="4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000" dirty="0">
                <a:latin typeface="文鼎標楷注音" pitchFamily="66" charset="-120"/>
                <a:ea typeface="文鼎標楷注音" pitchFamily="66" charset="-120"/>
              </a:rPr>
              <a:t>指很多人在講話、聲音吵雜。</a:t>
            </a:r>
            <a:endParaRPr lang="en-US" altLang="zh-TW" sz="4000" dirty="0">
              <a:latin typeface="文鼎標楷注音" pitchFamily="66" charset="-120"/>
              <a:ea typeface="文鼎標楷注音" pitchFamily="66" charset="-120"/>
            </a:endParaRPr>
          </a:p>
          <a:p>
            <a:pPr>
              <a:lnSpc>
                <a:spcPts val="4200"/>
              </a:lnSpc>
            </a:pPr>
            <a:r>
              <a:rPr lang="zh-TW" altLang="en-US" sz="4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造句</a:t>
            </a:r>
            <a:r>
              <a:rPr lang="en-US" altLang="zh-TW" sz="4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000" dirty="0">
                <a:latin typeface="文鼎標楷注音" pitchFamily="66" charset="-120"/>
                <a:ea typeface="文鼎標楷注音" pitchFamily="66" charset="-120"/>
              </a:rPr>
              <a:t>討論時，要仔細聆聽並按順序發表，而不是一窩蜂七嘴八舌的討論。</a:t>
            </a:r>
            <a:endParaRPr lang="en-US" altLang="zh-TW" sz="4000" dirty="0">
              <a:latin typeface="文鼎標楷注音" pitchFamily="66" charset="-120"/>
              <a:ea typeface="文鼎標楷注音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5195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116632"/>
            <a:ext cx="8712968" cy="7146032"/>
          </a:xfrm>
        </p:spPr>
        <p:txBody>
          <a:bodyPr>
            <a:noAutofit/>
          </a:bodyPr>
          <a:lstStyle/>
          <a:p>
            <a:pPr>
              <a:lnSpc>
                <a:spcPts val="4200"/>
              </a:lnSpc>
            </a:pP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成語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35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4000" dirty="0">
                <a:latin typeface="文鼎標楷注音" pitchFamily="66" charset="-120"/>
                <a:ea typeface="文鼎標楷注音" pitchFamily="66" charset="-120"/>
              </a:rPr>
              <a:t>出神入化</a:t>
            </a:r>
            <a:endParaRPr lang="en-US" altLang="zh-TW" sz="4000" dirty="0">
              <a:latin typeface="文鼎標楷注音" pitchFamily="66" charset="-120"/>
              <a:ea typeface="文鼎標楷注音" pitchFamily="66" charset="-120"/>
            </a:endParaRPr>
          </a:p>
          <a:p>
            <a:pPr>
              <a:lnSpc>
                <a:spcPts val="4200"/>
              </a:lnSpc>
            </a:pPr>
            <a:r>
              <a:rPr lang="zh-TW" altLang="en-US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意思</a:t>
            </a:r>
            <a:r>
              <a:rPr lang="en-US" altLang="zh-TW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000" dirty="0">
                <a:latin typeface="文鼎標楷注音" pitchFamily="66" charset="-120"/>
                <a:ea typeface="文鼎標楷注音" pitchFamily="66" charset="-120"/>
              </a:rPr>
              <a:t>形容技術非常高超</a:t>
            </a:r>
            <a:r>
              <a:rPr lang="zh-TW" altLang="en-US" sz="4000" dirty="0" smtClean="0">
                <a:latin typeface="文鼎標楷注音" pitchFamily="66" charset="-120"/>
                <a:ea typeface="文鼎標楷注音" pitchFamily="66" charset="-120"/>
              </a:rPr>
              <a:t>。</a:t>
            </a:r>
            <a:endParaRPr lang="en-US" altLang="zh-TW" sz="4000" dirty="0">
              <a:latin typeface="文鼎標楷注音" pitchFamily="66" charset="-120"/>
              <a:ea typeface="文鼎標楷注音" pitchFamily="66" charset="-120"/>
            </a:endParaRPr>
          </a:p>
          <a:p>
            <a:pPr>
              <a:lnSpc>
                <a:spcPts val="4200"/>
              </a:lnSpc>
            </a:pPr>
            <a:r>
              <a:rPr lang="zh-TW" altLang="en-US" sz="4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造句</a:t>
            </a:r>
            <a:r>
              <a:rPr lang="en-US" altLang="zh-TW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000" dirty="0" smtClean="0">
                <a:latin typeface="文鼎標楷注音" pitchFamily="66" charset="-120"/>
                <a:ea typeface="文鼎標楷注音" pitchFamily="66" charset="-120"/>
              </a:rPr>
              <a:t>他的扯鈴出神入化，大家看</a:t>
            </a:r>
            <a:r>
              <a:rPr lang="zh-TW" altLang="en-US" sz="4000" dirty="0" smtClean="0">
                <a:latin typeface="文鼎標楷注音破音一" pitchFamily="66" charset="-120"/>
                <a:ea typeface="文鼎標楷注音破音一" pitchFamily="66" charset="-120"/>
              </a:rPr>
              <a:t>得</a:t>
            </a:r>
            <a:r>
              <a:rPr lang="zh-TW" altLang="en-US" sz="4000" dirty="0" smtClean="0">
                <a:latin typeface="文鼎標楷注音" pitchFamily="66" charset="-120"/>
                <a:ea typeface="文鼎標楷注音" pitchFamily="66" charset="-120"/>
              </a:rPr>
              <a:t>目瞪口呆。</a:t>
            </a:r>
            <a:endParaRPr lang="en-US" altLang="zh-TW" sz="4000" dirty="0">
              <a:latin typeface="文鼎標楷注音" pitchFamily="66" charset="-120"/>
              <a:ea typeface="文鼎標楷注音" pitchFamily="66" charset="-120"/>
            </a:endParaRPr>
          </a:p>
          <a:p>
            <a:pPr>
              <a:lnSpc>
                <a:spcPts val="4200"/>
              </a:lnSpc>
            </a:pP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成語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36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4000" dirty="0" smtClean="0">
                <a:latin typeface="文鼎標楷注音" pitchFamily="66" charset="-120"/>
                <a:ea typeface="文鼎標楷注音" pitchFamily="66" charset="-120"/>
              </a:rPr>
              <a:t>火樹銀花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 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4200"/>
              </a:lnSpc>
            </a:pPr>
            <a:r>
              <a:rPr lang="zh-TW" altLang="en-US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意思</a:t>
            </a:r>
            <a:r>
              <a:rPr lang="en-US" altLang="zh-TW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000" dirty="0">
                <a:latin typeface="文鼎標楷注音" pitchFamily="66" charset="-120"/>
                <a:ea typeface="文鼎標楷注音" pitchFamily="66" charset="-120"/>
              </a:rPr>
              <a:t>指燈火通明燦爛的景象。</a:t>
            </a:r>
            <a:endParaRPr lang="en-US" altLang="zh-TW" sz="4000" dirty="0">
              <a:latin typeface="文鼎標楷注音" pitchFamily="66" charset="-120"/>
              <a:ea typeface="文鼎標楷注音" pitchFamily="66" charset="-120"/>
            </a:endParaRPr>
          </a:p>
          <a:p>
            <a:pPr>
              <a:lnSpc>
                <a:spcPts val="4200"/>
              </a:lnSpc>
            </a:pPr>
            <a:r>
              <a:rPr lang="zh-TW" altLang="en-US" sz="4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造句</a:t>
            </a:r>
            <a:r>
              <a:rPr lang="en-US" altLang="zh-TW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000" dirty="0">
                <a:latin typeface="文鼎標楷注音" pitchFamily="66" charset="-120"/>
                <a:ea typeface="文鼎標楷注音" pitchFamily="66" charset="-120"/>
              </a:rPr>
              <a:t>每年的元宵燈節</a:t>
            </a:r>
            <a:r>
              <a:rPr lang="zh-TW" altLang="en-US" sz="4000" dirty="0" smtClean="0">
                <a:latin typeface="文鼎標楷注音" pitchFamily="66" charset="-120"/>
                <a:ea typeface="文鼎標楷注音" pitchFamily="66" charset="-120"/>
              </a:rPr>
              <a:t>，廣場前一</a:t>
            </a:r>
            <a:r>
              <a:rPr lang="zh-TW" altLang="en-US" sz="4000" dirty="0">
                <a:latin typeface="文鼎標楷注音" pitchFamily="66" charset="-120"/>
                <a:ea typeface="文鼎標楷注音" pitchFamily="66" charset="-120"/>
              </a:rPr>
              <a:t>片火樹銀花，好不美麗！</a:t>
            </a:r>
            <a:endParaRPr lang="en-US" altLang="zh-TW" sz="4000" dirty="0">
              <a:latin typeface="文鼎標楷注音" pitchFamily="66" charset="-120"/>
              <a:ea typeface="文鼎標楷注音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1585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7074024"/>
          </a:xfrm>
        </p:spPr>
        <p:txBody>
          <a:bodyPr>
            <a:noAutofit/>
          </a:bodyPr>
          <a:lstStyle/>
          <a:p>
            <a:pPr marL="396000" indent="-288000">
              <a:lnSpc>
                <a:spcPts val="4100"/>
              </a:lnSpc>
              <a:spcBef>
                <a:spcPts val="600"/>
              </a:spcBef>
            </a:pPr>
            <a:r>
              <a:rPr lang="zh-TW" altLang="en-US" sz="4200" dirty="0" smtClean="0">
                <a:latin typeface="標楷體" pitchFamily="65" charset="-120"/>
                <a:ea typeface="標楷體" pitchFamily="65" charset="-120"/>
              </a:rPr>
              <a:t>成語</a:t>
            </a:r>
            <a:r>
              <a:rPr lang="en-US" altLang="zh-TW" sz="42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42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4400" dirty="0">
                <a:latin typeface="文鼎標楷注音" pitchFamily="66" charset="-120"/>
                <a:ea typeface="文鼎標楷注音" pitchFamily="66" charset="-120"/>
              </a:rPr>
              <a:t>當仁不讓</a:t>
            </a:r>
            <a:endParaRPr lang="en-US" altLang="zh-TW" sz="4400" dirty="0" smtClean="0">
              <a:latin typeface="文鼎標楷注音" pitchFamily="66" charset="-120"/>
              <a:ea typeface="文鼎標楷注音" pitchFamily="66" charset="-120"/>
            </a:endParaRPr>
          </a:p>
          <a:p>
            <a:pPr marL="396000" indent="-288000">
              <a:lnSpc>
                <a:spcPts val="4100"/>
              </a:lnSpc>
              <a:spcBef>
                <a:spcPts val="600"/>
              </a:spcBef>
            </a:pPr>
            <a:r>
              <a:rPr lang="zh-TW" altLang="en-US" sz="4200" dirty="0" smtClean="0">
                <a:solidFill>
                  <a:srgbClr val="FF0000"/>
                </a:solidFill>
                <a:latin typeface="文鼎標宋注音" pitchFamily="18" charset="-120"/>
                <a:ea typeface="文鼎標宋注音" pitchFamily="18" charset="-120"/>
              </a:rPr>
              <a:t>意思</a:t>
            </a:r>
            <a:r>
              <a:rPr lang="en-US" altLang="zh-TW" sz="4200" dirty="0" smtClean="0">
                <a:solidFill>
                  <a:srgbClr val="FF0000"/>
                </a:solidFill>
                <a:latin typeface="文鼎標宋注音" pitchFamily="18" charset="-120"/>
                <a:ea typeface="文鼎標宋注音" pitchFamily="18" charset="-120"/>
              </a:rPr>
              <a:t>:</a:t>
            </a:r>
            <a:r>
              <a:rPr lang="zh-TW" altLang="en-US" sz="4400" dirty="0">
                <a:latin typeface="文鼎標楷注音" pitchFamily="66" charset="-120"/>
                <a:ea typeface="文鼎標楷注音" pitchFamily="66" charset="-120"/>
              </a:rPr>
              <a:t>指遇到應該做的事，主動去做，而不推讓。</a:t>
            </a:r>
            <a:endParaRPr lang="en-US" altLang="zh-TW" sz="4400" dirty="0">
              <a:latin typeface="文鼎標楷注音" pitchFamily="66" charset="-120"/>
              <a:ea typeface="文鼎標楷注音" pitchFamily="66" charset="-120"/>
            </a:endParaRPr>
          </a:p>
          <a:p>
            <a:pPr marL="396000" indent="-288000">
              <a:lnSpc>
                <a:spcPts val="4100"/>
              </a:lnSpc>
              <a:spcBef>
                <a:spcPts val="600"/>
              </a:spcBef>
            </a:pPr>
            <a:r>
              <a:rPr lang="zh-TW" altLang="en-US" sz="4200" dirty="0" smtClean="0">
                <a:solidFill>
                  <a:srgbClr val="FF0000"/>
                </a:solidFill>
                <a:latin typeface="文鼎標宋注音" pitchFamily="18" charset="-120"/>
                <a:ea typeface="文鼎標宋注音" pitchFamily="18" charset="-120"/>
              </a:rPr>
              <a:t>造句</a:t>
            </a:r>
            <a:r>
              <a:rPr lang="en-US" altLang="zh-TW" sz="4200" dirty="0" smtClean="0">
                <a:solidFill>
                  <a:srgbClr val="FF0000"/>
                </a:solidFill>
                <a:latin typeface="文鼎標宋注音" pitchFamily="18" charset="-120"/>
                <a:ea typeface="文鼎標宋注音" pitchFamily="18" charset="-120"/>
              </a:rPr>
              <a:t>:</a:t>
            </a:r>
            <a:r>
              <a:rPr lang="zh-TW" altLang="en-US" sz="4400" dirty="0">
                <a:latin typeface="文鼎標楷注音" pitchFamily="66" charset="-120"/>
                <a:ea typeface="文鼎標楷注音" pitchFamily="66" charset="-120"/>
              </a:rPr>
              <a:t>為人服務，我們要有當仁不讓的精神。</a:t>
            </a:r>
            <a:endParaRPr lang="en-US" altLang="zh-TW" sz="4400" dirty="0">
              <a:latin typeface="文鼎標楷注音" pitchFamily="66" charset="-120"/>
              <a:ea typeface="文鼎標楷注音" pitchFamily="66" charset="-120"/>
            </a:endParaRPr>
          </a:p>
          <a:p>
            <a:pPr marL="396000" indent="-288000">
              <a:lnSpc>
                <a:spcPts val="4100"/>
              </a:lnSpc>
              <a:spcBef>
                <a:spcPts val="600"/>
              </a:spcBef>
            </a:pPr>
            <a:r>
              <a:rPr lang="zh-TW" altLang="en-US" sz="4200" dirty="0" smtClean="0">
                <a:latin typeface="文鼎標楷注音" pitchFamily="66" charset="-120"/>
                <a:ea typeface="文鼎標楷注音" pitchFamily="66" charset="-120"/>
              </a:rPr>
              <a:t>成語</a:t>
            </a:r>
            <a:r>
              <a:rPr lang="en-US" altLang="zh-TW" sz="4200" dirty="0" smtClean="0">
                <a:latin typeface="文鼎標楷注音" pitchFamily="66" charset="-120"/>
                <a:ea typeface="文鼎標楷注音" pitchFamily="66" charset="-120"/>
              </a:rPr>
              <a:t>2</a:t>
            </a:r>
            <a:r>
              <a:rPr lang="zh-TW" altLang="en-US" sz="4200" dirty="0" smtClean="0">
                <a:latin typeface="文鼎標楷注音" pitchFamily="66" charset="-120"/>
                <a:ea typeface="文鼎標楷注音" pitchFamily="66" charset="-120"/>
              </a:rPr>
              <a:t> </a:t>
            </a:r>
            <a:r>
              <a:rPr lang="zh-TW" altLang="en-US" sz="4200" dirty="0" smtClean="0">
                <a:latin typeface="文鼎標楷注音破音一" pitchFamily="66" charset="-120"/>
                <a:ea typeface="文鼎標楷注音破音一" pitchFamily="66" charset="-120"/>
              </a:rPr>
              <a:t>一</a:t>
            </a:r>
            <a:r>
              <a:rPr lang="zh-TW" altLang="en-US" sz="4200" dirty="0" smtClean="0">
                <a:latin typeface="文鼎標楷注音" pitchFamily="66" charset="-120"/>
                <a:ea typeface="文鼎標楷注音" pitchFamily="66" charset="-120"/>
              </a:rPr>
              <a:t>字千金</a:t>
            </a:r>
            <a:endParaRPr lang="en-US" altLang="zh-TW" sz="4200" dirty="0" smtClean="0">
              <a:latin typeface="文鼎標楷注音" pitchFamily="66" charset="-120"/>
              <a:ea typeface="文鼎標楷注音" pitchFamily="66" charset="-120"/>
            </a:endParaRPr>
          </a:p>
          <a:p>
            <a:pPr marL="396000" indent="-288000">
              <a:lnSpc>
                <a:spcPts val="4100"/>
              </a:lnSpc>
              <a:spcBef>
                <a:spcPts val="600"/>
              </a:spcBef>
            </a:pPr>
            <a:r>
              <a:rPr lang="zh-TW" altLang="en-US" sz="4200" dirty="0" smtClean="0">
                <a:solidFill>
                  <a:srgbClr val="FF0000"/>
                </a:solidFill>
                <a:latin typeface="文鼎標楷注音" pitchFamily="66" charset="-120"/>
                <a:ea typeface="文鼎標楷注音" pitchFamily="66" charset="-120"/>
              </a:rPr>
              <a:t>意思</a:t>
            </a:r>
            <a:r>
              <a:rPr lang="en-US" altLang="zh-TW" sz="4200" dirty="0" smtClean="0">
                <a:latin typeface="文鼎標楷注音" pitchFamily="66" charset="-120"/>
                <a:ea typeface="文鼎標楷注音" pitchFamily="66" charset="-120"/>
              </a:rPr>
              <a:t>:</a:t>
            </a:r>
            <a:r>
              <a:rPr lang="zh-TW" altLang="en-US" sz="4400" dirty="0">
                <a:latin typeface="文鼎標楷注音" pitchFamily="66" charset="-120"/>
                <a:ea typeface="文鼎標楷注音" pitchFamily="66" charset="-120"/>
              </a:rPr>
              <a:t>用來形容價值極高的作品</a:t>
            </a:r>
            <a:r>
              <a:rPr lang="zh-TW" altLang="en-US" sz="4400" dirty="0" smtClean="0">
                <a:latin typeface="文鼎標楷注音" pitchFamily="66" charset="-120"/>
                <a:ea typeface="文鼎標楷注音" pitchFamily="66" charset="-120"/>
              </a:rPr>
              <a:t>。</a:t>
            </a:r>
            <a:endParaRPr lang="en-US" altLang="zh-TW" sz="4400" dirty="0" smtClean="0">
              <a:latin typeface="文鼎標楷注音" pitchFamily="66" charset="-120"/>
              <a:ea typeface="文鼎標楷注音" pitchFamily="66" charset="-120"/>
            </a:endParaRPr>
          </a:p>
          <a:p>
            <a:pPr marL="396000" indent="-288000">
              <a:lnSpc>
                <a:spcPts val="4100"/>
              </a:lnSpc>
              <a:spcBef>
                <a:spcPts val="600"/>
              </a:spcBef>
            </a:pPr>
            <a:r>
              <a:rPr lang="zh-TW" altLang="en-US" sz="4200" dirty="0" smtClean="0">
                <a:solidFill>
                  <a:srgbClr val="FF0000"/>
                </a:solidFill>
                <a:latin typeface="文鼎標楷注音" pitchFamily="66" charset="-120"/>
                <a:ea typeface="文鼎標楷注音" pitchFamily="66" charset="-120"/>
              </a:rPr>
              <a:t>造句</a:t>
            </a:r>
            <a:r>
              <a:rPr lang="en-US" altLang="zh-TW" sz="4200" dirty="0" smtClean="0">
                <a:latin typeface="文鼎標楷注音" pitchFamily="66" charset="-120"/>
                <a:ea typeface="文鼎標楷注音" pitchFamily="66" charset="-120"/>
              </a:rPr>
              <a:t>:</a:t>
            </a:r>
            <a:r>
              <a:rPr lang="zh-TW" altLang="en-US" sz="4400" dirty="0">
                <a:latin typeface="文鼎標楷注音" pitchFamily="66" charset="-120"/>
                <a:ea typeface="文鼎標楷注音" pitchFamily="66" charset="-120"/>
              </a:rPr>
              <a:t>這篇文章寫得極好，真可說是</a:t>
            </a:r>
            <a:r>
              <a:rPr lang="zh-TW" altLang="en-US" sz="4400" dirty="0">
                <a:latin typeface="文鼎標楷注音破音一" pitchFamily="66" charset="-120"/>
                <a:ea typeface="文鼎標楷注音破音一" pitchFamily="66" charset="-120"/>
              </a:rPr>
              <a:t>一</a:t>
            </a:r>
            <a:r>
              <a:rPr lang="zh-TW" altLang="en-US" sz="4400" dirty="0">
                <a:latin typeface="文鼎標楷注音" pitchFamily="66" charset="-120"/>
                <a:ea typeface="文鼎標楷注音" pitchFamily="66" charset="-120"/>
              </a:rPr>
              <a:t>字千金。</a:t>
            </a:r>
          </a:p>
        </p:txBody>
      </p:sp>
    </p:spTree>
    <p:extLst>
      <p:ext uri="{BB962C8B-B14F-4D97-AF65-F5344CB8AC3E}">
        <p14:creationId xmlns:p14="http://schemas.microsoft.com/office/powerpoint/2010/main" val="221685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116632"/>
            <a:ext cx="8712968" cy="7146032"/>
          </a:xfrm>
        </p:spPr>
        <p:txBody>
          <a:bodyPr>
            <a:noAutofit/>
          </a:bodyPr>
          <a:lstStyle/>
          <a:p>
            <a:pPr>
              <a:lnSpc>
                <a:spcPts val="4000"/>
              </a:lnSpc>
            </a:pP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成語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37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4000" dirty="0" smtClean="0">
                <a:latin typeface="文鼎標楷注音" pitchFamily="66" charset="-120"/>
                <a:ea typeface="文鼎標楷注音" pitchFamily="66" charset="-120"/>
              </a:rPr>
              <a:t>見義勇為</a:t>
            </a:r>
            <a:endParaRPr lang="en-US" altLang="zh-TW" sz="4000" dirty="0">
              <a:latin typeface="文鼎標楷注音" pitchFamily="66" charset="-120"/>
              <a:ea typeface="文鼎標楷注音" pitchFamily="66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4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意思</a:t>
            </a:r>
            <a:r>
              <a:rPr lang="en-US" altLang="zh-TW" sz="4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000" dirty="0">
                <a:latin typeface="文鼎標楷注音" pitchFamily="66" charset="-120"/>
                <a:ea typeface="文鼎標楷注音" pitchFamily="66" charset="-120"/>
              </a:rPr>
              <a:t>看到合乎正義的事，就奮勇去做。</a:t>
            </a:r>
            <a:endParaRPr lang="en-US" altLang="zh-TW" sz="4000" dirty="0">
              <a:latin typeface="文鼎標楷注音" pitchFamily="66" charset="-120"/>
              <a:ea typeface="文鼎標楷注音" pitchFamily="66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4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造句</a:t>
            </a:r>
            <a:r>
              <a:rPr lang="en-US" altLang="zh-TW" sz="4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000" dirty="0">
                <a:latin typeface="文鼎標楷注音" pitchFamily="66" charset="-120"/>
                <a:ea typeface="文鼎標楷注音" pitchFamily="66" charset="-120"/>
              </a:rPr>
              <a:t>他見義勇為地將傷者送到醫院，救回</a:t>
            </a:r>
            <a:r>
              <a:rPr lang="zh-TW" altLang="en-US" sz="4000" dirty="0">
                <a:latin typeface="文鼎標楷注音破音二" pitchFamily="66" charset="-120"/>
                <a:ea typeface="文鼎標楷注音破音二" pitchFamily="66" charset="-120"/>
              </a:rPr>
              <a:t>一</a:t>
            </a:r>
            <a:r>
              <a:rPr lang="zh-TW" altLang="en-US" sz="4000" dirty="0">
                <a:latin typeface="文鼎標楷注音" pitchFamily="66" charset="-120"/>
                <a:ea typeface="文鼎標楷注音" pitchFamily="66" charset="-120"/>
              </a:rPr>
              <a:t>條寶貴的性命。</a:t>
            </a:r>
          </a:p>
          <a:p>
            <a:pPr>
              <a:lnSpc>
                <a:spcPts val="4000"/>
              </a:lnSpc>
            </a:pP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成語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38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4000" dirty="0">
                <a:latin typeface="文鼎標楷注音破音一" pitchFamily="66" charset="-120"/>
                <a:ea typeface="文鼎標楷注音破音一" pitchFamily="66" charset="-120"/>
              </a:rPr>
              <a:t>一</a:t>
            </a:r>
            <a:r>
              <a:rPr lang="zh-TW" altLang="en-US" sz="4000" dirty="0">
                <a:latin typeface="文鼎標楷注音" pitchFamily="66" charset="-120"/>
                <a:ea typeface="文鼎標楷注音" pitchFamily="66" charset="-120"/>
              </a:rPr>
              <a:t>日千里</a:t>
            </a:r>
            <a:endParaRPr lang="en-US" altLang="zh-TW" sz="4000" dirty="0">
              <a:latin typeface="文鼎標楷注音" pitchFamily="66" charset="-120"/>
              <a:ea typeface="文鼎標楷注音" pitchFamily="66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3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意思</a:t>
            </a:r>
            <a:r>
              <a:rPr lang="en-US" altLang="zh-TW" sz="3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000" dirty="0">
                <a:latin typeface="文鼎標楷注音" pitchFamily="66" charset="-120"/>
                <a:ea typeface="文鼎標楷注音" pitchFamily="66" charset="-120"/>
              </a:rPr>
              <a:t>形容速度極快或進步極快或進展迅速、人才出眾。</a:t>
            </a:r>
            <a:endParaRPr lang="en-US" altLang="zh-TW" sz="4000" dirty="0">
              <a:latin typeface="文鼎標楷注音" pitchFamily="66" charset="-120"/>
              <a:ea typeface="文鼎標楷注音" pitchFamily="66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3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造句</a:t>
            </a:r>
            <a:r>
              <a:rPr lang="en-US" altLang="zh-TW" sz="3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000" dirty="0">
                <a:latin typeface="文鼎標楷注音" pitchFamily="66" charset="-120"/>
                <a:ea typeface="文鼎標楷注音" pitchFamily="66" charset="-120"/>
              </a:rPr>
              <a:t>在有效的管理下，公司業務的發展</a:t>
            </a:r>
            <a:r>
              <a:rPr lang="zh-TW" altLang="en-US" sz="4000" dirty="0">
                <a:latin typeface="文鼎標楷注音破音一" pitchFamily="66" charset="-120"/>
                <a:ea typeface="文鼎標楷注音破音一" pitchFamily="66" charset="-120"/>
              </a:rPr>
              <a:t>一</a:t>
            </a:r>
            <a:r>
              <a:rPr lang="zh-TW" altLang="en-US" sz="4000" dirty="0">
                <a:latin typeface="文鼎標楷注音" pitchFamily="66" charset="-120"/>
                <a:ea typeface="文鼎標楷注音" pitchFamily="66" charset="-120"/>
              </a:rPr>
              <a:t>日千里。</a:t>
            </a:r>
          </a:p>
        </p:txBody>
      </p:sp>
    </p:spTree>
    <p:extLst>
      <p:ext uri="{BB962C8B-B14F-4D97-AF65-F5344CB8AC3E}">
        <p14:creationId xmlns:p14="http://schemas.microsoft.com/office/powerpoint/2010/main" val="118368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116632"/>
            <a:ext cx="8712968" cy="7146032"/>
          </a:xfrm>
        </p:spPr>
        <p:txBody>
          <a:bodyPr>
            <a:noAutofit/>
          </a:bodyPr>
          <a:lstStyle/>
          <a:p>
            <a:pPr>
              <a:lnSpc>
                <a:spcPts val="4000"/>
              </a:lnSpc>
            </a:pP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成語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39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4000" dirty="0">
                <a:latin typeface="文鼎標楷注音" pitchFamily="66" charset="-120"/>
                <a:ea typeface="文鼎標楷注音" pitchFamily="66" charset="-120"/>
              </a:rPr>
              <a:t>突如其來</a:t>
            </a:r>
            <a:endParaRPr lang="en-US" altLang="zh-TW" sz="4000" dirty="0">
              <a:latin typeface="文鼎標楷注音" pitchFamily="66" charset="-120"/>
              <a:ea typeface="文鼎標楷注音" pitchFamily="66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意思</a:t>
            </a:r>
            <a:r>
              <a:rPr lang="en-US" altLang="zh-TW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000" dirty="0">
                <a:latin typeface="文鼎標楷注音" pitchFamily="66" charset="-120"/>
                <a:ea typeface="文鼎標楷注音" pitchFamily="66" charset="-120"/>
              </a:rPr>
              <a:t>指突然發生的事情。</a:t>
            </a:r>
            <a:endParaRPr lang="en-US" altLang="zh-TW" sz="4000" dirty="0">
              <a:latin typeface="文鼎標楷注音" pitchFamily="66" charset="-120"/>
              <a:ea typeface="文鼎標楷注音" pitchFamily="66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4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造句</a:t>
            </a:r>
            <a:r>
              <a:rPr lang="en-US" altLang="zh-TW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000" dirty="0">
                <a:latin typeface="文鼎標楷注音" pitchFamily="66" charset="-120"/>
                <a:ea typeface="文鼎標楷注音" pitchFamily="66" charset="-120"/>
              </a:rPr>
              <a:t>突如其來的消息，</a:t>
            </a:r>
            <a:r>
              <a:rPr lang="zh-TW" altLang="en-US" sz="4000" dirty="0" smtClean="0">
                <a:latin typeface="文鼎標楷注音" pitchFamily="66" charset="-120"/>
                <a:ea typeface="文鼎標楷注音" pitchFamily="66" charset="-120"/>
              </a:rPr>
              <a:t>讓他措手</a:t>
            </a:r>
            <a:r>
              <a:rPr lang="zh-TW" altLang="en-US" sz="4000" dirty="0" smtClean="0">
                <a:latin typeface="文鼎標楷注音破音一" pitchFamily="66" charset="-120"/>
                <a:ea typeface="文鼎標楷注音破音一" pitchFamily="66" charset="-120"/>
              </a:rPr>
              <a:t>不</a:t>
            </a:r>
            <a:r>
              <a:rPr lang="zh-TW" altLang="en-US" sz="4000" dirty="0" smtClean="0">
                <a:latin typeface="文鼎標楷注音" pitchFamily="66" charset="-120"/>
                <a:ea typeface="文鼎標楷注音" pitchFamily="66" charset="-120"/>
              </a:rPr>
              <a:t>及。</a:t>
            </a:r>
            <a:endParaRPr lang="en-US" altLang="zh-TW" sz="4000" dirty="0" smtClean="0">
              <a:latin typeface="文鼎標楷注音" pitchFamily="66" charset="-120"/>
              <a:ea typeface="文鼎標楷注音" pitchFamily="66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成語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40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4000" dirty="0">
                <a:latin typeface="文鼎標楷注音" pitchFamily="66" charset="-120"/>
                <a:ea typeface="文鼎標楷注音" pitchFamily="66" charset="-120"/>
              </a:rPr>
              <a:t>多多益善</a:t>
            </a:r>
            <a:endParaRPr lang="en-US" altLang="zh-TW" sz="4000" dirty="0">
              <a:latin typeface="文鼎標楷注音" pitchFamily="66" charset="-120"/>
              <a:ea typeface="文鼎標楷注音" pitchFamily="66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3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意思</a:t>
            </a:r>
            <a:r>
              <a:rPr lang="en-US" altLang="zh-TW" sz="3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000" dirty="0">
                <a:latin typeface="文鼎標楷注音" pitchFamily="66" charset="-120"/>
                <a:ea typeface="文鼎標楷注音" pitchFamily="66" charset="-120"/>
              </a:rPr>
              <a:t>指愈多愈好。</a:t>
            </a:r>
            <a:endParaRPr lang="en-US" altLang="zh-TW" sz="4000" dirty="0">
              <a:latin typeface="文鼎標楷注音" pitchFamily="66" charset="-120"/>
              <a:ea typeface="文鼎標楷注音" pitchFamily="66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3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造句</a:t>
            </a:r>
            <a:r>
              <a:rPr lang="en-US" altLang="zh-TW" sz="3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000" dirty="0">
                <a:latin typeface="文鼎標楷注音" pitchFamily="66" charset="-120"/>
                <a:ea typeface="文鼎標楷注音" pitchFamily="66" charset="-120"/>
              </a:rPr>
              <a:t>我們要抱著多多益善的態度來求知，如此才能不斷進步。</a:t>
            </a:r>
          </a:p>
        </p:txBody>
      </p:sp>
    </p:spTree>
    <p:extLst>
      <p:ext uri="{BB962C8B-B14F-4D97-AF65-F5344CB8AC3E}">
        <p14:creationId xmlns:p14="http://schemas.microsoft.com/office/powerpoint/2010/main" val="299733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116632"/>
            <a:ext cx="8712968" cy="7146032"/>
          </a:xfrm>
        </p:spPr>
        <p:txBody>
          <a:bodyPr>
            <a:noAutofit/>
          </a:bodyPr>
          <a:lstStyle/>
          <a:p>
            <a:pPr>
              <a:lnSpc>
                <a:spcPts val="4000"/>
              </a:lnSpc>
            </a:pP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成語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41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4000" dirty="0" smtClean="0">
                <a:latin typeface="文鼎標楷注音" pitchFamily="66" charset="-120"/>
                <a:ea typeface="文鼎標楷注音" pitchFamily="66" charset="-120"/>
              </a:rPr>
              <a:t>送舊迎新</a:t>
            </a:r>
            <a:endParaRPr lang="en-US" altLang="zh-TW" sz="4000" dirty="0">
              <a:latin typeface="文鼎標楷注音" pitchFamily="66" charset="-120"/>
              <a:ea typeface="文鼎標楷注音" pitchFamily="66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4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意思</a:t>
            </a:r>
            <a:r>
              <a:rPr lang="en-US" altLang="zh-TW" sz="4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000" dirty="0">
                <a:latin typeface="文鼎標楷注音" pitchFamily="66" charset="-120"/>
                <a:ea typeface="文鼎標楷注音" pitchFamily="66" charset="-120"/>
              </a:rPr>
              <a:t>送走舊的，迎來新的。</a:t>
            </a:r>
            <a:endParaRPr lang="en-US" altLang="zh-TW" sz="4000" dirty="0">
              <a:latin typeface="文鼎標楷注音" pitchFamily="66" charset="-120"/>
              <a:ea typeface="文鼎標楷注音" pitchFamily="66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4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造句</a:t>
            </a:r>
            <a:r>
              <a:rPr lang="en-US" altLang="zh-TW" sz="4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000" dirty="0">
                <a:latin typeface="文鼎標楷注音" pitchFamily="66" charset="-120"/>
                <a:ea typeface="文鼎標楷注音" pitchFamily="66" charset="-120"/>
              </a:rPr>
              <a:t>每當跨年煙火綻放夜空，大家一同送舊迎新，彼此歡慶。</a:t>
            </a:r>
            <a:endParaRPr lang="en-US" altLang="zh-TW" sz="4000" dirty="0">
              <a:latin typeface="文鼎標楷注音" pitchFamily="66" charset="-120"/>
              <a:ea typeface="文鼎標楷注音" pitchFamily="66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成語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42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4000" dirty="0">
                <a:latin typeface="文鼎標楷注音" pitchFamily="66" charset="-120"/>
                <a:ea typeface="文鼎標楷注音" pitchFamily="66" charset="-120"/>
              </a:rPr>
              <a:t>唱作俱佳</a:t>
            </a:r>
            <a:endParaRPr lang="en-US" altLang="zh-TW" sz="4000" dirty="0">
              <a:latin typeface="文鼎標楷注音" pitchFamily="66" charset="-120"/>
              <a:ea typeface="文鼎標楷注音" pitchFamily="66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4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意思</a:t>
            </a:r>
            <a:r>
              <a:rPr lang="en-US" altLang="zh-TW" sz="4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000" dirty="0">
                <a:latin typeface="文鼎標楷注音" pitchFamily="66" charset="-120"/>
                <a:ea typeface="文鼎標楷注音" pitchFamily="66" charset="-120"/>
              </a:rPr>
              <a:t>形容表演精彩、表情生動，相當吸引大家。</a:t>
            </a:r>
            <a:endParaRPr lang="en-US" altLang="zh-TW" sz="4000" dirty="0">
              <a:latin typeface="文鼎標楷注音" pitchFamily="66" charset="-120"/>
              <a:ea typeface="文鼎標楷注音" pitchFamily="66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4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造句</a:t>
            </a:r>
            <a:r>
              <a:rPr lang="en-US" altLang="zh-TW" sz="4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000" dirty="0">
                <a:latin typeface="文鼎標楷注音" pitchFamily="66" charset="-120"/>
                <a:ea typeface="文鼎標楷注音" pitchFamily="66" charset="-120"/>
              </a:rPr>
              <a:t>姊姊說故事表現得唱作俱佳，獲得滿堂彩。</a:t>
            </a:r>
            <a:endParaRPr lang="en-US" altLang="zh-TW" sz="4000" dirty="0">
              <a:latin typeface="文鼎標楷注音" pitchFamily="66" charset="-120"/>
              <a:ea typeface="文鼎標楷注音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2404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116632"/>
            <a:ext cx="8712968" cy="7146032"/>
          </a:xfrm>
        </p:spPr>
        <p:txBody>
          <a:bodyPr>
            <a:noAutofit/>
          </a:bodyPr>
          <a:lstStyle/>
          <a:p>
            <a:pPr>
              <a:lnSpc>
                <a:spcPts val="4200"/>
              </a:lnSpc>
            </a:pP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成語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43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4000" dirty="0">
                <a:latin typeface="文鼎標楷注音" pitchFamily="66" charset="-120"/>
                <a:ea typeface="文鼎標楷注音" pitchFamily="66" charset="-120"/>
              </a:rPr>
              <a:t>本末</a:t>
            </a:r>
            <a:r>
              <a:rPr lang="zh-TW" altLang="en-US" sz="4000" dirty="0">
                <a:latin typeface="文鼎標楷注音破音一" pitchFamily="66" charset="-120"/>
                <a:ea typeface="文鼎標楷注音破音一" pitchFamily="66" charset="-120"/>
              </a:rPr>
              <a:t>倒</a:t>
            </a:r>
            <a:r>
              <a:rPr lang="zh-TW" altLang="en-US" sz="4000" dirty="0">
                <a:latin typeface="文鼎標楷注音" pitchFamily="66" charset="-120"/>
                <a:ea typeface="文鼎標楷注音" pitchFamily="66" charset="-120"/>
              </a:rPr>
              <a:t>置</a:t>
            </a:r>
            <a:endParaRPr lang="en-US" altLang="zh-TW" sz="4000" dirty="0">
              <a:latin typeface="文鼎標楷注音" pitchFamily="66" charset="-120"/>
              <a:ea typeface="文鼎標楷注音" pitchFamily="66" charset="-120"/>
            </a:endParaRPr>
          </a:p>
          <a:p>
            <a:pPr>
              <a:lnSpc>
                <a:spcPts val="4200"/>
              </a:lnSpc>
            </a:pPr>
            <a:r>
              <a:rPr lang="zh-TW" altLang="en-US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意思</a:t>
            </a:r>
            <a:r>
              <a:rPr lang="en-US" altLang="zh-TW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000" dirty="0">
                <a:latin typeface="文鼎標楷注音" pitchFamily="66" charset="-120"/>
                <a:ea typeface="文鼎標楷注音" pitchFamily="66" charset="-120"/>
              </a:rPr>
              <a:t>不知事情的輕重緩急。</a:t>
            </a:r>
            <a:endParaRPr lang="en-US" altLang="zh-TW" sz="4000" dirty="0">
              <a:latin typeface="文鼎標楷注音" pitchFamily="66" charset="-120"/>
              <a:ea typeface="文鼎標楷注音" pitchFamily="66" charset="-120"/>
            </a:endParaRPr>
          </a:p>
          <a:p>
            <a:pPr>
              <a:lnSpc>
                <a:spcPts val="4200"/>
              </a:lnSpc>
            </a:pPr>
            <a:r>
              <a:rPr lang="zh-TW" altLang="en-US" sz="4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造句</a:t>
            </a:r>
            <a:r>
              <a:rPr lang="en-US" altLang="zh-TW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000" dirty="0">
                <a:latin typeface="文鼎標楷注音" pitchFamily="66" charset="-120"/>
                <a:ea typeface="文鼎標楷注音" pitchFamily="66" charset="-120"/>
              </a:rPr>
              <a:t>處理事情如果本末倒置，一定越弄越糟</a:t>
            </a:r>
            <a:r>
              <a:rPr lang="zh-TW" altLang="en-US" sz="4000" dirty="0" smtClean="0">
                <a:latin typeface="文鼎標楷注音" pitchFamily="66" charset="-120"/>
                <a:ea typeface="文鼎標楷注音" pitchFamily="66" charset="-120"/>
              </a:rPr>
              <a:t>。</a:t>
            </a:r>
            <a:endParaRPr lang="en-US" altLang="zh-TW" sz="4000" dirty="0" smtClean="0">
              <a:latin typeface="文鼎標楷注音" pitchFamily="66" charset="-120"/>
              <a:ea typeface="文鼎標楷注音" pitchFamily="66" charset="-120"/>
            </a:endParaRPr>
          </a:p>
          <a:p>
            <a:pPr>
              <a:lnSpc>
                <a:spcPts val="4200"/>
              </a:lnSpc>
            </a:pP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成語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44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4000" dirty="0">
                <a:latin typeface="文鼎標楷注音" pitchFamily="66" charset="-120"/>
                <a:ea typeface="文鼎標楷注音" pitchFamily="66" charset="-120"/>
              </a:rPr>
              <a:t>環環相扣</a:t>
            </a:r>
            <a:endParaRPr lang="en-US" altLang="zh-TW" sz="4000" dirty="0">
              <a:latin typeface="文鼎標楷注音" pitchFamily="66" charset="-120"/>
              <a:ea typeface="文鼎標楷注音" pitchFamily="66" charset="-120"/>
            </a:endParaRPr>
          </a:p>
          <a:p>
            <a:pPr>
              <a:lnSpc>
                <a:spcPts val="4200"/>
              </a:lnSpc>
            </a:pPr>
            <a:r>
              <a:rPr lang="zh-TW" altLang="en-US" sz="4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意思</a:t>
            </a:r>
            <a:r>
              <a:rPr lang="en-US" altLang="zh-TW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000" dirty="0">
                <a:latin typeface="文鼎標楷注音" pitchFamily="66" charset="-120"/>
                <a:ea typeface="文鼎標楷注音" pitchFamily="66" charset="-120"/>
              </a:rPr>
              <a:t>指事</a:t>
            </a:r>
            <a:r>
              <a:rPr lang="zh-TW" altLang="en-US" sz="4000" dirty="0" smtClean="0">
                <a:latin typeface="文鼎標楷注音" pitchFamily="66" charset="-120"/>
                <a:ea typeface="文鼎標楷注音" pitchFamily="66" charset="-120"/>
              </a:rPr>
              <a:t>物間緊密的配合。</a:t>
            </a:r>
            <a:endParaRPr lang="en-US" altLang="zh-TW" sz="4000" dirty="0" smtClean="0">
              <a:latin typeface="文鼎標楷注音" pitchFamily="66" charset="-120"/>
              <a:ea typeface="文鼎標楷注音" pitchFamily="66" charset="-120"/>
            </a:endParaRPr>
          </a:p>
          <a:p>
            <a:pPr>
              <a:lnSpc>
                <a:spcPts val="4200"/>
              </a:lnSpc>
            </a:pPr>
            <a:r>
              <a:rPr lang="zh-TW" altLang="en-US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造句</a:t>
            </a:r>
            <a:r>
              <a:rPr lang="en-US" altLang="zh-TW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000" dirty="0">
                <a:latin typeface="文鼎標楷注音" pitchFamily="66" charset="-120"/>
                <a:ea typeface="文鼎標楷注音" pitchFamily="66" charset="-120"/>
              </a:rPr>
              <a:t>公司中的部門，每個都是環環相扣、缺一不可。</a:t>
            </a:r>
            <a:endParaRPr lang="en-US" altLang="zh-TW" sz="4000" dirty="0">
              <a:latin typeface="文鼎標楷注音" pitchFamily="66" charset="-120"/>
              <a:ea typeface="文鼎標楷注音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3608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116632"/>
            <a:ext cx="8712968" cy="7146032"/>
          </a:xfrm>
        </p:spPr>
        <p:txBody>
          <a:bodyPr>
            <a:noAutofit/>
          </a:bodyPr>
          <a:lstStyle/>
          <a:p>
            <a:pPr>
              <a:lnSpc>
                <a:spcPts val="4000"/>
              </a:lnSpc>
            </a:pP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成語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45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4000" dirty="0" smtClean="0">
                <a:latin typeface="文鼎標楷注音" pitchFamily="66" charset="-120"/>
                <a:ea typeface="文鼎標楷注音" pitchFamily="66" charset="-120"/>
              </a:rPr>
              <a:t>搬弄是非</a:t>
            </a:r>
            <a:endParaRPr lang="en-US" altLang="zh-TW" sz="4000" dirty="0">
              <a:latin typeface="文鼎標楷注音" pitchFamily="66" charset="-120"/>
              <a:ea typeface="文鼎標楷注音" pitchFamily="66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4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意思</a:t>
            </a:r>
            <a:r>
              <a:rPr lang="en-US" altLang="zh-TW" sz="4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000" dirty="0">
                <a:latin typeface="文鼎標楷注音" pitchFamily="66" charset="-120"/>
                <a:ea typeface="文鼎標楷注音" pitchFamily="66" charset="-120"/>
              </a:rPr>
              <a:t>未經證實，道人長短、是非不分。</a:t>
            </a:r>
            <a:endParaRPr lang="en-US" altLang="zh-TW" sz="4000" dirty="0">
              <a:latin typeface="文鼎標楷注音" pitchFamily="66" charset="-120"/>
              <a:ea typeface="文鼎標楷注音" pitchFamily="66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4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造句</a:t>
            </a:r>
            <a:r>
              <a:rPr lang="en-US" altLang="zh-TW" sz="4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000" dirty="0">
                <a:latin typeface="文鼎標楷注音" pitchFamily="66" charset="-120"/>
                <a:ea typeface="文鼎標楷注音" pitchFamily="66" charset="-120"/>
              </a:rPr>
              <a:t>他常常搬弄是非，到處去說一些無中生有的話，讓大家相當討厭他。</a:t>
            </a:r>
            <a:endParaRPr lang="en-US" altLang="zh-TW" sz="4000" dirty="0">
              <a:latin typeface="文鼎標楷注音" pitchFamily="66" charset="-120"/>
              <a:ea typeface="文鼎標楷注音" pitchFamily="66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成語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46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4000" dirty="0" smtClean="0">
                <a:latin typeface="文鼎標楷注音" pitchFamily="66" charset="-120"/>
                <a:ea typeface="文鼎標楷注音" pitchFamily="66" charset="-120"/>
              </a:rPr>
              <a:t>福如東海</a:t>
            </a:r>
            <a:endParaRPr lang="en-US" altLang="zh-TW" sz="4000" dirty="0">
              <a:latin typeface="文鼎標楷注音" pitchFamily="66" charset="-120"/>
              <a:ea typeface="文鼎標楷注音" pitchFamily="66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4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意思</a:t>
            </a:r>
            <a:r>
              <a:rPr lang="en-US" altLang="zh-TW" sz="4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000" dirty="0">
                <a:latin typeface="文鼎標楷注音" pitchFamily="66" charset="-120"/>
                <a:ea typeface="文鼎標楷注音" pitchFamily="66" charset="-120"/>
              </a:rPr>
              <a:t>祝福他人可得洪福，多用在對長輩的祝福。</a:t>
            </a:r>
            <a:endParaRPr lang="en-US" altLang="zh-TW" sz="4000" dirty="0">
              <a:latin typeface="文鼎標楷注音" pitchFamily="66" charset="-120"/>
              <a:ea typeface="文鼎標楷注音" pitchFamily="66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4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造句</a:t>
            </a:r>
            <a:r>
              <a:rPr lang="en-US" altLang="zh-TW" sz="4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000" dirty="0">
                <a:latin typeface="文鼎標楷注音" pitchFamily="66" charset="-120"/>
                <a:ea typeface="文鼎標楷注音" pitchFamily="66" charset="-120"/>
              </a:rPr>
              <a:t>奶奶生日時，我們祝福「福如東海、壽比南山」</a:t>
            </a:r>
            <a:r>
              <a:rPr lang="en-US" altLang="zh-TW" sz="4000" dirty="0">
                <a:latin typeface="文鼎標楷注音" pitchFamily="66" charset="-120"/>
                <a:ea typeface="文鼎標楷注音" pitchFamily="66" charset="-120"/>
              </a:rPr>
              <a:t>!</a:t>
            </a:r>
            <a:endParaRPr lang="zh-TW" altLang="en-US" sz="4000" dirty="0">
              <a:latin typeface="文鼎標楷注音" pitchFamily="66" charset="-120"/>
              <a:ea typeface="文鼎標楷注音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4781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116632"/>
            <a:ext cx="8712968" cy="7146032"/>
          </a:xfrm>
        </p:spPr>
        <p:txBody>
          <a:bodyPr>
            <a:noAutofit/>
          </a:bodyPr>
          <a:lstStyle/>
          <a:p>
            <a:pPr>
              <a:lnSpc>
                <a:spcPts val="4200"/>
              </a:lnSpc>
            </a:pP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成語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47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4000" dirty="0">
                <a:latin typeface="文鼎標楷注音" pitchFamily="66" charset="-120"/>
                <a:ea typeface="文鼎標楷注音" pitchFamily="66" charset="-120"/>
              </a:rPr>
              <a:t>漏網之魚</a:t>
            </a:r>
            <a:endParaRPr lang="en-US" altLang="zh-TW" sz="4000" dirty="0">
              <a:latin typeface="文鼎標楷注音" pitchFamily="66" charset="-120"/>
              <a:ea typeface="文鼎標楷注音" pitchFamily="66" charset="-120"/>
            </a:endParaRPr>
          </a:p>
          <a:p>
            <a:pPr>
              <a:lnSpc>
                <a:spcPts val="4200"/>
              </a:lnSpc>
            </a:pPr>
            <a:r>
              <a:rPr lang="zh-TW" altLang="en-US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意思</a:t>
            </a:r>
            <a:r>
              <a:rPr lang="en-US" altLang="zh-TW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000" dirty="0">
                <a:latin typeface="文鼎標楷注音" pitchFamily="66" charset="-120"/>
                <a:ea typeface="文鼎標楷注音" pitchFamily="66" charset="-120"/>
              </a:rPr>
              <a:t>比喻僥倖逃脫法網的人。</a:t>
            </a:r>
            <a:endParaRPr lang="en-US" altLang="zh-TW" sz="4000" dirty="0">
              <a:latin typeface="文鼎標楷注音" pitchFamily="66" charset="-120"/>
              <a:ea typeface="文鼎標楷注音" pitchFamily="66" charset="-120"/>
            </a:endParaRPr>
          </a:p>
          <a:p>
            <a:pPr>
              <a:lnSpc>
                <a:spcPts val="4200"/>
              </a:lnSpc>
            </a:pPr>
            <a:r>
              <a:rPr lang="zh-TW" altLang="en-US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造句</a:t>
            </a:r>
            <a:r>
              <a:rPr lang="en-US" altLang="zh-TW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000" dirty="0">
                <a:latin typeface="文鼎標楷注音" pitchFamily="66" charset="-120"/>
                <a:ea typeface="文鼎標楷注音" pitchFamily="66" charset="-120"/>
              </a:rPr>
              <a:t>雖然警方展開大力掃蕩，還是有一些漏網之魚沒被抓到。</a:t>
            </a:r>
            <a:endParaRPr lang="en-US" altLang="zh-TW" sz="4000" dirty="0">
              <a:latin typeface="文鼎標楷注音" pitchFamily="66" charset="-120"/>
              <a:ea typeface="文鼎標楷注音" pitchFamily="66" charset="-120"/>
            </a:endParaRPr>
          </a:p>
          <a:p>
            <a:pPr>
              <a:lnSpc>
                <a:spcPts val="4200"/>
              </a:lnSpc>
            </a:pP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成語</a:t>
            </a:r>
            <a:r>
              <a:rPr lang="en-US" altLang="zh-TW" sz="4000" dirty="0" smtClean="0">
                <a:latin typeface="標楷體" pitchFamily="65" charset="-120"/>
                <a:ea typeface="標楷體" pitchFamily="65" charset="-120"/>
              </a:rPr>
              <a:t>48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4000" dirty="0">
                <a:latin typeface="文鼎標楷注音" pitchFamily="66" charset="-120"/>
                <a:ea typeface="文鼎標楷注音" pitchFamily="66" charset="-120"/>
              </a:rPr>
              <a:t>車水馬龍</a:t>
            </a:r>
            <a:endParaRPr lang="en-US" altLang="zh-TW" sz="4000" dirty="0">
              <a:latin typeface="文鼎標楷注音" pitchFamily="66" charset="-120"/>
              <a:ea typeface="文鼎標楷注音" pitchFamily="66" charset="-120"/>
            </a:endParaRPr>
          </a:p>
          <a:p>
            <a:pPr>
              <a:lnSpc>
                <a:spcPts val="4200"/>
              </a:lnSpc>
            </a:pPr>
            <a:r>
              <a:rPr lang="zh-TW" altLang="en-US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意思</a:t>
            </a:r>
            <a:r>
              <a:rPr lang="en-US" altLang="zh-TW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000" dirty="0">
                <a:latin typeface="文鼎標楷注音" pitchFamily="66" charset="-120"/>
                <a:ea typeface="文鼎標楷注音" pitchFamily="66" charset="-120"/>
              </a:rPr>
              <a:t>形容繁華熱鬧的景象</a:t>
            </a:r>
            <a:r>
              <a:rPr lang="zh-TW" altLang="en-US" sz="4000" dirty="0"/>
              <a:t>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造句</a:t>
            </a:r>
            <a:r>
              <a:rPr lang="en-US" altLang="zh-TW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000" dirty="0">
                <a:latin typeface="文鼎標楷注音" pitchFamily="66" charset="-120"/>
                <a:ea typeface="文鼎標楷注音" pitchFamily="66" charset="-120"/>
              </a:rPr>
              <a:t>我喜歡鄉下的寧靜，勝過於都市的車水馬龍。</a:t>
            </a:r>
            <a:endParaRPr lang="en-US" altLang="zh-TW" sz="4000" dirty="0">
              <a:latin typeface="文鼎標楷注音" pitchFamily="66" charset="-120"/>
              <a:ea typeface="文鼎標楷注音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5693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7074024"/>
          </a:xfrm>
        </p:spPr>
        <p:txBody>
          <a:bodyPr>
            <a:noAutofit/>
          </a:bodyPr>
          <a:lstStyle/>
          <a:p>
            <a:pPr marL="396000">
              <a:lnSpc>
                <a:spcPts val="4000"/>
              </a:lnSpc>
              <a:spcBef>
                <a:spcPts val="1800"/>
              </a:spcBef>
            </a:pPr>
            <a:r>
              <a:rPr lang="zh-TW" altLang="en-US" sz="4200" dirty="0" smtClean="0">
                <a:latin typeface="標楷體" pitchFamily="65" charset="-120"/>
                <a:ea typeface="標楷體" pitchFamily="65" charset="-120"/>
              </a:rPr>
              <a:t>成語</a:t>
            </a:r>
            <a:r>
              <a:rPr lang="en-US" altLang="zh-TW" sz="42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4200" dirty="0" smtClean="0">
                <a:latin typeface="標楷體" pitchFamily="65" charset="-120"/>
                <a:ea typeface="標楷體" pitchFamily="65" charset="-120"/>
              </a:rPr>
              <a:t>古道熱腸</a:t>
            </a:r>
            <a:endParaRPr lang="zh-TW" altLang="en-US" sz="4200" dirty="0">
              <a:latin typeface="文鼎標楷注音" pitchFamily="66" charset="-120"/>
              <a:ea typeface="文鼎標楷注音" pitchFamily="66" charset="-120"/>
            </a:endParaRPr>
          </a:p>
          <a:p>
            <a:pPr marL="576000" indent="-432000">
              <a:lnSpc>
                <a:spcPts val="4600"/>
              </a:lnSpc>
              <a:spcBef>
                <a:spcPts val="1800"/>
              </a:spcBef>
            </a:pPr>
            <a:r>
              <a:rPr lang="zh-TW" altLang="en-US" sz="4200" dirty="0">
                <a:solidFill>
                  <a:srgbClr val="FF0000"/>
                </a:solidFill>
                <a:latin typeface="文鼎標宋注音" pitchFamily="18" charset="-120"/>
                <a:ea typeface="文鼎標宋注音" pitchFamily="18" charset="-120"/>
              </a:rPr>
              <a:t>意思</a:t>
            </a:r>
            <a:r>
              <a:rPr lang="en-US" altLang="zh-TW" sz="4200" dirty="0" smtClean="0">
                <a:solidFill>
                  <a:srgbClr val="FF0000"/>
                </a:solidFill>
                <a:latin typeface="文鼎標宋注音" pitchFamily="18" charset="-120"/>
                <a:ea typeface="文鼎標宋注音" pitchFamily="18" charset="-120"/>
              </a:rPr>
              <a:t>:</a:t>
            </a:r>
            <a:r>
              <a:rPr lang="zh-TW" altLang="en-US" sz="4200" dirty="0">
                <a:latin typeface="文鼎標楷注音" pitchFamily="66" charset="-120"/>
                <a:ea typeface="文鼎標楷注音" pitchFamily="66" charset="-120"/>
              </a:rPr>
              <a:t>形容</a:t>
            </a:r>
            <a:r>
              <a:rPr lang="zh-TW" altLang="en-US" sz="4200" dirty="0" smtClean="0">
                <a:latin typeface="文鼎標楷注音" pitchFamily="66" charset="-120"/>
                <a:ea typeface="文鼎標楷注音" pitchFamily="66" charset="-120"/>
              </a:rPr>
              <a:t>待人很好，也很熱心</a:t>
            </a:r>
            <a:r>
              <a:rPr lang="zh-TW" altLang="en-US" sz="4400" dirty="0" smtClean="0"/>
              <a:t>。</a:t>
            </a:r>
            <a:endParaRPr lang="en-US" altLang="zh-TW" sz="4400" dirty="0" smtClean="0"/>
          </a:p>
          <a:p>
            <a:pPr marL="396000">
              <a:lnSpc>
                <a:spcPts val="4000"/>
              </a:lnSpc>
              <a:spcBef>
                <a:spcPts val="1800"/>
              </a:spcBef>
            </a:pPr>
            <a:r>
              <a:rPr lang="zh-TW" altLang="en-US" sz="4200" dirty="0" smtClean="0">
                <a:solidFill>
                  <a:srgbClr val="FF0000"/>
                </a:solidFill>
                <a:latin typeface="文鼎標宋注音" pitchFamily="18" charset="-120"/>
                <a:ea typeface="文鼎標宋注音" pitchFamily="18" charset="-120"/>
              </a:rPr>
              <a:t>造句</a:t>
            </a:r>
            <a:r>
              <a:rPr lang="en-US" altLang="zh-TW" sz="4200" dirty="0" smtClean="0">
                <a:solidFill>
                  <a:srgbClr val="FF0000"/>
                </a:solidFill>
                <a:latin typeface="文鼎標宋注音" pitchFamily="18" charset="-120"/>
                <a:ea typeface="文鼎標宋注音" pitchFamily="18" charset="-120"/>
              </a:rPr>
              <a:t>:</a:t>
            </a:r>
            <a:r>
              <a:rPr lang="zh-TW" altLang="en-US" sz="4200" dirty="0">
                <a:latin typeface="文鼎標楷注音" pitchFamily="66" charset="-120"/>
                <a:ea typeface="文鼎標楷注音" pitchFamily="66" charset="-120"/>
              </a:rPr>
              <a:t>王同學向來古道熱腸，待人親切又熱心。</a:t>
            </a:r>
            <a:endParaRPr lang="en-US" altLang="zh-TW" sz="4200" dirty="0">
              <a:latin typeface="文鼎標楷注音" pitchFamily="66" charset="-120"/>
              <a:ea typeface="文鼎標楷注音" pitchFamily="66" charset="-120"/>
            </a:endParaRPr>
          </a:p>
          <a:p>
            <a:pPr marL="396000">
              <a:lnSpc>
                <a:spcPts val="4000"/>
              </a:lnSpc>
              <a:spcBef>
                <a:spcPts val="1800"/>
              </a:spcBef>
            </a:pPr>
            <a:r>
              <a:rPr lang="zh-TW" altLang="en-US" sz="4200" dirty="0" smtClean="0">
                <a:latin typeface="文鼎標楷注音" pitchFamily="66" charset="-120"/>
                <a:ea typeface="文鼎標楷注音" pitchFamily="66" charset="-120"/>
              </a:rPr>
              <a:t>成語</a:t>
            </a:r>
            <a:r>
              <a:rPr lang="en-US" altLang="zh-TW" sz="4200" dirty="0" smtClean="0">
                <a:latin typeface="文鼎標楷注音" pitchFamily="66" charset="-120"/>
                <a:ea typeface="文鼎標楷注音" pitchFamily="66" charset="-120"/>
              </a:rPr>
              <a:t> </a:t>
            </a:r>
            <a:r>
              <a:rPr lang="zh-TW" altLang="en-US" sz="4200" dirty="0" smtClean="0">
                <a:latin typeface="文鼎標楷注音" pitchFamily="66" charset="-120"/>
                <a:ea typeface="文鼎標楷注音" pitchFamily="66" charset="-120"/>
              </a:rPr>
              <a:t> </a:t>
            </a:r>
            <a:r>
              <a:rPr lang="zh-TW" altLang="en-US" sz="4200" dirty="0">
                <a:latin typeface="文鼎標楷注音" pitchFamily="66" charset="-120"/>
                <a:ea typeface="文鼎標楷注音" pitchFamily="66" charset="-120"/>
              </a:rPr>
              <a:t>賞心悅目</a:t>
            </a:r>
            <a:endParaRPr lang="en-US" altLang="zh-TW" sz="4200" dirty="0">
              <a:latin typeface="文鼎標楷注音" pitchFamily="66" charset="-120"/>
              <a:ea typeface="文鼎標楷注音" pitchFamily="66" charset="-120"/>
            </a:endParaRPr>
          </a:p>
          <a:p>
            <a:pPr marL="396000">
              <a:lnSpc>
                <a:spcPts val="4000"/>
              </a:lnSpc>
              <a:spcBef>
                <a:spcPts val="1800"/>
              </a:spcBef>
            </a:pPr>
            <a:r>
              <a:rPr lang="zh-TW" altLang="en-US" sz="4200" dirty="0">
                <a:solidFill>
                  <a:srgbClr val="FF0000"/>
                </a:solidFill>
                <a:latin typeface="文鼎標楷注音" pitchFamily="66" charset="-120"/>
                <a:ea typeface="文鼎標楷注音" pitchFamily="66" charset="-120"/>
              </a:rPr>
              <a:t>意思</a:t>
            </a:r>
            <a:r>
              <a:rPr lang="en-US" altLang="zh-TW" sz="4200" dirty="0">
                <a:latin typeface="文鼎標楷注音" pitchFamily="66" charset="-120"/>
                <a:ea typeface="文鼎標楷注音" pitchFamily="66" charset="-120"/>
              </a:rPr>
              <a:t>:</a:t>
            </a:r>
            <a:r>
              <a:rPr lang="zh-TW" altLang="en-US" sz="4200" dirty="0">
                <a:latin typeface="文鼎標楷注音" pitchFamily="66" charset="-120"/>
                <a:ea typeface="文鼎標楷注音" pitchFamily="66" charset="-120"/>
              </a:rPr>
              <a:t>形容情景美好，使心目都感到快樂。</a:t>
            </a:r>
            <a:endParaRPr lang="en-US" altLang="zh-TW" sz="4200" dirty="0">
              <a:latin typeface="文鼎標楷注音" pitchFamily="66" charset="-120"/>
              <a:ea typeface="文鼎標楷注音" pitchFamily="66" charset="-120"/>
            </a:endParaRPr>
          </a:p>
          <a:p>
            <a:pPr marL="396000">
              <a:lnSpc>
                <a:spcPts val="4000"/>
              </a:lnSpc>
              <a:spcBef>
                <a:spcPts val="1800"/>
              </a:spcBef>
            </a:pPr>
            <a:r>
              <a:rPr lang="zh-TW" altLang="en-US" sz="4200" dirty="0">
                <a:latin typeface="文鼎標楷注音" pitchFamily="66" charset="-120"/>
                <a:ea typeface="文鼎標楷注音" pitchFamily="66" charset="-120"/>
              </a:rPr>
              <a:t>造句</a:t>
            </a:r>
            <a:r>
              <a:rPr lang="en-US" altLang="zh-TW" sz="4200" dirty="0">
                <a:latin typeface="文鼎標楷注音" pitchFamily="66" charset="-120"/>
                <a:ea typeface="文鼎標楷注音" pitchFamily="66" charset="-120"/>
              </a:rPr>
              <a:t>:</a:t>
            </a:r>
            <a:r>
              <a:rPr lang="zh-TW" altLang="en-US" sz="4200" dirty="0">
                <a:latin typeface="文鼎標楷注音" pitchFamily="66" charset="-120"/>
                <a:ea typeface="文鼎標楷注音" pitchFamily="66" charset="-120"/>
              </a:rPr>
              <a:t>這裡的風景真美，多麼令人賞心悅目！。</a:t>
            </a:r>
          </a:p>
        </p:txBody>
      </p:sp>
    </p:spTree>
    <p:extLst>
      <p:ext uri="{BB962C8B-B14F-4D97-AF65-F5344CB8AC3E}">
        <p14:creationId xmlns:p14="http://schemas.microsoft.com/office/powerpoint/2010/main" val="1488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741368"/>
          </a:xfrm>
        </p:spPr>
        <p:txBody>
          <a:bodyPr>
            <a:noAutofit/>
          </a:bodyPr>
          <a:lstStyle/>
          <a:p>
            <a:pPr>
              <a:lnSpc>
                <a:spcPts val="4000"/>
              </a:lnSpc>
            </a:pPr>
            <a:r>
              <a:rPr lang="zh-TW" altLang="en-US" sz="4200" dirty="0" smtClean="0">
                <a:latin typeface="標楷體" pitchFamily="65" charset="-120"/>
                <a:ea typeface="標楷體" pitchFamily="65" charset="-120"/>
              </a:rPr>
              <a:t>成語</a:t>
            </a:r>
            <a:r>
              <a:rPr lang="en-US" altLang="zh-TW" sz="42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4200" dirty="0" smtClean="0">
                <a:latin typeface="標楷體" pitchFamily="65" charset="-120"/>
                <a:ea typeface="標楷體" pitchFamily="65" charset="-120"/>
              </a:rPr>
              <a:t>雪中送炭</a:t>
            </a:r>
            <a:endParaRPr lang="en-US" altLang="zh-TW" sz="42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4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意思</a:t>
            </a:r>
            <a:r>
              <a:rPr lang="en-US" altLang="zh-TW" sz="4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200" dirty="0">
                <a:latin typeface="標楷體" pitchFamily="65" charset="-120"/>
                <a:ea typeface="標楷體" pitchFamily="65" charset="-120"/>
              </a:rPr>
              <a:t>比喻在人艱困危急之時，給予適時的援助。</a:t>
            </a:r>
            <a:endParaRPr lang="en-US" altLang="zh-TW" sz="4200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4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造句</a:t>
            </a:r>
            <a:r>
              <a:rPr lang="en-US" altLang="zh-TW" sz="4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200" dirty="0">
                <a:latin typeface="標楷體" pitchFamily="65" charset="-120"/>
                <a:ea typeface="標楷體" pitchFamily="65" charset="-120"/>
              </a:rPr>
              <a:t>讓人最受用的是雪中送炭，而不是錦上添花。</a:t>
            </a:r>
            <a:endParaRPr lang="en-US" altLang="zh-TW" sz="4200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4200" dirty="0" smtClean="0">
                <a:latin typeface="標楷體" pitchFamily="65" charset="-120"/>
                <a:ea typeface="標楷體" pitchFamily="65" charset="-120"/>
              </a:rPr>
              <a:t>成語</a:t>
            </a:r>
            <a:r>
              <a:rPr lang="en-US" altLang="zh-TW" sz="42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4200" dirty="0" smtClean="0">
                <a:latin typeface="標楷體" pitchFamily="65" charset="-120"/>
                <a:ea typeface="標楷體" pitchFamily="65" charset="-120"/>
              </a:rPr>
              <a:t>近悅遠來</a:t>
            </a:r>
            <a:endParaRPr lang="en-US" altLang="zh-TW" sz="4200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4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意思</a:t>
            </a:r>
            <a:r>
              <a:rPr lang="en-US" altLang="zh-TW" sz="4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200" dirty="0">
                <a:latin typeface="標楷體" pitchFamily="65" charset="-120"/>
                <a:ea typeface="標楷體" pitchFamily="65" charset="-120"/>
              </a:rPr>
              <a:t>形容政治清明、德澤風行或來客眾多。</a:t>
            </a:r>
            <a:endParaRPr lang="en-US" altLang="zh-TW" sz="4200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4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造句</a:t>
            </a:r>
            <a:r>
              <a:rPr lang="en-US" altLang="zh-TW" sz="4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200" dirty="0">
                <a:latin typeface="標楷體" pitchFamily="65" charset="-120"/>
                <a:ea typeface="標楷體" pitchFamily="65" charset="-120"/>
              </a:rPr>
              <a:t>商店年終大拍賣，一時近悅遠來，生意興隆。</a:t>
            </a:r>
          </a:p>
        </p:txBody>
      </p:sp>
    </p:spTree>
    <p:extLst>
      <p:ext uri="{BB962C8B-B14F-4D97-AF65-F5344CB8AC3E}">
        <p14:creationId xmlns:p14="http://schemas.microsoft.com/office/powerpoint/2010/main" val="252370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741368"/>
          </a:xfrm>
        </p:spPr>
        <p:txBody>
          <a:bodyPr>
            <a:noAutofit/>
          </a:bodyPr>
          <a:lstStyle/>
          <a:p>
            <a:pPr>
              <a:lnSpc>
                <a:spcPts val="4000"/>
              </a:lnSpc>
            </a:pPr>
            <a:r>
              <a:rPr lang="zh-TW" altLang="en-US" sz="4200" dirty="0" smtClean="0">
                <a:latin typeface="標楷體" pitchFamily="65" charset="-120"/>
                <a:ea typeface="標楷體" pitchFamily="65" charset="-120"/>
              </a:rPr>
              <a:t>成語</a:t>
            </a:r>
            <a:r>
              <a:rPr lang="en-US" altLang="zh-TW" sz="42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4200" dirty="0" smtClean="0">
                <a:latin typeface="標楷體" pitchFamily="65" charset="-120"/>
                <a:ea typeface="標楷體" pitchFamily="65" charset="-120"/>
              </a:rPr>
              <a:t> 送舊迎新</a:t>
            </a:r>
            <a:endParaRPr lang="en-US" altLang="zh-TW" sz="42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4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意思</a:t>
            </a:r>
            <a:r>
              <a:rPr lang="en-US" altLang="zh-TW" sz="4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400" dirty="0"/>
              <a:t>送走舊的，迎來新的</a:t>
            </a:r>
            <a:r>
              <a:rPr lang="zh-TW" altLang="en-US" sz="42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4200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4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造句</a:t>
            </a:r>
            <a:r>
              <a:rPr lang="en-US" altLang="zh-TW" sz="4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200" dirty="0" smtClean="0">
                <a:latin typeface="標楷體" pitchFamily="65" charset="-120"/>
                <a:ea typeface="標楷體" pitchFamily="65" charset="-120"/>
              </a:rPr>
              <a:t>每當跨年煙火綻放夜空，大家一同送舊迎新，彼此歡慶。</a:t>
            </a:r>
            <a:endParaRPr lang="en-US" altLang="zh-TW" sz="42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4200" dirty="0" smtClean="0">
                <a:latin typeface="標楷體" pitchFamily="65" charset="-120"/>
                <a:ea typeface="標楷體" pitchFamily="65" charset="-120"/>
              </a:rPr>
              <a:t>成語</a:t>
            </a:r>
            <a:r>
              <a:rPr lang="en-US" altLang="zh-TW" sz="42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4200" dirty="0" smtClean="0">
                <a:latin typeface="標楷體" pitchFamily="65" charset="-120"/>
                <a:ea typeface="標楷體" pitchFamily="65" charset="-120"/>
              </a:rPr>
              <a:t> 搬弄是非</a:t>
            </a:r>
            <a:endParaRPr lang="en-US" altLang="zh-TW" sz="4200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4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意思</a:t>
            </a:r>
            <a:r>
              <a:rPr lang="en-US" altLang="zh-TW" sz="4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200" dirty="0" smtClean="0">
                <a:latin typeface="標楷體" pitchFamily="65" charset="-120"/>
                <a:ea typeface="標楷體" pitchFamily="65" charset="-120"/>
              </a:rPr>
              <a:t>未經證實，道人長短、是非不分。</a:t>
            </a:r>
            <a:endParaRPr lang="en-US" altLang="zh-TW" sz="4200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4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造句</a:t>
            </a:r>
            <a:r>
              <a:rPr lang="en-US" altLang="zh-TW" sz="4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200" dirty="0" smtClean="0">
                <a:latin typeface="標楷體" pitchFamily="65" charset="-120"/>
                <a:ea typeface="標楷體" pitchFamily="65" charset="-120"/>
              </a:rPr>
              <a:t>他常常搬弄是非，到處去說一些無中生有的話，讓大家相當討厭他。</a:t>
            </a:r>
            <a:endParaRPr lang="zh-TW" altLang="en-US" sz="42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6876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741368"/>
          </a:xfrm>
        </p:spPr>
        <p:txBody>
          <a:bodyPr>
            <a:noAutofit/>
          </a:bodyPr>
          <a:lstStyle/>
          <a:p>
            <a:pPr>
              <a:lnSpc>
                <a:spcPts val="4000"/>
              </a:lnSpc>
            </a:pPr>
            <a:r>
              <a:rPr lang="zh-TW" altLang="en-US" sz="4200" dirty="0" smtClean="0">
                <a:latin typeface="標楷體" pitchFamily="65" charset="-120"/>
                <a:ea typeface="標楷體" pitchFamily="65" charset="-120"/>
              </a:rPr>
              <a:t>成語 </a:t>
            </a:r>
            <a:r>
              <a:rPr lang="zh-TW" altLang="en-US" sz="4200" dirty="0">
                <a:latin typeface="標楷體" pitchFamily="65" charset="-120"/>
                <a:ea typeface="標楷體" pitchFamily="65" charset="-120"/>
              </a:rPr>
              <a:t>樂</a:t>
            </a:r>
            <a:r>
              <a:rPr lang="zh-TW" altLang="en-US" sz="4200" dirty="0" smtClean="0">
                <a:latin typeface="標楷體" pitchFamily="65" charset="-120"/>
                <a:ea typeface="標楷體" pitchFamily="65" charset="-120"/>
              </a:rPr>
              <a:t>善好施</a:t>
            </a:r>
            <a:endParaRPr lang="en-US" altLang="zh-TW" sz="42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4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意思</a:t>
            </a:r>
            <a:r>
              <a:rPr lang="en-US" altLang="zh-TW" sz="4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200" dirty="0">
                <a:latin typeface="標楷體" pitchFamily="65" charset="-120"/>
                <a:ea typeface="標楷體" pitchFamily="65" charset="-120"/>
              </a:rPr>
              <a:t>指喜歡分享、熱心助人的人。</a:t>
            </a:r>
            <a:endParaRPr lang="en-US" altLang="zh-TW" sz="4200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4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造句</a:t>
            </a:r>
            <a:r>
              <a:rPr lang="en-US" altLang="zh-TW" sz="4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200" dirty="0">
                <a:latin typeface="標楷體" pitchFamily="65" charset="-120"/>
                <a:ea typeface="標楷體" pitchFamily="65" charset="-120"/>
              </a:rPr>
              <a:t>他</a:t>
            </a:r>
            <a:r>
              <a:rPr lang="zh-TW" altLang="en-US" sz="4200" dirty="0" smtClean="0">
                <a:latin typeface="標楷體" pitchFamily="65" charset="-120"/>
                <a:ea typeface="標楷體" pitchFamily="65" charset="-120"/>
              </a:rPr>
              <a:t>平時樂善好施</a:t>
            </a:r>
            <a:r>
              <a:rPr lang="zh-TW" altLang="en-US" sz="4200" dirty="0">
                <a:latin typeface="標楷體" pitchFamily="65" charset="-120"/>
                <a:ea typeface="標楷體" pitchFamily="65" charset="-120"/>
              </a:rPr>
              <a:t>，大家都稱讚他的好心腸。</a:t>
            </a:r>
            <a:endParaRPr lang="en-US" altLang="zh-TW" sz="4200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4200" dirty="0" smtClean="0">
                <a:latin typeface="標楷體" pitchFamily="65" charset="-120"/>
                <a:ea typeface="標楷體" pitchFamily="65" charset="-120"/>
              </a:rPr>
              <a:t>成語</a:t>
            </a:r>
            <a:r>
              <a:rPr lang="en-US" altLang="zh-TW" sz="42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4200" dirty="0" smtClean="0">
                <a:latin typeface="標楷體" pitchFamily="65" charset="-120"/>
                <a:ea typeface="標楷體" pitchFamily="65" charset="-120"/>
              </a:rPr>
              <a:t> 雞犬不寧</a:t>
            </a:r>
            <a:endParaRPr lang="en-US" altLang="zh-TW" sz="42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4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意思</a:t>
            </a:r>
            <a:r>
              <a:rPr lang="en-US" altLang="zh-TW" sz="4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200" dirty="0">
                <a:latin typeface="標楷體" pitchFamily="65" charset="-120"/>
                <a:ea typeface="標楷體" pitchFamily="65" charset="-120"/>
              </a:rPr>
              <a:t>連雞與狗都不得安寧。比喻被</a:t>
            </a:r>
            <a:r>
              <a:rPr lang="zh-TW" altLang="en-US" sz="4200" dirty="0" smtClean="0">
                <a:latin typeface="標楷體" pitchFamily="65" charset="-120"/>
                <a:ea typeface="標楷體" pitchFamily="65" charset="-120"/>
              </a:rPr>
              <a:t>嚴重打擾</a:t>
            </a:r>
            <a:r>
              <a:rPr lang="zh-TW" altLang="en-US" sz="42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4200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4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造句</a:t>
            </a:r>
            <a:r>
              <a:rPr lang="en-US" altLang="zh-TW" sz="4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200" dirty="0">
                <a:latin typeface="標楷體" pitchFamily="65" charset="-120"/>
                <a:ea typeface="標楷體" pitchFamily="65" charset="-120"/>
              </a:rPr>
              <a:t>弟弟</a:t>
            </a:r>
            <a:r>
              <a:rPr lang="zh-TW" altLang="en-US" sz="4200" dirty="0" smtClean="0">
                <a:latin typeface="標楷體" pitchFamily="65" charset="-120"/>
                <a:ea typeface="標楷體" pitchFamily="65" charset="-120"/>
              </a:rPr>
              <a:t>在</a:t>
            </a:r>
            <a:r>
              <a:rPr lang="zh-TW" altLang="en-US" sz="4200" dirty="0">
                <a:latin typeface="標楷體" pitchFamily="65" charset="-120"/>
                <a:ea typeface="標楷體" pitchFamily="65" charset="-120"/>
              </a:rPr>
              <a:t>家裡整天吵得雞犬不寧，我頭都痛了。</a:t>
            </a:r>
          </a:p>
        </p:txBody>
      </p:sp>
    </p:spTree>
    <p:extLst>
      <p:ext uri="{BB962C8B-B14F-4D97-AF65-F5344CB8AC3E}">
        <p14:creationId xmlns:p14="http://schemas.microsoft.com/office/powerpoint/2010/main" val="181450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116632"/>
            <a:ext cx="8712968" cy="7146032"/>
          </a:xfrm>
        </p:spPr>
        <p:txBody>
          <a:bodyPr>
            <a:noAutofit/>
          </a:bodyPr>
          <a:lstStyle/>
          <a:p>
            <a:pPr marL="360000" indent="-216000">
              <a:lnSpc>
                <a:spcPts val="3800"/>
              </a:lnSpc>
              <a:spcBef>
                <a:spcPts val="600"/>
              </a:spcBef>
            </a:pPr>
            <a:r>
              <a:rPr lang="zh-TW" altLang="en-US" sz="4200" dirty="0" smtClean="0">
                <a:latin typeface="標楷體" pitchFamily="65" charset="-120"/>
                <a:ea typeface="標楷體" pitchFamily="65" charset="-120"/>
              </a:rPr>
              <a:t>成語</a:t>
            </a:r>
            <a:r>
              <a:rPr lang="en-US" altLang="zh-TW" sz="4200" dirty="0" smtClean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42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4400" dirty="0">
                <a:latin typeface="文鼎標楷注音" pitchFamily="66" charset="-120"/>
                <a:ea typeface="文鼎標楷注音" pitchFamily="66" charset="-120"/>
              </a:rPr>
              <a:t>天馬行空</a:t>
            </a:r>
            <a:endParaRPr lang="en-US" altLang="zh-TW" sz="4400" dirty="0" smtClean="0">
              <a:latin typeface="文鼎標楷注音" pitchFamily="66" charset="-120"/>
              <a:ea typeface="文鼎標楷注音" pitchFamily="66" charset="-120"/>
            </a:endParaRPr>
          </a:p>
          <a:p>
            <a:pPr marL="360000" indent="-216000">
              <a:lnSpc>
                <a:spcPts val="3800"/>
              </a:lnSpc>
              <a:spcBef>
                <a:spcPts val="600"/>
              </a:spcBef>
            </a:pPr>
            <a:r>
              <a:rPr lang="zh-TW" altLang="en-US" sz="4200" dirty="0" smtClean="0">
                <a:solidFill>
                  <a:srgbClr val="FF0000"/>
                </a:solidFill>
                <a:latin typeface="文鼎標宋注音" pitchFamily="18" charset="-120"/>
                <a:ea typeface="文鼎標宋注音" pitchFamily="18" charset="-120"/>
              </a:rPr>
              <a:t>意思</a:t>
            </a:r>
            <a:r>
              <a:rPr lang="en-US" altLang="zh-TW" sz="4200" dirty="0" smtClean="0">
                <a:solidFill>
                  <a:srgbClr val="FF0000"/>
                </a:solidFill>
                <a:latin typeface="文鼎標宋注音" pitchFamily="18" charset="-120"/>
                <a:ea typeface="文鼎標宋注音" pitchFamily="18" charset="-120"/>
              </a:rPr>
              <a:t>:</a:t>
            </a:r>
            <a:r>
              <a:rPr lang="zh-TW" altLang="en-US" sz="4400" dirty="0">
                <a:latin typeface="文鼎標楷注音" pitchFamily="66" charset="-120"/>
                <a:ea typeface="文鼎標楷注音" pitchFamily="66" charset="-120"/>
              </a:rPr>
              <a:t>指想像力不受拘束</a:t>
            </a:r>
            <a:r>
              <a:rPr lang="zh-TW" altLang="en-US" sz="4400" dirty="0" smtClean="0">
                <a:latin typeface="文鼎標楷注音" pitchFamily="66" charset="-120"/>
                <a:ea typeface="文鼎標楷注音" pitchFamily="66" charset="-120"/>
              </a:rPr>
              <a:t>，也形容</a:t>
            </a:r>
            <a:r>
              <a:rPr lang="zh-TW" altLang="en-US" sz="4400" dirty="0">
                <a:latin typeface="文鼎標楷注音" pitchFamily="66" charset="-120"/>
                <a:ea typeface="文鼎標楷注音" pitchFamily="66" charset="-120"/>
              </a:rPr>
              <a:t>誇張不</a:t>
            </a:r>
            <a:r>
              <a:rPr lang="zh-TW" altLang="en-US" sz="4400" dirty="0">
                <a:latin typeface="文鼎標楷注音破音一" pitchFamily="66" charset="-120"/>
                <a:ea typeface="文鼎標楷注音破音一" pitchFamily="66" charset="-120"/>
              </a:rPr>
              <a:t>著</a:t>
            </a:r>
            <a:r>
              <a:rPr lang="zh-TW" altLang="en-US" sz="4400" dirty="0">
                <a:latin typeface="文鼎標楷注音" pitchFamily="66" charset="-120"/>
                <a:ea typeface="文鼎標楷注音" pitchFamily="66" charset="-120"/>
              </a:rPr>
              <a:t>邊際。</a:t>
            </a:r>
            <a:endParaRPr lang="en-US" altLang="zh-TW" sz="4400" dirty="0">
              <a:latin typeface="文鼎標楷注音" pitchFamily="66" charset="-120"/>
              <a:ea typeface="文鼎標楷注音" pitchFamily="66" charset="-120"/>
            </a:endParaRPr>
          </a:p>
          <a:p>
            <a:pPr marL="360000" indent="-216000">
              <a:lnSpc>
                <a:spcPts val="3800"/>
              </a:lnSpc>
              <a:spcBef>
                <a:spcPts val="600"/>
              </a:spcBef>
            </a:pPr>
            <a:r>
              <a:rPr lang="zh-TW" altLang="en-US" sz="4200" dirty="0" smtClean="0">
                <a:solidFill>
                  <a:srgbClr val="FF0000"/>
                </a:solidFill>
                <a:latin typeface="文鼎標宋注音" pitchFamily="18" charset="-120"/>
                <a:ea typeface="文鼎標宋注音" pitchFamily="18" charset="-120"/>
              </a:rPr>
              <a:t>造句</a:t>
            </a:r>
            <a:r>
              <a:rPr lang="en-US" altLang="zh-TW" sz="4200" dirty="0" smtClean="0">
                <a:solidFill>
                  <a:srgbClr val="FF0000"/>
                </a:solidFill>
                <a:latin typeface="文鼎標宋注音" pitchFamily="18" charset="-120"/>
                <a:ea typeface="文鼎標宋注音" pitchFamily="18" charset="-120"/>
              </a:rPr>
              <a:t>:</a:t>
            </a:r>
            <a:r>
              <a:rPr lang="zh-TW" altLang="en-US" sz="4400" u="sng" dirty="0">
                <a:latin typeface="文鼎標楷注音" pitchFamily="66" charset="-120"/>
                <a:ea typeface="文鼎標楷注音" pitchFamily="66" charset="-120"/>
              </a:rPr>
              <a:t>小</a:t>
            </a:r>
            <a:r>
              <a:rPr lang="zh-TW" altLang="en-US" sz="4400" u="sng" dirty="0" smtClean="0">
                <a:latin typeface="文鼎標楷注音" pitchFamily="66" charset="-120"/>
                <a:ea typeface="文鼎標楷注音" pitchFamily="66" charset="-120"/>
              </a:rPr>
              <a:t>新</a:t>
            </a:r>
            <a:r>
              <a:rPr lang="zh-TW" altLang="en-US" sz="4400" dirty="0" smtClean="0">
                <a:latin typeface="文鼎標楷注音" pitchFamily="66" charset="-120"/>
                <a:ea typeface="文鼎標楷注音" pitchFamily="66" charset="-120"/>
              </a:rPr>
              <a:t>有天馬行空的想像力，總是有新點子。</a:t>
            </a:r>
            <a:endParaRPr lang="en-US" altLang="zh-TW" sz="4400" dirty="0">
              <a:latin typeface="文鼎標楷注音" pitchFamily="66" charset="-120"/>
              <a:ea typeface="文鼎標楷注音" pitchFamily="66" charset="-120"/>
            </a:endParaRPr>
          </a:p>
          <a:p>
            <a:pPr marL="360000" indent="-216000">
              <a:lnSpc>
                <a:spcPts val="3800"/>
              </a:lnSpc>
              <a:spcBef>
                <a:spcPts val="600"/>
              </a:spcBef>
            </a:pPr>
            <a:r>
              <a:rPr lang="zh-TW" altLang="en-US" sz="4200" dirty="0" smtClean="0">
                <a:latin typeface="文鼎標楷注音" pitchFamily="66" charset="-120"/>
                <a:ea typeface="文鼎標楷注音" pitchFamily="66" charset="-120"/>
              </a:rPr>
              <a:t>成語</a:t>
            </a:r>
            <a:r>
              <a:rPr lang="en-US" altLang="zh-TW" sz="4200" dirty="0">
                <a:latin typeface="文鼎標楷注音" pitchFamily="66" charset="-120"/>
                <a:ea typeface="文鼎標楷注音" pitchFamily="66" charset="-120"/>
              </a:rPr>
              <a:t>4</a:t>
            </a:r>
            <a:r>
              <a:rPr lang="zh-TW" altLang="en-US" sz="4200" dirty="0" smtClean="0">
                <a:latin typeface="文鼎標楷注音" pitchFamily="66" charset="-120"/>
                <a:ea typeface="文鼎標楷注音" pitchFamily="66" charset="-120"/>
              </a:rPr>
              <a:t> </a:t>
            </a:r>
            <a:r>
              <a:rPr lang="zh-TW" altLang="en-US" sz="4400" dirty="0">
                <a:latin typeface="文鼎標楷注音" pitchFamily="66" charset="-120"/>
                <a:ea typeface="文鼎標楷注音" pitchFamily="66" charset="-120"/>
              </a:rPr>
              <a:t>當之無愧</a:t>
            </a:r>
            <a:endParaRPr lang="en-US" altLang="zh-TW" sz="4400" dirty="0">
              <a:latin typeface="文鼎標楷注音" pitchFamily="66" charset="-120"/>
              <a:ea typeface="文鼎標楷注音" pitchFamily="66" charset="-120"/>
            </a:endParaRPr>
          </a:p>
          <a:p>
            <a:pPr marL="360000" indent="-216000">
              <a:lnSpc>
                <a:spcPts val="3800"/>
              </a:lnSpc>
              <a:spcBef>
                <a:spcPts val="600"/>
              </a:spcBef>
            </a:pPr>
            <a:r>
              <a:rPr lang="zh-TW" altLang="en-US" sz="4200" dirty="0" smtClean="0">
                <a:solidFill>
                  <a:srgbClr val="FF0000"/>
                </a:solidFill>
                <a:latin typeface="文鼎標楷注音" pitchFamily="66" charset="-120"/>
                <a:ea typeface="文鼎標楷注音" pitchFamily="66" charset="-120"/>
              </a:rPr>
              <a:t>意思</a:t>
            </a:r>
            <a:r>
              <a:rPr lang="en-US" altLang="zh-TW" sz="4200" dirty="0" smtClean="0">
                <a:latin typeface="文鼎標楷注音" pitchFamily="66" charset="-120"/>
                <a:ea typeface="文鼎標楷注音" pitchFamily="66" charset="-120"/>
              </a:rPr>
              <a:t>:</a:t>
            </a:r>
            <a:r>
              <a:rPr lang="zh-TW" altLang="en-US" sz="4400" dirty="0">
                <a:latin typeface="文鼎標楷注音" pitchFamily="66" charset="-120"/>
                <a:ea typeface="文鼎標楷注音" pitchFamily="66" charset="-120"/>
              </a:rPr>
              <a:t>當</a:t>
            </a:r>
            <a:r>
              <a:rPr lang="zh-TW" altLang="en-US" sz="4400" dirty="0">
                <a:latin typeface="文鼎標楷注音破音一" pitchFamily="66" charset="-120"/>
                <a:ea typeface="文鼎標楷注音破音一" pitchFamily="66" charset="-120"/>
              </a:rPr>
              <a:t>得</a:t>
            </a:r>
            <a:r>
              <a:rPr lang="zh-TW" altLang="en-US" sz="4400" dirty="0">
                <a:latin typeface="文鼎標楷注音" pitchFamily="66" charset="-120"/>
                <a:ea typeface="文鼎標楷注音" pitchFamily="66" charset="-120"/>
              </a:rPr>
              <a:t>起某種稱號或榮譽</a:t>
            </a:r>
            <a:r>
              <a:rPr lang="zh-TW" altLang="en-US" sz="4400" dirty="0" smtClean="0">
                <a:latin typeface="文鼎標楷注音" pitchFamily="66" charset="-120"/>
                <a:ea typeface="文鼎標楷注音" pitchFamily="66" charset="-120"/>
              </a:rPr>
              <a:t>，</a:t>
            </a:r>
            <a:r>
              <a:rPr lang="zh-TW" altLang="en-US" sz="4400" dirty="0">
                <a:latin typeface="文鼎標楷注音" pitchFamily="66" charset="-120"/>
                <a:ea typeface="文鼎標楷注音" pitchFamily="66" charset="-120"/>
              </a:rPr>
              <a:t>不用</a:t>
            </a:r>
            <a:r>
              <a:rPr lang="zh-TW" altLang="en-US" sz="4400" dirty="0" smtClean="0">
                <a:latin typeface="文鼎標楷注音" pitchFamily="66" charset="-120"/>
                <a:ea typeface="文鼎標楷注音" pitchFamily="66" charset="-120"/>
              </a:rPr>
              <a:t>感到</a:t>
            </a:r>
            <a:r>
              <a:rPr lang="zh-TW" altLang="en-US" sz="4400" dirty="0">
                <a:latin typeface="文鼎標楷注音" pitchFamily="66" charset="-120"/>
                <a:ea typeface="文鼎標楷注音" pitchFamily="66" charset="-120"/>
              </a:rPr>
              <a:t>慚愧</a:t>
            </a:r>
            <a:r>
              <a:rPr lang="zh-TW" altLang="en-US" sz="4400" dirty="0" smtClean="0">
                <a:latin typeface="文鼎標楷注音" pitchFamily="66" charset="-120"/>
                <a:ea typeface="文鼎標楷注音" pitchFamily="66" charset="-120"/>
              </a:rPr>
              <a:t>。</a:t>
            </a:r>
            <a:endParaRPr lang="en-US" altLang="zh-TW" sz="4400" dirty="0" smtClean="0">
              <a:latin typeface="文鼎標楷注音" pitchFamily="66" charset="-120"/>
              <a:ea typeface="文鼎標楷注音" pitchFamily="66" charset="-120"/>
            </a:endParaRPr>
          </a:p>
          <a:p>
            <a:pPr marL="360000" indent="-216000">
              <a:lnSpc>
                <a:spcPts val="3800"/>
              </a:lnSpc>
              <a:spcBef>
                <a:spcPts val="600"/>
              </a:spcBef>
            </a:pPr>
            <a:r>
              <a:rPr lang="zh-TW" altLang="en-US" sz="4200" dirty="0" smtClean="0">
                <a:solidFill>
                  <a:srgbClr val="FF0000"/>
                </a:solidFill>
                <a:latin typeface="文鼎標楷注音" pitchFamily="66" charset="-120"/>
                <a:ea typeface="文鼎標楷注音" pitchFamily="66" charset="-120"/>
              </a:rPr>
              <a:t>造句</a:t>
            </a:r>
            <a:r>
              <a:rPr lang="en-US" altLang="zh-TW" sz="4200" dirty="0" smtClean="0">
                <a:latin typeface="文鼎標楷注音" pitchFamily="66" charset="-120"/>
                <a:ea typeface="文鼎標楷注音" pitchFamily="66" charset="-120"/>
              </a:rPr>
              <a:t>:</a:t>
            </a:r>
            <a:r>
              <a:rPr lang="zh-TW" altLang="en-US" sz="4200" dirty="0" smtClean="0">
                <a:latin typeface="文鼎標楷注音" pitchFamily="66" charset="-120"/>
                <a:ea typeface="文鼎標楷注音" pitchFamily="66" charset="-120"/>
              </a:rPr>
              <a:t>他品學兼優，</a:t>
            </a:r>
            <a:r>
              <a:rPr lang="zh-TW" altLang="en-US" sz="4200" dirty="0" smtClean="0">
                <a:latin typeface="文鼎標楷注音破音一" pitchFamily="66" charset="-120"/>
                <a:ea typeface="文鼎標楷注音破音一" pitchFamily="66" charset="-120"/>
              </a:rPr>
              <a:t>當</a:t>
            </a:r>
            <a:r>
              <a:rPr lang="zh-TW" altLang="en-US" sz="4200" dirty="0" smtClean="0">
                <a:latin typeface="文鼎標楷注音" pitchFamily="66" charset="-120"/>
                <a:ea typeface="文鼎標楷注音" pitchFamily="66" charset="-120"/>
              </a:rPr>
              <a:t>選模範生可說是</a:t>
            </a:r>
            <a:r>
              <a:rPr lang="zh-TW" altLang="en-US" sz="4400" dirty="0" smtClean="0">
                <a:latin typeface="文鼎標楷注音" pitchFamily="66" charset="-120"/>
                <a:ea typeface="文鼎標楷注音" pitchFamily="66" charset="-120"/>
              </a:rPr>
              <a:t>當之無愧。</a:t>
            </a:r>
            <a:endParaRPr lang="en-US" altLang="zh-TW" sz="4400" dirty="0">
              <a:latin typeface="文鼎標楷注音" pitchFamily="66" charset="-120"/>
              <a:ea typeface="文鼎標楷注音" pitchFamily="66" charset="-120"/>
            </a:endParaRPr>
          </a:p>
          <a:p>
            <a:pPr marL="396000" indent="-216000">
              <a:lnSpc>
                <a:spcPts val="3800"/>
              </a:lnSpc>
              <a:spcBef>
                <a:spcPts val="600"/>
              </a:spcBef>
            </a:pPr>
            <a:endParaRPr lang="zh-TW" altLang="en-US" sz="4400" dirty="0">
              <a:latin typeface="文鼎標楷注音" pitchFamily="66" charset="-120"/>
              <a:ea typeface="文鼎標楷注音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8780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741368"/>
          </a:xfrm>
        </p:spPr>
        <p:txBody>
          <a:bodyPr>
            <a:noAutofit/>
          </a:bodyPr>
          <a:lstStyle/>
          <a:p>
            <a:pPr>
              <a:lnSpc>
                <a:spcPts val="4000"/>
              </a:lnSpc>
            </a:pPr>
            <a:r>
              <a:rPr lang="zh-TW" altLang="en-US" sz="4200" dirty="0" smtClean="0">
                <a:latin typeface="標楷體" pitchFamily="65" charset="-120"/>
                <a:ea typeface="標楷體" pitchFamily="65" charset="-120"/>
              </a:rPr>
              <a:t>成語</a:t>
            </a:r>
            <a:r>
              <a:rPr lang="en-US" altLang="zh-TW" sz="42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4200" dirty="0" smtClean="0">
                <a:latin typeface="標楷體" pitchFamily="65" charset="-120"/>
                <a:ea typeface="標楷體" pitchFamily="65" charset="-120"/>
              </a:rPr>
              <a:t> 一字千金</a:t>
            </a:r>
            <a:endParaRPr lang="en-US" altLang="zh-TW" sz="42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4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意思</a:t>
            </a:r>
            <a:r>
              <a:rPr lang="en-US" altLang="zh-TW" sz="4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200" dirty="0">
                <a:latin typeface="標楷體" pitchFamily="65" charset="-120"/>
                <a:ea typeface="標楷體" pitchFamily="65" charset="-120"/>
              </a:rPr>
              <a:t>用來形容價值極高的作品。</a:t>
            </a:r>
            <a:endParaRPr lang="en-US" altLang="zh-TW" sz="4200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4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造句</a:t>
            </a:r>
            <a:r>
              <a:rPr lang="en-US" altLang="zh-TW" sz="4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200" dirty="0">
                <a:latin typeface="標楷體" pitchFamily="65" charset="-120"/>
                <a:ea typeface="標楷體" pitchFamily="65" charset="-120"/>
              </a:rPr>
              <a:t>這篇文章寫得真好，情采並茂，真可說是一字千金。</a:t>
            </a:r>
            <a:endParaRPr lang="en-US" altLang="zh-TW" sz="4200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4200" dirty="0" smtClean="0">
                <a:latin typeface="標楷體" pitchFamily="65" charset="-120"/>
                <a:ea typeface="標楷體" pitchFamily="65" charset="-120"/>
              </a:rPr>
              <a:t>成語</a:t>
            </a:r>
            <a:r>
              <a:rPr lang="en-US" altLang="zh-TW" sz="42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4200" dirty="0" smtClean="0">
                <a:latin typeface="標楷體" pitchFamily="65" charset="-120"/>
                <a:ea typeface="標楷體" pitchFamily="65" charset="-120"/>
              </a:rPr>
              <a:t> 淚眼汪汪</a:t>
            </a:r>
            <a:endParaRPr lang="en-US" altLang="zh-TW" sz="42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4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意思</a:t>
            </a:r>
            <a:r>
              <a:rPr lang="en-US" altLang="zh-TW" sz="4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200" dirty="0">
                <a:latin typeface="標楷體" pitchFamily="65" charset="-120"/>
                <a:ea typeface="標楷體" pitchFamily="65" charset="-120"/>
              </a:rPr>
              <a:t>眼眶中飽含淚水的</a:t>
            </a:r>
            <a:r>
              <a:rPr lang="zh-TW" altLang="en-US" sz="4200" dirty="0" smtClean="0">
                <a:latin typeface="標楷體" pitchFamily="65" charset="-120"/>
                <a:ea typeface="標楷體" pitchFamily="65" charset="-120"/>
              </a:rPr>
              <a:t>樣子。</a:t>
            </a:r>
            <a:endParaRPr lang="en-US" altLang="zh-TW" sz="4200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4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造句</a:t>
            </a:r>
            <a:r>
              <a:rPr lang="en-US" altLang="zh-TW" sz="4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200" dirty="0" smtClean="0">
                <a:latin typeface="標楷體" pitchFamily="65" charset="-120"/>
                <a:ea typeface="標楷體" pitchFamily="65" charset="-120"/>
              </a:rPr>
              <a:t>他每次做錯事，都一副淚眼汪汪的樣子，</a:t>
            </a:r>
            <a:r>
              <a:rPr lang="zh-TW" altLang="en-US" sz="4200" dirty="0">
                <a:latin typeface="標楷體" pitchFamily="65" charset="-120"/>
                <a:ea typeface="標楷體" pitchFamily="65" charset="-120"/>
              </a:rPr>
              <a:t>想求取</a:t>
            </a:r>
            <a:r>
              <a:rPr lang="zh-TW" altLang="en-US" sz="4200" dirty="0" smtClean="0">
                <a:latin typeface="標楷體" pitchFamily="65" charset="-120"/>
                <a:ea typeface="標楷體" pitchFamily="65" charset="-120"/>
              </a:rPr>
              <a:t>同情。</a:t>
            </a:r>
            <a:endParaRPr lang="zh-TW" altLang="en-US" sz="42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6381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741368"/>
          </a:xfrm>
        </p:spPr>
        <p:txBody>
          <a:bodyPr>
            <a:noAutofit/>
          </a:bodyPr>
          <a:lstStyle/>
          <a:p>
            <a:pPr>
              <a:lnSpc>
                <a:spcPts val="4000"/>
              </a:lnSpc>
            </a:pPr>
            <a:r>
              <a:rPr lang="zh-TW" altLang="en-US" sz="3800" dirty="0" smtClean="0">
                <a:latin typeface="標楷體" pitchFamily="65" charset="-120"/>
                <a:ea typeface="標楷體" pitchFamily="65" charset="-120"/>
              </a:rPr>
              <a:t>成語</a:t>
            </a:r>
            <a:r>
              <a:rPr lang="en-US" altLang="zh-TW" sz="38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8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800" dirty="0">
                <a:latin typeface="標楷體" pitchFamily="65" charset="-120"/>
                <a:ea typeface="標楷體" pitchFamily="65" charset="-120"/>
              </a:rPr>
              <a:t>唱作俱佳</a:t>
            </a:r>
            <a:endParaRPr lang="en-US" altLang="zh-TW" sz="3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3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意思</a:t>
            </a:r>
            <a:r>
              <a:rPr lang="en-US" altLang="zh-TW" sz="3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3800" dirty="0">
                <a:latin typeface="標楷體" pitchFamily="65" charset="-120"/>
                <a:ea typeface="標楷體" pitchFamily="65" charset="-120"/>
              </a:rPr>
              <a:t>形容表演精彩、表情生動，相當吸引大家。</a:t>
            </a:r>
            <a:endParaRPr lang="en-US" altLang="zh-TW" sz="3800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3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造句</a:t>
            </a:r>
            <a:r>
              <a:rPr lang="en-US" altLang="zh-TW" sz="3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3800" dirty="0">
                <a:latin typeface="標楷體" pitchFamily="65" charset="-120"/>
                <a:ea typeface="標楷體" pitchFamily="65" charset="-120"/>
              </a:rPr>
              <a:t>姊姊說故事表現得唱作俱佳，獲得滿堂彩。</a:t>
            </a:r>
            <a:endParaRPr lang="en-US" altLang="zh-TW" sz="3800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3800" dirty="0" smtClean="0">
                <a:latin typeface="標楷體" pitchFamily="65" charset="-120"/>
                <a:ea typeface="標楷體" pitchFamily="65" charset="-120"/>
              </a:rPr>
              <a:t>成語</a:t>
            </a:r>
            <a:r>
              <a:rPr lang="en-US" altLang="zh-TW" sz="38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800" dirty="0" smtClean="0">
                <a:latin typeface="標楷體" pitchFamily="65" charset="-120"/>
                <a:ea typeface="標楷體" pitchFamily="65" charset="-120"/>
              </a:rPr>
              <a:t> 福如東海</a:t>
            </a:r>
            <a:endParaRPr lang="en-US" altLang="zh-TW" sz="3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3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意思</a:t>
            </a:r>
            <a:r>
              <a:rPr lang="en-US" altLang="zh-TW" sz="3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3800" dirty="0">
                <a:latin typeface="標楷體" pitchFamily="65" charset="-120"/>
                <a:ea typeface="標楷體" pitchFamily="65" charset="-120"/>
              </a:rPr>
              <a:t>祝福他人可得洪福，多用在對長輩的祝福。</a:t>
            </a:r>
            <a:endParaRPr lang="en-US" altLang="zh-TW" sz="3800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3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造句</a:t>
            </a:r>
            <a:r>
              <a:rPr lang="en-US" altLang="zh-TW" sz="3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3800" dirty="0">
                <a:latin typeface="標楷體" pitchFamily="65" charset="-120"/>
                <a:ea typeface="標楷體" pitchFamily="65" charset="-120"/>
              </a:rPr>
              <a:t>奶奶生日時，我們祝福「福如東海、壽比南山」</a:t>
            </a:r>
            <a:r>
              <a:rPr lang="en-US" altLang="zh-TW" sz="3800" dirty="0">
                <a:latin typeface="標楷體" pitchFamily="65" charset="-120"/>
                <a:ea typeface="標楷體" pitchFamily="65" charset="-120"/>
              </a:rPr>
              <a:t>!</a:t>
            </a:r>
            <a:endParaRPr lang="zh-TW" altLang="en-US" sz="38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84858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741368"/>
          </a:xfrm>
        </p:spPr>
        <p:txBody>
          <a:bodyPr>
            <a:noAutofit/>
          </a:bodyPr>
          <a:lstStyle/>
          <a:p>
            <a:pPr>
              <a:lnSpc>
                <a:spcPts val="4000"/>
              </a:lnSpc>
            </a:pPr>
            <a:r>
              <a:rPr lang="zh-TW" altLang="en-US" sz="3800" dirty="0" smtClean="0">
                <a:latin typeface="標楷體" pitchFamily="65" charset="-120"/>
                <a:ea typeface="標楷體" pitchFamily="65" charset="-120"/>
              </a:rPr>
              <a:t>成語</a:t>
            </a:r>
            <a:r>
              <a:rPr lang="en-US" altLang="zh-TW" sz="38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800" dirty="0" smtClean="0">
                <a:latin typeface="標楷體" pitchFamily="65" charset="-120"/>
                <a:ea typeface="標楷體" pitchFamily="65" charset="-120"/>
              </a:rPr>
              <a:t> 伯仲之間</a:t>
            </a:r>
            <a:endParaRPr lang="en-US" altLang="zh-TW" sz="3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3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意思</a:t>
            </a:r>
            <a:r>
              <a:rPr lang="en-US" altLang="zh-TW" sz="3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3800" dirty="0">
                <a:latin typeface="標楷體" pitchFamily="65" charset="-120"/>
                <a:ea typeface="標楷體" pitchFamily="65" charset="-120"/>
              </a:rPr>
              <a:t>指兩者實力相當、不相上下。</a:t>
            </a:r>
            <a:endParaRPr lang="en-US" altLang="zh-TW" sz="3800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3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造句</a:t>
            </a:r>
            <a:r>
              <a:rPr lang="en-US" altLang="zh-TW" sz="3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3800" dirty="0">
                <a:latin typeface="標楷體" pitchFamily="65" charset="-120"/>
                <a:ea typeface="標楷體" pitchFamily="65" charset="-120"/>
              </a:rPr>
              <a:t>這兩人實力在伯仲之間，一時之間恐難分高下。</a:t>
            </a:r>
            <a:endParaRPr lang="en-US" altLang="zh-TW" sz="3800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3800" dirty="0" smtClean="0">
                <a:latin typeface="標楷體" pitchFamily="65" charset="-120"/>
                <a:ea typeface="標楷體" pitchFamily="65" charset="-120"/>
              </a:rPr>
              <a:t>成語</a:t>
            </a:r>
            <a:r>
              <a:rPr lang="en-US" altLang="zh-TW" sz="380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80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800" dirty="0" smtClean="0">
                <a:latin typeface="標楷體" pitchFamily="65" charset="-120"/>
                <a:ea typeface="標楷體" pitchFamily="65" charset="-120"/>
              </a:rPr>
              <a:t>乘人之危</a:t>
            </a:r>
            <a:endParaRPr lang="en-US" altLang="zh-TW" sz="3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3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意思</a:t>
            </a:r>
            <a:r>
              <a:rPr lang="en-US" altLang="zh-TW" sz="3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3800" dirty="0">
                <a:latin typeface="標楷體" pitchFamily="65" charset="-120"/>
                <a:ea typeface="標楷體" pitchFamily="65" charset="-120"/>
              </a:rPr>
              <a:t>趁人有危難時加以迫害。</a:t>
            </a:r>
            <a:endParaRPr lang="en-US" altLang="zh-TW" sz="3800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3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造句</a:t>
            </a:r>
            <a:r>
              <a:rPr lang="en-US" altLang="zh-TW" sz="3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3800" dirty="0">
                <a:latin typeface="標楷體" pitchFamily="65" charset="-120"/>
                <a:ea typeface="標楷體" pitchFamily="65" charset="-120"/>
              </a:rPr>
              <a:t>強匪趁老太太跌倒起不來時，搶了她的皮包，真是乘人之危。</a:t>
            </a:r>
            <a:endParaRPr lang="en-US" altLang="zh-TW" sz="3800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ts val="4000"/>
              </a:lnSpc>
            </a:pPr>
            <a:endParaRPr lang="zh-TW" altLang="en-US" sz="38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1683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116632"/>
            <a:ext cx="8712968" cy="7146032"/>
          </a:xfrm>
        </p:spPr>
        <p:txBody>
          <a:bodyPr>
            <a:noAutofit/>
          </a:bodyPr>
          <a:lstStyle/>
          <a:p>
            <a:pPr marL="396000" indent="-216000">
              <a:lnSpc>
                <a:spcPts val="4200"/>
              </a:lnSpc>
              <a:spcBef>
                <a:spcPts val="600"/>
              </a:spcBef>
            </a:pPr>
            <a:r>
              <a:rPr lang="zh-TW" altLang="en-US" sz="4200" dirty="0" smtClean="0">
                <a:latin typeface="標楷體" pitchFamily="65" charset="-120"/>
                <a:ea typeface="標楷體" pitchFamily="65" charset="-120"/>
              </a:rPr>
              <a:t>成語</a:t>
            </a:r>
            <a:r>
              <a:rPr lang="en-US" altLang="zh-TW" sz="4200" dirty="0" smtClean="0">
                <a:latin typeface="標楷體" pitchFamily="65" charset="-120"/>
                <a:ea typeface="標楷體" pitchFamily="65" charset="-120"/>
              </a:rPr>
              <a:t>5</a:t>
            </a:r>
            <a:r>
              <a:rPr lang="zh-TW" altLang="en-US" sz="42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4200" dirty="0" smtClean="0">
                <a:latin typeface="文鼎標楷注音" pitchFamily="66" charset="-120"/>
                <a:ea typeface="文鼎標楷注音" pitchFamily="66" charset="-120"/>
              </a:rPr>
              <a:t>地主之</a:t>
            </a:r>
            <a:r>
              <a:rPr lang="zh-TW" altLang="en-US" sz="4200" dirty="0" smtClean="0">
                <a:latin typeface="文鼎標楷注音破音一" pitchFamily="66" charset="-120"/>
                <a:ea typeface="文鼎標楷注音破音一" pitchFamily="66" charset="-120"/>
              </a:rPr>
              <a:t>誼</a:t>
            </a:r>
            <a:endParaRPr lang="en-US" altLang="zh-TW" sz="4200" dirty="0" smtClean="0">
              <a:latin typeface="文鼎標楷注音破音一" pitchFamily="66" charset="-120"/>
              <a:ea typeface="文鼎標楷注音破音一" pitchFamily="66" charset="-120"/>
            </a:endParaRPr>
          </a:p>
          <a:p>
            <a:pPr marL="396000" indent="-216000">
              <a:lnSpc>
                <a:spcPts val="4200"/>
              </a:lnSpc>
              <a:spcBef>
                <a:spcPts val="600"/>
              </a:spcBef>
            </a:pPr>
            <a:r>
              <a:rPr lang="zh-TW" altLang="en-US" sz="4200" dirty="0" smtClean="0">
                <a:solidFill>
                  <a:srgbClr val="FF0000"/>
                </a:solidFill>
                <a:latin typeface="文鼎標宋注音" pitchFamily="18" charset="-120"/>
                <a:ea typeface="文鼎標宋注音" pitchFamily="18" charset="-120"/>
              </a:rPr>
              <a:t>意思</a:t>
            </a:r>
            <a:r>
              <a:rPr lang="en-US" altLang="zh-TW" sz="4200" dirty="0" smtClean="0">
                <a:solidFill>
                  <a:srgbClr val="FF0000"/>
                </a:solidFill>
                <a:latin typeface="文鼎標宋注音" pitchFamily="18" charset="-120"/>
                <a:ea typeface="文鼎標宋注音" pitchFamily="18" charset="-120"/>
              </a:rPr>
              <a:t>:</a:t>
            </a:r>
            <a:r>
              <a:rPr lang="zh-TW" altLang="en-US" sz="4200" dirty="0" smtClean="0">
                <a:latin typeface="文鼎標楷注音" pitchFamily="66" charset="-120"/>
                <a:ea typeface="文鼎標楷注音" pitchFamily="66" charset="-120"/>
              </a:rPr>
              <a:t>指</a:t>
            </a:r>
            <a:r>
              <a:rPr lang="zh-TW" altLang="en-US" sz="4200" dirty="0">
                <a:latin typeface="文鼎標楷注音" pitchFamily="66" charset="-120"/>
                <a:ea typeface="文鼎標楷注音" pitchFamily="66" charset="-120"/>
              </a:rPr>
              <a:t>招待外地來的客人</a:t>
            </a:r>
            <a:r>
              <a:rPr lang="zh-TW" altLang="en-US" sz="4200" dirty="0" smtClean="0">
                <a:latin typeface="文鼎標楷注音" pitchFamily="66" charset="-120"/>
                <a:ea typeface="文鼎標楷注音" pitchFamily="66" charset="-120"/>
              </a:rPr>
              <a:t>。</a:t>
            </a:r>
            <a:endParaRPr lang="en-US" altLang="zh-TW" sz="4200" dirty="0" smtClean="0">
              <a:latin typeface="文鼎標楷注音" pitchFamily="66" charset="-120"/>
              <a:ea typeface="文鼎標楷注音" pitchFamily="66" charset="-120"/>
            </a:endParaRPr>
          </a:p>
          <a:p>
            <a:pPr marL="396000" indent="-216000">
              <a:lnSpc>
                <a:spcPts val="4200"/>
              </a:lnSpc>
              <a:spcBef>
                <a:spcPts val="600"/>
              </a:spcBef>
            </a:pPr>
            <a:r>
              <a:rPr lang="zh-TW" altLang="en-US" sz="4200" dirty="0" smtClean="0">
                <a:solidFill>
                  <a:srgbClr val="FF0000"/>
                </a:solidFill>
                <a:latin typeface="文鼎標宋注音" pitchFamily="18" charset="-120"/>
                <a:ea typeface="文鼎標宋注音" pitchFamily="18" charset="-120"/>
              </a:rPr>
              <a:t>造句</a:t>
            </a:r>
            <a:r>
              <a:rPr lang="en-US" altLang="zh-TW" sz="4200" dirty="0" smtClean="0">
                <a:solidFill>
                  <a:srgbClr val="FF0000"/>
                </a:solidFill>
                <a:latin typeface="文鼎標宋注音" pitchFamily="18" charset="-120"/>
                <a:ea typeface="文鼎標宋注音" pitchFamily="18" charset="-120"/>
              </a:rPr>
              <a:t>:</a:t>
            </a:r>
            <a:r>
              <a:rPr lang="zh-TW" altLang="en-US" sz="4200" dirty="0">
                <a:latin typeface="文鼎標楷注音" pitchFamily="66" charset="-120"/>
                <a:ea typeface="文鼎標楷注音" pitchFamily="66" charset="-120"/>
              </a:rPr>
              <a:t>對於客人，我們盡地主之</a:t>
            </a:r>
            <a:r>
              <a:rPr lang="zh-TW" altLang="en-US" sz="4200" dirty="0">
                <a:latin typeface="文鼎標楷注音破音一" pitchFamily="66" charset="-120"/>
                <a:ea typeface="文鼎標楷注音破音一" pitchFamily="66" charset="-120"/>
              </a:rPr>
              <a:t>誼</a:t>
            </a:r>
            <a:r>
              <a:rPr lang="en-US" altLang="zh-TW" sz="4200" dirty="0">
                <a:latin typeface="文鼎標楷注音" pitchFamily="66" charset="-120"/>
                <a:ea typeface="文鼎標楷注音" pitchFamily="66" charset="-120"/>
              </a:rPr>
              <a:t>﹐</a:t>
            </a:r>
            <a:r>
              <a:rPr lang="zh-TW" altLang="en-US" sz="4200" dirty="0">
                <a:latin typeface="文鼎標楷注音" pitchFamily="66" charset="-120"/>
                <a:ea typeface="文鼎標楷注音" pitchFamily="66" charset="-120"/>
              </a:rPr>
              <a:t>好好招待</a:t>
            </a:r>
            <a:r>
              <a:rPr lang="zh-TW" altLang="en-US" sz="4400" dirty="0" smtClean="0">
                <a:latin typeface="文鼎標楷注音" pitchFamily="66" charset="-120"/>
                <a:ea typeface="文鼎標楷注音" pitchFamily="66" charset="-120"/>
              </a:rPr>
              <a:t>。</a:t>
            </a:r>
            <a:endParaRPr lang="en-US" altLang="zh-TW" sz="4400" dirty="0">
              <a:latin typeface="文鼎標楷注音" pitchFamily="66" charset="-120"/>
              <a:ea typeface="文鼎標楷注音" pitchFamily="66" charset="-120"/>
            </a:endParaRPr>
          </a:p>
          <a:p>
            <a:pPr marL="396000" indent="-216000">
              <a:lnSpc>
                <a:spcPts val="4200"/>
              </a:lnSpc>
              <a:spcBef>
                <a:spcPts val="600"/>
              </a:spcBef>
            </a:pPr>
            <a:r>
              <a:rPr lang="zh-TW" altLang="en-US" sz="4200" dirty="0" smtClean="0">
                <a:latin typeface="文鼎標楷注音" pitchFamily="66" charset="-120"/>
                <a:ea typeface="文鼎標楷注音" pitchFamily="66" charset="-120"/>
              </a:rPr>
              <a:t>成語</a:t>
            </a:r>
            <a:r>
              <a:rPr lang="en-US" altLang="zh-TW" sz="4200" dirty="0" smtClean="0">
                <a:latin typeface="文鼎標楷注音" pitchFamily="66" charset="-120"/>
                <a:ea typeface="文鼎標楷注音" pitchFamily="66" charset="-120"/>
              </a:rPr>
              <a:t>6</a:t>
            </a:r>
            <a:r>
              <a:rPr lang="zh-TW" altLang="en-US" sz="4200" dirty="0" smtClean="0">
                <a:latin typeface="文鼎標楷注音" pitchFamily="66" charset="-120"/>
                <a:ea typeface="文鼎標楷注音" pitchFamily="66" charset="-120"/>
              </a:rPr>
              <a:t> 淚眼汪汪</a:t>
            </a:r>
            <a:endParaRPr lang="en-US" altLang="zh-TW" sz="4200" dirty="0" smtClean="0">
              <a:latin typeface="文鼎標楷注音" pitchFamily="66" charset="-120"/>
              <a:ea typeface="文鼎標楷注音" pitchFamily="66" charset="-120"/>
            </a:endParaRPr>
          </a:p>
          <a:p>
            <a:pPr marL="396000" indent="-216000">
              <a:lnSpc>
                <a:spcPts val="4200"/>
              </a:lnSpc>
              <a:spcBef>
                <a:spcPts val="600"/>
              </a:spcBef>
            </a:pPr>
            <a:r>
              <a:rPr lang="zh-TW" altLang="en-US" sz="4200" dirty="0" smtClean="0">
                <a:solidFill>
                  <a:srgbClr val="FF0000"/>
                </a:solidFill>
                <a:latin typeface="文鼎標楷注音" pitchFamily="66" charset="-120"/>
                <a:ea typeface="文鼎標楷注音" pitchFamily="66" charset="-120"/>
              </a:rPr>
              <a:t>意思</a:t>
            </a:r>
            <a:r>
              <a:rPr lang="en-US" altLang="zh-TW" sz="4200" dirty="0" smtClean="0">
                <a:latin typeface="文鼎標楷注音" pitchFamily="66" charset="-120"/>
                <a:ea typeface="文鼎標楷注音" pitchFamily="66" charset="-120"/>
              </a:rPr>
              <a:t>:</a:t>
            </a:r>
            <a:r>
              <a:rPr lang="zh-TW" altLang="en-US" sz="4200" dirty="0">
                <a:latin typeface="文鼎標楷注音" pitchFamily="66" charset="-120"/>
                <a:ea typeface="文鼎標楷注音" pitchFamily="66" charset="-120"/>
              </a:rPr>
              <a:t>眼眶中飽含淚水的樣子</a:t>
            </a:r>
            <a:r>
              <a:rPr lang="zh-TW" altLang="en-US" sz="4200" dirty="0" smtClean="0">
                <a:latin typeface="文鼎標楷注音" pitchFamily="66" charset="-120"/>
                <a:ea typeface="文鼎標楷注音" pitchFamily="66" charset="-120"/>
              </a:rPr>
              <a:t>。</a:t>
            </a:r>
            <a:endParaRPr lang="en-US" altLang="zh-TW" sz="4200" dirty="0" smtClean="0">
              <a:latin typeface="文鼎標楷注音" pitchFamily="66" charset="-120"/>
              <a:ea typeface="文鼎標楷注音" pitchFamily="66" charset="-120"/>
            </a:endParaRPr>
          </a:p>
          <a:p>
            <a:pPr marL="396000" indent="-216000">
              <a:lnSpc>
                <a:spcPts val="4200"/>
              </a:lnSpc>
              <a:spcBef>
                <a:spcPts val="600"/>
              </a:spcBef>
            </a:pPr>
            <a:r>
              <a:rPr lang="zh-TW" altLang="en-US" sz="4200" dirty="0" smtClean="0">
                <a:solidFill>
                  <a:srgbClr val="FF0000"/>
                </a:solidFill>
                <a:latin typeface="文鼎標楷注音" pitchFamily="66" charset="-120"/>
                <a:ea typeface="文鼎標楷注音" pitchFamily="66" charset="-120"/>
              </a:rPr>
              <a:t>造句</a:t>
            </a:r>
            <a:r>
              <a:rPr lang="en-US" altLang="zh-TW" sz="4200" dirty="0" smtClean="0">
                <a:latin typeface="文鼎標楷注音" pitchFamily="66" charset="-120"/>
                <a:ea typeface="文鼎標楷注音" pitchFamily="66" charset="-120"/>
              </a:rPr>
              <a:t>:</a:t>
            </a:r>
            <a:r>
              <a:rPr lang="zh-TW" altLang="en-US" sz="4200" dirty="0" smtClean="0">
                <a:latin typeface="文鼎標楷注音" pitchFamily="66" charset="-120"/>
                <a:ea typeface="文鼎標楷注音" pitchFamily="66" charset="-120"/>
              </a:rPr>
              <a:t>他淚眼汪汪的樣子，是不是在難過什麼</a:t>
            </a:r>
            <a:r>
              <a:rPr lang="en-US" altLang="zh-TW" sz="4200" dirty="0" smtClean="0">
                <a:latin typeface="文鼎標楷注音" pitchFamily="66" charset="-120"/>
                <a:ea typeface="文鼎標楷注音" pitchFamily="66" charset="-120"/>
              </a:rPr>
              <a:t>?</a:t>
            </a:r>
            <a:endParaRPr lang="zh-TW" altLang="en-US" sz="4400" dirty="0">
              <a:latin typeface="文鼎標楷注音" pitchFamily="66" charset="-120"/>
              <a:ea typeface="文鼎標楷注音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6825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116632"/>
            <a:ext cx="8712968" cy="7146032"/>
          </a:xfrm>
        </p:spPr>
        <p:txBody>
          <a:bodyPr>
            <a:noAutofit/>
          </a:bodyPr>
          <a:lstStyle/>
          <a:p>
            <a:pPr marL="396000" indent="-216000">
              <a:lnSpc>
                <a:spcPts val="4100"/>
              </a:lnSpc>
              <a:spcBef>
                <a:spcPts val="600"/>
              </a:spcBef>
            </a:pPr>
            <a:r>
              <a:rPr lang="zh-TW" altLang="en-US" sz="4200" dirty="0" smtClean="0">
                <a:latin typeface="標楷體" pitchFamily="65" charset="-120"/>
                <a:ea typeface="標楷體" pitchFamily="65" charset="-120"/>
              </a:rPr>
              <a:t>成語</a:t>
            </a:r>
            <a:r>
              <a:rPr lang="en-US" altLang="zh-TW" sz="4200" dirty="0" smtClean="0">
                <a:latin typeface="標楷體" pitchFamily="65" charset="-120"/>
                <a:ea typeface="標楷體" pitchFamily="65" charset="-120"/>
              </a:rPr>
              <a:t>7</a:t>
            </a:r>
            <a:r>
              <a:rPr lang="zh-TW" altLang="en-US" sz="42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4200" dirty="0" smtClean="0">
                <a:latin typeface="文鼎標楷注音" pitchFamily="66" charset="-120"/>
                <a:ea typeface="文鼎標楷注音" pitchFamily="66" charset="-120"/>
              </a:rPr>
              <a:t>天從人願</a:t>
            </a:r>
            <a:r>
              <a:rPr lang="zh-TW" altLang="en-US" sz="4200" dirty="0" smtClean="0">
                <a:latin typeface="標楷體" pitchFamily="65" charset="-120"/>
                <a:ea typeface="標楷體" pitchFamily="65" charset="-120"/>
              </a:rPr>
              <a:t> </a:t>
            </a:r>
            <a:endParaRPr lang="en-US" altLang="zh-TW" sz="4200" dirty="0" smtClean="0">
              <a:latin typeface="標楷體" pitchFamily="65" charset="-120"/>
              <a:ea typeface="標楷體" pitchFamily="65" charset="-120"/>
            </a:endParaRPr>
          </a:p>
          <a:p>
            <a:pPr marL="396000" indent="-216000">
              <a:lnSpc>
                <a:spcPts val="4100"/>
              </a:lnSpc>
              <a:spcBef>
                <a:spcPts val="600"/>
              </a:spcBef>
            </a:pPr>
            <a:r>
              <a:rPr lang="zh-TW" altLang="en-US" sz="4200" dirty="0" smtClean="0">
                <a:solidFill>
                  <a:srgbClr val="FF0000"/>
                </a:solidFill>
                <a:latin typeface="文鼎標宋注音" pitchFamily="18" charset="-120"/>
                <a:ea typeface="文鼎標宋注音" pitchFamily="18" charset="-120"/>
              </a:rPr>
              <a:t>意思</a:t>
            </a:r>
            <a:r>
              <a:rPr lang="en-US" altLang="zh-TW" sz="4200" dirty="0" smtClean="0">
                <a:solidFill>
                  <a:srgbClr val="FF0000"/>
                </a:solidFill>
                <a:latin typeface="文鼎標宋注音" pitchFamily="18" charset="-120"/>
                <a:ea typeface="文鼎標宋注音" pitchFamily="18" charset="-120"/>
              </a:rPr>
              <a:t>:</a:t>
            </a:r>
            <a:r>
              <a:rPr lang="zh-TW" altLang="en-US" sz="4200" dirty="0" smtClean="0">
                <a:latin typeface="文鼎標楷注音" pitchFamily="66" charset="-120"/>
                <a:ea typeface="文鼎標楷注音" pitchFamily="66" charset="-120"/>
              </a:rPr>
              <a:t>指</a:t>
            </a:r>
            <a:r>
              <a:rPr lang="zh-TW" altLang="en-US" sz="4200" dirty="0">
                <a:latin typeface="文鼎標楷注音" pitchFamily="66" charset="-120"/>
                <a:ea typeface="文鼎標楷注音" pitchFamily="66" charset="-120"/>
              </a:rPr>
              <a:t>事態發展順心如意。</a:t>
            </a:r>
            <a:endParaRPr lang="en-US" altLang="zh-TW" sz="4200" dirty="0">
              <a:latin typeface="文鼎標楷注音" pitchFamily="66" charset="-120"/>
              <a:ea typeface="文鼎標楷注音" pitchFamily="66" charset="-120"/>
            </a:endParaRPr>
          </a:p>
          <a:p>
            <a:pPr marL="396000" indent="-216000">
              <a:lnSpc>
                <a:spcPts val="4100"/>
              </a:lnSpc>
              <a:spcBef>
                <a:spcPts val="600"/>
              </a:spcBef>
            </a:pPr>
            <a:r>
              <a:rPr lang="zh-TW" altLang="en-US" sz="4200" dirty="0" smtClean="0">
                <a:solidFill>
                  <a:srgbClr val="FF0000"/>
                </a:solidFill>
                <a:latin typeface="文鼎標宋注音" pitchFamily="18" charset="-120"/>
                <a:ea typeface="文鼎標宋注音" pitchFamily="18" charset="-120"/>
              </a:rPr>
              <a:t>造句</a:t>
            </a:r>
            <a:r>
              <a:rPr lang="en-US" altLang="zh-TW" sz="4200" dirty="0" smtClean="0">
                <a:solidFill>
                  <a:srgbClr val="FF0000"/>
                </a:solidFill>
                <a:latin typeface="文鼎標宋注音" pitchFamily="18" charset="-120"/>
                <a:ea typeface="文鼎標宋注音" pitchFamily="18" charset="-120"/>
              </a:rPr>
              <a:t>:</a:t>
            </a:r>
            <a:r>
              <a:rPr lang="zh-TW" altLang="en-US" sz="4200" dirty="0">
                <a:latin typeface="文鼎標楷注音" pitchFamily="66" charset="-120"/>
                <a:ea typeface="文鼎標楷注音" pitchFamily="66" charset="-120"/>
              </a:rPr>
              <a:t>經過多年的努力，總算天從人願，他實現夢想，成為醫生。</a:t>
            </a:r>
            <a:endParaRPr lang="en-US" altLang="zh-TW" sz="4200" dirty="0">
              <a:latin typeface="文鼎標楷注音" pitchFamily="66" charset="-120"/>
              <a:ea typeface="文鼎標楷注音" pitchFamily="66" charset="-120"/>
            </a:endParaRPr>
          </a:p>
          <a:p>
            <a:pPr marL="396000" indent="-216000">
              <a:lnSpc>
                <a:spcPts val="4100"/>
              </a:lnSpc>
              <a:spcBef>
                <a:spcPts val="600"/>
              </a:spcBef>
            </a:pPr>
            <a:r>
              <a:rPr lang="zh-TW" altLang="en-US" sz="4200" dirty="0" smtClean="0">
                <a:latin typeface="文鼎標楷注音" pitchFamily="66" charset="-120"/>
                <a:ea typeface="文鼎標楷注音" pitchFamily="66" charset="-120"/>
              </a:rPr>
              <a:t>成語</a:t>
            </a:r>
            <a:r>
              <a:rPr lang="en-US" altLang="zh-TW" sz="4200" dirty="0" smtClean="0">
                <a:latin typeface="文鼎標楷注音" pitchFamily="66" charset="-120"/>
                <a:ea typeface="文鼎標楷注音" pitchFamily="66" charset="-120"/>
              </a:rPr>
              <a:t>8</a:t>
            </a:r>
            <a:r>
              <a:rPr lang="zh-TW" altLang="en-US" sz="4200" dirty="0" smtClean="0">
                <a:latin typeface="文鼎標楷注音" pitchFamily="66" charset="-120"/>
                <a:ea typeface="文鼎標楷注音" pitchFamily="66" charset="-120"/>
              </a:rPr>
              <a:t> 過關斬</a:t>
            </a:r>
            <a:r>
              <a:rPr lang="zh-TW" altLang="en-US" sz="4200" dirty="0" smtClean="0">
                <a:latin typeface="文鼎標楷注音破音一" pitchFamily="66" charset="-120"/>
                <a:ea typeface="文鼎標楷注音破音一" pitchFamily="66" charset="-120"/>
              </a:rPr>
              <a:t>將</a:t>
            </a:r>
            <a:endParaRPr lang="en-US" altLang="zh-TW" sz="4200" dirty="0" smtClean="0">
              <a:latin typeface="文鼎標楷注音破音一" pitchFamily="66" charset="-120"/>
              <a:ea typeface="文鼎標楷注音破音一" pitchFamily="66" charset="-120"/>
            </a:endParaRPr>
          </a:p>
          <a:p>
            <a:pPr marL="396000" indent="-216000">
              <a:lnSpc>
                <a:spcPts val="4100"/>
              </a:lnSpc>
              <a:spcBef>
                <a:spcPts val="600"/>
              </a:spcBef>
            </a:pPr>
            <a:r>
              <a:rPr lang="zh-TW" altLang="en-US" sz="4200" dirty="0" smtClean="0">
                <a:solidFill>
                  <a:srgbClr val="FF0000"/>
                </a:solidFill>
                <a:latin typeface="文鼎標楷注音" pitchFamily="66" charset="-120"/>
                <a:ea typeface="文鼎標楷注音" pitchFamily="66" charset="-120"/>
              </a:rPr>
              <a:t>意思</a:t>
            </a:r>
            <a:r>
              <a:rPr lang="en-US" altLang="zh-TW" sz="4200" dirty="0" smtClean="0">
                <a:latin typeface="文鼎標楷注音" pitchFamily="66" charset="-120"/>
                <a:ea typeface="文鼎標楷注音" pitchFamily="66" charset="-120"/>
              </a:rPr>
              <a:t>:</a:t>
            </a:r>
            <a:r>
              <a:rPr lang="zh-TW" altLang="en-US" sz="4200" dirty="0">
                <a:latin typeface="文鼎標楷注音" pitchFamily="66" charset="-120"/>
                <a:ea typeface="文鼎標楷注音" pitchFamily="66" charset="-120"/>
              </a:rPr>
              <a:t>克服一連串的困難，達成目標。</a:t>
            </a:r>
            <a:endParaRPr lang="en-US" altLang="zh-TW" sz="4200" dirty="0">
              <a:latin typeface="文鼎標楷注音" pitchFamily="66" charset="-120"/>
              <a:ea typeface="文鼎標楷注音" pitchFamily="66" charset="-120"/>
            </a:endParaRPr>
          </a:p>
          <a:p>
            <a:pPr marL="396000" indent="-216000">
              <a:lnSpc>
                <a:spcPts val="4100"/>
              </a:lnSpc>
              <a:spcBef>
                <a:spcPts val="600"/>
              </a:spcBef>
            </a:pPr>
            <a:r>
              <a:rPr lang="zh-TW" altLang="en-US" sz="4200" dirty="0" smtClean="0">
                <a:solidFill>
                  <a:srgbClr val="FF0000"/>
                </a:solidFill>
                <a:latin typeface="文鼎標楷注音" pitchFamily="66" charset="-120"/>
                <a:ea typeface="文鼎標楷注音" pitchFamily="66" charset="-120"/>
              </a:rPr>
              <a:t>造句</a:t>
            </a:r>
            <a:r>
              <a:rPr lang="en-US" altLang="zh-TW" sz="4200" dirty="0" smtClean="0">
                <a:latin typeface="文鼎標楷注音" pitchFamily="66" charset="-120"/>
                <a:ea typeface="文鼎標楷注音" pitchFamily="66" charset="-120"/>
              </a:rPr>
              <a:t>:</a:t>
            </a:r>
            <a:r>
              <a:rPr lang="zh-TW" altLang="en-US" sz="4200" dirty="0" smtClean="0">
                <a:latin typeface="文鼎標楷注音" pitchFamily="66" charset="-120"/>
                <a:ea typeface="文鼎標楷注音" pitchFamily="66" charset="-120"/>
              </a:rPr>
              <a:t>他</a:t>
            </a:r>
            <a:r>
              <a:rPr lang="zh-TW" altLang="en-US" sz="4200" dirty="0">
                <a:latin typeface="文鼎標楷注音" pitchFamily="66" charset="-120"/>
                <a:ea typeface="文鼎標楷注音" pitchFamily="66" charset="-120"/>
              </a:rPr>
              <a:t>一路過關斬</a:t>
            </a:r>
            <a:r>
              <a:rPr lang="zh-TW" altLang="en-US" sz="4200" dirty="0">
                <a:latin typeface="文鼎標楷注音破音一" pitchFamily="66" charset="-120"/>
                <a:ea typeface="文鼎標楷注音破音一" pitchFamily="66" charset="-120"/>
              </a:rPr>
              <a:t>將</a:t>
            </a:r>
            <a:r>
              <a:rPr lang="zh-TW" altLang="en-US" sz="4200" dirty="0">
                <a:latin typeface="文鼎標楷注音" pitchFamily="66" charset="-120"/>
                <a:ea typeface="文鼎標楷注音" pitchFamily="66" charset="-120"/>
              </a:rPr>
              <a:t>，終於獲得這次大賽的冠軍。</a:t>
            </a:r>
          </a:p>
        </p:txBody>
      </p:sp>
    </p:spTree>
    <p:extLst>
      <p:ext uri="{BB962C8B-B14F-4D97-AF65-F5344CB8AC3E}">
        <p14:creationId xmlns:p14="http://schemas.microsoft.com/office/powerpoint/2010/main" val="797760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116632"/>
            <a:ext cx="8712968" cy="7146032"/>
          </a:xfrm>
        </p:spPr>
        <p:txBody>
          <a:bodyPr>
            <a:noAutofit/>
          </a:bodyPr>
          <a:lstStyle/>
          <a:p>
            <a:pPr marL="396000" indent="-216000">
              <a:lnSpc>
                <a:spcPts val="4100"/>
              </a:lnSpc>
              <a:spcBef>
                <a:spcPts val="600"/>
              </a:spcBef>
            </a:pPr>
            <a:r>
              <a:rPr lang="zh-TW" altLang="en-US" sz="4200" dirty="0" smtClean="0">
                <a:latin typeface="標楷體" pitchFamily="65" charset="-120"/>
                <a:ea typeface="標楷體" pitchFamily="65" charset="-120"/>
              </a:rPr>
              <a:t>成語</a:t>
            </a:r>
            <a:r>
              <a:rPr lang="en-US" altLang="zh-TW" sz="4200" dirty="0" smtClean="0">
                <a:latin typeface="標楷體" pitchFamily="65" charset="-120"/>
                <a:ea typeface="標楷體" pitchFamily="65" charset="-120"/>
              </a:rPr>
              <a:t>9</a:t>
            </a:r>
            <a:r>
              <a:rPr lang="zh-TW" altLang="en-US" sz="4200" dirty="0" smtClean="0">
                <a:latin typeface="標楷體" pitchFamily="65" charset="-120"/>
                <a:ea typeface="標楷體" pitchFamily="65" charset="-120"/>
              </a:rPr>
              <a:t>  禮尚往來 </a:t>
            </a:r>
            <a:endParaRPr lang="en-US" altLang="zh-TW" sz="4200" dirty="0" smtClean="0">
              <a:latin typeface="標楷體" pitchFamily="65" charset="-120"/>
              <a:ea typeface="標楷體" pitchFamily="65" charset="-120"/>
            </a:endParaRPr>
          </a:p>
          <a:p>
            <a:pPr marL="396000" indent="-216000">
              <a:lnSpc>
                <a:spcPts val="4100"/>
              </a:lnSpc>
              <a:spcBef>
                <a:spcPts val="600"/>
              </a:spcBef>
            </a:pPr>
            <a:r>
              <a:rPr lang="zh-TW" altLang="en-US" sz="4200" dirty="0" smtClean="0">
                <a:solidFill>
                  <a:srgbClr val="FF0000"/>
                </a:solidFill>
                <a:latin typeface="文鼎標宋注音" pitchFamily="18" charset="-120"/>
                <a:ea typeface="文鼎標宋注音" pitchFamily="18" charset="-120"/>
              </a:rPr>
              <a:t>意思</a:t>
            </a:r>
            <a:r>
              <a:rPr lang="en-US" altLang="zh-TW" sz="4200" dirty="0" smtClean="0">
                <a:solidFill>
                  <a:srgbClr val="FF0000"/>
                </a:solidFill>
                <a:latin typeface="文鼎標宋注音" pitchFamily="18" charset="-120"/>
                <a:ea typeface="文鼎標宋注音" pitchFamily="18" charset="-120"/>
              </a:rPr>
              <a:t>:</a:t>
            </a:r>
            <a:r>
              <a:rPr lang="zh-TW" altLang="en-US" sz="4200" dirty="0" smtClean="0">
                <a:latin typeface="文鼎標楷注音" pitchFamily="66" charset="-120"/>
                <a:ea typeface="文鼎標楷注音" pitchFamily="66" charset="-120"/>
              </a:rPr>
              <a:t>指</a:t>
            </a:r>
            <a:r>
              <a:rPr lang="zh-TW" altLang="en-US" sz="4400" dirty="0" smtClean="0">
                <a:latin typeface="文鼎標楷注音" pitchFamily="66" charset="-120"/>
                <a:ea typeface="文鼎標楷注音" pitchFamily="66" charset="-120"/>
              </a:rPr>
              <a:t>別人</a:t>
            </a:r>
            <a:r>
              <a:rPr lang="zh-TW" altLang="en-US" sz="4400" dirty="0">
                <a:latin typeface="文鼎標楷注音" pitchFamily="66" charset="-120"/>
                <a:ea typeface="文鼎標楷注音" pitchFamily="66" charset="-120"/>
              </a:rPr>
              <a:t>以禮相待，也要以禮回報。</a:t>
            </a:r>
            <a:endParaRPr lang="en-US" altLang="zh-TW" sz="4200" dirty="0">
              <a:latin typeface="文鼎標楷注音" pitchFamily="66" charset="-120"/>
              <a:ea typeface="文鼎標楷注音" pitchFamily="66" charset="-120"/>
            </a:endParaRPr>
          </a:p>
          <a:p>
            <a:pPr marL="396000" indent="-216000">
              <a:lnSpc>
                <a:spcPts val="4100"/>
              </a:lnSpc>
              <a:spcBef>
                <a:spcPts val="600"/>
              </a:spcBef>
            </a:pPr>
            <a:r>
              <a:rPr lang="zh-TW" altLang="en-US" sz="4200" dirty="0" smtClean="0">
                <a:solidFill>
                  <a:srgbClr val="FF0000"/>
                </a:solidFill>
                <a:latin typeface="文鼎標宋注音" pitchFamily="18" charset="-120"/>
                <a:ea typeface="文鼎標宋注音" pitchFamily="18" charset="-120"/>
              </a:rPr>
              <a:t>造句</a:t>
            </a:r>
            <a:r>
              <a:rPr lang="en-US" altLang="zh-TW" sz="4200" dirty="0" smtClean="0">
                <a:solidFill>
                  <a:srgbClr val="FF0000"/>
                </a:solidFill>
                <a:latin typeface="文鼎標宋注音" pitchFamily="18" charset="-120"/>
                <a:ea typeface="文鼎標宋注音" pitchFamily="18" charset="-120"/>
              </a:rPr>
              <a:t>:</a:t>
            </a:r>
            <a:r>
              <a:rPr lang="zh-TW" altLang="en-US" sz="4400" dirty="0">
                <a:latin typeface="文鼎標楷注音" pitchFamily="66" charset="-120"/>
                <a:ea typeface="文鼎標楷注音" pitchFamily="66" charset="-120"/>
              </a:rPr>
              <a:t>禮尚往來，我也回</a:t>
            </a:r>
            <a:r>
              <a:rPr lang="zh-TW" altLang="en-US" sz="4400" dirty="0" smtClean="0">
                <a:latin typeface="文鼎標楷注音" pitchFamily="66" charset="-120"/>
                <a:ea typeface="文鼎標楷注音" pitchFamily="66" charset="-120"/>
              </a:rPr>
              <a:t>寄朋友一</a:t>
            </a:r>
            <a:r>
              <a:rPr lang="zh-TW" altLang="en-US" sz="4400" dirty="0">
                <a:latin typeface="文鼎標楷注音" pitchFamily="66" charset="-120"/>
                <a:ea typeface="文鼎標楷注音" pitchFamily="66" charset="-120"/>
              </a:rPr>
              <a:t>張賀年卡。</a:t>
            </a:r>
            <a:endParaRPr lang="en-US" altLang="zh-TW" sz="4400" dirty="0">
              <a:latin typeface="文鼎標楷注音" pitchFamily="66" charset="-120"/>
              <a:ea typeface="文鼎標楷注音" pitchFamily="66" charset="-120"/>
            </a:endParaRPr>
          </a:p>
          <a:p>
            <a:pPr marL="396000" indent="-216000">
              <a:lnSpc>
                <a:spcPts val="4100"/>
              </a:lnSpc>
              <a:spcBef>
                <a:spcPts val="600"/>
              </a:spcBef>
            </a:pPr>
            <a:r>
              <a:rPr lang="zh-TW" altLang="en-US" sz="4200" dirty="0" smtClean="0">
                <a:latin typeface="文鼎標楷注音" pitchFamily="66" charset="-120"/>
                <a:ea typeface="文鼎標楷注音" pitchFamily="66" charset="-120"/>
              </a:rPr>
              <a:t>成語</a:t>
            </a:r>
            <a:r>
              <a:rPr lang="en-US" altLang="zh-TW" sz="4200" dirty="0" smtClean="0">
                <a:latin typeface="文鼎標楷注音" pitchFamily="66" charset="-120"/>
                <a:ea typeface="文鼎標楷注音" pitchFamily="66" charset="-120"/>
              </a:rPr>
              <a:t>10</a:t>
            </a:r>
            <a:r>
              <a:rPr lang="zh-TW" altLang="en-US" sz="4200" dirty="0" smtClean="0">
                <a:latin typeface="文鼎標楷注音" pitchFamily="66" charset="-120"/>
                <a:ea typeface="文鼎標楷注音" pitchFamily="66" charset="-120"/>
              </a:rPr>
              <a:t> 手忙腳亂</a:t>
            </a:r>
            <a:endParaRPr lang="en-US" altLang="zh-TW" sz="4200" dirty="0" smtClean="0">
              <a:latin typeface="文鼎標楷注音" pitchFamily="66" charset="-120"/>
              <a:ea typeface="文鼎標楷注音" pitchFamily="66" charset="-120"/>
            </a:endParaRPr>
          </a:p>
          <a:p>
            <a:pPr marL="396000" indent="-216000">
              <a:lnSpc>
                <a:spcPts val="4100"/>
              </a:lnSpc>
              <a:spcBef>
                <a:spcPts val="600"/>
              </a:spcBef>
            </a:pPr>
            <a:r>
              <a:rPr lang="zh-TW" altLang="en-US" sz="4200" dirty="0" smtClean="0">
                <a:solidFill>
                  <a:srgbClr val="FF0000"/>
                </a:solidFill>
                <a:latin typeface="文鼎標楷注音" pitchFamily="66" charset="-120"/>
                <a:ea typeface="文鼎標楷注音" pitchFamily="66" charset="-120"/>
              </a:rPr>
              <a:t>意思</a:t>
            </a:r>
            <a:r>
              <a:rPr lang="en-US" altLang="zh-TW" sz="4200" dirty="0" smtClean="0">
                <a:latin typeface="文鼎標楷注音" pitchFamily="66" charset="-120"/>
                <a:ea typeface="文鼎標楷注音" pitchFamily="66" charset="-120"/>
              </a:rPr>
              <a:t>:</a:t>
            </a:r>
            <a:r>
              <a:rPr lang="zh-TW" altLang="en-US" sz="4200" dirty="0">
                <a:latin typeface="文鼎標楷注音" pitchFamily="66" charset="-120"/>
                <a:ea typeface="文鼎標楷注音" pitchFamily="66" charset="-120"/>
              </a:rPr>
              <a:t>形容做事慌亂，失了條理</a:t>
            </a:r>
            <a:r>
              <a:rPr lang="zh-TW" altLang="en-US" sz="4200" dirty="0" smtClean="0">
                <a:latin typeface="文鼎標楷注音" pitchFamily="66" charset="-120"/>
                <a:ea typeface="文鼎標楷注音" pitchFamily="66" charset="-120"/>
              </a:rPr>
              <a:t>。</a:t>
            </a:r>
            <a:endParaRPr lang="en-US" altLang="zh-TW" sz="4200" dirty="0" smtClean="0">
              <a:latin typeface="文鼎標楷注音" pitchFamily="66" charset="-120"/>
              <a:ea typeface="文鼎標楷注音" pitchFamily="66" charset="-120"/>
            </a:endParaRPr>
          </a:p>
          <a:p>
            <a:pPr marL="396000" indent="-216000">
              <a:lnSpc>
                <a:spcPts val="4100"/>
              </a:lnSpc>
              <a:spcBef>
                <a:spcPts val="600"/>
              </a:spcBef>
            </a:pPr>
            <a:r>
              <a:rPr lang="zh-TW" altLang="en-US" sz="4200" dirty="0" smtClean="0">
                <a:solidFill>
                  <a:srgbClr val="FF0000"/>
                </a:solidFill>
                <a:latin typeface="文鼎標楷注音" pitchFamily="66" charset="-120"/>
                <a:ea typeface="文鼎標楷注音" pitchFamily="66" charset="-120"/>
              </a:rPr>
              <a:t>造句</a:t>
            </a:r>
            <a:r>
              <a:rPr lang="en-US" altLang="zh-TW" sz="4200" dirty="0" smtClean="0">
                <a:latin typeface="文鼎標楷注音" pitchFamily="66" charset="-120"/>
                <a:ea typeface="文鼎標楷注音" pitchFamily="66" charset="-120"/>
              </a:rPr>
              <a:t>:</a:t>
            </a:r>
            <a:r>
              <a:rPr lang="zh-TW" altLang="en-US" sz="4200" dirty="0">
                <a:latin typeface="文鼎標楷注音" pitchFamily="66" charset="-120"/>
                <a:ea typeface="文鼎標楷注音" pitchFamily="66" charset="-120"/>
              </a:rPr>
              <a:t>時間快到了，他才手忙腳亂地準備出門。</a:t>
            </a:r>
          </a:p>
        </p:txBody>
      </p:sp>
    </p:spTree>
    <p:extLst>
      <p:ext uri="{BB962C8B-B14F-4D97-AF65-F5344CB8AC3E}">
        <p14:creationId xmlns:p14="http://schemas.microsoft.com/office/powerpoint/2010/main" val="209748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116632"/>
            <a:ext cx="8712968" cy="7146032"/>
          </a:xfrm>
        </p:spPr>
        <p:txBody>
          <a:bodyPr>
            <a:noAutofit/>
          </a:bodyPr>
          <a:lstStyle/>
          <a:p>
            <a:pPr marL="396000" indent="-216000">
              <a:lnSpc>
                <a:spcPts val="4300"/>
              </a:lnSpc>
              <a:spcBef>
                <a:spcPts val="600"/>
              </a:spcBef>
            </a:pPr>
            <a:r>
              <a:rPr lang="zh-TW" altLang="en-US" sz="4200" dirty="0" smtClean="0">
                <a:latin typeface="標楷體" pitchFamily="65" charset="-120"/>
                <a:ea typeface="標楷體" pitchFamily="65" charset="-120"/>
              </a:rPr>
              <a:t>成語</a:t>
            </a:r>
            <a:r>
              <a:rPr lang="en-US" altLang="zh-TW" sz="4200" dirty="0" smtClean="0">
                <a:latin typeface="標楷體" pitchFamily="65" charset="-120"/>
                <a:ea typeface="標楷體" pitchFamily="65" charset="-120"/>
              </a:rPr>
              <a:t>11</a:t>
            </a:r>
            <a:r>
              <a:rPr lang="zh-TW" altLang="en-US" sz="42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4200" dirty="0">
                <a:latin typeface="文鼎標楷注音" pitchFamily="66" charset="-120"/>
                <a:ea typeface="文鼎標楷注音" pitchFamily="66" charset="-120"/>
              </a:rPr>
              <a:t>低聲下氣 </a:t>
            </a:r>
            <a:endParaRPr lang="en-US" altLang="zh-TW" sz="4200" dirty="0">
              <a:latin typeface="文鼎標楷注音" pitchFamily="66" charset="-120"/>
              <a:ea typeface="文鼎標楷注音" pitchFamily="66" charset="-120"/>
            </a:endParaRPr>
          </a:p>
          <a:p>
            <a:pPr marL="396000" indent="-216000">
              <a:lnSpc>
                <a:spcPts val="4300"/>
              </a:lnSpc>
              <a:spcBef>
                <a:spcPts val="600"/>
              </a:spcBef>
            </a:pPr>
            <a:r>
              <a:rPr lang="zh-TW" altLang="en-US" sz="4200" dirty="0" smtClean="0">
                <a:solidFill>
                  <a:srgbClr val="FF0000"/>
                </a:solidFill>
                <a:latin typeface="文鼎標宋注音" pitchFamily="18" charset="-120"/>
                <a:ea typeface="文鼎標宋注音" pitchFamily="18" charset="-120"/>
              </a:rPr>
              <a:t>意思</a:t>
            </a:r>
            <a:r>
              <a:rPr lang="en-US" altLang="zh-TW" sz="4200" dirty="0" smtClean="0">
                <a:solidFill>
                  <a:srgbClr val="FF0000"/>
                </a:solidFill>
                <a:latin typeface="文鼎標宋注音" pitchFamily="18" charset="-120"/>
                <a:ea typeface="文鼎標宋注音" pitchFamily="18" charset="-120"/>
              </a:rPr>
              <a:t>:</a:t>
            </a:r>
            <a:r>
              <a:rPr lang="zh-TW" altLang="en-US" sz="4200" dirty="0">
                <a:latin typeface="文鼎標楷注音" pitchFamily="66" charset="-120"/>
                <a:ea typeface="文鼎標楷注音" pitchFamily="66" charset="-120"/>
              </a:rPr>
              <a:t>形容說話恭順小心的樣子</a:t>
            </a:r>
            <a:r>
              <a:rPr lang="zh-TW" altLang="en-US" sz="4200" dirty="0" smtClean="0">
                <a:latin typeface="文鼎標楷注音" pitchFamily="66" charset="-120"/>
                <a:ea typeface="文鼎標楷注音" pitchFamily="66" charset="-120"/>
              </a:rPr>
              <a:t>。</a:t>
            </a:r>
            <a:endParaRPr lang="en-US" altLang="zh-TW" sz="4200" dirty="0" smtClean="0">
              <a:latin typeface="文鼎標楷注音" pitchFamily="66" charset="-120"/>
              <a:ea typeface="文鼎標楷注音" pitchFamily="66" charset="-120"/>
            </a:endParaRPr>
          </a:p>
          <a:p>
            <a:pPr marL="396000" indent="-216000">
              <a:lnSpc>
                <a:spcPts val="4300"/>
              </a:lnSpc>
              <a:spcBef>
                <a:spcPts val="600"/>
              </a:spcBef>
            </a:pPr>
            <a:r>
              <a:rPr lang="zh-TW" altLang="en-US" sz="4200" dirty="0" smtClean="0">
                <a:solidFill>
                  <a:srgbClr val="FF0000"/>
                </a:solidFill>
                <a:latin typeface="文鼎標宋注音" pitchFamily="18" charset="-120"/>
                <a:ea typeface="文鼎標宋注音" pitchFamily="18" charset="-120"/>
              </a:rPr>
              <a:t>造句</a:t>
            </a:r>
            <a:r>
              <a:rPr lang="en-US" altLang="zh-TW" sz="4200" dirty="0" smtClean="0">
                <a:solidFill>
                  <a:srgbClr val="FF0000"/>
                </a:solidFill>
                <a:latin typeface="文鼎標宋注音" pitchFamily="18" charset="-120"/>
                <a:ea typeface="文鼎標宋注音" pitchFamily="18" charset="-120"/>
              </a:rPr>
              <a:t>:</a:t>
            </a:r>
            <a:r>
              <a:rPr lang="zh-TW" altLang="en-US" sz="4200" dirty="0">
                <a:latin typeface="文鼎標楷注音" pitchFamily="66" charset="-120"/>
                <a:ea typeface="文鼎標楷注音" pitchFamily="66" charset="-120"/>
              </a:rPr>
              <a:t>他低聲下氣地求對方原諒自己的過錯</a:t>
            </a:r>
            <a:r>
              <a:rPr lang="zh-TW" altLang="en-US" sz="4200" dirty="0" smtClean="0">
                <a:latin typeface="文鼎標楷注音" pitchFamily="66" charset="-120"/>
                <a:ea typeface="文鼎標楷注音" pitchFamily="66" charset="-120"/>
              </a:rPr>
              <a:t>。</a:t>
            </a:r>
            <a:endParaRPr lang="en-US" altLang="zh-TW" sz="4400" dirty="0">
              <a:latin typeface="文鼎標楷注音" pitchFamily="66" charset="-120"/>
              <a:ea typeface="文鼎標楷注音" pitchFamily="66" charset="-120"/>
            </a:endParaRPr>
          </a:p>
          <a:p>
            <a:pPr marL="396000" indent="-216000">
              <a:lnSpc>
                <a:spcPts val="4300"/>
              </a:lnSpc>
              <a:spcBef>
                <a:spcPts val="600"/>
              </a:spcBef>
            </a:pPr>
            <a:r>
              <a:rPr lang="zh-TW" altLang="en-US" sz="4200" dirty="0" smtClean="0">
                <a:latin typeface="文鼎標楷注音" pitchFamily="66" charset="-120"/>
                <a:ea typeface="文鼎標楷注音" pitchFamily="66" charset="-120"/>
              </a:rPr>
              <a:t>成語</a:t>
            </a:r>
            <a:r>
              <a:rPr lang="en-US" altLang="zh-TW" sz="4200" dirty="0" smtClean="0">
                <a:latin typeface="文鼎標楷注音" pitchFamily="66" charset="-120"/>
                <a:ea typeface="文鼎標楷注音" pitchFamily="66" charset="-120"/>
              </a:rPr>
              <a:t>12</a:t>
            </a:r>
            <a:r>
              <a:rPr lang="zh-TW" altLang="en-US" sz="4200" dirty="0" smtClean="0">
                <a:latin typeface="文鼎標楷注音" pitchFamily="66" charset="-120"/>
                <a:ea typeface="文鼎標楷注音" pitchFamily="66" charset="-120"/>
              </a:rPr>
              <a:t> </a:t>
            </a:r>
            <a:r>
              <a:rPr lang="zh-TW" altLang="en-US" sz="4200" dirty="0" smtClean="0">
                <a:latin typeface="文鼎標楷注音破音二" pitchFamily="66" charset="-120"/>
                <a:ea typeface="文鼎標楷注音破音二" pitchFamily="66" charset="-120"/>
              </a:rPr>
              <a:t>一</a:t>
            </a:r>
            <a:r>
              <a:rPr lang="zh-TW" altLang="en-US" sz="4200" dirty="0" smtClean="0">
                <a:latin typeface="文鼎標楷注音" pitchFamily="66" charset="-120"/>
                <a:ea typeface="文鼎標楷注音" pitchFamily="66" charset="-120"/>
              </a:rPr>
              <a:t>筆勾消</a:t>
            </a:r>
            <a:endParaRPr lang="en-US" altLang="zh-TW" sz="4200" dirty="0" smtClean="0">
              <a:latin typeface="文鼎標楷注音" pitchFamily="66" charset="-120"/>
              <a:ea typeface="文鼎標楷注音" pitchFamily="66" charset="-120"/>
            </a:endParaRPr>
          </a:p>
          <a:p>
            <a:pPr marL="396000" indent="-216000">
              <a:lnSpc>
                <a:spcPts val="4300"/>
              </a:lnSpc>
              <a:spcBef>
                <a:spcPts val="600"/>
              </a:spcBef>
            </a:pPr>
            <a:r>
              <a:rPr lang="zh-TW" altLang="en-US" sz="4200" dirty="0" smtClean="0">
                <a:solidFill>
                  <a:srgbClr val="FF0000"/>
                </a:solidFill>
                <a:latin typeface="文鼎標楷注音" pitchFamily="66" charset="-120"/>
                <a:ea typeface="文鼎標楷注音" pitchFamily="66" charset="-120"/>
              </a:rPr>
              <a:t>意思</a:t>
            </a:r>
            <a:r>
              <a:rPr lang="en-US" altLang="zh-TW" sz="4200" dirty="0" smtClean="0">
                <a:latin typeface="文鼎標楷注音" pitchFamily="66" charset="-120"/>
                <a:ea typeface="文鼎標楷注音" pitchFamily="66" charset="-120"/>
              </a:rPr>
              <a:t>:</a:t>
            </a:r>
            <a:r>
              <a:rPr lang="zh-TW" altLang="en-US" sz="4200" dirty="0" smtClean="0">
                <a:latin typeface="文鼎標楷注音" pitchFamily="66" charset="-120"/>
                <a:ea typeface="文鼎標楷注音" pitchFamily="66" charset="-120"/>
              </a:rPr>
              <a:t>全部都取消。</a:t>
            </a:r>
            <a:endParaRPr lang="en-US" altLang="zh-TW" sz="4200" dirty="0" smtClean="0">
              <a:latin typeface="文鼎標楷注音" pitchFamily="66" charset="-120"/>
              <a:ea typeface="文鼎標楷注音" pitchFamily="66" charset="-120"/>
            </a:endParaRPr>
          </a:p>
          <a:p>
            <a:pPr marL="396000" indent="-216000">
              <a:lnSpc>
                <a:spcPts val="4300"/>
              </a:lnSpc>
              <a:spcBef>
                <a:spcPts val="600"/>
              </a:spcBef>
            </a:pPr>
            <a:r>
              <a:rPr lang="zh-TW" altLang="en-US" sz="4200" dirty="0" smtClean="0">
                <a:solidFill>
                  <a:srgbClr val="FF0000"/>
                </a:solidFill>
                <a:latin typeface="文鼎標楷注音" pitchFamily="66" charset="-120"/>
                <a:ea typeface="文鼎標楷注音" pitchFamily="66" charset="-120"/>
              </a:rPr>
              <a:t>造句</a:t>
            </a:r>
            <a:r>
              <a:rPr lang="en-US" altLang="zh-TW" sz="4200" dirty="0" smtClean="0">
                <a:latin typeface="文鼎標楷注音" pitchFamily="66" charset="-120"/>
                <a:ea typeface="文鼎標楷注音" pitchFamily="66" charset="-120"/>
              </a:rPr>
              <a:t>:</a:t>
            </a:r>
            <a:r>
              <a:rPr lang="zh-TW" altLang="en-US" sz="4200" dirty="0" smtClean="0">
                <a:latin typeface="文鼎標楷注音" pitchFamily="66" charset="-120"/>
                <a:ea typeface="文鼎標楷注音" pitchFamily="66" charset="-120"/>
              </a:rPr>
              <a:t>這件事情你就一筆勾消，不要跟他計較了</a:t>
            </a:r>
            <a:r>
              <a:rPr lang="en-US" altLang="zh-TW" sz="4200" dirty="0" smtClean="0">
                <a:latin typeface="文鼎標楷注音" pitchFamily="66" charset="-120"/>
                <a:ea typeface="文鼎標楷注音" pitchFamily="66" charset="-120"/>
              </a:rPr>
              <a:t>!</a:t>
            </a:r>
            <a:endParaRPr lang="zh-TW" altLang="en-US" sz="4200" dirty="0">
              <a:latin typeface="文鼎標楷注音" pitchFamily="66" charset="-120"/>
              <a:ea typeface="文鼎標楷注音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8105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116632"/>
            <a:ext cx="8712968" cy="7146032"/>
          </a:xfrm>
        </p:spPr>
        <p:txBody>
          <a:bodyPr>
            <a:noAutofit/>
          </a:bodyPr>
          <a:lstStyle/>
          <a:p>
            <a:pPr>
              <a:lnSpc>
                <a:spcPts val="4000"/>
              </a:lnSpc>
            </a:pPr>
            <a:r>
              <a:rPr lang="zh-TW" altLang="en-US" sz="4200" dirty="0" smtClean="0">
                <a:latin typeface="標楷體" pitchFamily="65" charset="-120"/>
                <a:ea typeface="標楷體" pitchFamily="65" charset="-120"/>
              </a:rPr>
              <a:t>成語</a:t>
            </a:r>
            <a:r>
              <a:rPr lang="en-US" altLang="zh-TW" sz="4200" dirty="0" smtClean="0">
                <a:latin typeface="標楷體" pitchFamily="65" charset="-120"/>
                <a:ea typeface="標楷體" pitchFamily="65" charset="-120"/>
              </a:rPr>
              <a:t>13</a:t>
            </a:r>
            <a:r>
              <a:rPr lang="zh-TW" altLang="en-US" sz="42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4200" dirty="0">
                <a:latin typeface="文鼎標楷注音" pitchFamily="66" charset="-120"/>
                <a:ea typeface="文鼎標楷注音" pitchFamily="66" charset="-120"/>
              </a:rPr>
              <a:t>過河拆橋</a:t>
            </a:r>
            <a:endParaRPr lang="en-US" altLang="zh-TW" sz="4200" dirty="0">
              <a:latin typeface="文鼎標楷注音" pitchFamily="66" charset="-120"/>
              <a:ea typeface="文鼎標楷注音" pitchFamily="66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4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意思</a:t>
            </a:r>
            <a:r>
              <a:rPr lang="en-US" altLang="zh-TW" sz="4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200" dirty="0">
                <a:latin typeface="文鼎標楷注音" pitchFamily="66" charset="-120"/>
                <a:ea typeface="文鼎標楷注音" pitchFamily="66" charset="-120"/>
              </a:rPr>
              <a:t>不念舊情，忘恩負義。</a:t>
            </a:r>
            <a:endParaRPr lang="en-US" altLang="zh-TW" sz="4200" dirty="0">
              <a:latin typeface="文鼎標楷注音" pitchFamily="66" charset="-120"/>
              <a:ea typeface="文鼎標楷注音" pitchFamily="66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4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造句</a:t>
            </a:r>
            <a:r>
              <a:rPr lang="en-US" altLang="zh-TW" sz="4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200" dirty="0">
                <a:latin typeface="文鼎標楷注音" pitchFamily="66" charset="-120"/>
                <a:ea typeface="文鼎標楷注音" pitchFamily="66" charset="-120"/>
              </a:rPr>
              <a:t>受人之恩，要泉湧以報，千萬不可以過河拆橋。</a:t>
            </a:r>
            <a:endParaRPr lang="en-US" altLang="zh-TW" sz="4200" dirty="0">
              <a:latin typeface="文鼎標楷注音" pitchFamily="66" charset="-120"/>
              <a:ea typeface="文鼎標楷注音" pitchFamily="66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4200" dirty="0">
                <a:latin typeface="標楷體" pitchFamily="65" charset="-120"/>
                <a:ea typeface="標楷體" pitchFamily="65" charset="-120"/>
              </a:rPr>
              <a:t>成語</a:t>
            </a:r>
            <a:r>
              <a:rPr lang="en-US" altLang="zh-TW" sz="4200" dirty="0" smtClean="0">
                <a:latin typeface="文鼎標楷注音" pitchFamily="66" charset="-120"/>
                <a:ea typeface="文鼎標楷注音" pitchFamily="66" charset="-120"/>
              </a:rPr>
              <a:t>14</a:t>
            </a:r>
            <a:r>
              <a:rPr lang="zh-TW" altLang="en-US" sz="4200" dirty="0" smtClean="0">
                <a:latin typeface="文鼎標楷注音" pitchFamily="66" charset="-120"/>
                <a:ea typeface="文鼎標楷注音" pitchFamily="66" charset="-120"/>
              </a:rPr>
              <a:t> 形影不離</a:t>
            </a:r>
            <a:endParaRPr lang="en-US" altLang="zh-TW" sz="4200" dirty="0">
              <a:latin typeface="文鼎標楷注音" pitchFamily="66" charset="-120"/>
              <a:ea typeface="文鼎標楷注音" pitchFamily="66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4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意思</a:t>
            </a:r>
            <a:r>
              <a:rPr lang="en-US" altLang="zh-TW" sz="4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200" dirty="0">
                <a:latin typeface="文鼎標楷注音" pitchFamily="66" charset="-120"/>
                <a:ea typeface="文鼎標楷注音" pitchFamily="66" charset="-120"/>
              </a:rPr>
              <a:t>表示彼此常常一起做事、分享任何事情。</a:t>
            </a:r>
            <a:endParaRPr lang="en-US" altLang="zh-TW" sz="4200" dirty="0">
              <a:latin typeface="文鼎標楷注音" pitchFamily="66" charset="-120"/>
              <a:ea typeface="文鼎標楷注音" pitchFamily="66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4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造句</a:t>
            </a:r>
            <a:r>
              <a:rPr lang="en-US" altLang="zh-TW" sz="42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200" dirty="0">
                <a:latin typeface="文鼎標楷注音" pitchFamily="66" charset="-120"/>
                <a:ea typeface="文鼎標楷注音" pitchFamily="66" charset="-120"/>
              </a:rPr>
              <a:t>他們兩個好朋友總是形影不離，做什麼事都在一起。</a:t>
            </a:r>
          </a:p>
          <a:p>
            <a:pPr marL="396000" indent="-216000">
              <a:lnSpc>
                <a:spcPts val="4300"/>
              </a:lnSpc>
              <a:spcBef>
                <a:spcPts val="600"/>
              </a:spcBef>
            </a:pPr>
            <a:endParaRPr lang="zh-TW" altLang="en-US" sz="4200" dirty="0">
              <a:latin typeface="文鼎標楷注音" pitchFamily="66" charset="-120"/>
              <a:ea typeface="文鼎標楷注音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4589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116632"/>
            <a:ext cx="8712968" cy="7146032"/>
          </a:xfrm>
        </p:spPr>
        <p:txBody>
          <a:bodyPr>
            <a:noAutofit/>
          </a:bodyPr>
          <a:lstStyle/>
          <a:p>
            <a:pPr marL="540000">
              <a:lnSpc>
                <a:spcPts val="4000"/>
              </a:lnSpc>
              <a:spcBef>
                <a:spcPts val="600"/>
              </a:spcBef>
            </a:pPr>
            <a:r>
              <a:rPr lang="zh-TW" altLang="en-US" sz="4200" dirty="0" smtClean="0">
                <a:latin typeface="標楷體" pitchFamily="65" charset="-120"/>
                <a:ea typeface="標楷體" pitchFamily="65" charset="-120"/>
              </a:rPr>
              <a:t>成語</a:t>
            </a:r>
            <a:r>
              <a:rPr lang="en-US" altLang="zh-TW" sz="4200" dirty="0" smtClean="0">
                <a:latin typeface="標楷體" pitchFamily="65" charset="-120"/>
                <a:ea typeface="標楷體" pitchFamily="65" charset="-120"/>
              </a:rPr>
              <a:t>15</a:t>
            </a:r>
            <a:r>
              <a:rPr lang="zh-TW" altLang="en-US" sz="42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4200" dirty="0" smtClean="0">
                <a:latin typeface="文鼎標楷注音" pitchFamily="66" charset="-120"/>
                <a:ea typeface="文鼎標楷注音" pitchFamily="66" charset="-120"/>
              </a:rPr>
              <a:t>一針見血</a:t>
            </a:r>
            <a:endParaRPr lang="en-US" altLang="zh-TW" sz="4200" dirty="0">
              <a:latin typeface="文鼎標楷注音" pitchFamily="66" charset="-120"/>
              <a:ea typeface="文鼎標楷注音" pitchFamily="66" charset="-120"/>
            </a:endParaRPr>
          </a:p>
          <a:p>
            <a:pPr marL="540000">
              <a:lnSpc>
                <a:spcPts val="4000"/>
              </a:lnSpc>
              <a:spcBef>
                <a:spcPts val="600"/>
              </a:spcBef>
            </a:pPr>
            <a:r>
              <a:rPr lang="zh-TW" altLang="en-US" sz="4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意思</a:t>
            </a:r>
            <a:r>
              <a:rPr lang="en-US" altLang="zh-TW" sz="4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200" dirty="0">
                <a:latin typeface="文鼎標楷注音" pitchFamily="66" charset="-120"/>
                <a:ea typeface="文鼎標楷注音" pitchFamily="66" charset="-120"/>
              </a:rPr>
              <a:t>比喻言論直接，並切入重點。</a:t>
            </a:r>
            <a:endParaRPr lang="en-US" altLang="zh-TW" sz="4200" dirty="0">
              <a:latin typeface="文鼎標楷注音" pitchFamily="66" charset="-120"/>
              <a:ea typeface="文鼎標楷注音" pitchFamily="66" charset="-120"/>
            </a:endParaRPr>
          </a:p>
          <a:p>
            <a:pPr marL="540000">
              <a:lnSpc>
                <a:spcPts val="4000"/>
              </a:lnSpc>
              <a:spcBef>
                <a:spcPts val="600"/>
              </a:spcBef>
            </a:pPr>
            <a:r>
              <a:rPr lang="zh-TW" altLang="en-US" sz="4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造句</a:t>
            </a:r>
            <a:r>
              <a:rPr lang="en-US" altLang="zh-TW" sz="4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200" dirty="0">
                <a:latin typeface="文鼎標楷注音" pitchFamily="66" charset="-120"/>
                <a:ea typeface="文鼎標楷注音" pitchFamily="66" charset="-120"/>
              </a:rPr>
              <a:t>他平時雖然少說話，但發言時總能一針見血地指出問題所在。</a:t>
            </a:r>
          </a:p>
          <a:p>
            <a:pPr>
              <a:lnSpc>
                <a:spcPts val="4000"/>
              </a:lnSpc>
            </a:pPr>
            <a:r>
              <a:rPr lang="zh-TW" altLang="en-US" sz="4200" dirty="0" smtClean="0">
                <a:latin typeface="標楷體" pitchFamily="65" charset="-120"/>
                <a:ea typeface="標楷體" pitchFamily="65" charset="-120"/>
              </a:rPr>
              <a:t>成語</a:t>
            </a:r>
            <a:r>
              <a:rPr lang="en-US" altLang="zh-TW" sz="4200" dirty="0" smtClean="0">
                <a:latin typeface="文鼎標楷注音" pitchFamily="66" charset="-120"/>
                <a:ea typeface="文鼎標楷注音" pitchFamily="66" charset="-120"/>
              </a:rPr>
              <a:t>16</a:t>
            </a:r>
            <a:r>
              <a:rPr lang="zh-TW" altLang="en-US" sz="4200" dirty="0" smtClean="0">
                <a:latin typeface="文鼎標楷注音" pitchFamily="66" charset="-120"/>
                <a:ea typeface="文鼎標楷注音" pitchFamily="66" charset="-120"/>
              </a:rPr>
              <a:t> 目不識丁</a:t>
            </a:r>
            <a:endParaRPr lang="en-US" altLang="zh-TW" sz="4200" dirty="0" smtClean="0">
              <a:latin typeface="文鼎標楷注音" pitchFamily="66" charset="-120"/>
              <a:ea typeface="文鼎標楷注音" pitchFamily="66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4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意思</a:t>
            </a:r>
            <a:r>
              <a:rPr lang="en-US" altLang="zh-TW" sz="4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200" dirty="0">
                <a:latin typeface="文鼎標楷注音" pitchFamily="66" charset="-120"/>
                <a:ea typeface="文鼎標楷注音" pitchFamily="66" charset="-120"/>
              </a:rPr>
              <a:t>指不識字或毫無學問。</a:t>
            </a:r>
            <a:endParaRPr lang="en-US" altLang="zh-TW" sz="4200" dirty="0">
              <a:latin typeface="文鼎標楷注音" pitchFamily="66" charset="-120"/>
              <a:ea typeface="文鼎標楷注音" pitchFamily="66" charset="-120"/>
            </a:endParaRPr>
          </a:p>
          <a:p>
            <a:pPr>
              <a:lnSpc>
                <a:spcPts val="4000"/>
              </a:lnSpc>
            </a:pPr>
            <a:r>
              <a:rPr lang="zh-TW" altLang="en-US" sz="4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造句</a:t>
            </a:r>
            <a:r>
              <a:rPr lang="en-US" altLang="zh-TW" sz="42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200" dirty="0">
                <a:latin typeface="文鼎標楷注音" pitchFamily="66" charset="-120"/>
                <a:ea typeface="文鼎標楷注音" pitchFamily="66" charset="-120"/>
              </a:rPr>
              <a:t>爺爺說他這輩子</a:t>
            </a:r>
            <a:r>
              <a:rPr lang="zh-TW" altLang="en-US" sz="4200" dirty="0" smtClean="0">
                <a:latin typeface="文鼎標楷注音" pitchFamily="66" charset="-120"/>
                <a:ea typeface="文鼎標楷注音" pitchFamily="66" charset="-120"/>
              </a:rPr>
              <a:t>最可惜的就是</a:t>
            </a:r>
            <a:r>
              <a:rPr lang="zh-TW" altLang="en-US" sz="4200" dirty="0">
                <a:latin typeface="文鼎標楷注音" pitchFamily="66" charset="-120"/>
                <a:ea typeface="文鼎標楷注音" pitchFamily="66" charset="-120"/>
              </a:rPr>
              <a:t>沒唸過書</a:t>
            </a:r>
            <a:r>
              <a:rPr lang="zh-TW" altLang="en-US" sz="4200" dirty="0" smtClean="0">
                <a:latin typeface="文鼎標楷注音" pitchFamily="66" charset="-120"/>
                <a:ea typeface="文鼎標楷注音" pitchFamily="66" charset="-120"/>
              </a:rPr>
              <a:t>，目不識丁</a:t>
            </a:r>
            <a:r>
              <a:rPr lang="zh-TW" altLang="en-US" sz="4200" dirty="0">
                <a:latin typeface="文鼎標楷注音" pitchFamily="66" charset="-120"/>
                <a:ea typeface="文鼎標楷注音" pitchFamily="66" charset="-12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140918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3235</TotalTime>
  <Words>1891</Words>
  <Application>Microsoft Office PowerPoint</Application>
  <PresentationFormat>如螢幕大小 (4:3)</PresentationFormat>
  <Paragraphs>217</Paragraphs>
  <Slides>32</Slides>
  <Notes>26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32</vt:i4>
      </vt:variant>
    </vt:vector>
  </HeadingPairs>
  <TitlesOfParts>
    <vt:vector size="33" baseType="lpstr"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顏君穎</dc:creator>
  <cp:lastModifiedBy>顏君穎</cp:lastModifiedBy>
  <cp:revision>128</cp:revision>
  <dcterms:created xsi:type="dcterms:W3CDTF">2016-02-24T06:36:40Z</dcterms:created>
  <dcterms:modified xsi:type="dcterms:W3CDTF">2018-03-08T10:35:18Z</dcterms:modified>
</cp:coreProperties>
</file>