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33CCFF"/>
    <a:srgbClr val="FFCCCC"/>
    <a:srgbClr val="FFFFCC"/>
    <a:srgbClr val="66FFFF"/>
    <a:srgbClr val="CCFFFF"/>
    <a:srgbClr val="FF0066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21BC55E-ABDB-4AD1-8A25-08826FC0CB6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927E84C-DFAC-4231-8E65-BC519AD1867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4FF559BF-6603-4428-90E4-18ED999254A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DB3E8A5A-4B58-4B91-ADDA-7B28546DCF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4DA6F71E-2859-4083-AB30-CEA241CE79B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EFDDA457-FD46-404A-AE6D-3038D71301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A0500CD-E2F6-4291-83F3-B468F9A5ABE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ACCC69C-787A-4F91-AFA4-F3C77C8FE37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72EAC15-5A51-4AF4-9B96-CDB0DEE4BB2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TW" altLang="en-US" noProof="0"/>
              <a:t>按一下以編輯母片子標題樣式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576F7DC9-9D54-4539-B55C-F956F5B38F8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6216D322-1FA5-4021-A146-58BEACEE7054}" type="datetime1">
              <a:rPr lang="zh-TW" altLang="en-US"/>
              <a:pPr/>
              <a:t>2020/9/14</a:t>
            </a:fld>
            <a:endParaRPr lang="en-US" altLang="zh-TW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648EE3C9-B0F8-4274-8108-EB52A3DCAC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6F592909-70DF-4F1E-A2A5-FF7759889A5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B8BDB7E-4ADF-4319-BDBF-FBB03DB6C330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4103" name="Group 7">
            <a:extLst>
              <a:ext uri="{FF2B5EF4-FFF2-40B4-BE49-F238E27FC236}">
                <a16:creationId xmlns:a16="http://schemas.microsoft.com/office/drawing/2014/main" id="{F6B8D557-8E64-48C0-8182-0FBD121AB373}"/>
              </a:ext>
            </a:extLst>
          </p:cNvPr>
          <p:cNvGrpSpPr>
            <a:grpSpLocks/>
          </p:cNvGrpSpPr>
          <p:nvPr/>
        </p:nvGrpSpPr>
        <p:grpSpPr bwMode="auto">
          <a:xfrm>
            <a:off x="6011863" y="188913"/>
            <a:ext cx="2881312" cy="2159000"/>
            <a:chOff x="3787" y="119"/>
            <a:chExt cx="1815" cy="1360"/>
          </a:xfrm>
        </p:grpSpPr>
        <p:sp>
          <p:nvSpPr>
            <p:cNvPr id="4104" name="AutoShape 8">
              <a:extLst>
                <a:ext uri="{FF2B5EF4-FFF2-40B4-BE49-F238E27FC236}">
                  <a16:creationId xmlns:a16="http://schemas.microsoft.com/office/drawing/2014/main" id="{F61180AF-94BE-4499-A48F-E818EE21EC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7" y="119"/>
              <a:ext cx="1361" cy="998"/>
            </a:xfrm>
            <a:prstGeom prst="cloudCallout">
              <a:avLst>
                <a:gd name="adj1" fmla="val 85194"/>
                <a:gd name="adj2" fmla="val -44491"/>
              </a:avLst>
            </a:prstGeom>
            <a:solidFill>
              <a:schemeClr val="accent1">
                <a:alpha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71842" dir="27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pPr algn="ctr"/>
              <a:endParaRPr lang="zh-TW" altLang="zh-TW"/>
            </a:p>
          </p:txBody>
        </p:sp>
        <p:sp>
          <p:nvSpPr>
            <p:cNvPr id="4105" name="Oval 9">
              <a:extLst>
                <a:ext uri="{FF2B5EF4-FFF2-40B4-BE49-F238E27FC236}">
                  <a16:creationId xmlns:a16="http://schemas.microsoft.com/office/drawing/2014/main" id="{663753D6-6EFC-49C1-9AB3-DED796105D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8" y="402"/>
              <a:ext cx="91" cy="9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accent1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6" name="Oval 10">
              <a:extLst>
                <a:ext uri="{FF2B5EF4-FFF2-40B4-BE49-F238E27FC236}">
                  <a16:creationId xmlns:a16="http://schemas.microsoft.com/office/drawing/2014/main" id="{05FC385F-A1B2-467D-8183-1DB65E20BF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0" y="498"/>
              <a:ext cx="91" cy="9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accent1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7" name="Arc 11">
              <a:extLst>
                <a:ext uri="{FF2B5EF4-FFF2-40B4-BE49-F238E27FC236}">
                  <a16:creationId xmlns:a16="http://schemas.microsoft.com/office/drawing/2014/main" id="{DACDEDA6-FFDC-45CD-8EE6-95063EC6DFC9}"/>
                </a:ext>
              </a:extLst>
            </p:cNvPr>
            <p:cNvSpPr>
              <a:spLocks/>
            </p:cNvSpPr>
            <p:nvPr/>
          </p:nvSpPr>
          <p:spPr bwMode="auto">
            <a:xfrm rot="5040903">
              <a:off x="4443" y="428"/>
              <a:ext cx="287" cy="486"/>
            </a:xfrm>
            <a:custGeom>
              <a:avLst/>
              <a:gdLst>
                <a:gd name="G0" fmla="+- 0 0 0"/>
                <a:gd name="G1" fmla="+- 21098 0 0"/>
                <a:gd name="G2" fmla="+- 21600 0 0"/>
                <a:gd name="T0" fmla="*/ 4631 w 21600"/>
                <a:gd name="T1" fmla="*/ 0 h 21098"/>
                <a:gd name="T2" fmla="*/ 21600 w 21600"/>
                <a:gd name="T3" fmla="*/ 21098 h 21098"/>
                <a:gd name="T4" fmla="*/ 0 w 21600"/>
                <a:gd name="T5" fmla="*/ 21098 h 21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098" fill="none" extrusionOk="0">
                  <a:moveTo>
                    <a:pt x="4630" y="0"/>
                  </a:moveTo>
                  <a:cubicBezTo>
                    <a:pt x="14539" y="2175"/>
                    <a:pt x="21600" y="10953"/>
                    <a:pt x="21600" y="21098"/>
                  </a:cubicBezTo>
                </a:path>
                <a:path w="21600" h="21098" stroke="0" extrusionOk="0">
                  <a:moveTo>
                    <a:pt x="4630" y="0"/>
                  </a:moveTo>
                  <a:cubicBezTo>
                    <a:pt x="14539" y="2175"/>
                    <a:pt x="21600" y="10953"/>
                    <a:pt x="21600" y="21098"/>
                  </a:cubicBezTo>
                  <a:lnTo>
                    <a:pt x="0" y="21098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accent1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8" name="Arc 12">
              <a:extLst>
                <a:ext uri="{FF2B5EF4-FFF2-40B4-BE49-F238E27FC236}">
                  <a16:creationId xmlns:a16="http://schemas.microsoft.com/office/drawing/2014/main" id="{564E0D1A-B0A7-4CAC-B546-00C2413A53B5}"/>
                </a:ext>
              </a:extLst>
            </p:cNvPr>
            <p:cNvSpPr>
              <a:spLocks/>
            </p:cNvSpPr>
            <p:nvPr/>
          </p:nvSpPr>
          <p:spPr bwMode="auto">
            <a:xfrm rot="4944321">
              <a:off x="5171" y="549"/>
              <a:ext cx="408" cy="45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9" name="Arc 13">
              <a:extLst>
                <a:ext uri="{FF2B5EF4-FFF2-40B4-BE49-F238E27FC236}">
                  <a16:creationId xmlns:a16="http://schemas.microsoft.com/office/drawing/2014/main" id="{DA31E3A3-5F48-47FD-8620-26C471B8C232}"/>
                </a:ext>
              </a:extLst>
            </p:cNvPr>
            <p:cNvSpPr>
              <a:spLocks/>
            </p:cNvSpPr>
            <p:nvPr/>
          </p:nvSpPr>
          <p:spPr bwMode="auto">
            <a:xfrm rot="4944321">
              <a:off x="5080" y="1048"/>
              <a:ext cx="408" cy="45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4110" name="Group 14">
            <a:extLst>
              <a:ext uri="{FF2B5EF4-FFF2-40B4-BE49-F238E27FC236}">
                <a16:creationId xmlns:a16="http://schemas.microsoft.com/office/drawing/2014/main" id="{0DC4C7C4-BA5F-4898-A758-7EAD5C575F53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4941888"/>
            <a:ext cx="1511300" cy="915987"/>
            <a:chOff x="295" y="3612"/>
            <a:chExt cx="952" cy="577"/>
          </a:xfrm>
        </p:grpSpPr>
        <p:grpSp>
          <p:nvGrpSpPr>
            <p:cNvPr id="4111" name="Group 15">
              <a:extLst>
                <a:ext uri="{FF2B5EF4-FFF2-40B4-BE49-F238E27FC236}">
                  <a16:creationId xmlns:a16="http://schemas.microsoft.com/office/drawing/2014/main" id="{BC6FA0EA-DF1E-41D6-B17A-EF6DEC2552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" y="3612"/>
              <a:ext cx="952" cy="577"/>
              <a:chOff x="295" y="3566"/>
              <a:chExt cx="1043" cy="623"/>
            </a:xfrm>
          </p:grpSpPr>
          <p:sp>
            <p:nvSpPr>
              <p:cNvPr id="4112" name="Cloud">
                <a:extLst>
                  <a:ext uri="{FF2B5EF4-FFF2-40B4-BE49-F238E27FC236}">
                    <a16:creationId xmlns:a16="http://schemas.microsoft.com/office/drawing/2014/main" id="{F076DE52-74FF-43F2-B046-66A1A992CAC2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295" y="3566"/>
                <a:ext cx="1043" cy="623"/>
              </a:xfrm>
              <a:custGeom>
                <a:avLst/>
                <a:gdLst>
                  <a:gd name="T0" fmla="*/ 67 w 21600"/>
                  <a:gd name="T1" fmla="*/ 10800 h 21600"/>
                  <a:gd name="T2" fmla="*/ 10800 w 21600"/>
                  <a:gd name="T3" fmla="*/ 21577 h 21600"/>
                  <a:gd name="T4" fmla="*/ 21582 w 21600"/>
                  <a:gd name="T5" fmla="*/ 10800 h 21600"/>
                  <a:gd name="T6" fmla="*/ 10800 w 21600"/>
                  <a:gd name="T7" fmla="*/ 1235 h 21600"/>
                  <a:gd name="T8" fmla="*/ 2977 w 21600"/>
                  <a:gd name="T9" fmla="*/ 3262 h 21600"/>
                  <a:gd name="T10" fmla="*/ 17087 w 21600"/>
                  <a:gd name="T11" fmla="*/ 173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0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49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299"/>
                      <a:pt x="6247" y="20299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6"/>
                      <a:pt x="11036" y="21596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6"/>
                      <a:pt x="15802" y="18946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0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0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50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2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09"/>
                      <a:pt x="2172" y="13109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chemeClr val="accent1">
                  <a:alpha val="8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80322" dir="1106097" algn="ctr" rotWithShape="0">
                  <a:srgbClr val="808080"/>
                </a:outerShdw>
              </a:effec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4113" name="Arc 17">
                <a:extLst>
                  <a:ext uri="{FF2B5EF4-FFF2-40B4-BE49-F238E27FC236}">
                    <a16:creationId xmlns:a16="http://schemas.microsoft.com/office/drawing/2014/main" id="{8300783B-E27D-4E15-9844-66740C141269}"/>
                  </a:ext>
                </a:extLst>
              </p:cNvPr>
              <p:cNvSpPr>
                <a:spLocks/>
              </p:cNvSpPr>
              <p:nvPr/>
            </p:nvSpPr>
            <p:spPr bwMode="auto">
              <a:xfrm rot="6987045">
                <a:off x="664" y="3741"/>
                <a:ext cx="409" cy="241"/>
              </a:xfrm>
              <a:custGeom>
                <a:avLst/>
                <a:gdLst>
                  <a:gd name="G0" fmla="+- 0 0 0"/>
                  <a:gd name="G1" fmla="+- 19035 0 0"/>
                  <a:gd name="G2" fmla="+- 21600 0 0"/>
                  <a:gd name="T0" fmla="*/ 10209 w 21600"/>
                  <a:gd name="T1" fmla="*/ 0 h 19035"/>
                  <a:gd name="T2" fmla="*/ 21600 w 21600"/>
                  <a:gd name="T3" fmla="*/ 19035 h 19035"/>
                  <a:gd name="T4" fmla="*/ 0 w 21600"/>
                  <a:gd name="T5" fmla="*/ 19035 h 190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9035" fill="none" extrusionOk="0">
                    <a:moveTo>
                      <a:pt x="10209" y="-1"/>
                    </a:moveTo>
                    <a:cubicBezTo>
                      <a:pt x="17223" y="3761"/>
                      <a:pt x="21600" y="11075"/>
                      <a:pt x="21600" y="19035"/>
                    </a:cubicBezTo>
                  </a:path>
                  <a:path w="21600" h="19035" stroke="0" extrusionOk="0">
                    <a:moveTo>
                      <a:pt x="10209" y="-1"/>
                    </a:moveTo>
                    <a:cubicBezTo>
                      <a:pt x="17223" y="3761"/>
                      <a:pt x="21600" y="11075"/>
                      <a:pt x="21600" y="19035"/>
                    </a:cubicBezTo>
                    <a:lnTo>
                      <a:pt x="0" y="19035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14" name="Oval 18">
                <a:extLst>
                  <a:ext uri="{FF2B5EF4-FFF2-40B4-BE49-F238E27FC236}">
                    <a16:creationId xmlns:a16="http://schemas.microsoft.com/office/drawing/2014/main" id="{AAD58C93-D6F9-4C3E-B393-90F21A5F6D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3793"/>
                <a:ext cx="46" cy="4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15" name="Oval 19">
                <a:extLst>
                  <a:ext uri="{FF2B5EF4-FFF2-40B4-BE49-F238E27FC236}">
                    <a16:creationId xmlns:a16="http://schemas.microsoft.com/office/drawing/2014/main" id="{3315C5CB-9E8F-4C86-A28A-AFCE2F6A6E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4" y="3748"/>
                <a:ext cx="46" cy="4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4116" name="Oval 20">
              <a:extLst>
                <a:ext uri="{FF2B5EF4-FFF2-40B4-BE49-F238E27FC236}">
                  <a16:creationId xmlns:a16="http://schemas.microsoft.com/office/drawing/2014/main" id="{522CC2F5-EC57-4CDB-8DD9-C5FEFEE9A9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3884"/>
              <a:ext cx="182" cy="45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17" name="Oval 21">
              <a:extLst>
                <a:ext uri="{FF2B5EF4-FFF2-40B4-BE49-F238E27FC236}">
                  <a16:creationId xmlns:a16="http://schemas.microsoft.com/office/drawing/2014/main" id="{6A4E164F-7A61-4A21-A70D-72ED0FDCA0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4" y="3838"/>
              <a:ext cx="182" cy="45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1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>
        <p:tmplLst>
          <p:tmpl lvl="1">
            <p:tnLst>
              <p:par>
                <p:cTn presetID="3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from="(-#ppt_w/2)" to="(#ppt_x)" calcmode="lin" valueType="num">
                      <p:cBhvr>
                        <p:cTn dur="600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ppt_x</p:attrName>
                        </p:attrNameLst>
                      </p:cBhvr>
                    </p:anim>
                    <p:anim from="0" to="-1.0" calcmode="lin" valueType="num">
                      <p:cBhvr>
                        <p:cTn dur="200" decel="50000" autoRev="1" fill="hold">
                          <p:stCondLst>
                            <p:cond delay="600"/>
                          </p:stCondLst>
                        </p:cTn>
                        <p:tgtEl>
                          <p:spTgt spid="4099"/>
                        </p:tgtEl>
                        <p:attrNameLst>
                          <p:attrName>xshear</p:attrName>
                        </p:attrNameLst>
                      </p:cBhvr>
                    </p:anim>
                    <p:animScale>
                      <p:cBhvr>
                        <p:cTn dur="200" decel="100000" autoRev="1" fill="hold">
                          <p:stCondLst>
                            <p:cond delay="600"/>
                          </p:stCondLst>
                        </p:cTn>
                        <p:tgtEl>
                          <p:spTgt spid="4099"/>
                        </p:tgtEl>
                      </p:cBhvr>
                      <p:from x="100000" y="100000"/>
                      <p:to x="80000" y="100000"/>
                    </p:animScale>
                    <p:anim by="(#ppt_h/3+#ppt_w*0.1)" calcmode="lin" valueType="num">
                      <p:cBhvr additive="sum">
                        <p:cTn dur="200" decel="100000" autoRev="1" fill="hold">
                          <p:stCondLst>
                            <p:cond delay="600"/>
                          </p:stCondLst>
                        </p:cTn>
                        <p:tgtEl>
                          <p:spTgt spid="4099"/>
                        </p:tgtEl>
                        <p:attrNameLst>
                          <p:attrName>ppt_x</p:attrName>
                        </p:attrNameLst>
                      </p:cBhvr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CED68F-A4F9-4FF9-8CCF-5B562BA00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C4801E1-5CD4-44BF-BD36-60BA407C3B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FCB74B1-BB88-4862-B24E-F50832DC2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7B5A7E-5B99-496F-AAB1-D34527CE7BF8}" type="datetime1">
              <a:rPr lang="zh-TW" altLang="en-US"/>
              <a:pPr/>
              <a:t>2020/9/14</a:t>
            </a:fld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288202C-44C7-448C-9054-AEA53AB8F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CEB49EA-EFE9-47CE-B1E5-EEE96014D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BB186-FFD4-47EF-A4CB-369F92C9056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8438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34D1F7D9-6F41-48FA-B973-9943D36465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0260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C343013-91D0-42AD-880A-9D90767EEF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026025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26FE4AE-086D-4098-BCD3-D7D5C6169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B34942-22A7-4EFD-9FF6-8E34953A9F7B}" type="datetime1">
              <a:rPr lang="zh-TW" altLang="en-US"/>
              <a:pPr/>
              <a:t>2020/9/14</a:t>
            </a:fld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6F82E19-FD4A-4FBA-A826-B07CED50B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F1E9096-BA68-4503-A568-3970C3DCE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B1E18-5E03-4E87-9777-52CE941DA1A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67891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9362471-B9B2-4D53-A191-08D37A591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A4FE824-4CA9-4606-A6F2-B28D9A4C8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08E7A40-C9BA-479C-9533-38EFB33DD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28E43A4-9C83-425F-94C6-8293B4255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EFB77-441C-45B2-8F89-B1F4760B1F4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645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C78926C-4E68-4E28-813D-F2E94A720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002AADC-3133-4527-A7A8-1C35AEB4A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ADEDE7F-8842-4EAD-823F-8E2B2775D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D5512A3-2B60-42A8-A332-6E3F55180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5EE9B-A1F3-489C-8B42-C9A34DF40EE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532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A7514B9-14F0-4CD3-B1C0-776AFF2EE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AEA505A-C808-4F51-BD9F-F522DD669D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DED7918-FE63-4793-A5E0-DE5FD1ACE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AF719C4-0A19-403A-8804-BA199CB7B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16056A8-3924-4C34-B3EC-4C5BFB289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44C97D-C5BF-471A-AA9C-F086D702FC7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3328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64C8F54-4369-4501-A85B-58845E321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3035CE8-B0D9-4107-BD8F-FCAAC05C71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AC9EA0D-6F34-45AB-997D-635CC3FE28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87DE6981-5F74-4651-A4F7-583D9983CA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0509AC4-DF51-43B5-8585-2F18921CA6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F1B4C8C-3595-48ED-B442-ABDA53E19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5E9EC6F8-464B-4320-8BE1-10A4AB876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C77714-263A-4B98-A794-C66AA4F800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0582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16BE3A8-5A3E-441F-BC1D-63F32F1AA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AB29BEF-DF42-4D3A-B8E5-A0DFF3F29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6E290B40-4D49-4949-92C2-19B4FB637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56EE1-7172-46C6-B839-7CC68E8175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51316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11F5FB05-B5AC-4266-AA48-2B9738385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14AE3D-0F7C-4C48-991A-6E6156D21DE0}" type="datetime1">
              <a:rPr lang="zh-TW" altLang="en-US"/>
              <a:pPr/>
              <a:t>2020/9/14</a:t>
            </a:fld>
            <a:endParaRPr lang="en-US" altLang="zh-TW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13773633-6A67-4CB9-BDB9-AD0152751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6474598-5BB4-48D4-96E9-F2A79E17A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3FEB8-1275-404F-B46E-9E1F098CB19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522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85A343-ACA2-462F-97FA-2DCA80519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67BB4C6-49D8-4C21-B9D6-DDDC01F96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AF42267-28F5-430A-99F8-6D591CBAD5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953A8D4-F990-4A09-9F16-7ED133B8D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29D983-DBAC-46D8-B717-ECBDE8A53E94}" type="datetime1">
              <a:rPr lang="zh-TW" altLang="en-US"/>
              <a:pPr/>
              <a:t>2020/9/14</a:t>
            </a:fld>
            <a:endParaRPr lang="en-US" alt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3810934-67D3-4EED-B689-C57641F0A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E4433A2-739D-4A22-90AE-1C20A54E8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16E338-5755-4075-AD6B-CE651C818C4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2594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294D4D2-1E5A-40D6-B238-CAC76F26D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2987559F-2CB0-4E50-A92C-EDFE4CD51F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4B507AA-F664-4FC6-A666-56AB94008A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E303F3D-E5BD-4265-9EA3-B80DCF2D0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B1F8ED-539C-47BF-9806-EF15260D7E39}" type="datetime1">
              <a:rPr lang="zh-TW" altLang="en-US"/>
              <a:pPr/>
              <a:t>2020/9/14</a:t>
            </a:fld>
            <a:endParaRPr lang="en-US" alt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607C534-60EC-4DE6-8F28-3F18D7146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407A81F-6192-4FE7-9F68-070533CE2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100-41ED-4153-86F3-87222B5332C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94247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rgbClr val="CCE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BBA2320-EB7C-47E7-BCCC-AD9895EDF9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16DA3D8-AF4C-4C91-AB3A-E29A2B682F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0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D0748EA-6C05-478C-BDF0-E5D4E0498AC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0D5A7C45-4F3B-48C5-9306-704D4337694E}" type="datetime1">
              <a:rPr lang="zh-TW" altLang="en-US"/>
              <a:pPr/>
              <a:t>2020/9/14</a:t>
            </a:fld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25E8754-6A1D-4A74-87A8-551949A96A4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F3FD23F-A161-4836-88AA-CABCCC5E079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0D09EA-32E6-4CD3-8BC5-5B826166F82E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1031" name="Group 7">
            <a:extLst>
              <a:ext uri="{FF2B5EF4-FFF2-40B4-BE49-F238E27FC236}">
                <a16:creationId xmlns:a16="http://schemas.microsoft.com/office/drawing/2014/main" id="{94A57913-2EC6-4CFF-B1A8-C154C0A1CF4B}"/>
              </a:ext>
            </a:extLst>
          </p:cNvPr>
          <p:cNvGrpSpPr>
            <a:grpSpLocks/>
          </p:cNvGrpSpPr>
          <p:nvPr/>
        </p:nvGrpSpPr>
        <p:grpSpPr bwMode="auto">
          <a:xfrm rot="-321349">
            <a:off x="323850" y="5157788"/>
            <a:ext cx="1511300" cy="915987"/>
            <a:chOff x="295" y="3612"/>
            <a:chExt cx="952" cy="577"/>
          </a:xfrm>
        </p:grpSpPr>
        <p:grpSp>
          <p:nvGrpSpPr>
            <p:cNvPr id="1032" name="Group 8">
              <a:extLst>
                <a:ext uri="{FF2B5EF4-FFF2-40B4-BE49-F238E27FC236}">
                  <a16:creationId xmlns:a16="http://schemas.microsoft.com/office/drawing/2014/main" id="{2A81E1E4-F00C-4EE6-BCF7-C8B3801D144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295" y="3612"/>
              <a:ext cx="952" cy="577"/>
              <a:chOff x="295" y="3566"/>
              <a:chExt cx="1043" cy="623"/>
            </a:xfrm>
          </p:grpSpPr>
          <p:sp>
            <p:nvSpPr>
              <p:cNvPr id="1033" name="Cloud">
                <a:extLst>
                  <a:ext uri="{FF2B5EF4-FFF2-40B4-BE49-F238E27FC236}">
                    <a16:creationId xmlns:a16="http://schemas.microsoft.com/office/drawing/2014/main" id="{52A96D16-3481-48FA-93E7-D6138A16460A}"/>
                  </a:ext>
                </a:extLst>
              </p:cNvPr>
              <p:cNvSpPr>
                <a:spLocks noChangeAspect="1" noEditPoints="1" noChangeArrowheads="1"/>
              </p:cNvSpPr>
              <p:nvPr userDrawn="1"/>
            </p:nvSpPr>
            <p:spPr bwMode="auto">
              <a:xfrm>
                <a:off x="295" y="3566"/>
                <a:ext cx="1043" cy="623"/>
              </a:xfrm>
              <a:custGeom>
                <a:avLst/>
                <a:gdLst>
                  <a:gd name="T0" fmla="*/ 67 w 21600"/>
                  <a:gd name="T1" fmla="*/ 10800 h 21600"/>
                  <a:gd name="T2" fmla="*/ 10800 w 21600"/>
                  <a:gd name="T3" fmla="*/ 21577 h 21600"/>
                  <a:gd name="T4" fmla="*/ 21582 w 21600"/>
                  <a:gd name="T5" fmla="*/ 10800 h 21600"/>
                  <a:gd name="T6" fmla="*/ 10800 w 21600"/>
                  <a:gd name="T7" fmla="*/ 1235 h 21600"/>
                  <a:gd name="T8" fmla="*/ 2977 w 21600"/>
                  <a:gd name="T9" fmla="*/ 3262 h 21600"/>
                  <a:gd name="T10" fmla="*/ 17087 w 21600"/>
                  <a:gd name="T11" fmla="*/ 173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0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49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299"/>
                      <a:pt x="6247" y="20299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6"/>
                      <a:pt x="11036" y="21596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6"/>
                      <a:pt x="15802" y="18946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0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0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50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2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09"/>
                      <a:pt x="2172" y="13109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chemeClr val="accent1">
                  <a:alpha val="8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80322" dir="1106097" algn="ctr" rotWithShape="0">
                  <a:srgbClr val="808080"/>
                </a:outerShdw>
              </a:effec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034" name="Arc 10">
                <a:extLst>
                  <a:ext uri="{FF2B5EF4-FFF2-40B4-BE49-F238E27FC236}">
                    <a16:creationId xmlns:a16="http://schemas.microsoft.com/office/drawing/2014/main" id="{0D13074A-7B45-45E2-930A-8804B7A6501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6987045">
                <a:off x="664" y="3741"/>
                <a:ext cx="409" cy="241"/>
              </a:xfrm>
              <a:custGeom>
                <a:avLst/>
                <a:gdLst>
                  <a:gd name="G0" fmla="+- 0 0 0"/>
                  <a:gd name="G1" fmla="+- 19035 0 0"/>
                  <a:gd name="G2" fmla="+- 21600 0 0"/>
                  <a:gd name="T0" fmla="*/ 10209 w 21600"/>
                  <a:gd name="T1" fmla="*/ 0 h 19035"/>
                  <a:gd name="T2" fmla="*/ 21600 w 21600"/>
                  <a:gd name="T3" fmla="*/ 19035 h 19035"/>
                  <a:gd name="T4" fmla="*/ 0 w 21600"/>
                  <a:gd name="T5" fmla="*/ 19035 h 190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9035" fill="none" extrusionOk="0">
                    <a:moveTo>
                      <a:pt x="10209" y="-1"/>
                    </a:moveTo>
                    <a:cubicBezTo>
                      <a:pt x="17223" y="3761"/>
                      <a:pt x="21600" y="11075"/>
                      <a:pt x="21600" y="19035"/>
                    </a:cubicBezTo>
                  </a:path>
                  <a:path w="21600" h="19035" stroke="0" extrusionOk="0">
                    <a:moveTo>
                      <a:pt x="10209" y="-1"/>
                    </a:moveTo>
                    <a:cubicBezTo>
                      <a:pt x="17223" y="3761"/>
                      <a:pt x="21600" y="11075"/>
                      <a:pt x="21600" y="19035"/>
                    </a:cubicBezTo>
                    <a:lnTo>
                      <a:pt x="0" y="19035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35" name="Oval 11">
                <a:extLst>
                  <a:ext uri="{FF2B5EF4-FFF2-40B4-BE49-F238E27FC236}">
                    <a16:creationId xmlns:a16="http://schemas.microsoft.com/office/drawing/2014/main" id="{7A3F8995-55BC-479D-8670-2322A38D07B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612" y="3793"/>
                <a:ext cx="46" cy="4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36" name="Oval 12">
                <a:extLst>
                  <a:ext uri="{FF2B5EF4-FFF2-40B4-BE49-F238E27FC236}">
                    <a16:creationId xmlns:a16="http://schemas.microsoft.com/office/drawing/2014/main" id="{E8C09765-FA3A-4896-9986-D220787A8D6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974" y="3748"/>
                <a:ext cx="46" cy="4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037" name="Oval 13">
              <a:extLst>
                <a:ext uri="{FF2B5EF4-FFF2-40B4-BE49-F238E27FC236}">
                  <a16:creationId xmlns:a16="http://schemas.microsoft.com/office/drawing/2014/main" id="{8657E82F-BB91-4204-AA78-06738674F9F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6" y="3884"/>
              <a:ext cx="182" cy="45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8" name="Oval 14">
              <a:extLst>
                <a:ext uri="{FF2B5EF4-FFF2-40B4-BE49-F238E27FC236}">
                  <a16:creationId xmlns:a16="http://schemas.microsoft.com/office/drawing/2014/main" id="{65430302-8362-4EBC-AD92-2421634092B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84" y="3838"/>
              <a:ext cx="182" cy="45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63" name="Group 39">
            <a:extLst>
              <a:ext uri="{FF2B5EF4-FFF2-40B4-BE49-F238E27FC236}">
                <a16:creationId xmlns:a16="http://schemas.microsoft.com/office/drawing/2014/main" id="{05C616D4-F5E7-4B0C-9CDE-034C490E2FE8}"/>
              </a:ext>
            </a:extLst>
          </p:cNvPr>
          <p:cNvGrpSpPr>
            <a:grpSpLocks/>
          </p:cNvGrpSpPr>
          <p:nvPr/>
        </p:nvGrpSpPr>
        <p:grpSpPr bwMode="auto">
          <a:xfrm rot="-1001168">
            <a:off x="2484438" y="5589588"/>
            <a:ext cx="1008062" cy="627062"/>
            <a:chOff x="1474" y="3521"/>
            <a:chExt cx="725" cy="441"/>
          </a:xfrm>
        </p:grpSpPr>
        <p:grpSp>
          <p:nvGrpSpPr>
            <p:cNvPr id="1040" name="Group 16">
              <a:extLst>
                <a:ext uri="{FF2B5EF4-FFF2-40B4-BE49-F238E27FC236}">
                  <a16:creationId xmlns:a16="http://schemas.microsoft.com/office/drawing/2014/main" id="{F615A604-A5AF-47D9-B585-230A448729C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475818">
              <a:off x="1474" y="3521"/>
              <a:ext cx="725" cy="441"/>
              <a:chOff x="295" y="3566"/>
              <a:chExt cx="1043" cy="623"/>
            </a:xfrm>
          </p:grpSpPr>
          <p:sp>
            <p:nvSpPr>
              <p:cNvPr id="1041" name="Cloud">
                <a:extLst>
                  <a:ext uri="{FF2B5EF4-FFF2-40B4-BE49-F238E27FC236}">
                    <a16:creationId xmlns:a16="http://schemas.microsoft.com/office/drawing/2014/main" id="{54CA2008-52AE-442F-8BA7-D898E0FCBC3C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295" y="3566"/>
                <a:ext cx="1043" cy="623"/>
              </a:xfrm>
              <a:custGeom>
                <a:avLst/>
                <a:gdLst>
                  <a:gd name="T0" fmla="*/ 67 w 21600"/>
                  <a:gd name="T1" fmla="*/ 10800 h 21600"/>
                  <a:gd name="T2" fmla="*/ 10800 w 21600"/>
                  <a:gd name="T3" fmla="*/ 21577 h 21600"/>
                  <a:gd name="T4" fmla="*/ 21582 w 21600"/>
                  <a:gd name="T5" fmla="*/ 10800 h 21600"/>
                  <a:gd name="T6" fmla="*/ 10800 w 21600"/>
                  <a:gd name="T7" fmla="*/ 1235 h 21600"/>
                  <a:gd name="T8" fmla="*/ 2977 w 21600"/>
                  <a:gd name="T9" fmla="*/ 3262 h 21600"/>
                  <a:gd name="T10" fmla="*/ 17087 w 21600"/>
                  <a:gd name="T11" fmla="*/ 173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0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49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299"/>
                      <a:pt x="6247" y="20299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6"/>
                      <a:pt x="11036" y="21596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6"/>
                      <a:pt x="15802" y="18946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0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0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50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2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09"/>
                      <a:pt x="2172" y="13109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chemeClr val="accent1">
                  <a:alpha val="8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80322" dir="1106097" algn="ctr" rotWithShape="0">
                  <a:srgbClr val="808080"/>
                </a:outerShdw>
              </a:effec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042" name="Arc 18">
                <a:extLst>
                  <a:ext uri="{FF2B5EF4-FFF2-40B4-BE49-F238E27FC236}">
                    <a16:creationId xmlns:a16="http://schemas.microsoft.com/office/drawing/2014/main" id="{02FC5C4E-AF67-4763-8848-834291574D1E}"/>
                  </a:ext>
                </a:extLst>
              </p:cNvPr>
              <p:cNvSpPr>
                <a:spLocks/>
              </p:cNvSpPr>
              <p:nvPr/>
            </p:nvSpPr>
            <p:spPr bwMode="auto">
              <a:xfrm rot="6987045">
                <a:off x="664" y="3741"/>
                <a:ext cx="409" cy="241"/>
              </a:xfrm>
              <a:custGeom>
                <a:avLst/>
                <a:gdLst>
                  <a:gd name="G0" fmla="+- 0 0 0"/>
                  <a:gd name="G1" fmla="+- 19035 0 0"/>
                  <a:gd name="G2" fmla="+- 21600 0 0"/>
                  <a:gd name="T0" fmla="*/ 10209 w 21600"/>
                  <a:gd name="T1" fmla="*/ 0 h 19035"/>
                  <a:gd name="T2" fmla="*/ 21600 w 21600"/>
                  <a:gd name="T3" fmla="*/ 19035 h 19035"/>
                  <a:gd name="T4" fmla="*/ 0 w 21600"/>
                  <a:gd name="T5" fmla="*/ 19035 h 190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9035" fill="none" extrusionOk="0">
                    <a:moveTo>
                      <a:pt x="10209" y="-1"/>
                    </a:moveTo>
                    <a:cubicBezTo>
                      <a:pt x="17223" y="3761"/>
                      <a:pt x="21600" y="11075"/>
                      <a:pt x="21600" y="19035"/>
                    </a:cubicBezTo>
                  </a:path>
                  <a:path w="21600" h="19035" stroke="0" extrusionOk="0">
                    <a:moveTo>
                      <a:pt x="10209" y="-1"/>
                    </a:moveTo>
                    <a:cubicBezTo>
                      <a:pt x="17223" y="3761"/>
                      <a:pt x="21600" y="11075"/>
                      <a:pt x="21600" y="19035"/>
                    </a:cubicBezTo>
                    <a:lnTo>
                      <a:pt x="0" y="19035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43" name="Oval 19">
                <a:extLst>
                  <a:ext uri="{FF2B5EF4-FFF2-40B4-BE49-F238E27FC236}">
                    <a16:creationId xmlns:a16="http://schemas.microsoft.com/office/drawing/2014/main" id="{89BC9037-0A35-4658-924F-1A86ED31A7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3793"/>
                <a:ext cx="46" cy="4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44" name="Oval 20">
                <a:extLst>
                  <a:ext uri="{FF2B5EF4-FFF2-40B4-BE49-F238E27FC236}">
                    <a16:creationId xmlns:a16="http://schemas.microsoft.com/office/drawing/2014/main" id="{89A7BBF3-06CE-467B-97C9-B7A111EA5B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4" y="3748"/>
                <a:ext cx="46" cy="4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045" name="Oval 21">
              <a:extLst>
                <a:ext uri="{FF2B5EF4-FFF2-40B4-BE49-F238E27FC236}">
                  <a16:creationId xmlns:a16="http://schemas.microsoft.com/office/drawing/2014/main" id="{5F591449-DE3A-425D-8220-99BBE0A2AFE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475818">
              <a:off x="1612" y="3707"/>
              <a:ext cx="138" cy="34"/>
            </a:xfrm>
            <a:prstGeom prst="ellipse">
              <a:avLst/>
            </a:prstGeom>
            <a:solidFill>
              <a:srgbClr val="FF00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6" name="Oval 22">
              <a:extLst>
                <a:ext uri="{FF2B5EF4-FFF2-40B4-BE49-F238E27FC236}">
                  <a16:creationId xmlns:a16="http://schemas.microsoft.com/office/drawing/2014/main" id="{9071C358-1D2E-4D90-96EC-1422C6CF692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475818">
              <a:off x="1925" y="3715"/>
              <a:ext cx="138" cy="34"/>
            </a:xfrm>
            <a:prstGeom prst="ellipse">
              <a:avLst/>
            </a:prstGeom>
            <a:solidFill>
              <a:srgbClr val="FF00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65" name="Group 41">
            <a:extLst>
              <a:ext uri="{FF2B5EF4-FFF2-40B4-BE49-F238E27FC236}">
                <a16:creationId xmlns:a16="http://schemas.microsoft.com/office/drawing/2014/main" id="{16C14990-5F54-4F64-9D3E-A774675F9599}"/>
              </a:ext>
            </a:extLst>
          </p:cNvPr>
          <p:cNvGrpSpPr>
            <a:grpSpLocks/>
          </p:cNvGrpSpPr>
          <p:nvPr/>
        </p:nvGrpSpPr>
        <p:grpSpPr bwMode="auto">
          <a:xfrm>
            <a:off x="4932363" y="5949950"/>
            <a:ext cx="719137" cy="411163"/>
            <a:chOff x="2744" y="3566"/>
            <a:chExt cx="636" cy="350"/>
          </a:xfrm>
        </p:grpSpPr>
        <p:grpSp>
          <p:nvGrpSpPr>
            <p:cNvPr id="1064" name="Group 40">
              <a:extLst>
                <a:ext uri="{FF2B5EF4-FFF2-40B4-BE49-F238E27FC236}">
                  <a16:creationId xmlns:a16="http://schemas.microsoft.com/office/drawing/2014/main" id="{5096B866-A99D-4CEF-9EC3-C6768583D6D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2744" y="3566"/>
              <a:ext cx="636" cy="350"/>
              <a:chOff x="2744" y="3566"/>
              <a:chExt cx="636" cy="350"/>
            </a:xfrm>
          </p:grpSpPr>
          <p:grpSp>
            <p:nvGrpSpPr>
              <p:cNvPr id="1048" name="Group 24">
                <a:extLst>
                  <a:ext uri="{FF2B5EF4-FFF2-40B4-BE49-F238E27FC236}">
                    <a16:creationId xmlns:a16="http://schemas.microsoft.com/office/drawing/2014/main" id="{C2BE8881-4540-4F79-BB56-BF36BBABA11B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2744" y="3566"/>
                <a:ext cx="636" cy="350"/>
                <a:chOff x="295" y="3566"/>
                <a:chExt cx="1043" cy="623"/>
              </a:xfrm>
            </p:grpSpPr>
            <p:sp>
              <p:nvSpPr>
                <p:cNvPr id="1049" name="Cloud">
                  <a:extLst>
                    <a:ext uri="{FF2B5EF4-FFF2-40B4-BE49-F238E27FC236}">
                      <a16:creationId xmlns:a16="http://schemas.microsoft.com/office/drawing/2014/main" id="{DB1AFAE4-9201-4D67-B5B2-F82C180B2D42}"/>
                    </a:ext>
                  </a:extLst>
                </p:cNvPr>
                <p:cNvSpPr>
                  <a:spLocks noChangeAspect="1" noEditPoints="1" noChangeArrowheads="1"/>
                </p:cNvSpPr>
                <p:nvPr/>
              </p:nvSpPr>
              <p:spPr bwMode="auto">
                <a:xfrm>
                  <a:off x="295" y="3566"/>
                  <a:ext cx="1043" cy="623"/>
                </a:xfrm>
                <a:custGeom>
                  <a:avLst/>
                  <a:gdLst>
                    <a:gd name="T0" fmla="*/ 67 w 21600"/>
                    <a:gd name="T1" fmla="*/ 10800 h 21600"/>
                    <a:gd name="T2" fmla="*/ 10800 w 21600"/>
                    <a:gd name="T3" fmla="*/ 21577 h 21600"/>
                    <a:gd name="T4" fmla="*/ 21582 w 21600"/>
                    <a:gd name="T5" fmla="*/ 10800 h 21600"/>
                    <a:gd name="T6" fmla="*/ 10800 w 21600"/>
                    <a:gd name="T7" fmla="*/ 1235 h 21600"/>
                    <a:gd name="T8" fmla="*/ 2977 w 21600"/>
                    <a:gd name="T9" fmla="*/ 3262 h 21600"/>
                    <a:gd name="T10" fmla="*/ 17087 w 21600"/>
                    <a:gd name="T11" fmla="*/ 173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0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49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299"/>
                        <a:pt x="6247" y="20299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6"/>
                        <a:pt x="11036" y="21596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6"/>
                        <a:pt x="15802" y="18946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0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0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50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2" y="6774"/>
                        <a:pt x="1922" y="6981"/>
                        <a:pt x="1942" y="7186"/>
                      </a:cubicBez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09"/>
                        <a:pt x="2172" y="13109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solidFill>
                  <a:schemeClr val="accent1">
                    <a:alpha val="80000"/>
                  </a:schemeClr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80322" dir="1106097" algn="ctr" rotWithShape="0">
                    <a:srgbClr val="808080"/>
                  </a:outerShdw>
                </a:effec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050" name="Arc 26">
                  <a:extLst>
                    <a:ext uri="{FF2B5EF4-FFF2-40B4-BE49-F238E27FC236}">
                      <a16:creationId xmlns:a16="http://schemas.microsoft.com/office/drawing/2014/main" id="{A2E8701A-A2F0-4E51-80AE-17B8823148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6987045">
                  <a:off x="664" y="3741"/>
                  <a:ext cx="409" cy="241"/>
                </a:xfrm>
                <a:custGeom>
                  <a:avLst/>
                  <a:gdLst>
                    <a:gd name="G0" fmla="+- 0 0 0"/>
                    <a:gd name="G1" fmla="+- 19035 0 0"/>
                    <a:gd name="G2" fmla="+- 21600 0 0"/>
                    <a:gd name="T0" fmla="*/ 10209 w 21600"/>
                    <a:gd name="T1" fmla="*/ 0 h 19035"/>
                    <a:gd name="T2" fmla="*/ 21600 w 21600"/>
                    <a:gd name="T3" fmla="*/ 19035 h 19035"/>
                    <a:gd name="T4" fmla="*/ 0 w 21600"/>
                    <a:gd name="T5" fmla="*/ 19035 h 190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19035" fill="none" extrusionOk="0">
                      <a:moveTo>
                        <a:pt x="10209" y="-1"/>
                      </a:moveTo>
                      <a:cubicBezTo>
                        <a:pt x="17223" y="3761"/>
                        <a:pt x="21600" y="11075"/>
                        <a:pt x="21600" y="19035"/>
                      </a:cubicBezTo>
                    </a:path>
                    <a:path w="21600" h="19035" stroke="0" extrusionOk="0">
                      <a:moveTo>
                        <a:pt x="10209" y="-1"/>
                      </a:moveTo>
                      <a:cubicBezTo>
                        <a:pt x="17223" y="3761"/>
                        <a:pt x="21600" y="11075"/>
                        <a:pt x="21600" y="19035"/>
                      </a:cubicBezTo>
                      <a:lnTo>
                        <a:pt x="0" y="19035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051" name="Oval 27">
                  <a:extLst>
                    <a:ext uri="{FF2B5EF4-FFF2-40B4-BE49-F238E27FC236}">
                      <a16:creationId xmlns:a16="http://schemas.microsoft.com/office/drawing/2014/main" id="{B292C7A9-CA47-4FF0-A550-CD6D7BCF4A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2" y="3793"/>
                  <a:ext cx="46" cy="4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052" name="Oval 28">
                  <a:extLst>
                    <a:ext uri="{FF2B5EF4-FFF2-40B4-BE49-F238E27FC236}">
                      <a16:creationId xmlns:a16="http://schemas.microsoft.com/office/drawing/2014/main" id="{D203D59D-8B9B-47DC-96AB-FBF936CC1B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74" y="3748"/>
                  <a:ext cx="46" cy="4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1053" name="Oval 29">
                <a:extLst>
                  <a:ext uri="{FF2B5EF4-FFF2-40B4-BE49-F238E27FC236}">
                    <a16:creationId xmlns:a16="http://schemas.microsoft.com/office/drawing/2014/main" id="{67DE1777-AEF3-49C9-8F0F-4B138BEF2C3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865" y="3731"/>
                <a:ext cx="122" cy="27"/>
              </a:xfrm>
              <a:prstGeom prst="ellipse">
                <a:avLst/>
              </a:prstGeom>
              <a:solidFill>
                <a:srgbClr val="0000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054" name="Oval 30">
              <a:extLst>
                <a:ext uri="{FF2B5EF4-FFF2-40B4-BE49-F238E27FC236}">
                  <a16:creationId xmlns:a16="http://schemas.microsoft.com/office/drawing/2014/main" id="{6FFD115A-D2D0-46C8-8527-51915D1F884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37" y="3703"/>
              <a:ext cx="122" cy="27"/>
            </a:xfrm>
            <a:prstGeom prst="ellipse">
              <a:avLst/>
            </a:prstGeom>
            <a:solidFill>
              <a:srgbClr val="0000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55" name="Group 31">
            <a:extLst>
              <a:ext uri="{FF2B5EF4-FFF2-40B4-BE49-F238E27FC236}">
                <a16:creationId xmlns:a16="http://schemas.microsoft.com/office/drawing/2014/main" id="{8A41E54E-3987-4425-9C84-AF952531171A}"/>
              </a:ext>
            </a:extLst>
          </p:cNvPr>
          <p:cNvGrpSpPr>
            <a:grpSpLocks/>
          </p:cNvGrpSpPr>
          <p:nvPr/>
        </p:nvGrpSpPr>
        <p:grpSpPr bwMode="auto">
          <a:xfrm rot="339896">
            <a:off x="6804025" y="5445125"/>
            <a:ext cx="1223963" cy="771525"/>
            <a:chOff x="295" y="3612"/>
            <a:chExt cx="952" cy="577"/>
          </a:xfrm>
        </p:grpSpPr>
        <p:grpSp>
          <p:nvGrpSpPr>
            <p:cNvPr id="1056" name="Group 32">
              <a:extLst>
                <a:ext uri="{FF2B5EF4-FFF2-40B4-BE49-F238E27FC236}">
                  <a16:creationId xmlns:a16="http://schemas.microsoft.com/office/drawing/2014/main" id="{E9BE44C8-5AB5-45FC-9D8B-C88849BDB2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" y="3612"/>
              <a:ext cx="952" cy="577"/>
              <a:chOff x="295" y="3566"/>
              <a:chExt cx="1043" cy="623"/>
            </a:xfrm>
          </p:grpSpPr>
          <p:sp>
            <p:nvSpPr>
              <p:cNvPr id="1057" name="Cloud">
                <a:extLst>
                  <a:ext uri="{FF2B5EF4-FFF2-40B4-BE49-F238E27FC236}">
                    <a16:creationId xmlns:a16="http://schemas.microsoft.com/office/drawing/2014/main" id="{E585F094-EBBC-4FDD-8DB2-F1A0F7AA5013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295" y="3566"/>
                <a:ext cx="1043" cy="623"/>
              </a:xfrm>
              <a:custGeom>
                <a:avLst/>
                <a:gdLst>
                  <a:gd name="T0" fmla="*/ 67 w 21600"/>
                  <a:gd name="T1" fmla="*/ 10800 h 21600"/>
                  <a:gd name="T2" fmla="*/ 10800 w 21600"/>
                  <a:gd name="T3" fmla="*/ 21577 h 21600"/>
                  <a:gd name="T4" fmla="*/ 21582 w 21600"/>
                  <a:gd name="T5" fmla="*/ 10800 h 21600"/>
                  <a:gd name="T6" fmla="*/ 10800 w 21600"/>
                  <a:gd name="T7" fmla="*/ 1235 h 21600"/>
                  <a:gd name="T8" fmla="*/ 2977 w 21600"/>
                  <a:gd name="T9" fmla="*/ 3262 h 21600"/>
                  <a:gd name="T10" fmla="*/ 17087 w 21600"/>
                  <a:gd name="T11" fmla="*/ 173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0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49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299"/>
                      <a:pt x="6247" y="20299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6"/>
                      <a:pt x="11036" y="21596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6"/>
                      <a:pt x="15802" y="18946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0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0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50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2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09"/>
                      <a:pt x="2172" y="13109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chemeClr val="accent1">
                  <a:alpha val="8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80322" dir="1106097" algn="ctr" rotWithShape="0">
                  <a:srgbClr val="808080"/>
                </a:outerShdw>
              </a:effec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058" name="Arc 34">
                <a:extLst>
                  <a:ext uri="{FF2B5EF4-FFF2-40B4-BE49-F238E27FC236}">
                    <a16:creationId xmlns:a16="http://schemas.microsoft.com/office/drawing/2014/main" id="{F407C65A-48C6-4C92-9DAD-7484B6D7B89B}"/>
                  </a:ext>
                </a:extLst>
              </p:cNvPr>
              <p:cNvSpPr>
                <a:spLocks/>
              </p:cNvSpPr>
              <p:nvPr/>
            </p:nvSpPr>
            <p:spPr bwMode="auto">
              <a:xfrm rot="6987045">
                <a:off x="664" y="3741"/>
                <a:ext cx="409" cy="241"/>
              </a:xfrm>
              <a:custGeom>
                <a:avLst/>
                <a:gdLst>
                  <a:gd name="G0" fmla="+- 0 0 0"/>
                  <a:gd name="G1" fmla="+- 19035 0 0"/>
                  <a:gd name="G2" fmla="+- 21600 0 0"/>
                  <a:gd name="T0" fmla="*/ 10209 w 21600"/>
                  <a:gd name="T1" fmla="*/ 0 h 19035"/>
                  <a:gd name="T2" fmla="*/ 21600 w 21600"/>
                  <a:gd name="T3" fmla="*/ 19035 h 19035"/>
                  <a:gd name="T4" fmla="*/ 0 w 21600"/>
                  <a:gd name="T5" fmla="*/ 19035 h 190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9035" fill="none" extrusionOk="0">
                    <a:moveTo>
                      <a:pt x="10209" y="-1"/>
                    </a:moveTo>
                    <a:cubicBezTo>
                      <a:pt x="17223" y="3761"/>
                      <a:pt x="21600" y="11075"/>
                      <a:pt x="21600" y="19035"/>
                    </a:cubicBezTo>
                  </a:path>
                  <a:path w="21600" h="19035" stroke="0" extrusionOk="0">
                    <a:moveTo>
                      <a:pt x="10209" y="-1"/>
                    </a:moveTo>
                    <a:cubicBezTo>
                      <a:pt x="17223" y="3761"/>
                      <a:pt x="21600" y="11075"/>
                      <a:pt x="21600" y="19035"/>
                    </a:cubicBezTo>
                    <a:lnTo>
                      <a:pt x="0" y="19035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59" name="Oval 35">
                <a:extLst>
                  <a:ext uri="{FF2B5EF4-FFF2-40B4-BE49-F238E27FC236}">
                    <a16:creationId xmlns:a16="http://schemas.microsoft.com/office/drawing/2014/main" id="{F6AC2A3D-1DA1-4694-B7CF-291627B461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3793"/>
                <a:ext cx="46" cy="4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60" name="Oval 36">
                <a:extLst>
                  <a:ext uri="{FF2B5EF4-FFF2-40B4-BE49-F238E27FC236}">
                    <a16:creationId xmlns:a16="http://schemas.microsoft.com/office/drawing/2014/main" id="{741F5A21-97F4-480C-B38B-5C7C5D14A3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4" y="3748"/>
                <a:ext cx="46" cy="4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061" name="Oval 37">
              <a:extLst>
                <a:ext uri="{FF2B5EF4-FFF2-40B4-BE49-F238E27FC236}">
                  <a16:creationId xmlns:a16="http://schemas.microsoft.com/office/drawing/2014/main" id="{A32F64A4-0A04-4A7A-B562-6AFA8AF87E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3884"/>
              <a:ext cx="182" cy="45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2" name="Oval 38">
              <a:extLst>
                <a:ext uri="{FF2B5EF4-FFF2-40B4-BE49-F238E27FC236}">
                  <a16:creationId xmlns:a16="http://schemas.microsoft.com/office/drawing/2014/main" id="{1F5EABCA-1D0D-4B0F-B2DB-10AD6C8BC2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4" y="3838"/>
              <a:ext cx="182" cy="45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66" name="Arc 42">
            <a:extLst>
              <a:ext uri="{FF2B5EF4-FFF2-40B4-BE49-F238E27FC236}">
                <a16:creationId xmlns:a16="http://schemas.microsoft.com/office/drawing/2014/main" id="{AF8D3654-DC2C-42BC-8E8E-B6DE8874823A}"/>
              </a:ext>
            </a:extLst>
          </p:cNvPr>
          <p:cNvSpPr>
            <a:spLocks/>
          </p:cNvSpPr>
          <p:nvPr/>
        </p:nvSpPr>
        <p:spPr bwMode="auto">
          <a:xfrm rot="247852" flipV="1">
            <a:off x="3563938" y="5873750"/>
            <a:ext cx="615950" cy="57626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8458"/>
              <a:gd name="T1" fmla="*/ 0 h 21600"/>
              <a:gd name="T2" fmla="*/ 18458 w 18458"/>
              <a:gd name="T3" fmla="*/ 10381 h 21600"/>
              <a:gd name="T4" fmla="*/ 0 w 1845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458" h="21600" fill="none" extrusionOk="0">
                <a:moveTo>
                  <a:pt x="0" y="0"/>
                </a:moveTo>
                <a:cubicBezTo>
                  <a:pt x="7543" y="0"/>
                  <a:pt x="14540" y="3935"/>
                  <a:pt x="18457" y="10381"/>
                </a:cubicBezTo>
              </a:path>
              <a:path w="18458" h="21600" stroke="0" extrusionOk="0">
                <a:moveTo>
                  <a:pt x="0" y="0"/>
                </a:moveTo>
                <a:cubicBezTo>
                  <a:pt x="7543" y="0"/>
                  <a:pt x="14540" y="3935"/>
                  <a:pt x="18457" y="10381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67" name="Arc 43">
            <a:extLst>
              <a:ext uri="{FF2B5EF4-FFF2-40B4-BE49-F238E27FC236}">
                <a16:creationId xmlns:a16="http://schemas.microsoft.com/office/drawing/2014/main" id="{41B684AD-785F-40B8-AD5B-123D85BDB070}"/>
              </a:ext>
            </a:extLst>
          </p:cNvPr>
          <p:cNvSpPr>
            <a:spLocks/>
          </p:cNvSpPr>
          <p:nvPr/>
        </p:nvSpPr>
        <p:spPr bwMode="auto">
          <a:xfrm rot="247852" flipV="1">
            <a:off x="8101013" y="5229225"/>
            <a:ext cx="792162" cy="11493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8458"/>
              <a:gd name="T1" fmla="*/ 0 h 21600"/>
              <a:gd name="T2" fmla="*/ 18458 w 18458"/>
              <a:gd name="T3" fmla="*/ 10381 h 21600"/>
              <a:gd name="T4" fmla="*/ 0 w 1845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458" h="21600" fill="none" extrusionOk="0">
                <a:moveTo>
                  <a:pt x="0" y="0"/>
                </a:moveTo>
                <a:cubicBezTo>
                  <a:pt x="7543" y="0"/>
                  <a:pt x="14540" y="3935"/>
                  <a:pt x="18457" y="10381"/>
                </a:cubicBezTo>
              </a:path>
              <a:path w="18458" h="21600" stroke="0" extrusionOk="0">
                <a:moveTo>
                  <a:pt x="0" y="0"/>
                </a:moveTo>
                <a:cubicBezTo>
                  <a:pt x="7543" y="0"/>
                  <a:pt x="14540" y="3935"/>
                  <a:pt x="18457" y="10381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68" name="Arc 44">
            <a:extLst>
              <a:ext uri="{FF2B5EF4-FFF2-40B4-BE49-F238E27FC236}">
                <a16:creationId xmlns:a16="http://schemas.microsoft.com/office/drawing/2014/main" id="{E95427F7-3042-4E10-953E-7FE4E1146B54}"/>
              </a:ext>
            </a:extLst>
          </p:cNvPr>
          <p:cNvSpPr>
            <a:spLocks/>
          </p:cNvSpPr>
          <p:nvPr/>
        </p:nvSpPr>
        <p:spPr bwMode="auto">
          <a:xfrm rot="247852" flipV="1">
            <a:off x="3995738" y="5589588"/>
            <a:ext cx="287337" cy="35718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8458"/>
              <a:gd name="T1" fmla="*/ 0 h 21600"/>
              <a:gd name="T2" fmla="*/ 18458 w 18458"/>
              <a:gd name="T3" fmla="*/ 10381 h 21600"/>
              <a:gd name="T4" fmla="*/ 0 w 1845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458" h="21600" fill="none" extrusionOk="0">
                <a:moveTo>
                  <a:pt x="0" y="0"/>
                </a:moveTo>
                <a:cubicBezTo>
                  <a:pt x="7543" y="0"/>
                  <a:pt x="14540" y="3935"/>
                  <a:pt x="18457" y="10381"/>
                </a:cubicBezTo>
              </a:path>
              <a:path w="18458" h="21600" stroke="0" extrusionOk="0">
                <a:moveTo>
                  <a:pt x="0" y="0"/>
                </a:moveTo>
                <a:cubicBezTo>
                  <a:pt x="7543" y="0"/>
                  <a:pt x="14540" y="3935"/>
                  <a:pt x="18457" y="10381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Ø"/>
        <a:defRPr kumimoji="1" sz="2800" kern="1200">
          <a:solidFill>
            <a:srgbClr val="FF0066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Ø"/>
        <a:defRPr kumimoji="1" sz="2000" kern="1200">
          <a:solidFill>
            <a:srgbClr val="FF0066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Rectangle 54">
            <a:extLst>
              <a:ext uri="{FF2B5EF4-FFF2-40B4-BE49-F238E27FC236}">
                <a16:creationId xmlns:a16="http://schemas.microsoft.com/office/drawing/2014/main" id="{E626EEC7-4A8F-4D71-A0EB-F6BC3B6919B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916832"/>
            <a:ext cx="7086600" cy="2160239"/>
          </a:xfrm>
        </p:spPr>
        <p:txBody>
          <a:bodyPr/>
          <a:lstStyle/>
          <a:p>
            <a:r>
              <a:rPr lang="zh-TW" altLang="en-US" dirty="0">
                <a:latin typeface="文鼎超顏楷" panose="03000A09000000000000" pitchFamily="65" charset="-120"/>
                <a:ea typeface="文鼎超顏楷" panose="03000A09000000000000" pitchFamily="65" charset="-120"/>
              </a:rPr>
              <a:t>二年五班</a:t>
            </a:r>
            <a:br>
              <a:rPr lang="zh-TW" altLang="en-US" dirty="0">
                <a:latin typeface="文鼎超顏楷" panose="03000A09000000000000" pitchFamily="65" charset="-120"/>
                <a:ea typeface="文鼎超顏楷" panose="03000A09000000000000" pitchFamily="65" charset="-120"/>
              </a:rPr>
            </a:br>
            <a:r>
              <a:rPr lang="zh-TW" altLang="en-US" dirty="0">
                <a:latin typeface="文鼎超顏楷" panose="03000A09000000000000" pitchFamily="65" charset="-120"/>
                <a:ea typeface="文鼎超顏楷" panose="03000A09000000000000" pitchFamily="65" charset="-120"/>
              </a:rPr>
              <a:t>班級經營簡介</a:t>
            </a:r>
            <a:br>
              <a:rPr lang="zh-TW" altLang="en-US" dirty="0"/>
            </a:br>
            <a:endParaRPr lang="zh-TW" altLang="zh-TW" dirty="0"/>
          </a:p>
        </p:txBody>
      </p:sp>
      <p:sp>
        <p:nvSpPr>
          <p:cNvPr id="2103" name="Rectangle 55">
            <a:extLst>
              <a:ext uri="{FF2B5EF4-FFF2-40B4-BE49-F238E27FC236}">
                <a16:creationId xmlns:a16="http://schemas.microsoft.com/office/drawing/2014/main" id="{C47F6726-0029-4F20-8EE8-51FA7882386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93096"/>
            <a:ext cx="6008712" cy="1345704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～曾秋霞老師～</a:t>
            </a:r>
            <a:b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7D7D87-11A3-4928-89B2-60EE8482F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z="3600" b="1" kern="0" dirty="0">
                <a:solidFill>
                  <a:srgbClr val="0066FF"/>
                </a:solidFill>
                <a:latin typeface="微軟正黑體" pitchFamily="34" charset="-120"/>
                <a:ea typeface="微軟正黑體" pitchFamily="34" charset="-120"/>
                <a:sym typeface="等线"/>
              </a:rPr>
              <a:t>健康促進執行內容說明</a:t>
            </a:r>
            <a:r>
              <a:rPr kumimoji="0" lang="en-US" altLang="zh-TW" sz="3600" b="1" kern="0" dirty="0">
                <a:solidFill>
                  <a:srgbClr val="0066FF"/>
                </a:solidFill>
                <a:latin typeface="微軟正黑體" pitchFamily="34" charset="-120"/>
                <a:ea typeface="微軟正黑體" pitchFamily="34" charset="-120"/>
                <a:sym typeface="等线"/>
              </a:rPr>
              <a:t>-</a:t>
            </a:r>
            <a:r>
              <a:rPr kumimoji="0" lang="zh-TW" altLang="en-US" sz="3600" b="1" kern="0" dirty="0">
                <a:solidFill>
                  <a:srgbClr val="0066FF"/>
                </a:solidFill>
                <a:latin typeface="微軟正黑體" pitchFamily="34" charset="-120"/>
                <a:ea typeface="微軟正黑體" pitchFamily="34" charset="-120"/>
                <a:sym typeface="等线"/>
              </a:rPr>
              <a:t>口腔保健</a:t>
            </a:r>
            <a:endParaRPr lang="zh-TW" altLang="en-US" sz="3600" dirty="0"/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2B560639-F2B2-46F4-80E8-1DA80B4D05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17638"/>
            <a:ext cx="7272808" cy="4099594"/>
          </a:xfrm>
        </p:spPr>
      </p:pic>
    </p:spTree>
    <p:extLst>
      <p:ext uri="{BB962C8B-B14F-4D97-AF65-F5344CB8AC3E}">
        <p14:creationId xmlns:p14="http://schemas.microsoft.com/office/powerpoint/2010/main" val="2385056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8526E87-860D-41AD-98D0-167FA7F19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kumimoji="0" lang="zh-TW" altLang="en-US" sz="3200" b="1" kern="0" dirty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等线" panose="02010600030101010101" pitchFamily="2" charset="-122"/>
              </a:rPr>
              <a:t>健康促進執行內容說明</a:t>
            </a:r>
            <a:r>
              <a:rPr kumimoji="0" lang="en-US" altLang="zh-TW" sz="3200" b="1" kern="0" dirty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等线" panose="02010600030101010101" pitchFamily="2" charset="-122"/>
              </a:rPr>
              <a:t>-</a:t>
            </a:r>
            <a:r>
              <a:rPr kumimoji="0" lang="zh-TW" altLang="en-US" sz="3200" b="1" kern="0" dirty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等线" panose="02010600030101010101" pitchFamily="2" charset="-122"/>
              </a:rPr>
              <a:t>口腔保健</a:t>
            </a:r>
            <a:endParaRPr lang="zh-TW" altLang="en-US" sz="32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5306198-4FBD-4015-BFD8-4D9392914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484784"/>
            <a:ext cx="7787208" cy="3815879"/>
          </a:xfrm>
        </p:spPr>
        <p:txBody>
          <a:bodyPr/>
          <a:lstStyle/>
          <a:p>
            <a:pPr lvl="0" eaLnBrk="0" fontAlgn="auto" hangingPunct="0">
              <a:spcBef>
                <a:spcPts val="2400"/>
              </a:spcBef>
              <a:buClrTx/>
              <a:buSzTx/>
              <a:buFontTx/>
              <a:buChar char="•"/>
              <a:defRPr/>
            </a:pPr>
            <a:r>
              <a:rPr kumimoji="0" lang="zh-TW" altLang="en-US" sz="2800" b="1" kern="0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  <a:sym typeface="新細明體" panose="02020500000000000000" pitchFamily="18" charset="-120"/>
              </a:rPr>
              <a:t>執行時間</a:t>
            </a:r>
            <a:br>
              <a:rPr kumimoji="0" lang="en-US" altLang="zh-TW" sz="2800" b="1" kern="0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  <a:sym typeface="新細明體" panose="02020500000000000000" pitchFamily="18" charset="-120"/>
              </a:rPr>
            </a:br>
            <a:r>
              <a:rPr kumimoji="0" lang="en-US" altLang="zh-TW" sz="2800" kern="0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  <a:sym typeface="新細明體" panose="02020500000000000000" pitchFamily="18" charset="-120"/>
              </a:rPr>
              <a:t>1.</a:t>
            </a:r>
            <a:r>
              <a:rPr kumimoji="0" lang="zh-TW" altLang="en-US" sz="2800" kern="0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  <a:sym typeface="新細明體" panose="02020500000000000000" pitchFamily="18" charset="-120"/>
              </a:rPr>
              <a:t>中午用餐後，全校統一潔牙時間</a:t>
            </a:r>
            <a:r>
              <a:rPr kumimoji="0" lang="en-US" altLang="zh-TW" sz="2800" b="1" kern="0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sym typeface="新細明體" panose="02020500000000000000" pitchFamily="18" charset="-120"/>
              </a:rPr>
              <a:t>12</a:t>
            </a:r>
            <a:r>
              <a:rPr kumimoji="0" lang="zh-TW" altLang="en-US" sz="2800" b="1" kern="0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sym typeface="新細明體" panose="02020500000000000000" pitchFamily="18" charset="-120"/>
              </a:rPr>
              <a:t>：</a:t>
            </a:r>
            <a:r>
              <a:rPr kumimoji="0" lang="en-US" altLang="zh-TW" sz="2800" b="1" kern="0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sym typeface="新細明體" panose="02020500000000000000" pitchFamily="18" charset="-120"/>
              </a:rPr>
              <a:t>30</a:t>
            </a:r>
            <a:r>
              <a:rPr kumimoji="0" lang="zh-TW" altLang="en-US" sz="2800" kern="0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  <a:sym typeface="新細明體" panose="02020500000000000000" pitchFamily="18" charset="-120"/>
              </a:rPr>
              <a:t>。</a:t>
            </a:r>
            <a:endParaRPr kumimoji="0" lang="en-US" altLang="zh-TW" sz="2800" kern="0" dirty="0">
              <a:solidFill>
                <a:srgbClr val="404040"/>
              </a:solidFill>
              <a:latin typeface="微軟正黑體" pitchFamily="34" charset="-120"/>
              <a:ea typeface="微軟正黑體" pitchFamily="34" charset="-120"/>
              <a:sym typeface="新細明體" panose="02020500000000000000" pitchFamily="18" charset="-120"/>
            </a:endParaRPr>
          </a:p>
          <a:p>
            <a:pPr lvl="0" eaLnBrk="0" fontAlgn="auto" hangingPunct="0">
              <a:spcBef>
                <a:spcPts val="2400"/>
              </a:spcBef>
              <a:buClrTx/>
              <a:buSzTx/>
              <a:buFontTx/>
              <a:buChar char="•"/>
              <a:defRPr/>
            </a:pPr>
            <a:r>
              <a:rPr kumimoji="0" lang="zh-TW" altLang="en-US" sz="2800" b="1" kern="0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  <a:sym typeface="新細明體" panose="02020500000000000000" pitchFamily="18" charset="-120"/>
              </a:rPr>
              <a:t>潔牙模式</a:t>
            </a:r>
            <a:br>
              <a:rPr kumimoji="0" lang="en-US" altLang="zh-TW" sz="2800" b="1" kern="0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  <a:sym typeface="新細明體" panose="02020500000000000000" pitchFamily="18" charset="-120"/>
              </a:rPr>
            </a:br>
            <a:r>
              <a:rPr kumimoji="0" lang="zh-TW" altLang="en-US" sz="2800" kern="0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  <a:sym typeface="新細明體" panose="02020500000000000000" pitchFamily="18" charset="-120"/>
              </a:rPr>
              <a:t>監督式潔牙，實施</a:t>
            </a:r>
            <a:r>
              <a:rPr kumimoji="0" lang="zh-TW" altLang="en-US" sz="2800" b="1" kern="0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sym typeface="新細明體" panose="02020500000000000000" pitchFamily="18" charset="-120"/>
              </a:rPr>
              <a:t>貝式刷牙法</a:t>
            </a:r>
          </a:p>
          <a:p>
            <a:pPr lvl="0" eaLnBrk="0" fontAlgn="auto" hangingPunct="0">
              <a:lnSpc>
                <a:spcPct val="110000"/>
              </a:lnSpc>
              <a:spcBef>
                <a:spcPts val="2400"/>
              </a:spcBef>
              <a:buClrTx/>
              <a:buSzTx/>
              <a:buFontTx/>
              <a:buChar char="•"/>
              <a:defRPr/>
            </a:pPr>
            <a:r>
              <a:rPr kumimoji="0" lang="zh-TW" altLang="en-US" sz="2800" b="1" kern="0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  <a:sym typeface="新細明體" panose="02020500000000000000" pitchFamily="18" charset="-120"/>
              </a:rPr>
              <a:t>實施地點</a:t>
            </a:r>
            <a:br>
              <a:rPr kumimoji="0" lang="en-US" altLang="zh-TW" sz="2800" b="1" kern="0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  <a:sym typeface="新細明體" panose="02020500000000000000" pitchFamily="18" charset="-120"/>
              </a:rPr>
            </a:br>
            <a:r>
              <a:rPr kumimoji="0" lang="zh-TW" altLang="en-US" sz="2800" kern="0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  <a:sym typeface="新細明體" panose="02020500000000000000" pitchFamily="18" charset="-120"/>
              </a:rPr>
              <a:t>各班教室</a:t>
            </a:r>
            <a:r>
              <a:rPr kumimoji="0" lang="zh-TW" altLang="en-US" sz="2800" b="1" kern="0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sym typeface="新細明體" panose="02020500000000000000" pitchFamily="18" charset="-120"/>
              </a:rPr>
              <a:t>座位上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97007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3834E6-C979-4179-819B-5CEECC510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kumimoji="0" lang="zh-TW" altLang="en-US" sz="3600" b="1" kern="0" dirty="0">
                <a:solidFill>
                  <a:srgbClr val="0066FF"/>
                </a:solidFill>
                <a:latin typeface="微軟正黑體" pitchFamily="34" charset="-120"/>
                <a:ea typeface="微軟正黑體" pitchFamily="34" charset="-120"/>
                <a:sym typeface="等线"/>
              </a:rPr>
              <a:t>健康促進執行內容說明</a:t>
            </a:r>
            <a:r>
              <a:rPr kumimoji="0" lang="en-US" altLang="zh-TW" sz="3600" b="1" kern="0" dirty="0">
                <a:solidFill>
                  <a:srgbClr val="0066FF"/>
                </a:solidFill>
                <a:latin typeface="微軟正黑體" pitchFamily="34" charset="-120"/>
                <a:ea typeface="微軟正黑體" pitchFamily="34" charset="-120"/>
                <a:sym typeface="等线"/>
              </a:rPr>
              <a:t>-</a:t>
            </a:r>
            <a:r>
              <a:rPr kumimoji="0" lang="zh-TW" altLang="en-US" sz="3600" b="1" kern="0" dirty="0">
                <a:solidFill>
                  <a:srgbClr val="0066FF"/>
                </a:solidFill>
                <a:latin typeface="微軟正黑體" pitchFamily="34" charset="-120"/>
                <a:ea typeface="微軟正黑體" pitchFamily="34" charset="-120"/>
                <a:sym typeface="等线"/>
              </a:rPr>
              <a:t>口腔保健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E715B03-C49D-4CF4-990B-8A7A41AE6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3887887"/>
          </a:xfrm>
        </p:spPr>
        <p:txBody>
          <a:bodyPr/>
          <a:lstStyle/>
          <a:p>
            <a:pPr marL="228600" lvl="0" indent="-228600" eaLnBrk="0" hangingPunct="0">
              <a:lnSpc>
                <a:spcPct val="90000"/>
              </a:lnSpc>
              <a:spcBef>
                <a:spcPts val="2400"/>
              </a:spcBef>
              <a:buClrTx/>
              <a:buSzTx/>
              <a:buFontTx/>
              <a:buChar char="•"/>
            </a:pPr>
            <a:r>
              <a:rPr kumimoji="0" lang="zh-TW" altLang="en-US" sz="3000" kern="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  <a:sym typeface="新細明體" panose="02020500000000000000" pitchFamily="18" charset="-120"/>
              </a:rPr>
              <a:t>請學生備齊潔牙用具</a:t>
            </a:r>
            <a:br>
              <a:rPr kumimoji="0" lang="en-US" altLang="zh-TW" sz="3000" kern="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  <a:sym typeface="新細明體" panose="02020500000000000000" pitchFamily="18" charset="-120"/>
              </a:rPr>
            </a:br>
            <a:r>
              <a:rPr kumimoji="0" lang="zh-TW" altLang="en-US" sz="3000" kern="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  <a:sym typeface="新細明體" panose="02020500000000000000" pitchFamily="18" charset="-120"/>
              </a:rPr>
              <a:t>  </a:t>
            </a:r>
            <a:r>
              <a:rPr kumimoji="0" lang="en-US" altLang="zh-TW" sz="3000" kern="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  <a:sym typeface="新細明體" panose="02020500000000000000" pitchFamily="18" charset="-120"/>
              </a:rPr>
              <a:t>(</a:t>
            </a:r>
            <a:r>
              <a:rPr kumimoji="0" lang="zh-TW" altLang="en-US" sz="3000" kern="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  <a:sym typeface="新細明體" panose="02020500000000000000" pitchFamily="18" charset="-120"/>
              </a:rPr>
              <a:t> </a:t>
            </a:r>
            <a:r>
              <a:rPr kumimoji="0" lang="zh-TW" altLang="en-US" sz="3000" b="1" kern="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  <a:sym typeface="新細明體" panose="02020500000000000000" pitchFamily="18" charset="-120"/>
              </a:rPr>
              <a:t>牙刷</a:t>
            </a:r>
            <a:r>
              <a:rPr kumimoji="0" lang="zh-TW" altLang="en-US" sz="3000" kern="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  <a:sym typeface="新細明體" panose="02020500000000000000" pitchFamily="18" charset="-120"/>
              </a:rPr>
              <a:t>、</a:t>
            </a:r>
            <a:r>
              <a:rPr kumimoji="0" lang="zh-TW" altLang="en-US" sz="3000" b="1" kern="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  <a:sym typeface="新細明體" panose="02020500000000000000" pitchFamily="18" charset="-120"/>
              </a:rPr>
              <a:t>漱口空杯</a:t>
            </a:r>
            <a:r>
              <a:rPr kumimoji="0" lang="zh-TW" altLang="en-US" sz="3000" kern="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  <a:sym typeface="新細明體" panose="02020500000000000000" pitchFamily="18" charset="-120"/>
              </a:rPr>
              <a:t>、</a:t>
            </a:r>
            <a:r>
              <a:rPr kumimoji="0" lang="zh-TW" altLang="en-US" sz="3000" b="1" kern="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  <a:sym typeface="新細明體" panose="02020500000000000000" pitchFamily="18" charset="-120"/>
              </a:rPr>
              <a:t>水壺</a:t>
            </a:r>
            <a:r>
              <a:rPr kumimoji="0" lang="zh-TW" altLang="en-US" sz="3000" kern="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  <a:sym typeface="新細明體" panose="02020500000000000000" pitchFamily="18" charset="-120"/>
              </a:rPr>
              <a:t>、</a:t>
            </a:r>
            <a:r>
              <a:rPr kumimoji="0" lang="zh-TW" altLang="en-US" sz="3000" b="1" u="sng" kern="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  <a:sym typeface="新細明體" panose="02020500000000000000" pitchFamily="18" charset="-120"/>
              </a:rPr>
              <a:t>牙膏</a:t>
            </a:r>
            <a:r>
              <a:rPr kumimoji="0" lang="zh-TW" altLang="en-US" sz="3000" kern="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  <a:sym typeface="新細明體" panose="02020500000000000000" pitchFamily="18" charset="-120"/>
              </a:rPr>
              <a:t> </a:t>
            </a:r>
            <a:r>
              <a:rPr kumimoji="0" lang="en-US" altLang="zh-TW" sz="3000" kern="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  <a:sym typeface="新細明體" panose="02020500000000000000" pitchFamily="18" charset="-120"/>
              </a:rPr>
              <a:t>)</a:t>
            </a:r>
          </a:p>
          <a:p>
            <a:pPr marL="228600" lvl="0" indent="-228600" eaLnBrk="0" hangingPunct="0">
              <a:lnSpc>
                <a:spcPct val="90000"/>
              </a:lnSpc>
              <a:spcBef>
                <a:spcPts val="2400"/>
              </a:spcBef>
              <a:buClrTx/>
              <a:buSzTx/>
              <a:buFontTx/>
              <a:buChar char="•"/>
            </a:pPr>
            <a:r>
              <a:rPr kumimoji="0" lang="zh-TW" altLang="en-US" sz="3000" kern="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  <a:sym typeface="新細明體" panose="02020500000000000000" pitchFamily="18" charset="-120"/>
              </a:rPr>
              <a:t>低年級週二潔牙由</a:t>
            </a:r>
            <a:r>
              <a:rPr kumimoji="0" lang="zh-TW" altLang="en-US" sz="3000" b="1" kern="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  <a:sym typeface="新細明體" panose="02020500000000000000" pitchFamily="18" charset="-120"/>
              </a:rPr>
              <a:t>潔牙小天使</a:t>
            </a:r>
            <a:r>
              <a:rPr kumimoji="0" lang="zh-TW" altLang="en-US" sz="3000" kern="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  <a:sym typeface="新細明體" panose="02020500000000000000" pitchFamily="18" charset="-120"/>
              </a:rPr>
              <a:t>入班示範</a:t>
            </a:r>
            <a:endParaRPr kumimoji="0" lang="en-US" altLang="zh-TW" sz="3000" kern="0" dirty="0">
              <a:solidFill>
                <a:srgbClr val="40404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Calibri" panose="020F0502020204030204" pitchFamily="34" charset="0"/>
              <a:sym typeface="新細明體" panose="02020500000000000000" pitchFamily="18" charset="-120"/>
            </a:endParaRPr>
          </a:p>
          <a:p>
            <a:pPr marL="228600" lvl="0" indent="-228600" eaLnBrk="0" hangingPunct="0">
              <a:lnSpc>
                <a:spcPct val="90000"/>
              </a:lnSpc>
              <a:spcBef>
                <a:spcPts val="2400"/>
              </a:spcBef>
              <a:buClrTx/>
              <a:buSzTx/>
              <a:buFontTx/>
              <a:buChar char="•"/>
            </a:pPr>
            <a:r>
              <a:rPr kumimoji="0" lang="zh-TW" altLang="en-US" sz="3000" b="1" kern="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  <a:sym typeface="新細明體" panose="02020500000000000000" pitchFamily="18" charset="-120"/>
              </a:rPr>
              <a:t>含氟漱口水</a:t>
            </a:r>
            <a:br>
              <a:rPr kumimoji="0" lang="en-US" altLang="zh-TW" sz="3000" b="1" kern="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  <a:sym typeface="新細明體" panose="02020500000000000000" pitchFamily="18" charset="-120"/>
              </a:rPr>
            </a:br>
            <a:r>
              <a:rPr kumimoji="0" lang="en-US" altLang="zh-TW" sz="3000" kern="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  <a:sym typeface="新細明體" panose="02020500000000000000" pitchFamily="18" charset="-120"/>
              </a:rPr>
              <a:t>1.</a:t>
            </a:r>
            <a:r>
              <a:rPr kumimoji="0" lang="zh-TW" altLang="en-US" sz="3000" kern="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  <a:sym typeface="新細明體" panose="02020500000000000000" pitchFamily="18" charset="-120"/>
              </a:rPr>
              <a:t>潔牙後實施含氟漱口水一分鐘</a:t>
            </a:r>
            <a:br>
              <a:rPr kumimoji="0" lang="en-US" altLang="zh-TW" sz="3000" kern="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  <a:sym typeface="新細明體" panose="02020500000000000000" pitchFamily="18" charset="-120"/>
              </a:rPr>
            </a:br>
            <a:r>
              <a:rPr kumimoji="0" lang="en-US" altLang="zh-TW" sz="3000" kern="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  <a:sym typeface="新細明體" panose="02020500000000000000" pitchFamily="18" charset="-120"/>
              </a:rPr>
              <a:t>2.</a:t>
            </a:r>
            <a:r>
              <a:rPr kumimoji="0" lang="zh-TW" altLang="en-US" sz="3000" kern="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  <a:sym typeface="新細明體" panose="02020500000000000000" pitchFamily="18" charset="-120"/>
              </a:rPr>
              <a:t>含氟漱口水實施後請不要再飲食或喝水</a:t>
            </a:r>
            <a:br>
              <a:rPr kumimoji="0" lang="en-US" altLang="zh-TW" sz="3000" kern="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  <a:sym typeface="新細明體" panose="02020500000000000000" pitchFamily="18" charset="-120"/>
              </a:rPr>
            </a:br>
            <a:r>
              <a:rPr kumimoji="0" lang="en-US" altLang="zh-TW" sz="3000" kern="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  <a:sym typeface="新細明體" panose="02020500000000000000" pitchFamily="18" charset="-120"/>
              </a:rPr>
              <a:t>3.</a:t>
            </a:r>
            <a:r>
              <a:rPr kumimoji="0" lang="zh-TW" altLang="en-US" sz="3000" kern="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  <a:sym typeface="新細明體" panose="02020500000000000000" pitchFamily="18" charset="-120"/>
              </a:rPr>
              <a:t>午休後再喝水（需間隔超過</a:t>
            </a:r>
            <a:r>
              <a:rPr kumimoji="0" lang="en-US" altLang="zh-TW" sz="3000" kern="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  <a:sym typeface="新細明體" panose="02020500000000000000" pitchFamily="18" charset="-120"/>
              </a:rPr>
              <a:t>30</a:t>
            </a:r>
            <a:r>
              <a:rPr kumimoji="0" lang="zh-TW" altLang="en-US" sz="3000" kern="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  <a:sym typeface="新細明體" panose="02020500000000000000" pitchFamily="18" charset="-120"/>
              </a:rPr>
              <a:t>分鐘）</a:t>
            </a:r>
            <a:endParaRPr kumimoji="0" lang="en-US" altLang="zh-TW" sz="3000" kern="0" dirty="0">
              <a:solidFill>
                <a:srgbClr val="40404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Calibri" panose="020F0502020204030204" pitchFamily="34" charset="0"/>
              <a:sym typeface="新細明體" panose="02020500000000000000" pitchFamily="18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54081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D78CA3-C07A-42ED-A92E-93DA292D4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kumimoji="0" lang="zh-TW" altLang="en-US" sz="3200" b="1" kern="0" dirty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等线" panose="02010600030101010101" pitchFamily="2" charset="-122"/>
              </a:rPr>
              <a:t>健康促進執行內容說明</a:t>
            </a:r>
            <a:r>
              <a:rPr kumimoji="0" lang="en-US" altLang="zh-TW" sz="3200" b="1" kern="0" dirty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等线" panose="02010600030101010101" pitchFamily="2" charset="-122"/>
              </a:rPr>
              <a:t>-</a:t>
            </a:r>
            <a:r>
              <a:rPr kumimoji="0" lang="zh-TW" altLang="en-US" sz="3200" b="1" kern="0" dirty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等线" panose="02010600030101010101" pitchFamily="2" charset="-122"/>
              </a:rPr>
              <a:t>視力保健</a:t>
            </a:r>
            <a:endParaRPr lang="zh-TW" altLang="en-US" sz="32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16539FE-0AA3-4F3C-AD37-64F91772E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3671863"/>
          </a:xfrm>
        </p:spPr>
        <p:txBody>
          <a:bodyPr/>
          <a:lstStyle/>
          <a:p>
            <a:pPr marL="457200" lvl="0" indent="-457200" eaLnBrk="0" fontAlgn="auto" hangingPunct="0">
              <a:spcBef>
                <a:spcPts val="2400"/>
              </a:spcBef>
              <a:buClrTx/>
              <a:buSzTx/>
              <a:buFontTx/>
              <a:buChar char="•"/>
              <a:defRPr/>
            </a:pPr>
            <a:r>
              <a:rPr kumimoji="0" lang="zh-TW" altLang="en-US" sz="2800" b="1" kern="0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注意教室光線</a:t>
            </a:r>
            <a:r>
              <a:rPr kumimoji="0" lang="zh-TW" altLang="en-US" sz="2800" kern="0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</a:rPr>
              <a:t>、指導學生正確坐姿、閱讀姿勢。</a:t>
            </a:r>
            <a:endParaRPr kumimoji="0" lang="en-US" altLang="zh-TW" sz="2800" kern="0" dirty="0">
              <a:solidFill>
                <a:srgbClr val="40404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lvl="0" indent="-457200" eaLnBrk="0" fontAlgn="auto" hangingPunct="0">
              <a:spcBef>
                <a:spcPts val="2400"/>
              </a:spcBef>
              <a:buClrTx/>
              <a:buSzTx/>
              <a:buFontTx/>
              <a:buChar char="•"/>
              <a:defRPr/>
            </a:pPr>
            <a:r>
              <a:rPr kumimoji="0" lang="zh-TW" altLang="zh-TW" sz="2800" b="1" kern="0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下課淨空教室</a:t>
            </a:r>
            <a:r>
              <a:rPr kumimoji="0" lang="zh-TW" altLang="zh-TW" sz="2800" kern="0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kumimoji="0" lang="zh-TW" altLang="en-US" sz="2800" kern="0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</a:rPr>
              <a:t>鼓勵師</a:t>
            </a:r>
            <a:r>
              <a:rPr kumimoji="0" lang="zh-TW" altLang="zh-TW" sz="2800" kern="0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</a:rPr>
              <a:t>生</a:t>
            </a:r>
            <a:r>
              <a:rPr kumimoji="0" lang="zh-TW" altLang="en-US" sz="2800" kern="0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</a:rPr>
              <a:t>至</a:t>
            </a:r>
            <a:r>
              <a:rPr kumimoji="0" lang="zh-TW" altLang="zh-TW" sz="2800" kern="0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</a:rPr>
              <a:t>戶外</a:t>
            </a:r>
            <a:r>
              <a:rPr kumimoji="0" lang="zh-TW" altLang="en-US" sz="2800" kern="0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</a:rPr>
              <a:t>活動</a:t>
            </a:r>
            <a:r>
              <a:rPr kumimoji="0" lang="zh-TW" altLang="zh-TW" sz="2800" kern="0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kumimoji="0" lang="en-US" altLang="zh-TW" sz="2800" kern="0" dirty="0">
              <a:solidFill>
                <a:srgbClr val="40404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lvl="0" indent="-457200" eaLnBrk="0" fontAlgn="auto" hangingPunct="0">
              <a:spcBef>
                <a:spcPts val="2400"/>
              </a:spcBef>
              <a:buClrTx/>
              <a:buSzTx/>
              <a:buFontTx/>
              <a:buChar char="•"/>
              <a:defRPr/>
            </a:pPr>
            <a:r>
              <a:rPr kumimoji="0" lang="zh-TW" altLang="en-US" sz="2800" kern="0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</a:rPr>
              <a:t>視力檢查結果</a:t>
            </a:r>
            <a:r>
              <a:rPr kumimoji="0" lang="zh-TW" altLang="zh-TW" sz="2800" kern="0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</a:rPr>
              <a:t>異常學生</a:t>
            </a:r>
            <a:r>
              <a:rPr kumimoji="0" lang="zh-TW" altLang="en-US" sz="2800" kern="0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</a:rPr>
              <a:t>，協助</a:t>
            </a:r>
            <a:r>
              <a:rPr kumimoji="0" lang="zh-TW" altLang="zh-TW" sz="2800" kern="0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</a:rPr>
              <a:t>後續追蹤矯治。</a:t>
            </a:r>
            <a:br>
              <a:rPr kumimoji="0" lang="en-US" altLang="zh-TW" sz="2800" kern="0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kumimoji="0" lang="en-US" altLang="zh-TW" sz="2800" b="1" kern="0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kumimoji="0" lang="zh-TW" altLang="en-US" sz="2800" b="1" kern="0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回收複檢回條</a:t>
            </a:r>
            <a:r>
              <a:rPr kumimoji="0" lang="en-US" altLang="zh-TW" sz="2800" b="1" kern="0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457200" lvl="0" indent="-457200" eaLnBrk="0" fontAlgn="auto" hangingPunct="0">
              <a:spcBef>
                <a:spcPts val="2400"/>
              </a:spcBef>
              <a:buClrTx/>
              <a:buSzTx/>
              <a:buFontTx/>
              <a:buChar char="•"/>
              <a:defRPr/>
            </a:pPr>
            <a:r>
              <a:rPr kumimoji="0" lang="zh-TW" altLang="en-US" sz="2800" b="1" kern="0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</a:rPr>
              <a:t>低年級近視者個案管理，參加</a:t>
            </a:r>
            <a:r>
              <a:rPr kumimoji="0" lang="zh-TW" altLang="en-US" sz="2800" b="1" kern="0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護眼行動列車</a:t>
            </a:r>
            <a:r>
              <a:rPr kumimoji="0" lang="zh-TW" altLang="en-US" sz="2800" b="1" kern="0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kumimoji="0" lang="zh-TW" altLang="zh-TW" sz="2800" b="1" kern="0" dirty="0">
              <a:solidFill>
                <a:srgbClr val="404040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9473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A2656F-09F7-4ACC-AD21-6700C90DC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閱讀素養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3CB5952-A073-42B8-8257-0897C8B84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600200"/>
            <a:ext cx="7787207" cy="3700463"/>
          </a:xfrm>
        </p:spPr>
        <p:txBody>
          <a:bodyPr/>
          <a:lstStyle/>
          <a:p>
            <a:r>
              <a:rPr lang="zh-TW" altLang="en-US" dirty="0"/>
              <a:t>興趣萌發</a:t>
            </a:r>
            <a:r>
              <a:rPr lang="en-US" altLang="zh-TW" dirty="0"/>
              <a:t>--</a:t>
            </a:r>
            <a:r>
              <a:rPr lang="zh-TW" altLang="en-US" dirty="0"/>
              <a:t>有趣</a:t>
            </a:r>
            <a:endParaRPr lang="en-US" altLang="zh-TW" dirty="0"/>
          </a:p>
          <a:p>
            <a:r>
              <a:rPr lang="zh-TW" altLang="en-US" dirty="0"/>
              <a:t>閱讀理解</a:t>
            </a:r>
            <a:r>
              <a:rPr lang="en-US" altLang="zh-TW" dirty="0"/>
              <a:t>--</a:t>
            </a:r>
            <a:r>
              <a:rPr lang="zh-TW" altLang="en-US" dirty="0"/>
              <a:t>問答</a:t>
            </a:r>
            <a:r>
              <a:rPr lang="en-US" altLang="zh-TW" dirty="0"/>
              <a:t>(</a:t>
            </a:r>
            <a:r>
              <a:rPr lang="zh-TW" altLang="en-US" dirty="0"/>
              <a:t>答</a:t>
            </a:r>
            <a:r>
              <a:rPr lang="en-US" altLang="zh-TW" dirty="0"/>
              <a:t>→</a:t>
            </a:r>
            <a:r>
              <a:rPr lang="zh-TW" altLang="en-US" dirty="0"/>
              <a:t>問</a:t>
            </a:r>
            <a:r>
              <a:rPr lang="en-US" altLang="zh-TW" dirty="0"/>
              <a:t>)</a:t>
            </a:r>
          </a:p>
          <a:p>
            <a:r>
              <a:rPr lang="zh-TW" altLang="en-US" dirty="0"/>
              <a:t>多元觀點</a:t>
            </a:r>
            <a:r>
              <a:rPr lang="en-US" altLang="zh-TW" dirty="0"/>
              <a:t>--</a:t>
            </a:r>
            <a:r>
              <a:rPr lang="zh-TW" altLang="en-US" dirty="0"/>
              <a:t>開放結局 角色性格 迷思 </a:t>
            </a:r>
            <a:endParaRPr lang="en-US" altLang="zh-TW" dirty="0"/>
          </a:p>
          <a:p>
            <a:endParaRPr lang="en-US" altLang="zh-TW" dirty="0"/>
          </a:p>
          <a:p>
            <a:pPr marL="0" indent="0" algn="ctr">
              <a:buNone/>
            </a:pPr>
            <a:r>
              <a:rPr lang="en-US" altLang="zh-TW" dirty="0">
                <a:solidFill>
                  <a:srgbClr val="FF0000"/>
                </a:solidFill>
              </a:rPr>
              <a:t>~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陪伴很重要</a:t>
            </a:r>
            <a:r>
              <a:rPr lang="en-US" altLang="zh-TW" dirty="0">
                <a:solidFill>
                  <a:srgbClr val="FF0000"/>
                </a:solidFill>
              </a:rPr>
              <a:t>~</a:t>
            </a:r>
          </a:p>
          <a:p>
            <a:endParaRPr lang="zh-TW" altLang="en-US" dirty="0"/>
          </a:p>
        </p:txBody>
      </p:sp>
      <p:pic>
        <p:nvPicPr>
          <p:cNvPr id="4" name="Picture 4" descr="C:\Documents and Settings\Irene\桌面\圖片\line66001.gif">
            <a:extLst>
              <a:ext uri="{FF2B5EF4-FFF2-40B4-BE49-F238E27FC236}">
                <a16:creationId xmlns:a16="http://schemas.microsoft.com/office/drawing/2014/main" id="{99FA2EE2-17CA-4E31-BF2A-A5B3B32384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797152"/>
            <a:ext cx="5303838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1064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26B7A8C-2E51-492A-96D4-DA91385F1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謝謝您的蒞臨</a:t>
            </a: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AF8EEE66-4F9F-47AD-A86D-E4EF817059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9340" y="1726166"/>
            <a:ext cx="2105319" cy="3448531"/>
          </a:xfrm>
        </p:spPr>
      </p:pic>
    </p:spTree>
    <p:extLst>
      <p:ext uri="{BB962C8B-B14F-4D97-AF65-F5344CB8AC3E}">
        <p14:creationId xmlns:p14="http://schemas.microsoft.com/office/powerpoint/2010/main" val="1615724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8DD86E5-6F29-41D2-B0A5-045C008F8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級務處理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E8D6526-5C85-427D-BC13-5C7DF3127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505" y="1124744"/>
            <a:ext cx="8229600" cy="37004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/>
              <a:t>座位安排：直排或小組（</a:t>
            </a:r>
            <a:r>
              <a:rPr lang="en-US" altLang="zh-TW" dirty="0"/>
              <a:t>5~6</a:t>
            </a:r>
            <a:r>
              <a:rPr lang="zh-TW" altLang="en-US" dirty="0"/>
              <a:t>位同學），每隔一段時間會移動。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班級幹部採輪流方式，每人都會輪到，都有機會學習服務及領導。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模範生人選，由全班不記名投票選舉產生。</a:t>
            </a:r>
          </a:p>
        </p:txBody>
      </p:sp>
    </p:spTree>
    <p:extLst>
      <p:ext uri="{BB962C8B-B14F-4D97-AF65-F5344CB8AC3E}">
        <p14:creationId xmlns:p14="http://schemas.microsoft.com/office/powerpoint/2010/main" val="14494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1D9C50-A441-4B62-A587-B13F9C6E0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課程活動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D28D01D-7091-4D23-BAF2-85A649F61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1760" y="1600200"/>
            <a:ext cx="6275040" cy="3700463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/>
              <a:t>早自習活動：</a:t>
            </a:r>
          </a:p>
          <a:p>
            <a:r>
              <a:rPr lang="zh-TW" altLang="en-US" dirty="0"/>
              <a:t>    週一：學生朝會</a:t>
            </a:r>
            <a:endParaRPr lang="en-US" altLang="zh-TW" dirty="0"/>
          </a:p>
          <a:p>
            <a:r>
              <a:rPr lang="zh-TW" altLang="en-US" dirty="0">
                <a:solidFill>
                  <a:srgbClr val="000000"/>
                </a:solidFill>
              </a:rPr>
              <a:t>    週二：讀經教學</a:t>
            </a:r>
            <a:endParaRPr lang="zh-TW" altLang="en-US" dirty="0"/>
          </a:p>
          <a:p>
            <a:r>
              <a:rPr lang="zh-TW" altLang="en-US" dirty="0"/>
              <a:t>    週三：共讀活動</a:t>
            </a:r>
          </a:p>
          <a:p>
            <a:r>
              <a:rPr lang="zh-TW" altLang="en-US" dirty="0"/>
              <a:t>    週四：大愛活動</a:t>
            </a:r>
          </a:p>
          <a:p>
            <a:r>
              <a:rPr lang="zh-TW" altLang="en-US" dirty="0"/>
              <a:t>    週五：故事活動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80205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1CDADD5-236D-4C81-8E62-17E1AB9C5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368152"/>
          </a:xfrm>
        </p:spPr>
        <p:txBody>
          <a:bodyPr/>
          <a:lstStyle/>
          <a:p>
            <a:r>
              <a:rPr lang="zh-TW" altLang="en-US" dirty="0"/>
              <a:t>課程活動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9A37BF7-F926-410F-AB62-B5275E6D7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672" y="2204864"/>
            <a:ext cx="7067128" cy="3095799"/>
          </a:xfrm>
        </p:spPr>
        <p:txBody>
          <a:bodyPr/>
          <a:lstStyle/>
          <a:p>
            <a:r>
              <a:rPr lang="zh-TW" altLang="en-US" dirty="0"/>
              <a:t>校外教學</a:t>
            </a:r>
            <a:r>
              <a:rPr lang="en-US" altLang="zh-TW" dirty="0"/>
              <a:t>(</a:t>
            </a:r>
            <a:r>
              <a:rPr lang="zh-TW" altLang="en-US" dirty="0"/>
              <a:t>暫訂下學期</a:t>
            </a:r>
            <a:r>
              <a:rPr lang="en-US" altLang="zh-TW" dirty="0"/>
              <a:t>)</a:t>
            </a:r>
          </a:p>
          <a:p>
            <a:r>
              <a:rPr lang="zh-TW" altLang="en-US" dirty="0"/>
              <a:t>定期評量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</a:t>
            </a:r>
            <a:r>
              <a:rPr lang="en-US" altLang="zh-TW" dirty="0"/>
              <a:t>(</a:t>
            </a:r>
            <a:r>
              <a:rPr lang="zh-TW" altLang="en-US" dirty="0"/>
              <a:t>期中考</a:t>
            </a:r>
            <a:r>
              <a:rPr lang="en-US" altLang="zh-TW" dirty="0"/>
              <a:t>:11/05.06)</a:t>
            </a:r>
          </a:p>
          <a:p>
            <a:pPr marL="0" indent="0">
              <a:buNone/>
            </a:pPr>
            <a:r>
              <a:rPr lang="zh-TW" altLang="en-US" dirty="0"/>
              <a:t>   </a:t>
            </a:r>
            <a:r>
              <a:rPr lang="en-US" altLang="zh-TW" dirty="0"/>
              <a:t>(</a:t>
            </a:r>
            <a:r>
              <a:rPr lang="zh-TW" altLang="en-US" dirty="0"/>
              <a:t>期末考</a:t>
            </a:r>
            <a:r>
              <a:rPr lang="en-US" altLang="zh-TW" dirty="0"/>
              <a:t>:  1/12.13)</a:t>
            </a:r>
          </a:p>
          <a:p>
            <a:r>
              <a:rPr lang="zh-TW" altLang="en-US" dirty="0"/>
              <a:t>校慶運動會</a:t>
            </a:r>
            <a:r>
              <a:rPr lang="en-US" altLang="zh-TW" dirty="0"/>
              <a:t>(12/05)--</a:t>
            </a:r>
            <a:r>
              <a:rPr lang="en-US" altLang="zh-TW" sz="2800" dirty="0"/>
              <a:t>12/07(</a:t>
            </a:r>
            <a:r>
              <a:rPr lang="zh-TW" altLang="en-US" sz="2800" dirty="0"/>
              <a:t>一</a:t>
            </a:r>
            <a:r>
              <a:rPr lang="en-US" altLang="zh-TW" sz="2800" dirty="0"/>
              <a:t>)</a:t>
            </a:r>
            <a:r>
              <a:rPr lang="zh-TW" altLang="en-US" sz="2800" dirty="0"/>
              <a:t>補假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55593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3113F7-92EA-476F-9EEC-C2DAEA0E3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授課教師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5EFA6DA-F674-4907-9EE9-A903E2616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2" y="1417638"/>
            <a:ext cx="7427168" cy="3883025"/>
          </a:xfrm>
        </p:spPr>
        <p:txBody>
          <a:bodyPr/>
          <a:lstStyle/>
          <a:p>
            <a:r>
              <a:rPr lang="zh-TW" altLang="en-US" dirty="0"/>
              <a:t>國語、數學、生活、閩語：秋霞老師</a:t>
            </a:r>
          </a:p>
          <a:p>
            <a:r>
              <a:rPr lang="zh-TW" altLang="en-US" dirty="0"/>
              <a:t>英語：姚嘉汝老師</a:t>
            </a:r>
          </a:p>
          <a:p>
            <a:r>
              <a:rPr lang="zh-TW" altLang="en-US" dirty="0"/>
              <a:t>音樂：林羿彣老師</a:t>
            </a:r>
          </a:p>
          <a:p>
            <a:r>
              <a:rPr lang="zh-TW" altLang="en-US" dirty="0"/>
              <a:t>健康：賀梅娟老師</a:t>
            </a:r>
          </a:p>
          <a:p>
            <a:r>
              <a:rPr lang="zh-TW" altLang="en-US" dirty="0"/>
              <a:t>體育：吳宇澄老師</a:t>
            </a:r>
          </a:p>
          <a:p>
            <a:r>
              <a:rPr lang="zh-TW" altLang="en-US" dirty="0"/>
              <a:t>閱讀：賀梅娟老師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51802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A34BB1-7561-4502-98E0-36695DA98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攜帶物品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49F331E-A953-42D7-8C15-A331F8D00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628800"/>
            <a:ext cx="8075240" cy="3671863"/>
          </a:xfrm>
        </p:spPr>
        <p:txBody>
          <a:bodyPr/>
          <a:lstStyle/>
          <a:p>
            <a:r>
              <a:rPr lang="zh-TW" altLang="en-US" dirty="0"/>
              <a:t>課本及習作若非功課則可以放在學校，以減輕書包重量。</a:t>
            </a:r>
          </a:p>
          <a:p>
            <a:r>
              <a:rPr lang="zh-TW" altLang="en-US" dirty="0"/>
              <a:t>抽屜櫃可放置學用品，如衛生紙、剪刀、膠水、膠帶、彩色筆、白板筆</a:t>
            </a:r>
            <a:r>
              <a:rPr lang="en-US" altLang="zh-TW" dirty="0"/>
              <a:t>……</a:t>
            </a:r>
            <a:r>
              <a:rPr lang="zh-TW" altLang="en-US" dirty="0"/>
              <a:t>等。</a:t>
            </a:r>
          </a:p>
          <a:p>
            <a:r>
              <a:rPr lang="zh-TW" altLang="en-US" dirty="0"/>
              <a:t>鉛筆、橡皮擦、彩虹筆及尺請每天都要帶到學校。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15101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EC7BE4-185D-47BD-AFD9-1F600DDB7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368152"/>
          </a:xfrm>
        </p:spPr>
        <p:txBody>
          <a:bodyPr/>
          <a:lstStyle/>
          <a:p>
            <a:r>
              <a:rPr lang="zh-TW" altLang="en-US" dirty="0"/>
              <a:t>攜帶物品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F209720-2E22-4206-B6F4-E24172A38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2735759"/>
          </a:xfrm>
        </p:spPr>
        <p:txBody>
          <a:bodyPr/>
          <a:lstStyle/>
          <a:p>
            <a:r>
              <a:rPr lang="zh-TW" altLang="en-US" dirty="0"/>
              <a:t>白板筆可多買幾枝，沒水時再補帶到校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r>
              <a:rPr lang="zh-TW" altLang="en-US" dirty="0"/>
              <a:t>書包內請務必幫孩子放一件輕便雨衣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39697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36E809-84B6-4E60-97E1-25FC55B1C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zh-TW" altLang="en-US" dirty="0"/>
              <a:t>請家長配合事項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DE34B65-5115-4388-83A2-B6343D35E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268760"/>
            <a:ext cx="8003232" cy="4031903"/>
          </a:xfrm>
        </p:spPr>
        <p:txBody>
          <a:bodyPr/>
          <a:lstStyle/>
          <a:p>
            <a:r>
              <a:rPr lang="zh-TW" altLang="en-US" dirty="0"/>
              <a:t>請協助督促孩子完成各項作業，並於聯絡簿上簽名。</a:t>
            </a:r>
          </a:p>
          <a:p>
            <a:r>
              <a:rPr lang="zh-TW" altLang="en-US" dirty="0"/>
              <a:t>請培養孩子早睡早起的良好生活習慣。</a:t>
            </a:r>
          </a:p>
          <a:p>
            <a:r>
              <a:rPr lang="zh-TW" altLang="en-US" dirty="0"/>
              <a:t>請協助督促孩子於睡前整理好隔天的學用品。</a:t>
            </a:r>
          </a:p>
          <a:p>
            <a:r>
              <a:rPr lang="zh-TW" altLang="en-US" dirty="0"/>
              <a:t>請讓孩子在家吃完早餐再來學校，有助於在校的學習。</a:t>
            </a:r>
            <a:r>
              <a:rPr lang="en-US" altLang="zh-TW" dirty="0"/>
              <a:t>(</a:t>
            </a:r>
            <a:r>
              <a:rPr lang="zh-TW" altLang="en-US" dirty="0"/>
              <a:t>不要帶零食</a:t>
            </a:r>
            <a:r>
              <a:rPr lang="en-US" altLang="zh-TW" dirty="0"/>
              <a:t>)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33455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6053302-868E-4C7C-9F9E-497A4FD7A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/>
          <a:lstStyle/>
          <a:p>
            <a:r>
              <a:rPr lang="zh-TW" altLang="en-US" dirty="0"/>
              <a:t>請家長配合事項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51D81EE-D820-40C5-AE7D-278500A22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383831"/>
          </a:xfrm>
        </p:spPr>
        <p:txBody>
          <a:bodyPr/>
          <a:lstStyle/>
          <a:p>
            <a:r>
              <a:rPr lang="zh-TW" altLang="en-US" dirty="0"/>
              <a:t>貼在聯絡簿或發下的資料，若有需要繳交回條，請協助孩子填妥交回。</a:t>
            </a:r>
          </a:p>
          <a:p>
            <a:r>
              <a:rPr lang="zh-TW" altLang="en-US" dirty="0"/>
              <a:t>平時請勿讓孩子帶玩具來學校，以免孩子上課玩，或為了玩具起爭執。</a:t>
            </a:r>
          </a:p>
          <a:p>
            <a:r>
              <a:rPr lang="zh-TW" altLang="en-US" dirty="0"/>
              <a:t>除繳費外，請盡量不要讓孩子帶錢來學校。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82361726"/>
      </p:ext>
    </p:extLst>
  </p:cSld>
  <p:clrMapOvr>
    <a:masterClrMapping/>
  </p:clrMapOvr>
</p:sld>
</file>

<file path=ppt/theme/theme1.xml><?xml version="1.0" encoding="utf-8"?>
<a:theme xmlns:a="http://schemas.openxmlformats.org/drawingml/2006/main" name="K12_2">
  <a:themeElements>
    <a:clrScheme name="">
      <a:dk1>
        <a:srgbClr val="000000"/>
      </a:dk1>
      <a:lt1>
        <a:srgbClr val="DEF6F1"/>
      </a:lt1>
      <a:dk2>
        <a:srgbClr val="3366FF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K12_2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K1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2 13">
        <a:dk1>
          <a:srgbClr val="3333FF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2A2ADA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2 14">
        <a:dk1>
          <a:srgbClr val="000000"/>
        </a:dk1>
        <a:lt1>
          <a:srgbClr val="DEF6F1"/>
        </a:lt1>
        <a:dk2>
          <a:srgbClr val="6633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2 15">
        <a:dk1>
          <a:srgbClr val="000000"/>
        </a:dk1>
        <a:lt1>
          <a:srgbClr val="DEF6F1"/>
        </a:lt1>
        <a:dk2>
          <a:srgbClr val="FF00FF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2 16">
        <a:dk1>
          <a:srgbClr val="000000"/>
        </a:dk1>
        <a:lt1>
          <a:srgbClr val="DEF6F1"/>
        </a:lt1>
        <a:dk2>
          <a:srgbClr val="FF9933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01127096</Template>
  <TotalTime>92</TotalTime>
  <Words>617</Words>
  <Application>Microsoft Office PowerPoint</Application>
  <PresentationFormat>如螢幕大小 (4:3)</PresentationFormat>
  <Paragraphs>65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4" baseType="lpstr">
      <vt:lpstr>等线</vt:lpstr>
      <vt:lpstr>文鼎超顏楷</vt:lpstr>
      <vt:lpstr>微軟正黑體</vt:lpstr>
      <vt:lpstr>新細明體</vt:lpstr>
      <vt:lpstr>標楷體</vt:lpstr>
      <vt:lpstr>Arial</vt:lpstr>
      <vt:lpstr>Calibri</vt:lpstr>
      <vt:lpstr>Wingdings</vt:lpstr>
      <vt:lpstr>K12_2</vt:lpstr>
      <vt:lpstr>二年五班 班級經營簡介 </vt:lpstr>
      <vt:lpstr>級務處理</vt:lpstr>
      <vt:lpstr>課程活動</vt:lpstr>
      <vt:lpstr>課程活動</vt:lpstr>
      <vt:lpstr>授課教師</vt:lpstr>
      <vt:lpstr>攜帶物品</vt:lpstr>
      <vt:lpstr>攜帶物品</vt:lpstr>
      <vt:lpstr>請家長配合事項</vt:lpstr>
      <vt:lpstr>請家長配合事項</vt:lpstr>
      <vt:lpstr>健康促進執行內容說明-口腔保健</vt:lpstr>
      <vt:lpstr>健康促進執行內容說明-口腔保健</vt:lpstr>
      <vt:lpstr>健康促進執行內容說明-口腔保健</vt:lpstr>
      <vt:lpstr>健康促進執行內容說明-視力保健</vt:lpstr>
      <vt:lpstr>閱讀素養</vt:lpstr>
      <vt:lpstr>謝謝您的蒞臨</vt:lpstr>
    </vt:vector>
  </TitlesOfParts>
  <Manager/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一年五班 班級經營簡介 </dc:title>
  <dc:subject/>
  <dc:creator>admin</dc:creator>
  <cp:keywords/>
  <dc:description/>
  <cp:lastModifiedBy>admin</cp:lastModifiedBy>
  <cp:revision>11</cp:revision>
  <dcterms:created xsi:type="dcterms:W3CDTF">2020-09-02T05:19:39Z</dcterms:created>
  <dcterms:modified xsi:type="dcterms:W3CDTF">2020-09-14T06:07:38Z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TC011270961028</vt:lpwstr>
  </property>
</Properties>
</file>