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85" r:id="rId3"/>
    <p:sldId id="360" r:id="rId4"/>
    <p:sldId id="337" r:id="rId5"/>
    <p:sldId id="361" r:id="rId6"/>
    <p:sldId id="339" r:id="rId7"/>
    <p:sldId id="362" r:id="rId8"/>
    <p:sldId id="363" r:id="rId9"/>
    <p:sldId id="365" r:id="rId10"/>
    <p:sldId id="366" r:id="rId11"/>
    <p:sldId id="367" r:id="rId12"/>
    <p:sldId id="3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0000"/>
    <a:srgbClr val="26B71F"/>
    <a:srgbClr val="E36B6B"/>
    <a:srgbClr val="118ADA"/>
    <a:srgbClr val="0E72B6"/>
    <a:srgbClr val="663300"/>
    <a:srgbClr val="4D0B15"/>
    <a:srgbClr val="E4DA9C"/>
    <a:srgbClr val="D3C35D"/>
    <a:srgbClr val="FCBB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41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11790-F92F-4035-9169-4202168956C4}" type="datetimeFigureOut">
              <a:rPr lang="zh-TW" altLang="en-US" smtClean="0"/>
              <a:t>2016/8/30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4FEB2-1A37-4159-85AC-11AAB19C6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7995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08315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40979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49116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5405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59266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2529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2550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09613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89887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67632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20100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6970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609600"/>
          </a:xfrm>
        </p:spPr>
        <p:txBody>
          <a:bodyPr/>
          <a:lstStyle>
            <a:lvl1pPr marL="0" indent="0" algn="ctr">
              <a:buNone/>
              <a:defRPr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4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7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7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4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9385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384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5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8/30/2016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2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8/30/2016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7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8/30/2016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9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8/30/2016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8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8/30/2016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58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8/30/2016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1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8AC7A713-7007-4913-B2CB-7614D15284D3}" type="datetimeFigureOut">
              <a:rPr lang="en-US" smtClean="0"/>
              <a:pPr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7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1" kern="1200">
          <a:ln w="19050">
            <a:solidFill>
              <a:schemeClr val="tx1">
                <a:lumMod val="85000"/>
                <a:lumOff val="15000"/>
              </a:schemeClr>
            </a:solidFill>
          </a:ln>
          <a:solidFill>
            <a:srgbClr val="00B0F0"/>
          </a:solidFill>
          <a:effectLst/>
          <a:latin typeface="Microsoft New Tai Lue" panose="020B0502040204020203" pitchFamily="34" charset="0"/>
          <a:ea typeface="+mj-ea"/>
          <a:cs typeface="Microsoft New Tai Lue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85927"/>
            <a:ext cx="7772400" cy="1814524"/>
          </a:xfrm>
        </p:spPr>
        <p:txBody>
          <a:bodyPr/>
          <a:lstStyle/>
          <a:p>
            <a:r>
              <a:rPr lang="en-US" altLang="zh-TW" dirty="0" smtClean="0"/>
              <a:t>1-1</a:t>
            </a:r>
            <a:br>
              <a:rPr lang="en-US" altLang="zh-TW" dirty="0" smtClean="0"/>
            </a:br>
            <a:r>
              <a:rPr lang="zh-TW" altLang="en-US" smtClean="0"/>
              <a:t>三位小數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95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845298"/>
              </p:ext>
            </p:extLst>
          </p:nvPr>
        </p:nvGraphicFramePr>
        <p:xfrm>
          <a:off x="2195736" y="1556792"/>
          <a:ext cx="4608512" cy="31021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2128"/>
                <a:gridCol w="1152128"/>
                <a:gridCol w="1152128"/>
                <a:gridCol w="1152128"/>
              </a:tblGrid>
              <a:tr h="118193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個位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十分位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百分位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千分位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18193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-12235" y="5053425"/>
                <a:ext cx="8928992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zh-TW" altLang="en-US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</m:t>
                          </m:r>
                          <m:r>
                            <a:rPr lang="zh-TW" altLang="en-US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個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1+</m:t>
                      </m:r>
                      <m:d>
                        <m:dPr>
                          <m:ctrlP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</m:t>
                          </m:r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個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1+</m:t>
                      </m:r>
                      <m:d>
                        <m:dPr>
                          <m:ctrlP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</m:t>
                          </m:r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個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</m:t>
                          </m:r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個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2235" y="5053425"/>
                <a:ext cx="8928992" cy="8710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-180528" y="5924516"/>
                <a:ext cx="374441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zh-TW" altLang="en-US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</m:t>
                          </m:r>
                          <m:r>
                            <a:rPr lang="zh-TW" altLang="en-US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個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80528" y="5924516"/>
                <a:ext cx="3744416" cy="87109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4816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527505"/>
              </p:ext>
            </p:extLst>
          </p:nvPr>
        </p:nvGraphicFramePr>
        <p:xfrm>
          <a:off x="2195736" y="1556792"/>
          <a:ext cx="4608512" cy="31021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2128"/>
                <a:gridCol w="1152128"/>
                <a:gridCol w="1152128"/>
                <a:gridCol w="1152128"/>
              </a:tblGrid>
              <a:tr h="118193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個位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十分位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百分位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千分位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181930"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40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-12235" y="5053425"/>
                <a:ext cx="8928992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個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1+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個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1+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個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個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2235" y="5053425"/>
                <a:ext cx="8928992" cy="8710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6881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/>
          </p:nvPr>
        </p:nvGraphicFramePr>
        <p:xfrm>
          <a:off x="2195736" y="1556792"/>
          <a:ext cx="4608512" cy="31021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2128"/>
                <a:gridCol w="1152128"/>
                <a:gridCol w="1152128"/>
                <a:gridCol w="1152128"/>
              </a:tblGrid>
              <a:tr h="118193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個位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十分位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百分位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千分位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181930"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40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-12235" y="5053425"/>
                <a:ext cx="8928992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個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1+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個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1+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個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個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2235" y="5053425"/>
                <a:ext cx="8928992" cy="8710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757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複習一下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251520" y="1693813"/>
            <a:ext cx="4018028" cy="8710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ea typeface="華康隸書體W5" pitchFamily="65" charset="-120"/>
              </a:rPr>
              <a:t>(1)</a:t>
            </a:r>
            <a:r>
              <a:rPr lang="zh-TW" altLang="en-US" b="1" dirty="0" smtClean="0">
                <a:solidFill>
                  <a:schemeClr val="tx1"/>
                </a:solidFill>
                <a:ea typeface="華康隸書體W5" pitchFamily="65" charset="-120"/>
              </a:rPr>
              <a:t>  </a:t>
            </a:r>
            <a:r>
              <a:rPr lang="en-US" altLang="zh-TW" b="1" dirty="0" smtClean="0">
                <a:solidFill>
                  <a:srgbClr val="FF0000"/>
                </a:solidFill>
                <a:ea typeface="華康隸書體W5" pitchFamily="65" charset="-120"/>
              </a:rPr>
              <a:t>1</a:t>
            </a:r>
            <a:r>
              <a:rPr lang="zh-TW" altLang="en-US" b="1" dirty="0" smtClean="0">
                <a:solidFill>
                  <a:srgbClr val="FF0000"/>
                </a:solidFill>
                <a:ea typeface="華康隸書體W5" pitchFamily="65" charset="-120"/>
              </a:rPr>
              <a:t>公分</a:t>
            </a:r>
            <a:r>
              <a:rPr lang="en-US" altLang="zh-TW" b="1" dirty="0" smtClean="0">
                <a:solidFill>
                  <a:srgbClr val="FF0000"/>
                </a:solidFill>
                <a:ea typeface="華康隸書體W5" pitchFamily="65" charset="-120"/>
              </a:rPr>
              <a:t>=(</a:t>
            </a:r>
            <a:r>
              <a:rPr lang="zh-TW" altLang="en-US" b="1" dirty="0" smtClean="0">
                <a:solidFill>
                  <a:srgbClr val="FF0000"/>
                </a:solidFill>
                <a:ea typeface="華康隸書體W5" pitchFamily="65" charset="-120"/>
              </a:rPr>
              <a:t>     </a:t>
            </a:r>
            <a:r>
              <a:rPr lang="en-US" altLang="zh-TW" b="1" dirty="0" smtClean="0">
                <a:solidFill>
                  <a:srgbClr val="FF0000"/>
                </a:solidFill>
                <a:ea typeface="華康隸書體W5" pitchFamily="65" charset="-120"/>
              </a:rPr>
              <a:t>)</a:t>
            </a:r>
            <a:r>
              <a:rPr lang="zh-TW" altLang="en-US" b="1" dirty="0" smtClean="0">
                <a:solidFill>
                  <a:srgbClr val="FF0000"/>
                </a:solidFill>
                <a:ea typeface="華康隸書體W5" pitchFamily="65" charset="-120"/>
              </a:rPr>
              <a:t>公尺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802444" y="1693813"/>
            <a:ext cx="4018028" cy="8710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ea typeface="華康隸書體W5" pitchFamily="65" charset="-120"/>
              </a:rPr>
              <a:t>(2)</a:t>
            </a:r>
            <a:r>
              <a:rPr lang="zh-TW" altLang="en-US" b="1" dirty="0" smtClean="0">
                <a:solidFill>
                  <a:schemeClr val="tx1"/>
                </a:solidFill>
                <a:ea typeface="華康隸書體W5" pitchFamily="65" charset="-120"/>
              </a:rPr>
              <a:t>  </a:t>
            </a:r>
            <a:r>
              <a:rPr lang="en-US" altLang="zh-TW" b="1" dirty="0" smtClean="0">
                <a:solidFill>
                  <a:srgbClr val="FF0000"/>
                </a:solidFill>
                <a:ea typeface="華康隸書體W5" pitchFamily="65" charset="-120"/>
              </a:rPr>
              <a:t>1</a:t>
            </a:r>
            <a:r>
              <a:rPr lang="zh-TW" altLang="en-US" b="1" dirty="0" smtClean="0">
                <a:solidFill>
                  <a:srgbClr val="FF0000"/>
                </a:solidFill>
                <a:ea typeface="華康隸書體W5" pitchFamily="65" charset="-120"/>
              </a:rPr>
              <a:t>毫米</a:t>
            </a:r>
            <a:r>
              <a:rPr lang="en-US" altLang="zh-TW" b="1" dirty="0" smtClean="0">
                <a:solidFill>
                  <a:srgbClr val="FF0000"/>
                </a:solidFill>
                <a:ea typeface="華康隸書體W5" pitchFamily="65" charset="-120"/>
              </a:rPr>
              <a:t>=(</a:t>
            </a:r>
            <a:r>
              <a:rPr lang="zh-TW" altLang="en-US" b="1" dirty="0" smtClean="0">
                <a:solidFill>
                  <a:srgbClr val="FF0000"/>
                </a:solidFill>
                <a:ea typeface="華康隸書體W5" pitchFamily="65" charset="-120"/>
              </a:rPr>
              <a:t>     </a:t>
            </a:r>
            <a:r>
              <a:rPr lang="en-US" altLang="zh-TW" b="1" dirty="0" smtClean="0">
                <a:solidFill>
                  <a:srgbClr val="FF0000"/>
                </a:solidFill>
                <a:ea typeface="華康隸書體W5" pitchFamily="65" charset="-120"/>
              </a:rPr>
              <a:t>)</a:t>
            </a:r>
            <a:r>
              <a:rPr lang="zh-TW" altLang="en-US" b="1" dirty="0" smtClean="0">
                <a:solidFill>
                  <a:srgbClr val="FF0000"/>
                </a:solidFill>
                <a:ea typeface="華康隸書體W5" pitchFamily="65" charset="-120"/>
              </a:rPr>
              <a:t>公分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323528" y="3926061"/>
                <a:ext cx="7056784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(3)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3</m:t>
                        </m:r>
                      </m:num>
                      <m:den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1</m:t>
                        </m:r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0</m:t>
                        </m:r>
                      </m:den>
                    </m:f>
                  </m:oMath>
                </a14:m>
                <a:r>
                  <a:rPr lang="zh-TW" altLang="en-US" b="1" dirty="0" smtClean="0">
                    <a:solidFill>
                      <a:srgbClr val="FF0000"/>
                    </a:solidFill>
                    <a:ea typeface="華康隸書體W5" pitchFamily="65" charset="-120"/>
                  </a:rPr>
                  <a:t>公分</a:t>
                </a:r>
                <a:r>
                  <a:rPr lang="en-US" altLang="zh-TW" b="1" dirty="0" smtClean="0">
                    <a:solidFill>
                      <a:srgbClr val="FF0000"/>
                    </a:solidFill>
                    <a:ea typeface="華康隸書體W5" pitchFamily="65" charset="-120"/>
                  </a:rPr>
                  <a:t>=(</a:t>
                </a:r>
                <a:r>
                  <a:rPr lang="zh-TW" altLang="en-US" b="1" dirty="0" smtClean="0">
                    <a:solidFill>
                      <a:srgbClr val="FF0000"/>
                    </a:solidFill>
                    <a:ea typeface="華康隸書體W5" pitchFamily="65" charset="-120"/>
                  </a:rPr>
                  <a:t>     </a:t>
                </a:r>
                <a:r>
                  <a:rPr lang="en-US" altLang="zh-TW" b="1" dirty="0" smtClean="0">
                    <a:solidFill>
                      <a:srgbClr val="FF0000"/>
                    </a:solidFill>
                    <a:ea typeface="華康隸書體W5" pitchFamily="65" charset="-120"/>
                  </a:rPr>
                  <a:t>)</a:t>
                </a:r>
                <a:r>
                  <a:rPr lang="zh-TW" altLang="en-US" b="1" dirty="0" smtClean="0">
                    <a:solidFill>
                      <a:srgbClr val="FF0000"/>
                    </a:solidFill>
                    <a:ea typeface="華康隸書體W5" pitchFamily="65" charset="-120"/>
                  </a:rPr>
                  <a:t>公分</a:t>
                </a:r>
                <a:r>
                  <a:rPr lang="en-US" altLang="zh-TW" b="1" dirty="0">
                    <a:solidFill>
                      <a:srgbClr val="FF0000"/>
                    </a:solidFill>
                    <a:ea typeface="華康隸書體W5" pitchFamily="65" charset="-120"/>
                  </a:rPr>
                  <a:t>=(</a:t>
                </a:r>
                <a:r>
                  <a:rPr lang="zh-TW" altLang="en-US" b="1" dirty="0">
                    <a:solidFill>
                      <a:srgbClr val="FF0000"/>
                    </a:solidFill>
                    <a:ea typeface="華康隸書體W5" pitchFamily="65" charset="-120"/>
                  </a:rPr>
                  <a:t>     </a:t>
                </a:r>
                <a:r>
                  <a:rPr lang="en-US" altLang="zh-TW" b="1" dirty="0">
                    <a:solidFill>
                      <a:srgbClr val="FF0000"/>
                    </a:solidFill>
                    <a:ea typeface="華康隸書體W5" pitchFamily="65" charset="-120"/>
                  </a:rPr>
                  <a:t>)</a:t>
                </a:r>
                <a:r>
                  <a:rPr lang="zh-TW" altLang="en-US" b="1" dirty="0" smtClean="0">
                    <a:solidFill>
                      <a:srgbClr val="FF0000"/>
                    </a:solidFill>
                    <a:ea typeface="華康隸書體W5" pitchFamily="65" charset="-120"/>
                  </a:rPr>
                  <a:t>公尺</a:t>
                </a:r>
                <a:endParaRPr lang="en-US" altLang="zh-TW" b="1" dirty="0">
                  <a:solidFill>
                    <a:srgbClr val="FF0000"/>
                  </a:solidFill>
                  <a:latin typeface="華康隸書體W5" pitchFamily="65" charset="-120"/>
                  <a:ea typeface="華康隸書體W5" pitchFamily="65" charset="-120"/>
                </a:endParaRPr>
              </a:p>
              <a:p>
                <a:pPr marL="0" indent="0">
                  <a:buNone/>
                </a:pPr>
                <a:endParaRPr lang="en-US" b="1" dirty="0">
                  <a:solidFill>
                    <a:srgbClr val="FF0000"/>
                  </a:solidFill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926061"/>
                <a:ext cx="7056784" cy="871091"/>
              </a:xfrm>
              <a:prstGeom prst="rect">
                <a:avLst/>
              </a:prstGeom>
              <a:blipFill rotWithShape="0">
                <a:blip r:embed="rId3"/>
                <a:stretch>
                  <a:fillRect l="-2159" b="-629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323528" y="5510237"/>
                <a:ext cx="7056784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(4)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</m:t>
                    </m:r>
                    <m:f>
                      <m:fPr>
                        <m:ctrlP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7</m:t>
                        </m:r>
                      </m:num>
                      <m:den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1</m:t>
                        </m:r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0</m:t>
                        </m:r>
                      </m:den>
                    </m:f>
                  </m:oMath>
                </a14:m>
                <a:r>
                  <a:rPr lang="zh-TW" altLang="en-US" b="1" dirty="0" smtClean="0">
                    <a:solidFill>
                      <a:srgbClr val="FF0000"/>
                    </a:solidFill>
                    <a:ea typeface="華康隸書體W5" pitchFamily="65" charset="-120"/>
                  </a:rPr>
                  <a:t>公分</a:t>
                </a:r>
                <a:r>
                  <a:rPr lang="en-US" altLang="zh-TW" b="1" dirty="0" smtClean="0">
                    <a:solidFill>
                      <a:srgbClr val="FF0000"/>
                    </a:solidFill>
                    <a:ea typeface="華康隸書體W5" pitchFamily="65" charset="-120"/>
                  </a:rPr>
                  <a:t>=(</a:t>
                </a:r>
                <a:r>
                  <a:rPr lang="zh-TW" altLang="en-US" b="1" dirty="0" smtClean="0">
                    <a:solidFill>
                      <a:srgbClr val="FF0000"/>
                    </a:solidFill>
                    <a:ea typeface="華康隸書體W5" pitchFamily="65" charset="-120"/>
                  </a:rPr>
                  <a:t>     </a:t>
                </a:r>
                <a:r>
                  <a:rPr lang="en-US" altLang="zh-TW" b="1" dirty="0" smtClean="0">
                    <a:solidFill>
                      <a:srgbClr val="FF0000"/>
                    </a:solidFill>
                    <a:ea typeface="華康隸書體W5" pitchFamily="65" charset="-120"/>
                  </a:rPr>
                  <a:t>)</a:t>
                </a:r>
                <a:r>
                  <a:rPr lang="zh-TW" altLang="en-US" b="1" dirty="0" smtClean="0">
                    <a:solidFill>
                      <a:srgbClr val="FF0000"/>
                    </a:solidFill>
                    <a:ea typeface="華康隸書體W5" pitchFamily="65" charset="-120"/>
                  </a:rPr>
                  <a:t>公分</a:t>
                </a:r>
                <a:r>
                  <a:rPr lang="en-US" altLang="zh-TW" b="1" dirty="0">
                    <a:solidFill>
                      <a:srgbClr val="FF0000"/>
                    </a:solidFill>
                    <a:ea typeface="華康隸書體W5" pitchFamily="65" charset="-120"/>
                  </a:rPr>
                  <a:t>=(</a:t>
                </a:r>
                <a:r>
                  <a:rPr lang="zh-TW" altLang="en-US" b="1" dirty="0">
                    <a:solidFill>
                      <a:srgbClr val="FF0000"/>
                    </a:solidFill>
                    <a:ea typeface="華康隸書體W5" pitchFamily="65" charset="-120"/>
                  </a:rPr>
                  <a:t>     </a:t>
                </a:r>
                <a:r>
                  <a:rPr lang="en-US" altLang="zh-TW" b="1" dirty="0">
                    <a:solidFill>
                      <a:srgbClr val="FF0000"/>
                    </a:solidFill>
                    <a:ea typeface="華康隸書體W5" pitchFamily="65" charset="-120"/>
                  </a:rPr>
                  <a:t>)</a:t>
                </a:r>
                <a:r>
                  <a:rPr lang="zh-TW" altLang="en-US" b="1" dirty="0" smtClean="0">
                    <a:solidFill>
                      <a:srgbClr val="FF0000"/>
                    </a:solidFill>
                    <a:ea typeface="華康隸書體W5" pitchFamily="65" charset="-120"/>
                  </a:rPr>
                  <a:t>公尺</a:t>
                </a:r>
                <a:endParaRPr lang="en-US" altLang="zh-TW" b="1" dirty="0">
                  <a:solidFill>
                    <a:srgbClr val="FF0000"/>
                  </a:solidFill>
                  <a:latin typeface="華康隸書體W5" pitchFamily="65" charset="-120"/>
                  <a:ea typeface="華康隸書體W5" pitchFamily="65" charset="-120"/>
                </a:endParaRPr>
              </a:p>
              <a:p>
                <a:pPr marL="0" indent="0">
                  <a:buNone/>
                </a:pPr>
                <a:endParaRPr lang="en-US" b="1" dirty="0">
                  <a:solidFill>
                    <a:srgbClr val="FF0000"/>
                  </a:solidFill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5510237"/>
                <a:ext cx="7056784" cy="871091"/>
              </a:xfrm>
              <a:prstGeom prst="rect">
                <a:avLst/>
              </a:prstGeom>
              <a:blipFill rotWithShape="0">
                <a:blip r:embed="rId4"/>
                <a:stretch>
                  <a:fillRect l="-2159" b="-559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複習一下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314400" y="1443383"/>
                <a:ext cx="3177480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(1)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9</m:t>
                        </m:r>
                      </m:num>
                      <m:den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1</m:t>
                        </m:r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00</m:t>
                        </m:r>
                      </m:den>
                    </m:f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zh-TW" alt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  <m:r>
                          <a:rPr lang="zh-TW" alt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endParaRPr lang="en-US" b="1" dirty="0">
                  <a:solidFill>
                    <a:srgbClr val="FF0000"/>
                  </a:solidFill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400" y="1443383"/>
                <a:ext cx="3177480" cy="871091"/>
              </a:xfrm>
              <a:prstGeom prst="rect">
                <a:avLst/>
              </a:prstGeom>
              <a:blipFill rotWithShape="0">
                <a:blip r:embed="rId3"/>
                <a:stretch>
                  <a:fillRect l="-4990" b="-629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4211960" y="1443382"/>
                <a:ext cx="3177480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(2)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8</m:t>
                        </m:r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5</m:t>
                        </m:r>
                      </m:num>
                      <m:den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1</m:t>
                        </m:r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00</m:t>
                        </m:r>
                      </m:den>
                    </m:f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zh-TW" alt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  <m:r>
                          <a:rPr lang="zh-TW" alt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endParaRPr lang="en-US" b="1" dirty="0">
                  <a:solidFill>
                    <a:srgbClr val="FF0000"/>
                  </a:solidFill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1443382"/>
                <a:ext cx="3177480" cy="871091"/>
              </a:xfrm>
              <a:prstGeom prst="rect">
                <a:avLst/>
              </a:prstGeom>
              <a:blipFill rotWithShape="0">
                <a:blip r:embed="rId4"/>
                <a:stretch>
                  <a:fillRect l="-4990" b="-699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323528" y="3422005"/>
                <a:ext cx="3177480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(3)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3</m:t>
                    </m:r>
                    <m:f>
                      <m:fPr>
                        <m:ctrlP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3</m:t>
                        </m:r>
                      </m:num>
                      <m:den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1</m:t>
                        </m:r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00</m:t>
                        </m:r>
                      </m:den>
                    </m:f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zh-TW" alt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  <m:r>
                          <a:rPr lang="zh-TW" alt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endParaRPr lang="en-US" b="1" dirty="0">
                  <a:solidFill>
                    <a:srgbClr val="FF0000"/>
                  </a:solidFill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422005"/>
                <a:ext cx="3177480" cy="871091"/>
              </a:xfrm>
              <a:prstGeom prst="rect">
                <a:avLst/>
              </a:prstGeom>
              <a:blipFill rotWithShape="0">
                <a:blip r:embed="rId5"/>
                <a:stretch>
                  <a:fillRect l="-441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4283968" y="3402145"/>
                <a:ext cx="3177480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(4)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5</m:t>
                    </m:r>
                    <m:f>
                      <m:fPr>
                        <m:ctrlP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7</m:t>
                        </m:r>
                      </m:num>
                      <m:den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1</m:t>
                        </m:r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00</m:t>
                        </m:r>
                      </m:den>
                    </m:f>
                    <m:r>
                      <a:rPr lang="en-US" altLang="zh-TW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zh-TW" alt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  <m:r>
                          <a:rPr lang="zh-TW" alt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endParaRPr lang="en-US" b="1" dirty="0">
                  <a:solidFill>
                    <a:srgbClr val="FF0000"/>
                  </a:solidFill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3402145"/>
                <a:ext cx="3177480" cy="871091"/>
              </a:xfrm>
              <a:prstGeom prst="rect">
                <a:avLst/>
              </a:prstGeom>
              <a:blipFill rotWithShape="0">
                <a:blip r:embed="rId6"/>
                <a:stretch>
                  <a:fillRect l="-460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323528" y="5445224"/>
                <a:ext cx="338437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(5)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.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altLang="zh-TW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華康隸書體W5" pitchFamily="65" charset="-120"/>
                              </a:rPr>
                            </m:ctrlPr>
                          </m:dPr>
                          <m:e>
                            <m:r>
                              <a:rPr lang="zh-TW" alt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華康隸書體W5" pitchFamily="65" charset="-120"/>
                              </a:rPr>
                              <m:t>   </m:t>
                            </m:r>
                            <m:r>
                              <a:rPr lang="zh-TW" alt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華康隸書體W5" pitchFamily="65" charset="-120"/>
                              </a:rPr>
                              <m:t> </m:t>
                            </m:r>
                            <m:r>
                              <a:rPr lang="zh-TW" alt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華康隸書體W5" pitchFamily="65" charset="-120"/>
                              </a:rPr>
                              <m:t> </m:t>
                            </m:r>
                            <m:r>
                              <a:rPr lang="zh-TW" alt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華康隸書體W5" pitchFamily="65" charset="-120"/>
                              </a:rPr>
                              <m:t> </m:t>
                            </m:r>
                          </m:e>
                        </m:d>
                      </m:num>
                      <m:den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1</m:t>
                        </m:r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00</m:t>
                        </m:r>
                      </m:den>
                    </m:f>
                  </m:oMath>
                </a14:m>
                <a:endParaRPr lang="en-US" b="1" dirty="0">
                  <a:solidFill>
                    <a:srgbClr val="FF0000"/>
                  </a:solidFill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5445224"/>
                <a:ext cx="3384376" cy="871091"/>
              </a:xfrm>
              <a:prstGeom prst="rect">
                <a:avLst/>
              </a:prstGeom>
              <a:blipFill rotWithShape="0">
                <a:blip r:embed="rId7"/>
                <a:stretch>
                  <a:fillRect l="-4505" b="-979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Content Placeholder 2"/>
              <p:cNvSpPr txBox="1">
                <a:spLocks/>
              </p:cNvSpPr>
              <p:nvPr/>
            </p:nvSpPr>
            <p:spPr>
              <a:xfrm>
                <a:off x="4355976" y="5328666"/>
                <a:ext cx="338437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(6)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.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altLang="zh-TW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華康隸書體W5" pitchFamily="65" charset="-120"/>
                              </a:rPr>
                            </m:ctrlPr>
                          </m:dPr>
                          <m:e>
                            <m:r>
                              <a:rPr lang="zh-TW" alt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華康隸書體W5" pitchFamily="65" charset="-120"/>
                              </a:rPr>
                              <m:t>   </m:t>
                            </m:r>
                            <m:r>
                              <a:rPr lang="zh-TW" alt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華康隸書體W5" pitchFamily="65" charset="-120"/>
                              </a:rPr>
                              <m:t> </m:t>
                            </m:r>
                            <m:r>
                              <a:rPr lang="zh-TW" alt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華康隸書體W5" pitchFamily="65" charset="-120"/>
                              </a:rPr>
                              <m:t> </m:t>
                            </m:r>
                            <m:r>
                              <a:rPr lang="zh-TW" alt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華康隸書體W5" pitchFamily="65" charset="-120"/>
                              </a:rPr>
                              <m:t> </m:t>
                            </m:r>
                          </m:e>
                        </m:d>
                      </m:num>
                      <m:den>
                        <m:r>
                          <a:rPr lang="en-US" altLang="zh-TW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1</m:t>
                        </m:r>
                        <m:r>
                          <a:rPr lang="en-US" altLang="zh-TW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華康隸書體W5" pitchFamily="65" charset="-120"/>
                          </a:rPr>
                          <m:t>00</m:t>
                        </m:r>
                      </m:den>
                    </m:f>
                  </m:oMath>
                </a14:m>
                <a:endParaRPr lang="en-US" b="1" dirty="0">
                  <a:solidFill>
                    <a:srgbClr val="FF0000"/>
                  </a:solidFill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5328666"/>
                <a:ext cx="3384376" cy="871091"/>
              </a:xfrm>
              <a:prstGeom prst="rect">
                <a:avLst/>
              </a:prstGeom>
              <a:blipFill rotWithShape="0">
                <a:blip r:embed="rId8"/>
                <a:stretch>
                  <a:fillRect l="-4685" b="-979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3487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9" grpId="0"/>
      <p:bldP spid="10" grpId="0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656184"/>
          </a:xfrm>
        </p:spPr>
        <p:txBody>
          <a:bodyPr/>
          <a:lstStyle/>
          <a:p>
            <a:r>
              <a:rPr lang="zh-TW" altLang="en-US" dirty="0">
                <a:ln w="19050">
                  <a:noFill/>
                </a:ln>
              </a:rPr>
              <a:t>複習</a:t>
            </a:r>
            <a:r>
              <a:rPr lang="zh-TW" altLang="en-US" dirty="0" smtClean="0">
                <a:ln w="19050">
                  <a:noFill/>
                </a:ln>
              </a:rPr>
              <a:t>一下</a:t>
            </a:r>
            <a:r>
              <a:rPr lang="en-US" altLang="zh-TW" dirty="0" smtClean="0">
                <a:ln w="19050">
                  <a:noFill/>
                </a:ln>
                <a:solidFill>
                  <a:srgbClr val="FF0000"/>
                </a:solidFill>
              </a:rPr>
              <a:t>(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位值表</a:t>
            </a:r>
            <a:r>
              <a:rPr lang="en-US" altLang="zh-TW" dirty="0" smtClean="0">
                <a:ln w="19050">
                  <a:noFill/>
                </a:ln>
                <a:solidFill>
                  <a:srgbClr val="FF0000"/>
                </a:solidFill>
              </a:rPr>
              <a:t>)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2900010"/>
              </p:ext>
            </p:extLst>
          </p:nvPr>
        </p:nvGraphicFramePr>
        <p:xfrm>
          <a:off x="2195736" y="2060848"/>
          <a:ext cx="4608512" cy="42841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2128"/>
                <a:gridCol w="1152128"/>
                <a:gridCol w="1152128"/>
                <a:gridCol w="1152128"/>
              </a:tblGrid>
              <a:tr h="118193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十位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個位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十分位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百分位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181930"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181930"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018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656184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位值表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339013"/>
              </p:ext>
            </p:extLst>
          </p:nvPr>
        </p:nvGraphicFramePr>
        <p:xfrm>
          <a:off x="1691680" y="2060848"/>
          <a:ext cx="5760640" cy="42841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2128"/>
                <a:gridCol w="1152128"/>
                <a:gridCol w="1152128"/>
                <a:gridCol w="1152128"/>
                <a:gridCol w="1152128"/>
              </a:tblGrid>
              <a:tr h="118193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個位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十分位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百分位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千分位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萬分位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181930"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181930"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668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457201" y="1584735"/>
                <a:ext cx="3610744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1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里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公尺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1" y="1584735"/>
                <a:ext cx="3610744" cy="76414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107504" y="2852936"/>
                <a:ext cx="467213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(1)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公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尺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  <m:r>
                          <a:rPr lang="zh-TW" alt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</m:t>
                        </m:r>
                        <m:r>
                          <a:rPr lang="zh-TW" alt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公里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2852936"/>
                <a:ext cx="4672136" cy="871091"/>
              </a:xfrm>
              <a:prstGeom prst="rect">
                <a:avLst/>
              </a:prstGeom>
              <a:blipFill rotWithShape="0">
                <a:blip r:embed="rId4"/>
                <a:stretch>
                  <a:fillRect l="-3394" t="-699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4690895" y="1572901"/>
                <a:ext cx="3610744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1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尺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公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里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0895" y="1572901"/>
                <a:ext cx="3610744" cy="76414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121877" y="3792536"/>
                <a:ext cx="467213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(2)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公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尺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  <m:r>
                          <a:rPr lang="zh-TW" alt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</m:t>
                        </m:r>
                        <m:r>
                          <a:rPr lang="zh-TW" alt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公里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877" y="3792536"/>
                <a:ext cx="4672136" cy="871091"/>
              </a:xfrm>
              <a:prstGeom prst="rect">
                <a:avLst/>
              </a:prstGeom>
              <a:blipFill rotWithShape="0">
                <a:blip r:embed="rId6"/>
                <a:stretch>
                  <a:fillRect l="-3133" t="-769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107504" y="4718149"/>
                <a:ext cx="5472608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(3)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公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尺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  <m:r>
                          <a:rPr lang="zh-TW" alt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</m:t>
                        </m:r>
                        <m:r>
                          <a:rPr lang="zh-TW" alt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公里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4718149"/>
                <a:ext cx="5472608" cy="871091"/>
              </a:xfrm>
              <a:prstGeom prst="rect">
                <a:avLst/>
              </a:prstGeom>
              <a:blipFill rotWithShape="0">
                <a:blip r:embed="rId7"/>
                <a:stretch>
                  <a:fillRect l="-2899" t="-699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Content Placeholder 2"/>
              <p:cNvSpPr txBox="1">
                <a:spLocks/>
              </p:cNvSpPr>
              <p:nvPr/>
            </p:nvSpPr>
            <p:spPr>
              <a:xfrm>
                <a:off x="4572000" y="2841102"/>
                <a:ext cx="482453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(5)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.8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公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尺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</m:t>
                        </m:r>
                        <m:r>
                          <a:rPr lang="zh-TW" alt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公里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841102"/>
                <a:ext cx="4824536" cy="871091"/>
              </a:xfrm>
              <a:prstGeom prst="rect">
                <a:avLst/>
              </a:prstGeom>
              <a:blipFill rotWithShape="0">
                <a:blip r:embed="rId8"/>
                <a:stretch>
                  <a:fillRect l="-3161" t="-699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21876" y="5589240"/>
                <a:ext cx="5458235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(4)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80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公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尺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     </m:t>
                        </m:r>
                        <m:r>
                          <a:rPr lang="zh-TW" alt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公里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876" y="5589240"/>
                <a:ext cx="5458235" cy="871091"/>
              </a:xfrm>
              <a:prstGeom prst="rect">
                <a:avLst/>
              </a:prstGeom>
              <a:blipFill rotWithShape="0">
                <a:blip r:embed="rId9"/>
                <a:stretch>
                  <a:fillRect l="-2905" t="-699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Content Placeholder 2"/>
              <p:cNvSpPr txBox="1">
                <a:spLocks/>
              </p:cNvSpPr>
              <p:nvPr/>
            </p:nvSpPr>
            <p:spPr>
              <a:xfrm>
                <a:off x="4572000" y="3717032"/>
                <a:ext cx="482453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(6)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.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公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尺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</m:t>
                        </m:r>
                        <m:r>
                          <a:rPr lang="zh-TW" alt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公里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717032"/>
                <a:ext cx="4824536" cy="871091"/>
              </a:xfrm>
              <a:prstGeom prst="rect">
                <a:avLst/>
              </a:prstGeom>
              <a:blipFill rotWithShape="0">
                <a:blip r:embed="rId10"/>
                <a:stretch>
                  <a:fillRect l="-3161" t="-699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3729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0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457201" y="1584735"/>
                <a:ext cx="3610744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1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斤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公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克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1" y="1584735"/>
                <a:ext cx="3610744" cy="76414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107504" y="2852936"/>
                <a:ext cx="467213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(1)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公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克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  <m:r>
                          <a:rPr lang="zh-TW" alt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</m:t>
                        </m:r>
                        <m:r>
                          <a:rPr lang="zh-TW" alt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公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斤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2852936"/>
                <a:ext cx="4672136" cy="871091"/>
              </a:xfrm>
              <a:prstGeom prst="rect">
                <a:avLst/>
              </a:prstGeom>
              <a:blipFill rotWithShape="0">
                <a:blip r:embed="rId4"/>
                <a:stretch>
                  <a:fillRect l="-3394" t="-699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4690895" y="1572901"/>
                <a:ext cx="3610744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1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克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公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斤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0895" y="1572901"/>
                <a:ext cx="3610744" cy="76414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121877" y="3792536"/>
                <a:ext cx="467213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(2)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90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公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克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  <m:r>
                          <a:rPr lang="zh-TW" alt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</m:t>
                        </m:r>
                        <m:r>
                          <a:rPr lang="zh-TW" alt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公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斤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877" y="3792536"/>
                <a:ext cx="4672136" cy="871091"/>
              </a:xfrm>
              <a:prstGeom prst="rect">
                <a:avLst/>
              </a:prstGeom>
              <a:blipFill rotWithShape="0">
                <a:blip r:embed="rId6"/>
                <a:stretch>
                  <a:fillRect l="-3133" t="-769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107504" y="4718149"/>
                <a:ext cx="5472608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(3)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公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克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  <m:r>
                          <a:rPr lang="zh-TW" alt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</m:t>
                        </m:r>
                        <m:r>
                          <a:rPr lang="zh-TW" alt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公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斤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4718149"/>
                <a:ext cx="5472608" cy="871091"/>
              </a:xfrm>
              <a:prstGeom prst="rect">
                <a:avLst/>
              </a:prstGeom>
              <a:blipFill rotWithShape="0">
                <a:blip r:embed="rId7"/>
                <a:stretch>
                  <a:fillRect l="-2899" t="-699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Content Placeholder 2"/>
              <p:cNvSpPr txBox="1">
                <a:spLocks/>
              </p:cNvSpPr>
              <p:nvPr/>
            </p:nvSpPr>
            <p:spPr>
              <a:xfrm>
                <a:off x="4572000" y="2841102"/>
                <a:ext cx="482453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(5)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.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公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克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</m:t>
                        </m:r>
                        <m:r>
                          <a:rPr lang="zh-TW" alt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公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斤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841102"/>
                <a:ext cx="4824536" cy="871091"/>
              </a:xfrm>
              <a:prstGeom prst="rect">
                <a:avLst/>
              </a:prstGeom>
              <a:blipFill rotWithShape="0">
                <a:blip r:embed="rId8"/>
                <a:stretch>
                  <a:fillRect l="-3161" t="-699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21876" y="5589240"/>
                <a:ext cx="5458235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(4)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公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克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     </m:t>
                        </m:r>
                        <m:r>
                          <a:rPr lang="zh-TW" alt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公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斤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876" y="5589240"/>
                <a:ext cx="5458235" cy="871091"/>
              </a:xfrm>
              <a:prstGeom prst="rect">
                <a:avLst/>
              </a:prstGeom>
              <a:blipFill rotWithShape="0">
                <a:blip r:embed="rId9"/>
                <a:stretch>
                  <a:fillRect l="-2905" t="-699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Content Placeholder 2"/>
              <p:cNvSpPr txBox="1">
                <a:spLocks/>
              </p:cNvSpPr>
              <p:nvPr/>
            </p:nvSpPr>
            <p:spPr>
              <a:xfrm>
                <a:off x="4572000" y="3717032"/>
                <a:ext cx="482453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(6)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.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9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公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克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</m:t>
                        </m:r>
                        <m:r>
                          <a:rPr lang="zh-TW" alt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公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斤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717032"/>
                <a:ext cx="4824536" cy="871091"/>
              </a:xfrm>
              <a:prstGeom prst="rect">
                <a:avLst/>
              </a:prstGeom>
              <a:blipFill rotWithShape="0">
                <a:blip r:embed="rId10"/>
                <a:stretch>
                  <a:fillRect l="-3161" t="-699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0954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0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457201" y="1584735"/>
                <a:ext cx="3610744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1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公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升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毫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升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1" y="1584735"/>
                <a:ext cx="3610744" cy="76414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107504" y="2852936"/>
                <a:ext cx="467213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(1)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6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毫升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  <m:r>
                          <a:rPr lang="zh-TW" alt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</m:t>
                        </m:r>
                        <m:r>
                          <a:rPr lang="zh-TW" alt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公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升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2852936"/>
                <a:ext cx="4672136" cy="871091"/>
              </a:xfrm>
              <a:prstGeom prst="rect">
                <a:avLst/>
              </a:prstGeom>
              <a:blipFill rotWithShape="0">
                <a:blip r:embed="rId4"/>
                <a:stretch>
                  <a:fillRect l="-3394" t="-699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4690895" y="1572901"/>
                <a:ext cx="3610744" cy="7641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1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華康隸書體W5" pitchFamily="65" charset="-120"/>
                        </a:rPr>
                        <m:t>毫升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公</m:t>
                      </m:r>
                      <m:r>
                        <a:rPr lang="zh-TW" alt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升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0895" y="1572901"/>
                <a:ext cx="3610744" cy="76414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121877" y="3792536"/>
                <a:ext cx="467213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(2)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毫升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  <m:r>
                          <a:rPr lang="zh-TW" alt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</m:t>
                        </m:r>
                        <m:r>
                          <a:rPr lang="zh-TW" alt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公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升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877" y="3792536"/>
                <a:ext cx="4672136" cy="871091"/>
              </a:xfrm>
              <a:prstGeom prst="rect">
                <a:avLst/>
              </a:prstGeom>
              <a:blipFill rotWithShape="0">
                <a:blip r:embed="rId6"/>
                <a:stretch>
                  <a:fillRect l="-3133" t="-769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107504" y="4718149"/>
                <a:ext cx="5472608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(3)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6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60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毫升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  <m:r>
                          <a:rPr lang="zh-TW" alt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</m:t>
                        </m:r>
                        <m:r>
                          <a:rPr lang="zh-TW" alt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公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升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4718149"/>
                <a:ext cx="5472608" cy="871091"/>
              </a:xfrm>
              <a:prstGeom prst="rect">
                <a:avLst/>
              </a:prstGeom>
              <a:blipFill rotWithShape="0">
                <a:blip r:embed="rId7"/>
                <a:stretch>
                  <a:fillRect l="-2899" t="-699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Content Placeholder 2"/>
              <p:cNvSpPr txBox="1">
                <a:spLocks/>
              </p:cNvSpPr>
              <p:nvPr/>
            </p:nvSpPr>
            <p:spPr>
              <a:xfrm>
                <a:off x="4572000" y="2841102"/>
                <a:ext cx="482453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(5)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.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6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毫升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</m:t>
                        </m:r>
                        <m:r>
                          <a:rPr lang="zh-TW" alt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公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升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841102"/>
                <a:ext cx="4824536" cy="871091"/>
              </a:xfrm>
              <a:prstGeom prst="rect">
                <a:avLst/>
              </a:prstGeom>
              <a:blipFill rotWithShape="0">
                <a:blip r:embed="rId8"/>
                <a:stretch>
                  <a:fillRect l="-3161" t="-699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21876" y="5589240"/>
                <a:ext cx="5458235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(4)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6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毫升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     </m:t>
                        </m:r>
                        <m:r>
                          <a:rPr lang="zh-TW" alt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公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升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876" y="5589240"/>
                <a:ext cx="5458235" cy="871091"/>
              </a:xfrm>
              <a:prstGeom prst="rect">
                <a:avLst/>
              </a:prstGeom>
              <a:blipFill rotWithShape="0">
                <a:blip r:embed="rId9"/>
                <a:stretch>
                  <a:fillRect l="-2905" t="-699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Content Placeholder 2"/>
              <p:cNvSpPr txBox="1">
                <a:spLocks/>
              </p:cNvSpPr>
              <p:nvPr/>
            </p:nvSpPr>
            <p:spPr>
              <a:xfrm>
                <a:off x="4572000" y="3717032"/>
                <a:ext cx="482453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(6)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.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6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毫升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zh-TW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</m:t>
                        </m:r>
                        <m:r>
                          <a:rPr lang="zh-TW" alt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zh-TW" alt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公</m:t>
                    </m:r>
                    <m:r>
                      <a:rPr lang="zh-TW" alt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升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717032"/>
                <a:ext cx="4824536" cy="871091"/>
              </a:xfrm>
              <a:prstGeom prst="rect">
                <a:avLst/>
              </a:prstGeom>
              <a:blipFill rotWithShape="0">
                <a:blip r:embed="rId10"/>
                <a:stretch>
                  <a:fillRect l="-3161" t="-699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7678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0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470338"/>
              </p:ext>
            </p:extLst>
          </p:nvPr>
        </p:nvGraphicFramePr>
        <p:xfrm>
          <a:off x="2195736" y="1556792"/>
          <a:ext cx="4608512" cy="31021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2128"/>
                <a:gridCol w="1152128"/>
                <a:gridCol w="1152128"/>
                <a:gridCol w="1152128"/>
              </a:tblGrid>
              <a:tr h="118193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個位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十分位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百分位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 smtClean="0">
                          <a:solidFill>
                            <a:srgbClr val="FF0000"/>
                          </a:solidFill>
                        </a:rPr>
                        <a:t>千分位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18193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zh-TW" altLang="en-US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107504" y="5085184"/>
                <a:ext cx="8856984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zh-TW" altLang="en-US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</m:t>
                          </m:r>
                          <m:r>
                            <a:rPr lang="zh-TW" altLang="en-US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個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1+</m:t>
                      </m:r>
                      <m:d>
                        <m:dPr>
                          <m:ctrlP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</m:t>
                          </m:r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個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</m:t>
                          </m:r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個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5085184"/>
                <a:ext cx="8856984" cy="8710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179512" y="5870277"/>
                <a:ext cx="374441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zh-TW" altLang="en-US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</m:t>
                          </m:r>
                          <m:r>
                            <a:rPr lang="zh-TW" altLang="en-US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zh-TW" altLang="en-US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zh-TW" alt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個</m:t>
                      </m:r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altLang="zh-TW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5870277"/>
                <a:ext cx="3744416" cy="87109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7874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theme/theme1.xml><?xml version="1.0" encoding="utf-8"?>
<a:theme xmlns:a="http://schemas.openxmlformats.org/drawingml/2006/main" name="Engineering-PowerPoin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1136</TotalTime>
  <Words>511</Words>
  <Application>Microsoft Office PowerPoint</Application>
  <PresentationFormat>如螢幕大小 (4:3)</PresentationFormat>
  <Paragraphs>97</Paragraphs>
  <Slides>12</Slides>
  <Notes>12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9" baseType="lpstr">
      <vt:lpstr>華康隸書體W5</vt:lpstr>
      <vt:lpstr>新細明體</vt:lpstr>
      <vt:lpstr>Arial</vt:lpstr>
      <vt:lpstr>Calibri</vt:lpstr>
      <vt:lpstr>Cambria Math</vt:lpstr>
      <vt:lpstr>Microsoft New Tai Lue</vt:lpstr>
      <vt:lpstr>Engineering-PowerPoint-Template</vt:lpstr>
      <vt:lpstr>1-1 三位小數</vt:lpstr>
      <vt:lpstr>複習一下</vt:lpstr>
      <vt:lpstr>複習一下</vt:lpstr>
      <vt:lpstr>複習一下(位值表)</vt:lpstr>
      <vt:lpstr>位值表</vt:lpstr>
      <vt:lpstr>Try Try See</vt:lpstr>
      <vt:lpstr>Try Try See</vt:lpstr>
      <vt:lpstr>Try Try See</vt:lpstr>
      <vt:lpstr>Try Try See</vt:lpstr>
      <vt:lpstr>Try Try See</vt:lpstr>
      <vt:lpstr>Try Try See</vt:lpstr>
      <vt:lpstr>Try Try See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1-2 三角和是180度</dc:title>
  <dc:creator>黃和智</dc:creator>
  <cp:lastModifiedBy>Teacher</cp:lastModifiedBy>
  <cp:revision>159</cp:revision>
  <dcterms:created xsi:type="dcterms:W3CDTF">2015-02-23T02:08:32Z</dcterms:created>
  <dcterms:modified xsi:type="dcterms:W3CDTF">2016-08-30T06:45:48Z</dcterms:modified>
</cp:coreProperties>
</file>