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334" r:id="rId3"/>
    <p:sldId id="297" r:id="rId4"/>
    <p:sldId id="346" r:id="rId5"/>
    <p:sldId id="339" r:id="rId6"/>
    <p:sldId id="340" r:id="rId7"/>
    <p:sldId id="342" r:id="rId8"/>
    <p:sldId id="341" r:id="rId9"/>
    <p:sldId id="343" r:id="rId10"/>
    <p:sldId id="337" r:id="rId11"/>
    <p:sldId id="344" r:id="rId12"/>
    <p:sldId id="345" r:id="rId13"/>
    <p:sldId id="347" r:id="rId14"/>
    <p:sldId id="329" r:id="rId15"/>
    <p:sldId id="330" r:id="rId16"/>
    <p:sldId id="348" r:id="rId17"/>
    <p:sldId id="349" r:id="rId18"/>
    <p:sldId id="331" r:id="rId19"/>
    <p:sldId id="332" r:id="rId20"/>
    <p:sldId id="333" r:id="rId21"/>
    <p:sldId id="298" r:id="rId22"/>
    <p:sldId id="363" r:id="rId23"/>
    <p:sldId id="364" r:id="rId24"/>
    <p:sldId id="365" r:id="rId25"/>
    <p:sldId id="366" r:id="rId26"/>
    <p:sldId id="367" r:id="rId27"/>
    <p:sldId id="368" r:id="rId28"/>
    <p:sldId id="370" r:id="rId29"/>
    <p:sldId id="362" r:id="rId30"/>
    <p:sldId id="351" r:id="rId31"/>
    <p:sldId id="360" r:id="rId32"/>
    <p:sldId id="361" r:id="rId33"/>
    <p:sldId id="354" r:id="rId34"/>
    <p:sldId id="359" r:id="rId35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8000"/>
    <a:srgbClr val="FF0000"/>
    <a:srgbClr val="FF9900"/>
    <a:srgbClr val="FFCCCC"/>
    <a:srgbClr val="F9E3E3"/>
    <a:srgbClr val="F6E9E6"/>
    <a:srgbClr val="FF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深色樣式 1 - 輔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深色樣式 1 - 輔色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23" autoAdjust="0"/>
    <p:restoredTop sz="94604" autoAdjust="0"/>
  </p:normalViewPr>
  <p:slideViewPr>
    <p:cSldViewPr>
      <p:cViewPr varScale="1">
        <p:scale>
          <a:sx n="102" d="100"/>
          <a:sy n="102" d="100"/>
        </p:scale>
        <p:origin x="12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7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E6EC2CBA-6502-4608-81D3-FE56612299A4}" type="datetimeFigureOut">
              <a:rPr lang="zh-TW" altLang="en-US"/>
              <a:pPr>
                <a:defRPr/>
              </a:pPr>
              <a:t>2017/9/14</a:t>
            </a:fld>
            <a:endParaRPr lang="en-US" altLang="zh-TW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80F39D13-1906-4DAA-9EBA-407D3B3DB7D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39D13-1906-4DAA-9EBA-407D3B3DB7D2}" type="slidenum">
              <a:rPr lang="zh-TW" altLang="en-US" smtClean="0"/>
              <a:pPr>
                <a:defRPr/>
              </a:pPr>
              <a:t>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27970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39D13-1906-4DAA-9EBA-407D3B3DB7D2}" type="slidenum">
              <a:rPr lang="zh-TW" altLang="en-US" smtClean="0"/>
              <a:pPr>
                <a:defRPr/>
              </a:pPr>
              <a:t>21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51602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5AE19-AB11-4FA1-A64F-831804DB31A9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7645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D5AE19-AB11-4FA1-A64F-831804DB31A9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7556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F39D13-1906-4DAA-9EBA-407D3B3DB7D2}" type="slidenum">
              <a:rPr lang="zh-TW" altLang="en-US" smtClean="0"/>
              <a:pPr>
                <a:defRPr/>
              </a:pPr>
              <a:t>30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35157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8F468-9CD7-490A-8525-B3E60B5B5EFF}" type="datetime1">
              <a:rPr lang="zh-TW" altLang="en-US"/>
              <a:pPr>
                <a:defRPr/>
              </a:pPr>
              <a:t>2017/9/14</a:t>
            </a:fld>
            <a:endParaRPr lang="fr-CA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FA55D-F1B3-437B-AA1C-66B3525A9D24}" type="slidenum">
              <a:rPr lang="fr-CA" altLang="zh-TW"/>
              <a:pPr>
                <a:defRPr/>
              </a:pPr>
              <a:t>‹#›</a:t>
            </a:fld>
            <a:endParaRPr lang="fr-CA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EB9A0-17B1-4AC5-9A4A-016AE5C145BB}" type="datetime1">
              <a:rPr lang="zh-TW" altLang="en-US"/>
              <a:pPr>
                <a:defRPr/>
              </a:pPr>
              <a:t>2017/9/14</a:t>
            </a:fld>
            <a:endParaRPr lang="fr-CA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8255A-39E0-437E-AD17-9AE931193BDE}" type="slidenum">
              <a:rPr lang="fr-CA" altLang="zh-TW"/>
              <a:pPr>
                <a:defRPr/>
              </a:pPr>
              <a:t>‹#›</a:t>
            </a:fld>
            <a:endParaRPr lang="fr-CA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4FF3A-2099-46B5-870C-08B8426F4738}" type="datetime1">
              <a:rPr lang="zh-TW" altLang="en-US"/>
              <a:pPr>
                <a:defRPr/>
              </a:pPr>
              <a:t>2017/9/14</a:t>
            </a:fld>
            <a:endParaRPr lang="fr-CA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941CB-2057-48D7-8846-F893AEB78E30}" type="slidenum">
              <a:rPr lang="fr-CA" altLang="zh-TW"/>
              <a:pPr>
                <a:defRPr/>
              </a:pPr>
              <a:t>‹#›</a:t>
            </a:fld>
            <a:endParaRPr lang="fr-CA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05A0A-06B2-4478-A181-8AFB2E7D3230}" type="datetime1">
              <a:rPr lang="zh-TW" altLang="en-US"/>
              <a:pPr>
                <a:defRPr/>
              </a:pPr>
              <a:t>2017/9/14</a:t>
            </a:fld>
            <a:endParaRPr lang="fr-CA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DB8A7-5FD5-42ED-933E-4787CF55DF8A}" type="slidenum">
              <a:rPr lang="fr-CA" altLang="zh-TW"/>
              <a:pPr>
                <a:defRPr/>
              </a:pPr>
              <a:t>‹#›</a:t>
            </a:fld>
            <a:endParaRPr lang="fr-CA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2EDC0-10A5-4215-860B-1FC1ACB3FD9C}" type="datetime1">
              <a:rPr lang="zh-TW" altLang="en-US"/>
              <a:pPr>
                <a:defRPr/>
              </a:pPr>
              <a:t>2017/9/14</a:t>
            </a:fld>
            <a:endParaRPr lang="fr-CA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6DD09-DD51-449C-99D6-71923F3BC26B}" type="slidenum">
              <a:rPr lang="fr-CA" altLang="zh-TW"/>
              <a:pPr>
                <a:defRPr/>
              </a:pPr>
              <a:t>‹#›</a:t>
            </a:fld>
            <a:endParaRPr lang="fr-CA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A04B5-88C0-4C7A-9D9F-EDD5076C6E79}" type="datetime1">
              <a:rPr lang="zh-TW" altLang="en-US"/>
              <a:pPr>
                <a:defRPr/>
              </a:pPr>
              <a:t>2017/9/14</a:t>
            </a:fld>
            <a:endParaRPr lang="fr-CA" altLang="zh-TW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zh-TW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F357A-ECBD-4F8C-8AB5-362E8A68DD90}" type="slidenum">
              <a:rPr lang="fr-CA" altLang="zh-TW"/>
              <a:pPr>
                <a:defRPr/>
              </a:pPr>
              <a:t>‹#›</a:t>
            </a:fld>
            <a:endParaRPr lang="fr-CA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4BFD6-12D9-48BB-BF87-1D2ED8923E29}" type="datetime1">
              <a:rPr lang="zh-TW" altLang="en-US"/>
              <a:pPr>
                <a:defRPr/>
              </a:pPr>
              <a:t>2017/9/14</a:t>
            </a:fld>
            <a:endParaRPr lang="fr-CA" altLang="zh-TW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zh-TW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EA4BC-8573-4B4C-8C6E-BB74891D6B4E}" type="slidenum">
              <a:rPr lang="fr-CA" altLang="zh-TW"/>
              <a:pPr>
                <a:defRPr/>
              </a:pPr>
              <a:t>‹#›</a:t>
            </a:fld>
            <a:endParaRPr lang="fr-CA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F4F2B-A4B4-457A-9847-C2B9FBCE0CAA}" type="datetime1">
              <a:rPr lang="zh-TW" altLang="en-US"/>
              <a:pPr>
                <a:defRPr/>
              </a:pPr>
              <a:t>2017/9/14</a:t>
            </a:fld>
            <a:endParaRPr lang="fr-CA" altLang="zh-TW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zh-TW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C9F92-FE80-4B40-A814-AE4CA0AAC89D}" type="slidenum">
              <a:rPr lang="fr-CA" altLang="zh-TW"/>
              <a:pPr>
                <a:defRPr/>
              </a:pPr>
              <a:t>‹#›</a:t>
            </a:fld>
            <a:endParaRPr lang="fr-CA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FA9FE-581A-486E-8816-2AA482A3FD11}" type="datetime1">
              <a:rPr lang="zh-TW" altLang="en-US"/>
              <a:pPr>
                <a:defRPr/>
              </a:pPr>
              <a:t>2017/9/14</a:t>
            </a:fld>
            <a:endParaRPr lang="fr-CA" altLang="zh-TW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zh-TW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A5CFF-6F7F-44CB-BB0C-5A11D09A03F4}" type="slidenum">
              <a:rPr lang="fr-CA" altLang="zh-TW"/>
              <a:pPr>
                <a:defRPr/>
              </a:pPr>
              <a:t>‹#›</a:t>
            </a:fld>
            <a:endParaRPr lang="fr-CA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E832B-5F89-4D25-94B6-05B4C67A3825}" type="datetime1">
              <a:rPr lang="zh-TW" altLang="en-US"/>
              <a:pPr>
                <a:defRPr/>
              </a:pPr>
              <a:t>2017/9/14</a:t>
            </a:fld>
            <a:endParaRPr lang="fr-CA" altLang="zh-TW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zh-TW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6DE72-7351-416B-A8BB-F049C7F5E1E1}" type="slidenum">
              <a:rPr lang="fr-CA" altLang="zh-TW"/>
              <a:pPr>
                <a:defRPr/>
              </a:pPr>
              <a:t>‹#›</a:t>
            </a:fld>
            <a:endParaRPr lang="fr-CA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5E2D51-23C5-4D4C-AA22-FFC4E966FE2C}" type="datetime1">
              <a:rPr lang="zh-TW" altLang="en-US"/>
              <a:pPr>
                <a:defRPr/>
              </a:pPr>
              <a:t>2017/9/14</a:t>
            </a:fld>
            <a:endParaRPr lang="fr-CA" altLang="zh-TW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zh-TW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4D971-61C2-4816-BD7E-FBB5EC13FD28}" type="slidenum">
              <a:rPr lang="fr-CA" altLang="zh-TW"/>
              <a:pPr>
                <a:defRPr/>
              </a:pPr>
              <a:t>‹#›</a:t>
            </a:fld>
            <a:endParaRPr lang="fr-CA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zh-TW" smtClean="0"/>
              <a:t>Cliquez pour modifier le style du titre</a:t>
            </a:r>
            <a:endParaRPr lang="fr-CA" altLang="zh-TW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zh-TW" smtClean="0"/>
              <a:t>Cliquez pour modifier les styles du texte du masque</a:t>
            </a:r>
          </a:p>
          <a:p>
            <a:pPr lvl="1"/>
            <a:r>
              <a:rPr lang="fr-FR" altLang="zh-TW" smtClean="0"/>
              <a:t>Deuxième niveau</a:t>
            </a:r>
          </a:p>
          <a:p>
            <a:pPr lvl="2"/>
            <a:r>
              <a:rPr lang="fr-FR" altLang="zh-TW" smtClean="0"/>
              <a:t>Troisième niveau</a:t>
            </a:r>
          </a:p>
          <a:p>
            <a:pPr lvl="3"/>
            <a:r>
              <a:rPr lang="fr-FR" altLang="zh-TW" smtClean="0"/>
              <a:t>Quatrième niveau</a:t>
            </a:r>
          </a:p>
          <a:p>
            <a:pPr lvl="4"/>
            <a:r>
              <a:rPr lang="fr-FR" altLang="zh-TW" smtClean="0"/>
              <a:t>Cinquième niveau</a:t>
            </a:r>
            <a:endParaRPr lang="fr-CA" altLang="zh-TW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47C67A8A-EB49-4083-BE56-84E2A64A37E1}" type="datetime1">
              <a:rPr lang="zh-TW" altLang="en-US"/>
              <a:pPr>
                <a:defRPr/>
              </a:pPr>
              <a:t>2017/9/14</a:t>
            </a:fld>
            <a:endParaRPr lang="fr-CA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fr-CA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89B88F7F-EFC1-4F4E-A89E-C28404BEC212}" type="slidenum">
              <a:rPr lang="fr-CA" altLang="zh-TW"/>
              <a:pPr>
                <a:defRPr/>
              </a:pPr>
              <a:t>‹#›</a:t>
            </a:fld>
            <a:endParaRPr lang="fr-CA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1.jpe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66248E1-2BDE-4BAE-BC6D-B34EE48581CA}" type="slidenum">
              <a:rPr lang="fr-CA" altLang="zh-TW" smtClean="0"/>
              <a:pPr/>
              <a:t>1</a:t>
            </a:fld>
            <a:endParaRPr lang="fr-CA" altLang="zh-TW" smtClean="0"/>
          </a:p>
        </p:txBody>
      </p:sp>
      <p:sp>
        <p:nvSpPr>
          <p:cNvPr id="2051" name="Titre 1"/>
          <p:cNvSpPr>
            <a:spLocks noGrp="1"/>
          </p:cNvSpPr>
          <p:nvPr>
            <p:ph type="ctrTitle"/>
          </p:nvPr>
        </p:nvSpPr>
        <p:spPr>
          <a:xfrm>
            <a:off x="539552" y="747788"/>
            <a:ext cx="7772400" cy="3298676"/>
          </a:xfrm>
        </p:spPr>
        <p:txBody>
          <a:bodyPr/>
          <a:lstStyle/>
          <a:p>
            <a:pPr eaLnBrk="1" hangingPunct="1"/>
            <a:r>
              <a:rPr lang="zh-TW" altLang="en-US" sz="5400" b="1" dirty="0" smtClean="0">
                <a:latin typeface="微軟正黑體" pitchFamily="34" charset="-120"/>
                <a:ea typeface="微軟正黑體" pitchFamily="34" charset="-120"/>
              </a:rPr>
              <a:t>永和</a:t>
            </a:r>
            <a:r>
              <a:rPr lang="zh-TW" altLang="fr-CA" sz="5400" b="1" dirty="0" smtClean="0">
                <a:latin typeface="微軟正黑體" pitchFamily="34" charset="-120"/>
                <a:ea typeface="微軟正黑體" pitchFamily="34" charset="-120"/>
              </a:rPr>
              <a:t>國小家長</a:t>
            </a:r>
            <a:r>
              <a:rPr lang="zh-TW" altLang="en-US" sz="5400" b="1" dirty="0" smtClean="0">
                <a:latin typeface="微軟正黑體" pitchFamily="34" charset="-120"/>
                <a:ea typeface="微軟正黑體" pitchFamily="34" charset="-120"/>
              </a:rPr>
              <a:t>日</a:t>
            </a:r>
            <a:r>
              <a:rPr lang="en-US" altLang="zh-TW" sz="5400" b="1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5400" b="1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5400" b="1" dirty="0" smtClean="0">
                <a:latin typeface="微軟正黑體" pitchFamily="34" charset="-120"/>
                <a:ea typeface="微軟正黑體" pitchFamily="34" charset="-120"/>
              </a:rPr>
              <a:t>學務處安全宣導</a:t>
            </a:r>
            <a:endParaRPr lang="fr-CA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52" name="Sous-titre 2"/>
          <p:cNvSpPr>
            <a:spLocks noGrp="1"/>
          </p:cNvSpPr>
          <p:nvPr>
            <p:ph type="subTitle" idx="1"/>
          </p:nvPr>
        </p:nvSpPr>
        <p:spPr>
          <a:xfrm>
            <a:off x="1371600" y="3500438"/>
            <a:ext cx="6400800" cy="1752600"/>
          </a:xfrm>
        </p:spPr>
        <p:txBody>
          <a:bodyPr/>
          <a:lstStyle/>
          <a:p>
            <a:pPr eaLnBrk="1" hangingPunct="1"/>
            <a:endParaRPr lang="zh-TW" altLang="en-US" b="1" dirty="0" smtClean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31"/>
    </mc:Choice>
    <mc:Fallback>
      <p:transition spd="slow" advTm="583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9A5CFF-6F7F-44CB-BB0C-5A11D09A03F4}" type="slidenum">
              <a:rPr lang="fr-CA" altLang="zh-TW" smtClean="0"/>
              <a:pPr>
                <a:defRPr/>
              </a:pPr>
              <a:t>10</a:t>
            </a:fld>
            <a:endParaRPr lang="fr-CA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8657" t="13824" r="8066" b="7181"/>
          <a:stretch/>
        </p:blipFill>
        <p:spPr>
          <a:xfrm>
            <a:off x="26886" y="-29915"/>
            <a:ext cx="9117114" cy="691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291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96"/>
    </mc:Choice>
    <mc:Fallback>
      <p:transition spd="slow" advTm="8296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9A5CFF-6F7F-44CB-BB0C-5A11D09A03F4}" type="slidenum">
              <a:rPr lang="fr-CA" altLang="zh-TW" smtClean="0"/>
              <a:pPr>
                <a:defRPr/>
              </a:pPr>
              <a:t>11</a:t>
            </a:fld>
            <a:endParaRPr lang="fr-CA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3340" t="17517" r="20470" b="15301"/>
          <a:stretch/>
        </p:blipFill>
        <p:spPr>
          <a:xfrm>
            <a:off x="0" y="-13816"/>
            <a:ext cx="9289032" cy="687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46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16"/>
    </mc:Choice>
    <mc:Fallback>
      <p:transition spd="slow" advTm="6416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9A5CFF-6F7F-44CB-BB0C-5A11D09A03F4}" type="slidenum">
              <a:rPr lang="fr-CA" altLang="zh-TW" smtClean="0"/>
              <a:pPr>
                <a:defRPr/>
              </a:pPr>
              <a:t>12</a:t>
            </a:fld>
            <a:endParaRPr lang="fr-CA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1302" t="18457" r="46255" b="11125"/>
          <a:stretch/>
        </p:blipFill>
        <p:spPr>
          <a:xfrm>
            <a:off x="0" y="-10144"/>
            <a:ext cx="9144000" cy="686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13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56"/>
    </mc:Choice>
    <mc:Fallback>
      <p:transition spd="slow" advTm="6056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9A5CFF-6F7F-44CB-BB0C-5A11D09A03F4}" type="slidenum">
              <a:rPr lang="fr-CA" altLang="zh-TW" smtClean="0"/>
              <a:pPr>
                <a:defRPr/>
              </a:pPr>
              <a:t>13</a:t>
            </a:fld>
            <a:endParaRPr lang="fr-CA" altLang="zh-TW"/>
          </a:p>
        </p:txBody>
      </p:sp>
      <p:sp>
        <p:nvSpPr>
          <p:cNvPr id="3" name="Rectangle 2"/>
          <p:cNvSpPr txBox="1">
            <a:spLocks/>
          </p:cNvSpPr>
          <p:nvPr/>
        </p:nvSpPr>
        <p:spPr bwMode="auto">
          <a:xfrm>
            <a:off x="450914" y="2492896"/>
            <a:ext cx="822960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二</a:t>
            </a:r>
            <a:r>
              <a:rPr lang="zh-TW" altLang="fr-CA" b="1" dirty="0" smtClean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安全地圖 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上放學 你我一起守護</a:t>
            </a:r>
          </a:p>
        </p:txBody>
      </p:sp>
    </p:spTree>
    <p:extLst>
      <p:ext uri="{BB962C8B-B14F-4D97-AF65-F5344CB8AC3E}">
        <p14:creationId xmlns:p14="http://schemas.microsoft.com/office/powerpoint/2010/main" val="3209424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95"/>
    </mc:Choice>
    <mc:Fallback>
      <p:transition spd="slow" advTm="4695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字方塊 12"/>
          <p:cNvSpPr txBox="1"/>
          <p:nvPr/>
        </p:nvSpPr>
        <p:spPr>
          <a:xfrm>
            <a:off x="2314312" y="89358"/>
            <a:ext cx="6705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周邊交通介紹：交通導護志工及愛心服務站</a:t>
            </a:r>
          </a:p>
        </p:txBody>
      </p:sp>
      <p:pic>
        <p:nvPicPr>
          <p:cNvPr id="17" name="內容版面配置區 1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-241" r="-199"/>
          <a:stretch/>
        </p:blipFill>
        <p:spPr>
          <a:xfrm>
            <a:off x="395536" y="564961"/>
            <a:ext cx="8320530" cy="5600343"/>
          </a:xfrm>
          <a:prstGeom prst="rect">
            <a:avLst/>
          </a:prstGeom>
        </p:spPr>
      </p:pic>
      <p:sp>
        <p:nvSpPr>
          <p:cNvPr id="10" name="五角星形 9"/>
          <p:cNvSpPr/>
          <p:nvPr/>
        </p:nvSpPr>
        <p:spPr>
          <a:xfrm>
            <a:off x="2882843" y="2685549"/>
            <a:ext cx="198438" cy="20002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3084456" y="6072201"/>
            <a:ext cx="4648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本校共有</a:t>
            </a:r>
            <a:r>
              <a:rPr lang="en-US" altLang="zh-TW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處導護</a:t>
            </a:r>
            <a:r>
              <a:rPr lang="zh-TW" altLang="en-US" sz="2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路口。</a:t>
            </a:r>
            <a:endParaRPr lang="en-US" altLang="zh-TW" sz="2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處愛心服務站</a:t>
            </a:r>
          </a:p>
        </p:txBody>
      </p:sp>
      <p:sp>
        <p:nvSpPr>
          <p:cNvPr id="14" name="五角星形 13"/>
          <p:cNvSpPr/>
          <p:nvPr/>
        </p:nvSpPr>
        <p:spPr>
          <a:xfrm>
            <a:off x="1907704" y="2703020"/>
            <a:ext cx="198438" cy="20002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五角星形 14"/>
          <p:cNvSpPr/>
          <p:nvPr/>
        </p:nvSpPr>
        <p:spPr>
          <a:xfrm>
            <a:off x="2852680" y="3103571"/>
            <a:ext cx="198438" cy="20002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五角星形 15"/>
          <p:cNvSpPr/>
          <p:nvPr/>
        </p:nvSpPr>
        <p:spPr>
          <a:xfrm>
            <a:off x="5330824" y="3973519"/>
            <a:ext cx="198438" cy="20002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五角星形 17"/>
          <p:cNvSpPr/>
          <p:nvPr/>
        </p:nvSpPr>
        <p:spPr>
          <a:xfrm>
            <a:off x="5666926" y="3773498"/>
            <a:ext cx="198438" cy="20002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五角星形 18"/>
          <p:cNvSpPr/>
          <p:nvPr/>
        </p:nvSpPr>
        <p:spPr>
          <a:xfrm>
            <a:off x="4755356" y="4173540"/>
            <a:ext cx="198438" cy="20002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五角星形 19"/>
          <p:cNvSpPr/>
          <p:nvPr/>
        </p:nvSpPr>
        <p:spPr>
          <a:xfrm>
            <a:off x="3995936" y="3366029"/>
            <a:ext cx="198438" cy="20002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五角星形 20"/>
          <p:cNvSpPr/>
          <p:nvPr/>
        </p:nvSpPr>
        <p:spPr>
          <a:xfrm>
            <a:off x="4806852" y="2803030"/>
            <a:ext cx="198438" cy="20002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五角星形 21"/>
          <p:cNvSpPr/>
          <p:nvPr/>
        </p:nvSpPr>
        <p:spPr>
          <a:xfrm>
            <a:off x="5233191" y="3127937"/>
            <a:ext cx="198438" cy="20002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五角星形 22"/>
          <p:cNvSpPr/>
          <p:nvPr/>
        </p:nvSpPr>
        <p:spPr>
          <a:xfrm>
            <a:off x="2985237" y="6164995"/>
            <a:ext cx="198438" cy="20002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4" name="Picture 2" descr="「愛心服務站」的圖片搜尋結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822" y="6537472"/>
            <a:ext cx="270834" cy="27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76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81"/>
    </mc:Choice>
    <mc:Fallback>
      <p:transition spd="slow" advTm="588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17" y="560152"/>
            <a:ext cx="5213556" cy="325785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圓角矩形圖說文字 8"/>
          <p:cNvSpPr/>
          <p:nvPr/>
        </p:nvSpPr>
        <p:spPr>
          <a:xfrm>
            <a:off x="3621351" y="2425869"/>
            <a:ext cx="1090619" cy="579356"/>
          </a:xfrm>
          <a:prstGeom prst="wedgeRoundRectCallout">
            <a:avLst>
              <a:gd name="adj1" fmla="val 4981"/>
              <a:gd name="adj2" fmla="val -9577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文字方塊 32"/>
          <p:cNvSpPr txBox="1"/>
          <p:nvPr/>
        </p:nvSpPr>
        <p:spPr>
          <a:xfrm>
            <a:off x="3603279" y="2453937"/>
            <a:ext cx="1274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秀朗路正門</a:t>
            </a:r>
            <a:endParaRPr lang="en-US" altLang="zh-TW" sz="1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1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1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1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號門</a:t>
            </a:r>
          </a:p>
        </p:txBody>
      </p:sp>
      <p:sp>
        <p:nvSpPr>
          <p:cNvPr id="5" name="矩形 4"/>
          <p:cNvSpPr/>
          <p:nvPr/>
        </p:nvSpPr>
        <p:spPr>
          <a:xfrm>
            <a:off x="1110121" y="-206716"/>
            <a:ext cx="83644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sz="20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重要標誌位置及</a:t>
            </a:r>
            <a:r>
              <a:rPr lang="zh-TW" altLang="en-US" sz="20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一號</a:t>
            </a:r>
            <a:r>
              <a:rPr lang="zh-TW" altLang="en-US" sz="20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門接送</a:t>
            </a:r>
            <a:r>
              <a:rPr lang="zh-TW" altLang="en-US" sz="20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孩童家長道路安全宣導 </a:t>
            </a:r>
            <a:endParaRPr lang="zh-TW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6" name="圖片 35" descr="C:\Users\admin\AppData\Local\Microsoft\Windows\Temporary Internet Files\Content.Word\IMG_817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30468" y="1389471"/>
            <a:ext cx="2273825" cy="2060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圖片 37" descr="C:\Users\admin\AppData\Local\Microsoft\Windows\Temporary Internet Files\Content.Word\IMG_808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178" y="3838290"/>
            <a:ext cx="2753662" cy="2244102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文字方塊 40"/>
          <p:cNvSpPr txBox="1"/>
          <p:nvPr/>
        </p:nvSpPr>
        <p:spPr>
          <a:xfrm>
            <a:off x="3073301" y="6175710"/>
            <a:ext cx="2891229" cy="523220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門口為黃網線區，接送學生上放學，</a:t>
            </a:r>
            <a:r>
              <a:rPr lang="zh-TW" altLang="en-US" sz="1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請快速下車</a:t>
            </a:r>
            <a:r>
              <a:rPr lang="zh-TW" altLang="en-US" sz="1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。勿將車停在校門口。</a:t>
            </a:r>
          </a:p>
        </p:txBody>
      </p:sp>
      <p:pic>
        <p:nvPicPr>
          <p:cNvPr id="3074" name="Picture 2" descr="「禁止」的圖片搜尋結果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403" y="5464648"/>
            <a:ext cx="396155" cy="39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「禁止」的圖片搜尋結果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978" y="5401263"/>
            <a:ext cx="396155" cy="39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直線接點 45"/>
          <p:cNvCxnSpPr>
            <a:stCxn id="3074" idx="2"/>
            <a:endCxn id="41" idx="0"/>
          </p:cNvCxnSpPr>
          <p:nvPr/>
        </p:nvCxnSpPr>
        <p:spPr>
          <a:xfrm flipH="1">
            <a:off x="4518916" y="5860803"/>
            <a:ext cx="147565" cy="314907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9" name="文字方塊 48"/>
          <p:cNvSpPr txBox="1"/>
          <p:nvPr/>
        </p:nvSpPr>
        <p:spPr>
          <a:xfrm>
            <a:off x="6360755" y="6361072"/>
            <a:ext cx="1693293" cy="307777"/>
          </a:xfrm>
          <a:prstGeom prst="rect">
            <a:avLst/>
          </a:prstGeom>
          <a:solidFill>
            <a:schemeClr val="bg1"/>
          </a:solidFill>
          <a:ln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斑馬線上請勿停車</a:t>
            </a:r>
          </a:p>
        </p:txBody>
      </p:sp>
      <p:sp>
        <p:nvSpPr>
          <p:cNvPr id="51" name="文字方塊 50"/>
          <p:cNvSpPr txBox="1"/>
          <p:nvPr/>
        </p:nvSpPr>
        <p:spPr>
          <a:xfrm>
            <a:off x="433129" y="5860803"/>
            <a:ext cx="1978632" cy="52322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人行道上請勿停放任何車輛，保持走道暢通。</a:t>
            </a:r>
          </a:p>
        </p:txBody>
      </p:sp>
      <p:sp>
        <p:nvSpPr>
          <p:cNvPr id="11" name="橢圓 10"/>
          <p:cNvSpPr/>
          <p:nvPr/>
        </p:nvSpPr>
        <p:spPr>
          <a:xfrm>
            <a:off x="3816854" y="2124189"/>
            <a:ext cx="146456" cy="103454"/>
          </a:xfrm>
          <a:prstGeom prst="ellipse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8" name="直線接點 57"/>
          <p:cNvCxnSpPr>
            <a:cxnSpLocks/>
          </p:cNvCxnSpPr>
          <p:nvPr/>
        </p:nvCxnSpPr>
        <p:spPr>
          <a:xfrm>
            <a:off x="4355976" y="1742045"/>
            <a:ext cx="2376264" cy="407270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5" name="文字方塊 64"/>
          <p:cNvSpPr txBox="1"/>
          <p:nvPr/>
        </p:nvSpPr>
        <p:spPr>
          <a:xfrm>
            <a:off x="6818335" y="574998"/>
            <a:ext cx="224869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秀安街綠色人行道已塗銷，請走人行道。</a:t>
            </a:r>
            <a:endParaRPr lang="zh-TW" altLang="en-US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0" name="向上箭號 49"/>
          <p:cNvSpPr/>
          <p:nvPr/>
        </p:nvSpPr>
        <p:spPr>
          <a:xfrm>
            <a:off x="7773203" y="2865433"/>
            <a:ext cx="266676" cy="63878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9" name="圖片 78" descr="C:\Users\admin\AppData\Local\Microsoft\Windows\Temporary Internet Files\Content.Word\IMG_808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530" y="3665353"/>
            <a:ext cx="2591058" cy="189579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橢圓 79"/>
          <p:cNvSpPr/>
          <p:nvPr/>
        </p:nvSpPr>
        <p:spPr>
          <a:xfrm flipV="1">
            <a:off x="4864558" y="1962071"/>
            <a:ext cx="164581" cy="154311"/>
          </a:xfrm>
          <a:prstGeom prst="ellipse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1" name="直線接點 80"/>
          <p:cNvCxnSpPr/>
          <p:nvPr/>
        </p:nvCxnSpPr>
        <p:spPr>
          <a:xfrm>
            <a:off x="4963818" y="2109839"/>
            <a:ext cx="1396937" cy="1517325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3" name="文字方塊 82"/>
          <p:cNvSpPr txBox="1"/>
          <p:nvPr/>
        </p:nvSpPr>
        <p:spPr>
          <a:xfrm>
            <a:off x="7049358" y="5755796"/>
            <a:ext cx="1796731" cy="307777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請走綠色人行道</a:t>
            </a:r>
          </a:p>
        </p:txBody>
      </p:sp>
      <p:cxnSp>
        <p:nvCxnSpPr>
          <p:cNvPr id="84" name="直線接點 83"/>
          <p:cNvCxnSpPr/>
          <p:nvPr/>
        </p:nvCxnSpPr>
        <p:spPr>
          <a:xfrm>
            <a:off x="7174562" y="5200942"/>
            <a:ext cx="216321" cy="570432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48" name="圖片 47" descr="C:\Users\evan\AppData\Local\Microsoft\Windows\INetCache\Content.Word\IMG_6947.jpg">
            <a:extLst>
              <a:ext uri="{FF2B5EF4-FFF2-40B4-BE49-F238E27FC236}">
                <a16:creationId xmlns:a16="http://schemas.microsoft.com/office/drawing/2014/main" id="{7F75392C-AE84-466B-A4D7-9A010AA325C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49" y="3794581"/>
            <a:ext cx="2621130" cy="1938675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文字方塊 44"/>
          <p:cNvSpPr txBox="1"/>
          <p:nvPr/>
        </p:nvSpPr>
        <p:spPr>
          <a:xfrm>
            <a:off x="1785165" y="4377148"/>
            <a:ext cx="115451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家長等待區</a:t>
            </a:r>
          </a:p>
        </p:txBody>
      </p:sp>
      <p:cxnSp>
        <p:nvCxnSpPr>
          <p:cNvPr id="113" name="直線接點 112"/>
          <p:cNvCxnSpPr>
            <a:cxnSpLocks/>
          </p:cNvCxnSpPr>
          <p:nvPr/>
        </p:nvCxnSpPr>
        <p:spPr>
          <a:xfrm>
            <a:off x="4086311" y="2075126"/>
            <a:ext cx="1157916" cy="2798157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52" name="Picture 2" descr="「禁止」的圖片搜尋結果">
            <a:extLst>
              <a:ext uri="{FF2B5EF4-FFF2-40B4-BE49-F238E27FC236}">
                <a16:creationId xmlns:a16="http://schemas.microsoft.com/office/drawing/2014/main" id="{A3EC2693-B4BD-4559-8215-CEB95E81C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20" y="4598935"/>
            <a:ext cx="514244" cy="51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6" name="直線接點 55">
            <a:extLst>
              <a:ext uri="{FF2B5EF4-FFF2-40B4-BE49-F238E27FC236}">
                <a16:creationId xmlns:a16="http://schemas.microsoft.com/office/drawing/2014/main" id="{999243AC-9C5E-4837-BC0D-47E465108DC3}"/>
              </a:ext>
            </a:extLst>
          </p:cNvPr>
          <p:cNvCxnSpPr>
            <a:cxnSpLocks/>
          </p:cNvCxnSpPr>
          <p:nvPr/>
        </p:nvCxnSpPr>
        <p:spPr>
          <a:xfrm flipH="1">
            <a:off x="1047455" y="4995090"/>
            <a:ext cx="184042" cy="914595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5" name="直線接點 54"/>
          <p:cNvCxnSpPr/>
          <p:nvPr/>
        </p:nvCxnSpPr>
        <p:spPr>
          <a:xfrm flipH="1">
            <a:off x="2259893" y="2174522"/>
            <a:ext cx="1635586" cy="1792704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4" name="直線接點 63"/>
          <p:cNvCxnSpPr/>
          <p:nvPr/>
        </p:nvCxnSpPr>
        <p:spPr>
          <a:xfrm>
            <a:off x="5861787" y="5752475"/>
            <a:ext cx="746163" cy="541043"/>
          </a:xfrm>
          <a:prstGeom prst="line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6929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59"/>
    </mc:Choice>
    <mc:Fallback>
      <p:transition spd="slow" advTm="8559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184" y="806646"/>
            <a:ext cx="5213556" cy="325785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矩形 4"/>
          <p:cNvSpPr/>
          <p:nvPr/>
        </p:nvSpPr>
        <p:spPr>
          <a:xfrm>
            <a:off x="2197915" y="-47861"/>
            <a:ext cx="83644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sz="20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重要標誌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位置</a:t>
            </a:r>
            <a:r>
              <a:rPr lang="zh-TW" altLang="en-US" sz="20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三號門接送</a:t>
            </a:r>
            <a:r>
              <a:rPr lang="zh-TW" altLang="en-US" sz="20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孩童家長道路安全宣導 </a:t>
            </a:r>
            <a:endParaRPr lang="zh-TW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9" name="圓角矩形圖說文字 68"/>
          <p:cNvSpPr/>
          <p:nvPr/>
        </p:nvSpPr>
        <p:spPr>
          <a:xfrm>
            <a:off x="3512993" y="2659050"/>
            <a:ext cx="1133830" cy="299603"/>
          </a:xfrm>
          <a:prstGeom prst="wedgeRoundRectCallout">
            <a:avLst>
              <a:gd name="adj1" fmla="val 19593"/>
              <a:gd name="adj2" fmla="val -6911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文字方塊 69"/>
          <p:cNvSpPr txBox="1"/>
          <p:nvPr/>
        </p:nvSpPr>
        <p:spPr>
          <a:xfrm>
            <a:off x="3511823" y="2606383"/>
            <a:ext cx="12323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中正路</a:t>
            </a:r>
            <a:r>
              <a:rPr lang="en-US" altLang="zh-TW" sz="1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1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號門</a:t>
            </a:r>
          </a:p>
        </p:txBody>
      </p:sp>
      <p:sp>
        <p:nvSpPr>
          <p:cNvPr id="71" name="橢圓 70"/>
          <p:cNvSpPr/>
          <p:nvPr/>
        </p:nvSpPr>
        <p:spPr>
          <a:xfrm>
            <a:off x="3345598" y="2500215"/>
            <a:ext cx="146456" cy="103454"/>
          </a:xfrm>
          <a:prstGeom prst="ellipse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7" name="橢圓 76"/>
          <p:cNvSpPr/>
          <p:nvPr/>
        </p:nvSpPr>
        <p:spPr>
          <a:xfrm>
            <a:off x="3572760" y="2543090"/>
            <a:ext cx="146456" cy="103454"/>
          </a:xfrm>
          <a:prstGeom prst="ellipse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8" name="橢圓 77"/>
          <p:cNvSpPr/>
          <p:nvPr/>
        </p:nvSpPr>
        <p:spPr>
          <a:xfrm>
            <a:off x="4449691" y="2503818"/>
            <a:ext cx="146456" cy="103454"/>
          </a:xfrm>
          <a:prstGeom prst="ellipse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6" name="圖片 85" descr="C:\Users\admin\AppData\Local\Microsoft\Windows\Temporary Internet Files\Content.Word\IMG_810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6" r="6289"/>
          <a:stretch/>
        </p:blipFill>
        <p:spPr bwMode="auto">
          <a:xfrm>
            <a:off x="6071388" y="3219801"/>
            <a:ext cx="3036300" cy="197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" name="直線接點 86"/>
          <p:cNvCxnSpPr>
            <a:cxnSpLocks/>
          </p:cNvCxnSpPr>
          <p:nvPr/>
        </p:nvCxnSpPr>
        <p:spPr>
          <a:xfrm>
            <a:off x="4445469" y="2626530"/>
            <a:ext cx="1782715" cy="1126738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dash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9" name="文字方塊 88"/>
          <p:cNvSpPr txBox="1"/>
          <p:nvPr/>
        </p:nvSpPr>
        <p:spPr>
          <a:xfrm>
            <a:off x="6227368" y="5342929"/>
            <a:ext cx="2880320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中正路黃線為家長接送區，</a:t>
            </a:r>
            <a:r>
              <a:rPr lang="en-US" altLang="zh-TW" sz="1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7:00-8:00</a:t>
            </a:r>
            <a:r>
              <a:rPr lang="zh-TW" altLang="en-US" sz="1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1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11:30-12:30</a:t>
            </a:r>
            <a:r>
              <a:rPr lang="zh-TW" altLang="en-US" sz="1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1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15:30-16:30</a:t>
            </a:r>
            <a:r>
              <a:rPr lang="zh-TW" altLang="en-US" sz="1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請勿停車。</a:t>
            </a:r>
          </a:p>
        </p:txBody>
      </p:sp>
      <p:cxnSp>
        <p:nvCxnSpPr>
          <p:cNvPr id="91" name="直線接點 90"/>
          <p:cNvCxnSpPr/>
          <p:nvPr/>
        </p:nvCxnSpPr>
        <p:spPr>
          <a:xfrm flipH="1" flipV="1">
            <a:off x="2839064" y="2443610"/>
            <a:ext cx="575594" cy="73311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dash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2" name="直線接點 101"/>
          <p:cNvCxnSpPr/>
          <p:nvPr/>
        </p:nvCxnSpPr>
        <p:spPr>
          <a:xfrm flipH="1">
            <a:off x="2026184" y="2603669"/>
            <a:ext cx="1337607" cy="1524123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dash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07" name="圖片 10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026"/>
            <a:ext cx="2819295" cy="2408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圖片 10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3" y="4064498"/>
            <a:ext cx="2633887" cy="2604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圖片 108"/>
          <p:cNvPicPr>
            <a:picLocks noChangeAspect="1"/>
          </p:cNvPicPr>
          <p:nvPr/>
        </p:nvPicPr>
        <p:blipFill rotWithShape="1">
          <a:blip r:embed="rId6"/>
          <a:srcRect l="28259" t="18612" r="5508" b="11510"/>
          <a:stretch/>
        </p:blipFill>
        <p:spPr>
          <a:xfrm>
            <a:off x="2871493" y="4064499"/>
            <a:ext cx="3081375" cy="2430079"/>
          </a:xfrm>
          <a:prstGeom prst="rect">
            <a:avLst/>
          </a:prstGeom>
        </p:spPr>
      </p:pic>
      <p:cxnSp>
        <p:nvCxnSpPr>
          <p:cNvPr id="116" name="直線接點 115"/>
          <p:cNvCxnSpPr>
            <a:stCxn id="77" idx="3"/>
          </p:cNvCxnSpPr>
          <p:nvPr/>
        </p:nvCxnSpPr>
        <p:spPr>
          <a:xfrm>
            <a:off x="3594208" y="2631394"/>
            <a:ext cx="485700" cy="1496398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dash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4983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80"/>
    </mc:Choice>
    <mc:Fallback>
      <p:transition spd="slow" advTm="808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360" y="2982084"/>
            <a:ext cx="4759136" cy="3749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圖片 13" descr="E:\交通安全視導\IMG_173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19936"/>
            <a:ext cx="2520280" cy="2176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/>
          <a:srcRect l="32604" t="26956" r="3750" b="20964"/>
          <a:stretch/>
        </p:blipFill>
        <p:spPr>
          <a:xfrm>
            <a:off x="275297" y="436175"/>
            <a:ext cx="4049475" cy="2650842"/>
          </a:xfrm>
          <a:prstGeom prst="rect">
            <a:avLst/>
          </a:prstGeom>
        </p:spPr>
      </p:pic>
      <p:sp>
        <p:nvSpPr>
          <p:cNvPr id="2" name="橢圓 1"/>
          <p:cNvSpPr/>
          <p:nvPr/>
        </p:nvSpPr>
        <p:spPr>
          <a:xfrm>
            <a:off x="546289" y="1385364"/>
            <a:ext cx="468470" cy="4789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6656928" y="1198716"/>
            <a:ext cx="958797" cy="643542"/>
          </a:xfrm>
          <a:prstGeom prst="ellipse">
            <a:avLst/>
          </a:prstGeom>
          <a:noFill/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" name="直線接點 5"/>
          <p:cNvCxnSpPr>
            <a:cxnSpLocks/>
          </p:cNvCxnSpPr>
          <p:nvPr/>
        </p:nvCxnSpPr>
        <p:spPr>
          <a:xfrm>
            <a:off x="806493" y="1864295"/>
            <a:ext cx="18061" cy="623157"/>
          </a:xfrm>
          <a:prstGeom prst="line">
            <a:avLst/>
          </a:prstGeom>
          <a:ln w="38100" cap="flat" cmpd="sng" algn="ctr">
            <a:solidFill>
              <a:srgbClr val="FF3399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文字方塊 18"/>
          <p:cNvSpPr txBox="1"/>
          <p:nvPr/>
        </p:nvSpPr>
        <p:spPr>
          <a:xfrm>
            <a:off x="81114" y="2579750"/>
            <a:ext cx="2627307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乘坐汽車</a:t>
            </a:r>
            <a:r>
              <a:rPr lang="zh-TW" altLang="en-US" dirty="0">
                <a:solidFill>
                  <a:srgbClr val="FF0000"/>
                </a:solidFill>
              </a:rPr>
              <a:t>學生臨時下車區，請不要在斑馬線上下車</a:t>
            </a:r>
            <a:r>
              <a:rPr lang="zh-TW" altLang="en-US" dirty="0"/>
              <a:t>。</a:t>
            </a:r>
          </a:p>
        </p:txBody>
      </p:sp>
      <p:cxnSp>
        <p:nvCxnSpPr>
          <p:cNvPr id="20" name="直線接點 19"/>
          <p:cNvCxnSpPr>
            <a:cxnSpLocks/>
            <a:stCxn id="17" idx="2"/>
          </p:cNvCxnSpPr>
          <p:nvPr/>
        </p:nvCxnSpPr>
        <p:spPr>
          <a:xfrm flipH="1" flipV="1">
            <a:off x="5977895" y="1473333"/>
            <a:ext cx="679033" cy="47154"/>
          </a:xfrm>
          <a:prstGeom prst="line">
            <a:avLst/>
          </a:prstGeom>
          <a:ln w="28575" cap="flat" cmpd="sng" algn="ctr">
            <a:solidFill>
              <a:srgbClr val="FF3399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7" name="文字方塊 26"/>
          <p:cNvSpPr txBox="1"/>
          <p:nvPr/>
        </p:nvSpPr>
        <p:spPr>
          <a:xfrm>
            <a:off x="824554" y="3647494"/>
            <a:ext cx="325865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錯誤示範，不要在這裡停車喔</a:t>
            </a:r>
            <a:r>
              <a:rPr lang="en-US" altLang="zh-TW" dirty="0"/>
              <a:t>!!</a:t>
            </a:r>
            <a:endParaRPr lang="zh-TW" altLang="en-US" dirty="0"/>
          </a:p>
        </p:txBody>
      </p:sp>
      <p:pic>
        <p:nvPicPr>
          <p:cNvPr id="26" name="圖片 25"/>
          <p:cNvPicPr/>
          <p:nvPr/>
        </p:nvPicPr>
        <p:blipFill rotWithShape="1">
          <a:blip r:embed="rId5"/>
          <a:srcRect l="26798" t="54247" r="29035" b="15569"/>
          <a:stretch/>
        </p:blipFill>
        <p:spPr bwMode="auto">
          <a:xfrm>
            <a:off x="81114" y="4016826"/>
            <a:ext cx="4196246" cy="25719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文字方塊 29"/>
          <p:cNvSpPr txBox="1"/>
          <p:nvPr/>
        </p:nvSpPr>
        <p:spPr>
          <a:xfrm>
            <a:off x="4659421" y="539686"/>
            <a:ext cx="1387962" cy="923330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通學巷，請讓孩子有安全步行空間。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1940358" y="6124654"/>
            <a:ext cx="172216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摩托車下車區</a:t>
            </a:r>
          </a:p>
        </p:txBody>
      </p:sp>
      <p:pic>
        <p:nvPicPr>
          <p:cNvPr id="58" name="Picture 2" descr="「禁止」的圖片搜尋結果">
            <a:extLst>
              <a:ext uri="{FF2B5EF4-FFF2-40B4-BE49-F238E27FC236}">
                <a16:creationId xmlns:a16="http://schemas.microsoft.com/office/drawing/2014/main" id="{6468F6AB-71CF-4B16-A4C9-08BFF7D38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388" y="1520487"/>
            <a:ext cx="429657" cy="42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矩形 58">
            <a:extLst>
              <a:ext uri="{FF2B5EF4-FFF2-40B4-BE49-F238E27FC236}">
                <a16:creationId xmlns:a16="http://schemas.microsoft.com/office/drawing/2014/main" id="{4495FD28-8390-4666-B070-1D6E18D63160}"/>
              </a:ext>
            </a:extLst>
          </p:cNvPr>
          <p:cNvSpPr/>
          <p:nvPr/>
        </p:nvSpPr>
        <p:spPr>
          <a:xfrm>
            <a:off x="479170" y="-186982"/>
            <a:ext cx="798534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     重要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標誌位置及</a:t>
            </a:r>
            <a:r>
              <a:rPr lang="zh-TW" altLang="en-US" sz="20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六號</a:t>
            </a:r>
            <a:r>
              <a:rPr lang="zh-TW" altLang="en-US" sz="20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門接送</a:t>
            </a:r>
            <a:r>
              <a:rPr lang="zh-TW" altLang="en-US" sz="20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孩童家長道路安全宣導 </a:t>
            </a:r>
            <a:endParaRPr lang="zh-TW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圓角矩形圖說文字 14"/>
          <p:cNvSpPr/>
          <p:nvPr/>
        </p:nvSpPr>
        <p:spPr>
          <a:xfrm>
            <a:off x="4894152" y="2256585"/>
            <a:ext cx="1620609" cy="652897"/>
          </a:xfrm>
          <a:prstGeom prst="wedgeRoundRectCallout">
            <a:avLst>
              <a:gd name="adj1" fmla="val 14763"/>
              <a:gd name="adj2" fmla="val 13106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4894152" y="2256585"/>
            <a:ext cx="1933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安樂路</a:t>
            </a:r>
            <a:r>
              <a:rPr lang="en-US" altLang="zh-TW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198</a:t>
            </a:r>
            <a:r>
              <a:rPr lang="zh-TW" altLang="en-US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巷</a:t>
            </a:r>
            <a:r>
              <a:rPr lang="en-US" altLang="zh-TW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</a:p>
          <a:p>
            <a:r>
              <a:rPr lang="en-US" altLang="zh-TW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號門</a:t>
            </a:r>
          </a:p>
        </p:txBody>
      </p:sp>
    </p:spTree>
    <p:extLst>
      <p:ext uri="{BB962C8B-B14F-4D97-AF65-F5344CB8AC3E}">
        <p14:creationId xmlns:p14="http://schemas.microsoft.com/office/powerpoint/2010/main" val="2454965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04"/>
    </mc:Choice>
    <mc:Fallback>
      <p:transition spd="slow" advTm="5704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圖片 43" descr="C:\Users\evan\AppData\Local\Microsoft\Windows\INetCache\Content.Word\IMG_1712.jpg">
            <a:extLst>
              <a:ext uri="{FF2B5EF4-FFF2-40B4-BE49-F238E27FC236}">
                <a16:creationId xmlns:a16="http://schemas.microsoft.com/office/drawing/2014/main" id="{B22BC3F0-782A-495E-A08D-00033E0D705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25"/>
          <a:stretch/>
        </p:blipFill>
        <p:spPr bwMode="auto">
          <a:xfrm>
            <a:off x="5648817" y="3617212"/>
            <a:ext cx="3099430" cy="2332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圖片 49" descr="C:\Users\evan\AppData\Local\Microsoft\Windows\INetCache\Content.Word\IMG_1714.jpg">
            <a:extLst>
              <a:ext uri="{FF2B5EF4-FFF2-40B4-BE49-F238E27FC236}">
                <a16:creationId xmlns:a16="http://schemas.microsoft.com/office/drawing/2014/main" id="{66AE7DDA-6982-4F2C-B8CA-51DC145743E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357" y="1249609"/>
            <a:ext cx="2970932" cy="177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圖片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48" y="654889"/>
            <a:ext cx="5224660" cy="393004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圓角矩形圖說文字 15"/>
          <p:cNvSpPr/>
          <p:nvPr/>
        </p:nvSpPr>
        <p:spPr>
          <a:xfrm>
            <a:off x="3907852" y="1633762"/>
            <a:ext cx="1181247" cy="542539"/>
          </a:xfrm>
          <a:prstGeom prst="wedgeRoundRectCallout">
            <a:avLst>
              <a:gd name="adj1" fmla="val -65242"/>
              <a:gd name="adj2" fmla="val -1264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文字方塊 31"/>
          <p:cNvSpPr txBox="1"/>
          <p:nvPr/>
        </p:nvSpPr>
        <p:spPr>
          <a:xfrm>
            <a:off x="3790539" y="1581867"/>
            <a:ext cx="1933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秀安街側門 </a:t>
            </a:r>
            <a:endParaRPr lang="en-US" altLang="zh-TW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號門</a:t>
            </a:r>
          </a:p>
        </p:txBody>
      </p:sp>
      <p:sp>
        <p:nvSpPr>
          <p:cNvPr id="39" name="文字方塊 38"/>
          <p:cNvSpPr txBox="1"/>
          <p:nvPr/>
        </p:nvSpPr>
        <p:spPr>
          <a:xfrm>
            <a:off x="1656784" y="6114630"/>
            <a:ext cx="4067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號門秀安街</a:t>
            </a: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為單行道，請勿逆向。</a:t>
            </a:r>
          </a:p>
        </p:txBody>
      </p:sp>
      <p:sp>
        <p:nvSpPr>
          <p:cNvPr id="56" name="文字方塊 55"/>
          <p:cNvSpPr txBox="1"/>
          <p:nvPr/>
        </p:nvSpPr>
        <p:spPr>
          <a:xfrm>
            <a:off x="6778955" y="5855825"/>
            <a:ext cx="1375859" cy="923330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/>
              <a:t>8</a:t>
            </a:r>
            <a:r>
              <a:rPr lang="zh-TW" altLang="en-US" dirty="0"/>
              <a:t>號門右側綠色人行道已經塗銷。</a:t>
            </a:r>
          </a:p>
        </p:txBody>
      </p:sp>
      <p:pic>
        <p:nvPicPr>
          <p:cNvPr id="36" name="圖片 35" descr="C:\Users\admin\AppData\Local\Microsoft\Windows\Temporary Internet Files\Content.Word\IMG_823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710" y="4284381"/>
            <a:ext cx="1864484" cy="1581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2" descr="「禁止」的圖片搜尋結果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061" y="4746632"/>
            <a:ext cx="700359" cy="70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文字方塊 37"/>
          <p:cNvSpPr txBox="1"/>
          <p:nvPr/>
        </p:nvSpPr>
        <p:spPr>
          <a:xfrm>
            <a:off x="1645334" y="4638316"/>
            <a:ext cx="1562375" cy="646331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汽車請勿在此停車。</a:t>
            </a:r>
          </a:p>
        </p:txBody>
      </p:sp>
      <p:cxnSp>
        <p:nvCxnSpPr>
          <p:cNvPr id="41" name="直線接點 40"/>
          <p:cNvCxnSpPr/>
          <p:nvPr/>
        </p:nvCxnSpPr>
        <p:spPr>
          <a:xfrm>
            <a:off x="3923124" y="2220495"/>
            <a:ext cx="216828" cy="2086515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3" name="直線接點 42"/>
          <p:cNvCxnSpPr/>
          <p:nvPr/>
        </p:nvCxnSpPr>
        <p:spPr>
          <a:xfrm flipV="1">
            <a:off x="3491880" y="1528487"/>
            <a:ext cx="2351835" cy="47378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5" name="文字方塊 44"/>
          <p:cNvSpPr txBox="1"/>
          <p:nvPr/>
        </p:nvSpPr>
        <p:spPr>
          <a:xfrm>
            <a:off x="6052357" y="3222316"/>
            <a:ext cx="1170328" cy="646331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機車請停</a:t>
            </a:r>
            <a:endParaRPr lang="en-US" altLang="zh-TW" dirty="0"/>
          </a:p>
          <a:p>
            <a:r>
              <a:rPr lang="zh-TW" altLang="en-US" dirty="0"/>
              <a:t> </a:t>
            </a:r>
            <a:r>
              <a:rPr lang="zh-TW" altLang="en-US" b="1" dirty="0">
                <a:solidFill>
                  <a:srgbClr val="FF0000"/>
                </a:solidFill>
              </a:rPr>
              <a:t>專停區</a:t>
            </a:r>
            <a:r>
              <a:rPr lang="zh-TW" altLang="en-US" dirty="0"/>
              <a:t>。</a:t>
            </a:r>
          </a:p>
        </p:txBody>
      </p:sp>
      <p:pic>
        <p:nvPicPr>
          <p:cNvPr id="40" name="圖片 39" descr="C:\Users\admin\AppData\Local\Microsoft\Windows\Temporary Internet Files\Content.Word\IMG_8174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7" t="25238" r="52450" b="21112"/>
          <a:stretch/>
        </p:blipFill>
        <p:spPr bwMode="auto">
          <a:xfrm>
            <a:off x="6387884" y="3950600"/>
            <a:ext cx="776404" cy="1075369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文字方塊 74"/>
          <p:cNvSpPr txBox="1"/>
          <p:nvPr/>
        </p:nvSpPr>
        <p:spPr>
          <a:xfrm>
            <a:off x="7511324" y="3457520"/>
            <a:ext cx="1236910" cy="646331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/>
              <a:t>學生走人行道。</a:t>
            </a:r>
          </a:p>
        </p:txBody>
      </p:sp>
      <p:cxnSp>
        <p:nvCxnSpPr>
          <p:cNvPr id="57" name="直線接點 56"/>
          <p:cNvCxnSpPr>
            <a:cxnSpLocks/>
          </p:cNvCxnSpPr>
          <p:nvPr/>
        </p:nvCxnSpPr>
        <p:spPr>
          <a:xfrm flipV="1">
            <a:off x="8013373" y="4132326"/>
            <a:ext cx="6313" cy="942799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2" name="橢圓 71"/>
          <p:cNvSpPr/>
          <p:nvPr/>
        </p:nvSpPr>
        <p:spPr>
          <a:xfrm rot="21429051">
            <a:off x="7711591" y="5339435"/>
            <a:ext cx="886444" cy="157829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6" name="直線接點 45">
            <a:extLst>
              <a:ext uri="{FF2B5EF4-FFF2-40B4-BE49-F238E27FC236}">
                <a16:creationId xmlns:a16="http://schemas.microsoft.com/office/drawing/2014/main" id="{0FEC8E0B-3D3B-4249-819A-A6E6EB0F81A7}"/>
              </a:ext>
            </a:extLst>
          </p:cNvPr>
          <p:cNvCxnSpPr>
            <a:cxnSpLocks/>
          </p:cNvCxnSpPr>
          <p:nvPr/>
        </p:nvCxnSpPr>
        <p:spPr>
          <a:xfrm flipH="1">
            <a:off x="8085276" y="5449340"/>
            <a:ext cx="149231" cy="433014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8" name="直線接點 47">
            <a:extLst>
              <a:ext uri="{FF2B5EF4-FFF2-40B4-BE49-F238E27FC236}">
                <a16:creationId xmlns:a16="http://schemas.microsoft.com/office/drawing/2014/main" id="{AD13C205-DD89-4797-86EB-747CB179D34D}"/>
              </a:ext>
            </a:extLst>
          </p:cNvPr>
          <p:cNvCxnSpPr>
            <a:cxnSpLocks/>
            <a:stCxn id="55" idx="2"/>
          </p:cNvCxnSpPr>
          <p:nvPr/>
        </p:nvCxnSpPr>
        <p:spPr>
          <a:xfrm>
            <a:off x="7939262" y="1216859"/>
            <a:ext cx="292028" cy="736524"/>
          </a:xfrm>
          <a:prstGeom prst="lin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5" name="文字方塊 54"/>
          <p:cNvSpPr txBox="1"/>
          <p:nvPr/>
        </p:nvSpPr>
        <p:spPr>
          <a:xfrm>
            <a:off x="6804248" y="570528"/>
            <a:ext cx="2270028" cy="646331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/>
              <a:t>7</a:t>
            </a:r>
            <a:r>
              <a:rPr lang="zh-TW" altLang="en-US" dirty="0"/>
              <a:t>號門可為乘坐汽車</a:t>
            </a:r>
            <a:r>
              <a:rPr lang="zh-TW" altLang="en-US" dirty="0">
                <a:solidFill>
                  <a:srgbClr val="FF0000"/>
                </a:solidFill>
              </a:rPr>
              <a:t>學生臨時下車區</a:t>
            </a:r>
            <a:r>
              <a:rPr lang="zh-TW" altLang="en-US" dirty="0"/>
              <a:t>。</a:t>
            </a:r>
          </a:p>
        </p:txBody>
      </p:sp>
      <p:sp>
        <p:nvSpPr>
          <p:cNvPr id="52" name="橢圓 51">
            <a:extLst>
              <a:ext uri="{FF2B5EF4-FFF2-40B4-BE49-F238E27FC236}">
                <a16:creationId xmlns:a16="http://schemas.microsoft.com/office/drawing/2014/main" id="{F47E36AB-E3B8-40A7-A681-A93E39D32DEF}"/>
              </a:ext>
            </a:extLst>
          </p:cNvPr>
          <p:cNvSpPr/>
          <p:nvPr/>
        </p:nvSpPr>
        <p:spPr>
          <a:xfrm rot="21429051">
            <a:off x="8020621" y="1980405"/>
            <a:ext cx="720378" cy="30953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4495FD28-8390-4666-B070-1D6E18D63160}"/>
              </a:ext>
            </a:extLst>
          </p:cNvPr>
          <p:cNvSpPr/>
          <p:nvPr/>
        </p:nvSpPr>
        <p:spPr>
          <a:xfrm>
            <a:off x="1201737" y="-197153"/>
            <a:ext cx="798534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 重要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標誌位置</a:t>
            </a:r>
            <a:r>
              <a:rPr lang="zh-TW" altLang="en-US" sz="2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2000" b="1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八號門接送</a:t>
            </a:r>
            <a:r>
              <a:rPr lang="zh-TW" altLang="en-US" sz="20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孩童家長道路安全宣導 </a:t>
            </a:r>
            <a:endParaRPr lang="zh-TW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45369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80"/>
    </mc:Choice>
    <mc:Fallback>
      <p:transition spd="slow" advTm="828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527" y="2170559"/>
            <a:ext cx="4624261" cy="392273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圓角矩形圖說文字 5"/>
          <p:cNvSpPr/>
          <p:nvPr/>
        </p:nvSpPr>
        <p:spPr>
          <a:xfrm>
            <a:off x="96991" y="1742874"/>
            <a:ext cx="2010800" cy="322241"/>
          </a:xfrm>
          <a:prstGeom prst="wedgeRoundRectCallout">
            <a:avLst>
              <a:gd name="adj1" fmla="val 84579"/>
              <a:gd name="adj2" fmla="val 81840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 descr="E:\交通安全視導\IMG_173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32666" y="3595058"/>
            <a:ext cx="2954454" cy="204202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文字方塊 11"/>
          <p:cNvSpPr txBox="1"/>
          <p:nvPr/>
        </p:nvSpPr>
        <p:spPr>
          <a:xfrm>
            <a:off x="5656134" y="538014"/>
            <a:ext cx="20454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" b="1" dirty="0">
                <a:solidFill>
                  <a:srgbClr val="7030A0"/>
                </a:solidFill>
              </a:rPr>
              <a:t>安樂路</a:t>
            </a:r>
            <a:r>
              <a:rPr lang="en-US" altLang="zh-TW" sz="1500" b="1" dirty="0">
                <a:solidFill>
                  <a:srgbClr val="7030A0"/>
                </a:solidFill>
              </a:rPr>
              <a:t>198</a:t>
            </a:r>
            <a:r>
              <a:rPr lang="zh-TW" altLang="en-US" sz="1500" b="1" dirty="0">
                <a:solidFill>
                  <a:srgbClr val="7030A0"/>
                </a:solidFill>
              </a:rPr>
              <a:t>巷</a:t>
            </a:r>
            <a:r>
              <a:rPr lang="en-US" altLang="zh-TW" sz="1500" b="1" dirty="0">
                <a:solidFill>
                  <a:srgbClr val="7030A0"/>
                </a:solidFill>
              </a:rPr>
              <a:t>—</a:t>
            </a:r>
            <a:r>
              <a:rPr lang="zh-TW" altLang="en-US" sz="1500" b="1" dirty="0">
                <a:solidFill>
                  <a:srgbClr val="7030A0"/>
                </a:solidFill>
              </a:rPr>
              <a:t>九寶組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357565" y="78703"/>
            <a:ext cx="4823884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守護天使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我們的熱血志工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歡迎您加入守護孩子行列，可固定時段，也可以選擇時段</a:t>
            </a:r>
            <a:endParaRPr lang="en-US" altLang="zh-TW" sz="2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100" dirty="0">
                <a:latin typeface="標楷體" panose="03000509000000000000" pitchFamily="65" charset="-120"/>
                <a:ea typeface="標楷體" panose="03000509000000000000" pitchFamily="65" charset="-120"/>
              </a:rPr>
              <a:t>孩子的笑容，是我們最大的安慰和回報。</a:t>
            </a:r>
          </a:p>
        </p:txBody>
      </p:sp>
      <p:sp>
        <p:nvSpPr>
          <p:cNvPr id="14" name="圓角矩形圖說文字 13"/>
          <p:cNvSpPr/>
          <p:nvPr/>
        </p:nvSpPr>
        <p:spPr>
          <a:xfrm flipH="1">
            <a:off x="5322141" y="432955"/>
            <a:ext cx="3141247" cy="453108"/>
          </a:xfrm>
          <a:prstGeom prst="wedgeRoundRectCallout">
            <a:avLst>
              <a:gd name="adj1" fmla="val 101852"/>
              <a:gd name="adj2" fmla="val 390957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五角星形 18"/>
          <p:cNvSpPr/>
          <p:nvPr/>
        </p:nvSpPr>
        <p:spPr>
          <a:xfrm>
            <a:off x="2881528" y="2153816"/>
            <a:ext cx="198438" cy="20002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五角星形 23"/>
          <p:cNvSpPr/>
          <p:nvPr/>
        </p:nvSpPr>
        <p:spPr>
          <a:xfrm>
            <a:off x="4024992" y="2339184"/>
            <a:ext cx="161114" cy="15328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五角星形 24"/>
          <p:cNvSpPr/>
          <p:nvPr/>
        </p:nvSpPr>
        <p:spPr>
          <a:xfrm>
            <a:off x="3863878" y="2625475"/>
            <a:ext cx="161114" cy="15328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5B51993F-CD01-4CC3-8246-609FC37B6967}"/>
              </a:ext>
            </a:extLst>
          </p:cNvPr>
          <p:cNvPicPr/>
          <p:nvPr/>
        </p:nvPicPr>
        <p:blipFill rotWithShape="1">
          <a:blip r:embed="rId5"/>
          <a:srcRect l="11896" t="22937" r="9284" b="26165"/>
          <a:stretch/>
        </p:blipFill>
        <p:spPr bwMode="auto">
          <a:xfrm>
            <a:off x="6012160" y="1291513"/>
            <a:ext cx="3018744" cy="17246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五角星形 24">
            <a:extLst>
              <a:ext uri="{FF2B5EF4-FFF2-40B4-BE49-F238E27FC236}">
                <a16:creationId xmlns:a16="http://schemas.microsoft.com/office/drawing/2014/main" id="{F5B03818-567C-4818-A56A-CA01A8E2B816}"/>
              </a:ext>
            </a:extLst>
          </p:cNvPr>
          <p:cNvSpPr/>
          <p:nvPr/>
        </p:nvSpPr>
        <p:spPr>
          <a:xfrm>
            <a:off x="6332712" y="2117238"/>
            <a:ext cx="374275" cy="51457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五角星形 24">
            <a:extLst>
              <a:ext uri="{FF2B5EF4-FFF2-40B4-BE49-F238E27FC236}">
                <a16:creationId xmlns:a16="http://schemas.microsoft.com/office/drawing/2014/main" id="{5AEE528E-1B0A-4ED3-BF6B-17057B466F5F}"/>
              </a:ext>
            </a:extLst>
          </p:cNvPr>
          <p:cNvSpPr/>
          <p:nvPr/>
        </p:nvSpPr>
        <p:spPr>
          <a:xfrm>
            <a:off x="7766208" y="2037018"/>
            <a:ext cx="374275" cy="51457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1B8ED0DD-B0FE-40B3-9137-324CD44C3096}"/>
              </a:ext>
            </a:extLst>
          </p:cNvPr>
          <p:cNvPicPr/>
          <p:nvPr/>
        </p:nvPicPr>
        <p:blipFill rotWithShape="1">
          <a:blip r:embed="rId6"/>
          <a:srcRect l="34472" t="32981" r="16932" b="29755"/>
          <a:stretch/>
        </p:blipFill>
        <p:spPr bwMode="auto">
          <a:xfrm>
            <a:off x="96410" y="2203127"/>
            <a:ext cx="2122393" cy="23704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5" name="五角星形 18">
            <a:extLst>
              <a:ext uri="{FF2B5EF4-FFF2-40B4-BE49-F238E27FC236}">
                <a16:creationId xmlns:a16="http://schemas.microsoft.com/office/drawing/2014/main" id="{22D95079-5ADD-443F-8ECE-81A08908BA17}"/>
              </a:ext>
            </a:extLst>
          </p:cNvPr>
          <p:cNvSpPr/>
          <p:nvPr/>
        </p:nvSpPr>
        <p:spPr>
          <a:xfrm>
            <a:off x="3227519" y="2356812"/>
            <a:ext cx="198438" cy="20002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五角星形 18">
            <a:extLst>
              <a:ext uri="{FF2B5EF4-FFF2-40B4-BE49-F238E27FC236}">
                <a16:creationId xmlns:a16="http://schemas.microsoft.com/office/drawing/2014/main" id="{D808BFBF-1FEC-4B08-8E19-DDF4D50A5672}"/>
              </a:ext>
            </a:extLst>
          </p:cNvPr>
          <p:cNvSpPr/>
          <p:nvPr/>
        </p:nvSpPr>
        <p:spPr>
          <a:xfrm>
            <a:off x="96410" y="3064415"/>
            <a:ext cx="552715" cy="55585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五角星形 18">
            <a:extLst>
              <a:ext uri="{FF2B5EF4-FFF2-40B4-BE49-F238E27FC236}">
                <a16:creationId xmlns:a16="http://schemas.microsoft.com/office/drawing/2014/main" id="{83C48613-C521-4B58-A740-DBEA3B5DB8A1}"/>
              </a:ext>
            </a:extLst>
          </p:cNvPr>
          <p:cNvSpPr/>
          <p:nvPr/>
        </p:nvSpPr>
        <p:spPr>
          <a:xfrm>
            <a:off x="1084749" y="2738189"/>
            <a:ext cx="552715" cy="55585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04DD73AA-FEC6-479E-834E-898649CD3738}"/>
              </a:ext>
            </a:extLst>
          </p:cNvPr>
          <p:cNvSpPr txBox="1"/>
          <p:nvPr/>
        </p:nvSpPr>
        <p:spPr>
          <a:xfrm>
            <a:off x="278782" y="1741950"/>
            <a:ext cx="20454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" b="1" dirty="0">
                <a:solidFill>
                  <a:srgbClr val="7030A0"/>
                </a:solidFill>
              </a:rPr>
              <a:t>得和路口</a:t>
            </a:r>
            <a:r>
              <a:rPr lang="en-US" altLang="zh-TW" sz="1500" b="1" dirty="0">
                <a:solidFill>
                  <a:srgbClr val="7030A0"/>
                </a:solidFill>
              </a:rPr>
              <a:t>—</a:t>
            </a:r>
            <a:r>
              <a:rPr lang="zh-TW" altLang="en-US" sz="1500" b="1" dirty="0">
                <a:solidFill>
                  <a:srgbClr val="7030A0"/>
                </a:solidFill>
              </a:rPr>
              <a:t>得和組</a:t>
            </a:r>
          </a:p>
        </p:txBody>
      </p:sp>
    </p:spTree>
    <p:extLst>
      <p:ext uri="{BB962C8B-B14F-4D97-AF65-F5344CB8AC3E}">
        <p14:creationId xmlns:p14="http://schemas.microsoft.com/office/powerpoint/2010/main" val="2622357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44C10FE-3109-4209-9004-3DCC9CF3AEB7}" type="slidenum">
              <a:rPr lang="fr-CA" altLang="zh-TW" smtClean="0"/>
              <a:pPr/>
              <a:t>2</a:t>
            </a:fld>
            <a:endParaRPr lang="fr-CA" altLang="zh-TW"/>
          </a:p>
        </p:txBody>
      </p:sp>
      <p:sp>
        <p:nvSpPr>
          <p:cNvPr id="307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fr-CA" b="1" dirty="0">
                <a:latin typeface="微軟正黑體" pitchFamily="34" charset="-120"/>
                <a:ea typeface="微軟正黑體" pitchFamily="34" charset="-120"/>
              </a:rPr>
              <a:t>一、上下學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Rectangle 3"/>
          <p:cNvSpPr>
            <a:spLocks noGrp="1"/>
          </p:cNvSpPr>
          <p:nvPr>
            <p:ph type="body" idx="1"/>
          </p:nvPr>
        </p:nvSpPr>
        <p:spPr>
          <a:xfrm>
            <a:off x="323528" y="1395413"/>
            <a:ext cx="7886700" cy="3263504"/>
          </a:xfrm>
        </p:spPr>
        <p:txBody>
          <a:bodyPr/>
          <a:lstStyle/>
          <a:p>
            <a:pPr marL="330994" indent="-330994">
              <a:buFont typeface="Calibri" pitchFamily="34" charset="0"/>
              <a:buAutoNum type="arabicParenR"/>
              <a:defRPr/>
            </a:pPr>
            <a:r>
              <a:rPr lang="zh-TW" altLang="fr-CA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人車分道</a:t>
            </a:r>
            <a:r>
              <a:rPr lang="zh-TW" altLang="fr-CA" dirty="0">
                <a:latin typeface="微軟正黑體" pitchFamily="34" charset="-120"/>
                <a:ea typeface="微軟正黑體" pitchFamily="34" charset="-120"/>
              </a:rPr>
              <a:t>，家長接送車輛請勿進入校園。</a:t>
            </a:r>
          </a:p>
          <a:p>
            <a:pPr marL="330994" indent="-330994">
              <a:buFont typeface="Calibri" pitchFamily="34" charset="0"/>
              <a:buAutoNum type="arabicParenR"/>
              <a:defRPr/>
            </a:pPr>
            <a:r>
              <a:rPr lang="zh-TW" altLang="fr-CA" dirty="0">
                <a:latin typeface="微軟正黑體" pitchFamily="34" charset="-120"/>
                <a:ea typeface="微軟正黑體" pitchFamily="34" charset="-120"/>
              </a:rPr>
              <a:t>提早下車，步行入校。</a:t>
            </a:r>
          </a:p>
          <a:p>
            <a:pPr marL="330994" indent="-330994">
              <a:buFont typeface="Calibri" pitchFamily="34" charset="0"/>
              <a:buAutoNum type="arabicParenR"/>
              <a:defRPr/>
            </a:pP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騎乘機車請戴安全帽；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  <a:defRPr/>
            </a:pP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    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乘坐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汽車請繫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安全帶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12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歲以下或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36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公斤以下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者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，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  <a:defRPr/>
            </a:pP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  使用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安全座椅）。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  <a:defRPr/>
            </a:pP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4)</a:t>
            </a:r>
            <a:r>
              <a:rPr lang="zh-TW" altLang="fr-CA" dirty="0">
                <a:latin typeface="微軟正黑體" pitchFamily="34" charset="-120"/>
                <a:ea typeface="微軟正黑體" pitchFamily="34" charset="-120"/>
              </a:rPr>
              <a:t>機車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、腳踏車</a:t>
            </a:r>
            <a:r>
              <a:rPr lang="zh-TW" altLang="fr-CA" dirty="0">
                <a:latin typeface="微軟正黑體" pitchFamily="34" charset="-120"/>
                <a:ea typeface="微軟正黑體" pitchFamily="34" charset="-120"/>
              </a:rPr>
              <a:t>勿上人行道。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" b="8148"/>
          <a:stretch/>
        </p:blipFill>
        <p:spPr>
          <a:xfrm>
            <a:off x="5724128" y="1988840"/>
            <a:ext cx="3419872" cy="451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50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46"/>
    </mc:Choice>
    <mc:Fallback>
      <p:transition spd="slow" advTm="6646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020140"/>
            <a:ext cx="4758147" cy="376407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8" name="圓角矩形圖說文字 7"/>
          <p:cNvSpPr/>
          <p:nvPr/>
        </p:nvSpPr>
        <p:spPr>
          <a:xfrm>
            <a:off x="6721985" y="2238967"/>
            <a:ext cx="2261915" cy="440716"/>
          </a:xfrm>
          <a:prstGeom prst="wedgeRoundRectCallout">
            <a:avLst>
              <a:gd name="adj1" fmla="val -131589"/>
              <a:gd name="adj2" fmla="val -123647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圖說文字 6"/>
          <p:cNvSpPr/>
          <p:nvPr/>
        </p:nvSpPr>
        <p:spPr>
          <a:xfrm>
            <a:off x="4612274" y="263017"/>
            <a:ext cx="2109711" cy="539410"/>
          </a:xfrm>
          <a:prstGeom prst="wedgeRoundRectCallout">
            <a:avLst>
              <a:gd name="adj1" fmla="val 1709"/>
              <a:gd name="adj2" fmla="val 13639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4574526" y="340751"/>
            <a:ext cx="2350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7030A0"/>
                </a:solidFill>
              </a:rPr>
              <a:t>永貞路口</a:t>
            </a:r>
            <a:r>
              <a:rPr lang="en-US" altLang="zh-TW" b="1" dirty="0">
                <a:solidFill>
                  <a:srgbClr val="7030A0"/>
                </a:solidFill>
              </a:rPr>
              <a:t>—</a:t>
            </a:r>
            <a:r>
              <a:rPr lang="zh-TW" altLang="en-US" b="1" dirty="0">
                <a:solidFill>
                  <a:srgbClr val="7030A0"/>
                </a:solidFill>
              </a:rPr>
              <a:t>永安組</a:t>
            </a:r>
          </a:p>
        </p:txBody>
      </p:sp>
      <p:pic>
        <p:nvPicPr>
          <p:cNvPr id="17" name="圖片 1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7" t="43658" r="14737" b="23444"/>
          <a:stretch/>
        </p:blipFill>
        <p:spPr bwMode="auto">
          <a:xfrm>
            <a:off x="6967873" y="2746643"/>
            <a:ext cx="2141515" cy="15399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文字方塊 17"/>
          <p:cNvSpPr txBox="1"/>
          <p:nvPr/>
        </p:nvSpPr>
        <p:spPr>
          <a:xfrm>
            <a:off x="6665565" y="2296335"/>
            <a:ext cx="2443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7030A0"/>
                </a:solidFill>
              </a:rPr>
              <a:t>秀安街</a:t>
            </a:r>
            <a:r>
              <a:rPr lang="en-US" altLang="zh-TW" b="1" dirty="0">
                <a:solidFill>
                  <a:srgbClr val="7030A0"/>
                </a:solidFill>
              </a:rPr>
              <a:t>8</a:t>
            </a:r>
            <a:r>
              <a:rPr lang="zh-TW" altLang="en-US" b="1" dirty="0">
                <a:solidFill>
                  <a:srgbClr val="7030A0"/>
                </a:solidFill>
              </a:rPr>
              <a:t>號</a:t>
            </a:r>
            <a:r>
              <a:rPr lang="zh-TW" altLang="en-US" b="1" dirty="0" smtClean="0">
                <a:solidFill>
                  <a:srgbClr val="7030A0"/>
                </a:solidFill>
              </a:rPr>
              <a:t>門</a:t>
            </a:r>
            <a:r>
              <a:rPr lang="en-US" altLang="zh-TW" b="1" dirty="0" smtClean="0">
                <a:solidFill>
                  <a:srgbClr val="7030A0"/>
                </a:solidFill>
              </a:rPr>
              <a:t>--</a:t>
            </a:r>
            <a:r>
              <a:rPr lang="zh-TW" altLang="en-US" b="1" dirty="0">
                <a:solidFill>
                  <a:srgbClr val="7030A0"/>
                </a:solidFill>
              </a:rPr>
              <a:t>永安組</a:t>
            </a:r>
          </a:p>
          <a:p>
            <a:endParaRPr lang="zh-TW" altLang="en-US" b="1" dirty="0">
              <a:solidFill>
                <a:srgbClr val="7030A0"/>
              </a:solidFill>
            </a:endParaRPr>
          </a:p>
        </p:txBody>
      </p:sp>
      <p:sp>
        <p:nvSpPr>
          <p:cNvPr id="20" name="五角星形 19"/>
          <p:cNvSpPr/>
          <p:nvPr/>
        </p:nvSpPr>
        <p:spPr>
          <a:xfrm>
            <a:off x="5616474" y="2631540"/>
            <a:ext cx="161114" cy="15328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五角星形 20"/>
          <p:cNvSpPr/>
          <p:nvPr/>
        </p:nvSpPr>
        <p:spPr>
          <a:xfrm>
            <a:off x="6120822" y="2428231"/>
            <a:ext cx="161114" cy="15328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五角星形 21"/>
          <p:cNvSpPr/>
          <p:nvPr/>
        </p:nvSpPr>
        <p:spPr>
          <a:xfrm>
            <a:off x="6453598" y="2366836"/>
            <a:ext cx="161114" cy="15328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五角星形 25"/>
          <p:cNvSpPr/>
          <p:nvPr/>
        </p:nvSpPr>
        <p:spPr>
          <a:xfrm>
            <a:off x="6013173" y="1397415"/>
            <a:ext cx="237960" cy="20314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" name="圖片 27" descr="C:\Users\evan\AppData\Local\Microsoft\Windows\INetCache\Content.Word\IMG_7649.jpg">
            <a:extLst>
              <a:ext uri="{FF2B5EF4-FFF2-40B4-BE49-F238E27FC236}">
                <a16:creationId xmlns:a16="http://schemas.microsoft.com/office/drawing/2014/main" id="{D1D3B978-A677-43D4-8E08-D04128891CD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0" y="1433798"/>
            <a:ext cx="2172250" cy="245347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圓角矩形圖說文字 7">
            <a:extLst>
              <a:ext uri="{FF2B5EF4-FFF2-40B4-BE49-F238E27FC236}">
                <a16:creationId xmlns:a16="http://schemas.microsoft.com/office/drawing/2014/main" id="{351C9F0E-FAE7-4933-BC79-AFE8BE66D050}"/>
              </a:ext>
            </a:extLst>
          </p:cNvPr>
          <p:cNvSpPr/>
          <p:nvPr/>
        </p:nvSpPr>
        <p:spPr>
          <a:xfrm>
            <a:off x="1212458" y="3720853"/>
            <a:ext cx="1996117" cy="378934"/>
          </a:xfrm>
          <a:prstGeom prst="wedgeRoundRectCallout">
            <a:avLst>
              <a:gd name="adj1" fmla="val 156641"/>
              <a:gd name="adj2" fmla="val -28811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46373789-D44C-49E2-8C5B-C7D6AA62D463}"/>
              </a:ext>
            </a:extLst>
          </p:cNvPr>
          <p:cNvSpPr txBox="1"/>
          <p:nvPr/>
        </p:nvSpPr>
        <p:spPr>
          <a:xfrm>
            <a:off x="427688" y="45304"/>
            <a:ext cx="5114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守護天使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我們的熱血志工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2" name="五角星形 25">
            <a:extLst>
              <a:ext uri="{FF2B5EF4-FFF2-40B4-BE49-F238E27FC236}">
                <a16:creationId xmlns:a16="http://schemas.microsoft.com/office/drawing/2014/main" id="{98DE72ED-FF9A-4CCA-A395-BBB144F5CEBE}"/>
              </a:ext>
            </a:extLst>
          </p:cNvPr>
          <p:cNvSpPr/>
          <p:nvPr/>
        </p:nvSpPr>
        <p:spPr>
          <a:xfrm>
            <a:off x="5578088" y="1126262"/>
            <a:ext cx="161114" cy="15328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3" name="圖片 32" descr="C:\Users\evan\AppData\Local\Microsoft\Windows\INetCache\Content.Word\IMG_1715.jpg">
            <a:extLst>
              <a:ext uri="{FF2B5EF4-FFF2-40B4-BE49-F238E27FC236}">
                <a16:creationId xmlns:a16="http://schemas.microsoft.com/office/drawing/2014/main" id="{308577A0-B93D-49C5-B402-66629C01654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99391" y="4563825"/>
            <a:ext cx="2290397" cy="1860567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文字方塊 29">
            <a:extLst>
              <a:ext uri="{FF2B5EF4-FFF2-40B4-BE49-F238E27FC236}">
                <a16:creationId xmlns:a16="http://schemas.microsoft.com/office/drawing/2014/main" id="{D513B3C7-EE6D-4F93-AED7-3EF3A6AAFC1D}"/>
              </a:ext>
            </a:extLst>
          </p:cNvPr>
          <p:cNvSpPr txBox="1"/>
          <p:nvPr/>
        </p:nvSpPr>
        <p:spPr>
          <a:xfrm>
            <a:off x="1541716" y="3720853"/>
            <a:ext cx="2213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1</a:t>
            </a:r>
            <a:r>
              <a:rPr lang="zh-TW" altLang="en-US" b="1" dirty="0"/>
              <a:t>號門</a:t>
            </a:r>
            <a:r>
              <a:rPr lang="en-US" altLang="zh-TW" b="1" dirty="0"/>
              <a:t>--</a:t>
            </a:r>
            <a:r>
              <a:rPr lang="zh-TW" altLang="en-US" b="1" dirty="0"/>
              <a:t>永貞組</a:t>
            </a:r>
          </a:p>
        </p:txBody>
      </p:sp>
      <p:pic>
        <p:nvPicPr>
          <p:cNvPr id="34" name="圖片 33" descr="C:\Users\evan\AppData\Local\Microsoft\Windows\INetCache\Content.Word\IMG_1716.jpg">
            <a:extLst>
              <a:ext uri="{FF2B5EF4-FFF2-40B4-BE49-F238E27FC236}">
                <a16:creationId xmlns:a16="http://schemas.microsoft.com/office/drawing/2014/main" id="{84D867B6-8E6A-464E-AF6F-90A0174C46C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1" y="4137757"/>
            <a:ext cx="2708056" cy="2073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57221346-8CEB-4C45-BDBE-6531C920C1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985" y="239238"/>
            <a:ext cx="2321213" cy="1740439"/>
          </a:xfrm>
          <a:prstGeom prst="rect">
            <a:avLst/>
          </a:prstGeom>
        </p:spPr>
      </p:pic>
      <p:sp>
        <p:nvSpPr>
          <p:cNvPr id="36" name="圓角矩形圖說文字 7">
            <a:extLst>
              <a:ext uri="{FF2B5EF4-FFF2-40B4-BE49-F238E27FC236}">
                <a16:creationId xmlns:a16="http://schemas.microsoft.com/office/drawing/2014/main" id="{B3441DA0-CD90-4EB9-AE6C-DFCBD63BBB84}"/>
              </a:ext>
            </a:extLst>
          </p:cNvPr>
          <p:cNvSpPr/>
          <p:nvPr/>
        </p:nvSpPr>
        <p:spPr>
          <a:xfrm>
            <a:off x="4047837" y="3606299"/>
            <a:ext cx="2346652" cy="347906"/>
          </a:xfrm>
          <a:prstGeom prst="wedgeRoundRectCallout">
            <a:avLst>
              <a:gd name="adj1" fmla="val 46654"/>
              <a:gd name="adj2" fmla="val -34040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E3E637F2-0C95-417F-A26C-7CA90423D755}"/>
              </a:ext>
            </a:extLst>
          </p:cNvPr>
          <p:cNvSpPr txBox="1"/>
          <p:nvPr/>
        </p:nvSpPr>
        <p:spPr>
          <a:xfrm>
            <a:off x="4087151" y="3592982"/>
            <a:ext cx="2568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/>
              <a:t>永貞路口 </a:t>
            </a:r>
            <a:r>
              <a:rPr lang="en-US" altLang="zh-TW" b="1" dirty="0"/>
              <a:t>–</a:t>
            </a:r>
            <a:r>
              <a:rPr lang="zh-TW" altLang="en-US" b="1" dirty="0"/>
              <a:t>永貞組</a:t>
            </a:r>
          </a:p>
        </p:txBody>
      </p:sp>
      <p:pic>
        <p:nvPicPr>
          <p:cNvPr id="38" name="圖片 37">
            <a:extLst>
              <a:ext uri="{FF2B5EF4-FFF2-40B4-BE49-F238E27FC236}">
                <a16:creationId xmlns:a16="http://schemas.microsoft.com/office/drawing/2014/main" id="{9269650C-40AD-4A37-B839-E2FF1821601D}"/>
              </a:ext>
            </a:extLst>
          </p:cNvPr>
          <p:cNvPicPr/>
          <p:nvPr/>
        </p:nvPicPr>
        <p:blipFill rotWithShape="1">
          <a:blip r:embed="rId8"/>
          <a:srcRect l="17539" t="21145" r="14122" b="9683"/>
          <a:stretch/>
        </p:blipFill>
        <p:spPr bwMode="auto">
          <a:xfrm>
            <a:off x="3507754" y="4115762"/>
            <a:ext cx="3302113" cy="21872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9" name="五角星形 20">
            <a:extLst>
              <a:ext uri="{FF2B5EF4-FFF2-40B4-BE49-F238E27FC236}">
                <a16:creationId xmlns:a16="http://schemas.microsoft.com/office/drawing/2014/main" id="{64EDB1A6-41A4-4B20-951F-9D80AEBCA686}"/>
              </a:ext>
            </a:extLst>
          </p:cNvPr>
          <p:cNvSpPr/>
          <p:nvPr/>
        </p:nvSpPr>
        <p:spPr>
          <a:xfrm>
            <a:off x="5969303" y="5507072"/>
            <a:ext cx="232076" cy="31403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五角星形 20">
            <a:extLst>
              <a:ext uri="{FF2B5EF4-FFF2-40B4-BE49-F238E27FC236}">
                <a16:creationId xmlns:a16="http://schemas.microsoft.com/office/drawing/2014/main" id="{A2FB3E00-CAFC-4BB4-BDC3-81C90194ED13}"/>
              </a:ext>
            </a:extLst>
          </p:cNvPr>
          <p:cNvSpPr/>
          <p:nvPr/>
        </p:nvSpPr>
        <p:spPr>
          <a:xfrm>
            <a:off x="3948667" y="5547612"/>
            <a:ext cx="232076" cy="31403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五角星形 40"/>
          <p:cNvSpPr/>
          <p:nvPr/>
        </p:nvSpPr>
        <p:spPr>
          <a:xfrm>
            <a:off x="4604372" y="1747202"/>
            <a:ext cx="237960" cy="20314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3854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23"/>
    </mc:Choice>
    <mc:Fallback>
      <p:transition spd="slow" advTm="6823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42532" r="42124" b="21196"/>
          <a:stretch/>
        </p:blipFill>
        <p:spPr>
          <a:xfrm>
            <a:off x="537671" y="207963"/>
            <a:ext cx="8204707" cy="6199112"/>
          </a:xfrm>
          <a:prstGeom prst="rect">
            <a:avLst/>
          </a:prstGeom>
        </p:spPr>
      </p:pic>
      <p:sp>
        <p:nvSpPr>
          <p:cNvPr id="10242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839943E-19BD-4F52-A718-EEC2FB271D5D}" type="slidenum">
              <a:rPr lang="fr-CA" altLang="zh-TW" smtClean="0"/>
              <a:pPr/>
              <a:t>21</a:t>
            </a:fld>
            <a:endParaRPr lang="fr-CA" altLang="zh-TW" dirty="0" smtClean="0"/>
          </a:p>
        </p:txBody>
      </p:sp>
      <p:pic>
        <p:nvPicPr>
          <p:cNvPr id="6152" name="Picture 8" descr="C:\Documents and Settings\user\桌面\L101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424782" flipH="1">
            <a:off x="5993548" y="1897842"/>
            <a:ext cx="402735" cy="532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11" descr="C:\Documents and Settings\user\桌面\L2073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19355663">
            <a:off x="4239536" y="1207193"/>
            <a:ext cx="408641" cy="566224"/>
          </a:xfrm>
          <a:prstGeom prst="rect">
            <a:avLst/>
          </a:prstGeom>
          <a:noFill/>
        </p:spPr>
      </p:pic>
      <p:sp>
        <p:nvSpPr>
          <p:cNvPr id="13" name="Text Box 114"/>
          <p:cNvSpPr txBox="1">
            <a:spLocks noChangeArrowheads="1"/>
          </p:cNvSpPr>
          <p:nvPr/>
        </p:nvSpPr>
        <p:spPr bwMode="auto">
          <a:xfrm rot="16200000">
            <a:off x="5312569" y="3140869"/>
            <a:ext cx="6584950" cy="5762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eaVert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學生</a:t>
            </a:r>
            <a:r>
              <a:rPr lang="zh-TW" altLang="en-US" sz="32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放學</a:t>
            </a:r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汽機車接送區示意圖</a:t>
            </a:r>
          </a:p>
        </p:txBody>
      </p:sp>
      <p:sp>
        <p:nvSpPr>
          <p:cNvPr id="16" name="矩形圖說文字 15"/>
          <p:cNvSpPr/>
          <p:nvPr/>
        </p:nvSpPr>
        <p:spPr>
          <a:xfrm>
            <a:off x="1907569" y="5476624"/>
            <a:ext cx="1742385" cy="419175"/>
          </a:xfrm>
          <a:prstGeom prst="wedgeRectCallout">
            <a:avLst>
              <a:gd name="adj1" fmla="val -17050"/>
              <a:gd name="adj2" fmla="val -7485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600" dirty="0">
                <a:latin typeface="微軟正黑體" pitchFamily="34" charset="-120"/>
                <a:ea typeface="微軟正黑體" pitchFamily="34" charset="-120"/>
              </a:rPr>
              <a:t>家長機車接送區</a:t>
            </a:r>
          </a:p>
        </p:txBody>
      </p:sp>
      <p:sp>
        <p:nvSpPr>
          <p:cNvPr id="17" name="矩形圖說文字 16"/>
          <p:cNvSpPr/>
          <p:nvPr/>
        </p:nvSpPr>
        <p:spPr>
          <a:xfrm>
            <a:off x="6516688" y="1958432"/>
            <a:ext cx="1800225" cy="720725"/>
          </a:xfrm>
          <a:prstGeom prst="wedgeRectCallout">
            <a:avLst>
              <a:gd name="adj1" fmla="val -65252"/>
              <a:gd name="adj2" fmla="val -393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8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號門右側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—</a:t>
            </a:r>
          </a:p>
          <a:p>
            <a:pPr algn="ctr"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家長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機車接送區</a:t>
            </a:r>
          </a:p>
        </p:txBody>
      </p:sp>
      <p:sp>
        <p:nvSpPr>
          <p:cNvPr id="19" name="矩形圖說文字 18"/>
          <p:cNvSpPr/>
          <p:nvPr/>
        </p:nvSpPr>
        <p:spPr>
          <a:xfrm>
            <a:off x="3980138" y="490385"/>
            <a:ext cx="1799141" cy="720725"/>
          </a:xfrm>
          <a:prstGeom prst="wedgeRectCallout">
            <a:avLst>
              <a:gd name="adj1" fmla="val -23661"/>
              <a:gd name="adj2" fmla="val 7087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7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號門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—</a:t>
            </a:r>
          </a:p>
          <a:p>
            <a:pPr algn="ctr"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家長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汽車接送區</a:t>
            </a:r>
          </a:p>
        </p:txBody>
      </p:sp>
      <p:sp>
        <p:nvSpPr>
          <p:cNvPr id="20" name="矩形圖說文字 19"/>
          <p:cNvSpPr/>
          <p:nvPr/>
        </p:nvSpPr>
        <p:spPr>
          <a:xfrm>
            <a:off x="5898217" y="4843849"/>
            <a:ext cx="1800225" cy="719137"/>
          </a:xfrm>
          <a:prstGeom prst="wedgeRectCallout">
            <a:avLst>
              <a:gd name="adj1" fmla="val -1300"/>
              <a:gd name="adj2" fmla="val -8196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校門口禁止停車</a:t>
            </a:r>
          </a:p>
        </p:txBody>
      </p:sp>
      <p:sp>
        <p:nvSpPr>
          <p:cNvPr id="21" name="矩形圖說文字 20"/>
          <p:cNvSpPr/>
          <p:nvPr/>
        </p:nvSpPr>
        <p:spPr>
          <a:xfrm>
            <a:off x="3453240" y="3862071"/>
            <a:ext cx="1768732" cy="668051"/>
          </a:xfrm>
          <a:prstGeom prst="wedgeRectCallout">
            <a:avLst>
              <a:gd name="adj1" fmla="val -29457"/>
              <a:gd name="adj2" fmla="val 7978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3</a:t>
            </a: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號門人行道</a:t>
            </a:r>
            <a:r>
              <a:rPr lang="en-US" altLang="zh-TW" sz="1600" dirty="0" smtClean="0">
                <a:latin typeface="微軟正黑體" pitchFamily="34" charset="-120"/>
                <a:ea typeface="微軟正黑體" pitchFamily="34" charset="-120"/>
              </a:rPr>
              <a:t>—</a:t>
            </a:r>
          </a:p>
          <a:p>
            <a:pPr algn="ctr">
              <a:defRPr/>
            </a:pPr>
            <a:r>
              <a:rPr lang="zh-TW" altLang="en-US" sz="1600" dirty="0" smtClean="0">
                <a:latin typeface="微軟正黑體" pitchFamily="34" charset="-120"/>
                <a:ea typeface="微軟正黑體" pitchFamily="34" charset="-120"/>
              </a:rPr>
              <a:t>家長步行接送區</a:t>
            </a:r>
            <a:endParaRPr lang="zh-TW" altLang="en-US" sz="16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矩形圖說文字 21"/>
          <p:cNvSpPr/>
          <p:nvPr/>
        </p:nvSpPr>
        <p:spPr>
          <a:xfrm>
            <a:off x="653598" y="3620313"/>
            <a:ext cx="1800225" cy="720725"/>
          </a:xfrm>
          <a:prstGeom prst="wedgeRectCallout">
            <a:avLst>
              <a:gd name="adj1" fmla="val 79602"/>
              <a:gd name="adj2" fmla="val 1675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車道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pPr algn="ctr">
              <a:defRPr/>
            </a:pP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禁止學生出入</a:t>
            </a:r>
          </a:p>
        </p:txBody>
      </p:sp>
      <p:sp>
        <p:nvSpPr>
          <p:cNvPr id="23" name="矩形圖說文字 22"/>
          <p:cNvSpPr/>
          <p:nvPr/>
        </p:nvSpPr>
        <p:spPr>
          <a:xfrm>
            <a:off x="3819826" y="5482604"/>
            <a:ext cx="1800225" cy="431006"/>
          </a:xfrm>
          <a:prstGeom prst="wedgeRectCallout">
            <a:avLst>
              <a:gd name="adj1" fmla="val -19760"/>
              <a:gd name="adj2" fmla="val -8630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家長汽車接送區</a:t>
            </a:r>
          </a:p>
        </p:txBody>
      </p:sp>
      <p:pic>
        <p:nvPicPr>
          <p:cNvPr id="6154" name="Picture 10" descr="C:\Documents and Settings\user\桌面\L2068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96948" y="5068030"/>
            <a:ext cx="882309" cy="286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0" name="Picture 2" descr="C:\Documents and Settings\user\桌面\L2222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87775" y="5060495"/>
            <a:ext cx="1152897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矩形圖說文字 24"/>
          <p:cNvSpPr/>
          <p:nvPr/>
        </p:nvSpPr>
        <p:spPr>
          <a:xfrm>
            <a:off x="386874" y="6016278"/>
            <a:ext cx="1656239" cy="713135"/>
          </a:xfrm>
          <a:prstGeom prst="wedgeRectCallout">
            <a:avLst>
              <a:gd name="adj1" fmla="val -11658"/>
              <a:gd name="adj2" fmla="val -12050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12:15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16:15</a:t>
            </a:r>
          </a:p>
          <a:p>
            <a:pPr algn="ctr"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安親班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接送區</a:t>
            </a:r>
          </a:p>
        </p:txBody>
      </p:sp>
      <p:sp>
        <p:nvSpPr>
          <p:cNvPr id="26" name="矩形圖說文字 25"/>
          <p:cNvSpPr/>
          <p:nvPr/>
        </p:nvSpPr>
        <p:spPr>
          <a:xfrm>
            <a:off x="213459" y="2292015"/>
            <a:ext cx="1800225" cy="720725"/>
          </a:xfrm>
          <a:prstGeom prst="wedgeRectCallout">
            <a:avLst>
              <a:gd name="adj1" fmla="val 114968"/>
              <a:gd name="adj2" fmla="val 1582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風雨操場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—</a:t>
            </a:r>
          </a:p>
          <a:p>
            <a:pPr algn="ctr"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安親班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接送區</a:t>
            </a:r>
          </a:p>
        </p:txBody>
      </p:sp>
      <p:pic>
        <p:nvPicPr>
          <p:cNvPr id="6153" name="Picture 9" descr="C:\Documents and Settings\user\桌面\L1027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12139" y="5008713"/>
            <a:ext cx="515992" cy="389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圖片 23" descr="「家長」的圖片搜尋結果"/>
          <p:cNvPicPr/>
          <p:nvPr/>
        </p:nvPicPr>
        <p:blipFill>
          <a:blip r:embed="rId9" cstate="print">
            <a:clrChange>
              <a:clrFrom>
                <a:srgbClr val="CCFFFF"/>
              </a:clrFrom>
              <a:clrTo>
                <a:srgbClr val="CC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256" y="4501826"/>
            <a:ext cx="743169" cy="594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矩形圖說文字 26"/>
          <p:cNvSpPr/>
          <p:nvPr/>
        </p:nvSpPr>
        <p:spPr>
          <a:xfrm>
            <a:off x="65248" y="96410"/>
            <a:ext cx="1999798" cy="720725"/>
          </a:xfrm>
          <a:prstGeom prst="wedgeRectCallout">
            <a:avLst>
              <a:gd name="adj1" fmla="val 60704"/>
              <a:gd name="adj2" fmla="val -789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安樂路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198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巷口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—</a:t>
            </a:r>
          </a:p>
          <a:p>
            <a:pPr algn="ctr"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家長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機車接送區</a:t>
            </a:r>
          </a:p>
        </p:txBody>
      </p:sp>
      <p:pic>
        <p:nvPicPr>
          <p:cNvPr id="29" name="圖片 28" descr="「摩托車」的圖片搜尋結果"/>
          <p:cNvPicPr/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315" y="157191"/>
            <a:ext cx="621405" cy="629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圖片 31" descr="「汽車 卡通圖案」的圖片搜尋結果"/>
          <p:cNvPicPr/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0895" flipH="1">
            <a:off x="2795288" y="588523"/>
            <a:ext cx="855671" cy="829106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矩形圖說文字 32"/>
          <p:cNvSpPr/>
          <p:nvPr/>
        </p:nvSpPr>
        <p:spPr>
          <a:xfrm>
            <a:off x="363632" y="1459737"/>
            <a:ext cx="1996814" cy="720725"/>
          </a:xfrm>
          <a:prstGeom prst="wedgeRectCallout">
            <a:avLst>
              <a:gd name="adj1" fmla="val 72153"/>
              <a:gd name="adj2" fmla="val -11296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安樂路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198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巷口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—</a:t>
            </a:r>
          </a:p>
          <a:p>
            <a:pPr algn="ctr">
              <a:defRPr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家長汽車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接送區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E3E637F2-0C95-417F-A26C-7CA90423D755}"/>
              </a:ext>
            </a:extLst>
          </p:cNvPr>
          <p:cNvSpPr txBox="1"/>
          <p:nvPr/>
        </p:nvSpPr>
        <p:spPr>
          <a:xfrm>
            <a:off x="3661629" y="5987018"/>
            <a:ext cx="2568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中       正        路</a:t>
            </a:r>
            <a:endParaRPr lang="zh-TW" altLang="en-US" b="1" dirty="0"/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E3E637F2-0C95-417F-A26C-7CA90423D755}"/>
              </a:ext>
            </a:extLst>
          </p:cNvPr>
          <p:cNvSpPr txBox="1"/>
          <p:nvPr/>
        </p:nvSpPr>
        <p:spPr>
          <a:xfrm rot="20128528">
            <a:off x="7107428" y="4244960"/>
            <a:ext cx="1186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秀 朗 路</a:t>
            </a:r>
            <a:endParaRPr lang="zh-TW" altLang="en-US" b="1" dirty="0"/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E3E637F2-0C95-417F-A26C-7CA90423D755}"/>
              </a:ext>
            </a:extLst>
          </p:cNvPr>
          <p:cNvSpPr txBox="1"/>
          <p:nvPr/>
        </p:nvSpPr>
        <p:spPr>
          <a:xfrm rot="20128528">
            <a:off x="7086273" y="2835954"/>
            <a:ext cx="37498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秀安街</a:t>
            </a:r>
            <a:endParaRPr lang="zh-TW" altLang="en-US" b="1" dirty="0"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E3E637F2-0C95-417F-A26C-7CA90423D755}"/>
              </a:ext>
            </a:extLst>
          </p:cNvPr>
          <p:cNvSpPr txBox="1"/>
          <p:nvPr/>
        </p:nvSpPr>
        <p:spPr>
          <a:xfrm rot="796497">
            <a:off x="2700378" y="373544"/>
            <a:ext cx="12381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安 樂 路</a:t>
            </a:r>
            <a:endParaRPr lang="zh-TW" altLang="en-US" b="1" dirty="0"/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E3E637F2-0C95-417F-A26C-7CA90423D755}"/>
              </a:ext>
            </a:extLst>
          </p:cNvPr>
          <p:cNvSpPr txBox="1"/>
          <p:nvPr/>
        </p:nvSpPr>
        <p:spPr>
          <a:xfrm>
            <a:off x="2542669" y="4897240"/>
            <a:ext cx="7996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3</a:t>
            </a:r>
            <a:r>
              <a:rPr lang="zh-TW" altLang="en-US" b="1" dirty="0" smtClean="0">
                <a:solidFill>
                  <a:srgbClr val="FF0000"/>
                </a:solidFill>
              </a:rPr>
              <a:t>號門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E3E637F2-0C95-417F-A26C-7CA90423D755}"/>
              </a:ext>
            </a:extLst>
          </p:cNvPr>
          <p:cNvSpPr txBox="1"/>
          <p:nvPr/>
        </p:nvSpPr>
        <p:spPr>
          <a:xfrm>
            <a:off x="2420872" y="1552239"/>
            <a:ext cx="7996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6</a:t>
            </a:r>
            <a:r>
              <a:rPr lang="zh-TW" altLang="en-US" b="1" dirty="0" smtClean="0">
                <a:solidFill>
                  <a:srgbClr val="FF0000"/>
                </a:solidFill>
              </a:rPr>
              <a:t>號門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E3E637F2-0C95-417F-A26C-7CA90423D755}"/>
              </a:ext>
            </a:extLst>
          </p:cNvPr>
          <p:cNvSpPr txBox="1"/>
          <p:nvPr/>
        </p:nvSpPr>
        <p:spPr>
          <a:xfrm>
            <a:off x="6163864" y="4230479"/>
            <a:ext cx="7996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1</a:t>
            </a:r>
            <a:r>
              <a:rPr lang="zh-TW" altLang="en-US" b="1" dirty="0" smtClean="0">
                <a:solidFill>
                  <a:srgbClr val="FF0000"/>
                </a:solidFill>
              </a:rPr>
              <a:t>號門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E3E637F2-0C95-417F-A26C-7CA90423D755}"/>
              </a:ext>
            </a:extLst>
          </p:cNvPr>
          <p:cNvSpPr txBox="1"/>
          <p:nvPr/>
        </p:nvSpPr>
        <p:spPr>
          <a:xfrm>
            <a:off x="4952892" y="1564643"/>
            <a:ext cx="7996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8</a:t>
            </a:r>
            <a:r>
              <a:rPr lang="zh-TW" altLang="en-US" b="1" dirty="0" smtClean="0">
                <a:solidFill>
                  <a:srgbClr val="FF0000"/>
                </a:solidFill>
              </a:rPr>
              <a:t>號門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83"/>
    </mc:Choice>
    <mc:Fallback>
      <p:transition spd="slow" advTm="6583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76325" y="141387"/>
            <a:ext cx="6858000" cy="79057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認識新興毒品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DC5178A2-7E38-4170-9B05-EB14F372D3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52" t="10580" r="16672" b="5071"/>
          <a:stretch/>
        </p:blipFill>
        <p:spPr>
          <a:xfrm>
            <a:off x="755575" y="1124744"/>
            <a:ext cx="7680437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18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41"/>
    </mc:Choice>
    <mc:Fallback>
      <p:transition spd="slow" advTm="5241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4CE7544-C8C8-41BA-AEBD-6A9FD0DF4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362A337-662C-40A7-9813-953178F94F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58" t="13519" r="18542" b="9074"/>
          <a:stretch/>
        </p:blipFill>
        <p:spPr>
          <a:xfrm>
            <a:off x="504825" y="923926"/>
            <a:ext cx="3486151" cy="242868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65DC466-0DE3-4F82-9626-C4B35EB6E5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21" t="11853" r="18959" b="9930"/>
          <a:stretch/>
        </p:blipFill>
        <p:spPr>
          <a:xfrm>
            <a:off x="504825" y="3559779"/>
            <a:ext cx="3496389" cy="244097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18FD2C0-5C20-47E1-B821-074796CB74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13" t="11667" r="18854" b="11852"/>
          <a:stretch/>
        </p:blipFill>
        <p:spPr>
          <a:xfrm>
            <a:off x="4714875" y="923926"/>
            <a:ext cx="3575401" cy="242868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07FAC68-F7F2-4DC1-BFDA-09C36806E5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813" t="12592" r="18750" b="9930"/>
          <a:stretch/>
        </p:blipFill>
        <p:spPr>
          <a:xfrm>
            <a:off x="4714875" y="3559779"/>
            <a:ext cx="3609975" cy="248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09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11"/>
    </mc:Choice>
    <mc:Fallback>
      <p:transition spd="slow" advTm="4511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023DCF6-3755-4CF4-B0CF-CB9C404B5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466" y="1400176"/>
            <a:ext cx="8234934" cy="4280297"/>
          </a:xfrm>
        </p:spPr>
        <p:txBody>
          <a:bodyPr>
            <a:normAutofit/>
          </a:bodyPr>
          <a:lstStyle/>
          <a:p>
            <a:r>
              <a:rPr lang="zh-TW" altLang="en-US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品種類花樣百出，身為家長的您當然不容忽視。</a:t>
            </a:r>
            <a:endParaRPr lang="en-US" altLang="zh-TW" sz="27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sz="27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 趕快透過懶人包了解毒品新花招，更深入了解孩子的心態及保護孩子遠離毒害，一同向毒品</a:t>
            </a:r>
            <a:r>
              <a:rPr lang="en-US" altLang="zh-TW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Say No!</a:t>
            </a:r>
          </a:p>
          <a:p>
            <a:pPr marL="0" indent="0">
              <a:buNone/>
            </a:pPr>
            <a:endParaRPr lang="en-US" altLang="zh-TW" sz="27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 </a:t>
            </a:r>
            <a:r>
              <a:rPr lang="zh-TW" altLang="en-US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更多訊息請上教育部防制學生藥物濫用資源網</a:t>
            </a:r>
          </a:p>
          <a:p>
            <a:endParaRPr lang="zh-TW" altLang="en-US" sz="2700" dirty="0"/>
          </a:p>
        </p:txBody>
      </p:sp>
    </p:spTree>
    <p:extLst>
      <p:ext uri="{BB962C8B-B14F-4D97-AF65-F5344CB8AC3E}">
        <p14:creationId xmlns:p14="http://schemas.microsoft.com/office/powerpoint/2010/main" val="1393410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61"/>
    </mc:Choice>
    <mc:Fallback>
      <p:transition spd="slow" advTm="7561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C:\Users\admin\Pictures\16997676_1246495495388109_3507328159520513151_n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25" y="857250"/>
            <a:ext cx="399877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內容版面配置區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664968" y="857251"/>
            <a:ext cx="3675245" cy="513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68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39"/>
    </mc:Choice>
    <mc:Fallback>
      <p:transition spd="slow" advTm="6839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F5B243-1A78-44A2-B23D-ADFD02C34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2C03A1F-043B-4263-B12C-61BE0EA347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8F93B8B-7193-4493-A8A2-7A8D4E00E0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54" t="13519" r="19062" b="7778"/>
          <a:stretch/>
        </p:blipFill>
        <p:spPr>
          <a:xfrm>
            <a:off x="0" y="85998"/>
            <a:ext cx="9232196" cy="658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3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8"/>
    </mc:Choice>
    <mc:Fallback>
      <p:transition spd="slow" advTm="7008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555776" y="188640"/>
            <a:ext cx="3311555" cy="580162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友善校園宣導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611560" y="6237089"/>
            <a:ext cx="8639115" cy="1241822"/>
          </a:xfrm>
        </p:spPr>
        <p:txBody>
          <a:bodyPr/>
          <a:lstStyle/>
          <a:p>
            <a:pPr algn="l"/>
            <a:r>
              <a:rPr lang="zh-TW" altLang="en-US" dirty="0"/>
              <a:t>本校校園霸凌防治專線：</a:t>
            </a:r>
            <a:r>
              <a:rPr lang="en-US" altLang="zh-TW" dirty="0"/>
              <a:t>2921-4615</a:t>
            </a:r>
            <a:r>
              <a:rPr lang="zh-TW" altLang="en-US" dirty="0"/>
              <a:t>分機</a:t>
            </a:r>
            <a:r>
              <a:rPr lang="en-US" altLang="zh-TW" dirty="0"/>
              <a:t>301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461C3E2-2634-4B50-BC84-FDA2C02FBE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338" y="751409"/>
            <a:ext cx="3932430" cy="556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74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80"/>
    </mc:Choice>
    <mc:Fallback>
      <p:transition spd="slow" advTm="748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4A069B-C2C4-4FC2-B2F2-84C43CB62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AA8A5A5D-114B-47BD-B7C5-14961DDEB6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" y="0"/>
            <a:ext cx="9144000" cy="7022668"/>
          </a:xfrm>
        </p:spPr>
      </p:pic>
    </p:spTree>
    <p:extLst>
      <p:ext uri="{BB962C8B-B14F-4D97-AF65-F5344CB8AC3E}">
        <p14:creationId xmlns:p14="http://schemas.microsoft.com/office/powerpoint/2010/main" val="1219031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36"/>
    </mc:Choice>
    <mc:Fallback>
      <p:transition spd="slow" advTm="7936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016124" y="2097232"/>
            <a:ext cx="5111752" cy="2095401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>
                <a:latin typeface="文鼎甜妞體P" panose="040B0900000000000000" pitchFamily="82" charset="-120"/>
                <a:ea typeface="文鼎甜妞體P" panose="040B0900000000000000" pitchFamily="82" charset="-120"/>
              </a:rPr>
              <a:t>106</a:t>
            </a:r>
            <a:r>
              <a:rPr lang="zh-TW" altLang="en-US" dirty="0" smtClean="0">
                <a:latin typeface="文鼎甜妞體P" panose="040B0900000000000000" pitchFamily="82" charset="-120"/>
                <a:ea typeface="文鼎甜妞體P" panose="040B0900000000000000" pitchFamily="82" charset="-120"/>
              </a:rPr>
              <a:t>學年度學童視力保健計畫 </a:t>
            </a:r>
            <a:r>
              <a:rPr lang="en-US" altLang="zh-TW" dirty="0" smtClean="0">
                <a:latin typeface="文鼎甜妞體P" panose="040B0900000000000000" pitchFamily="82" charset="-120"/>
                <a:ea typeface="文鼎甜妞體P" panose="040B0900000000000000" pitchFamily="82" charset="-120"/>
              </a:rPr>
              <a:t>~ </a:t>
            </a:r>
            <a:r>
              <a:rPr lang="zh-TW" altLang="en-US" dirty="0" smtClean="0">
                <a:latin typeface="文鼎甜妞體P" panose="040B0900000000000000" pitchFamily="82" charset="-120"/>
                <a:ea typeface="文鼎甜妞體P" panose="040B0900000000000000" pitchFamily="82" charset="-120"/>
              </a:rPr>
              <a:t>護眼方案</a:t>
            </a:r>
            <a:endParaRPr lang="zh-TW" altLang="en-US" dirty="0">
              <a:latin typeface="文鼎甜妞體P" panose="040B0900000000000000" pitchFamily="82" charset="-120"/>
              <a:ea typeface="文鼎甜妞體P" panose="040B09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33402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55"/>
    </mc:Choice>
    <mc:Fallback>
      <p:transition spd="slow" advTm="565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ce réservé du numéro de diapositive 5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AFCB8913-AE9A-464F-9433-9B2F9D928B51}" type="slidenum">
              <a:rPr lang="fr-CA" altLang="zh-TW" sz="1200">
                <a:solidFill>
                  <a:srgbClr val="898989"/>
                </a:solidFill>
                <a:latin typeface="Calibri" pitchFamily="34" charset="0"/>
              </a:rPr>
              <a:pPr algn="r"/>
              <a:t>3</a:t>
            </a:fld>
            <a:endParaRPr lang="fr-CA" altLang="zh-TW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5123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TW" altLang="fr-CA" b="1" smtClean="0">
                <a:latin typeface="微軟正黑體" pitchFamily="34" charset="-120"/>
                <a:ea typeface="微軟正黑體" pitchFamily="34" charset="-120"/>
              </a:rPr>
              <a:t>一、上下學</a:t>
            </a:r>
            <a:endParaRPr lang="zh-TW" altLang="en-US" b="1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124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609600" indent="-609600" eaLnBrk="1" hangingPunct="1">
              <a:buFont typeface="+mj-lt"/>
              <a:buAutoNum type="arabicParenR" startAt="5"/>
            </a:pP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上學時段</a:t>
            </a:r>
            <a:r>
              <a:rPr lang="zh-TW" altLang="zh-TW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：上午</a:t>
            </a:r>
            <a:r>
              <a:rPr lang="en-US" altLang="zh-TW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7:20</a:t>
            </a:r>
            <a:r>
              <a:rPr lang="zh-TW" altLang="zh-TW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～</a:t>
            </a:r>
            <a:r>
              <a:rPr lang="en-US" altLang="zh-TW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7:50</a:t>
            </a: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，請勿過早或遲到，</a:t>
            </a:r>
            <a:r>
              <a:rPr lang="zh-TW" altLang="zh-TW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遲到請改走一、三號門</a:t>
            </a:r>
            <a:r>
              <a:rPr lang="zh-TW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各路口務必搭配交通志工及導護老師協助安心過馬路。</a:t>
            </a:r>
          </a:p>
          <a:p>
            <a:pPr marL="609600" indent="-609600" eaLnBrk="1" hangingPunct="1">
              <a:buFont typeface="Calibri" pitchFamily="34" charset="0"/>
              <a:buAutoNum type="arabicParenR" startAt="5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dirty="0" smtClean="0">
                <a:latin typeface="微軟正黑體" pitchFamily="34" charset="-120"/>
                <a:ea typeface="微軟正黑體" pitchFamily="34" charset="-120"/>
              </a:rPr>
              <a:t>9/4</a:t>
            </a:r>
            <a:r>
              <a:rPr lang="zh-TW" altLang="en-US" sz="2800" dirty="0">
                <a:latin typeface="微軟正黑體" pitchFamily="34" charset="-120"/>
                <a:ea typeface="微軟正黑體" pitchFamily="34" charset="-120"/>
              </a:rPr>
              <a:t>（一）起，為維護校園安全，請家長將新生送至校門口即可，讓孩子學習獨立，專注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上課！</a:t>
            </a:r>
            <a:endParaRPr lang="en-US" altLang="zh-TW" sz="2800" dirty="0" smtClean="0">
              <a:latin typeface="微軟正黑體" pitchFamily="34" charset="-120"/>
              <a:ea typeface="微軟正黑體" pitchFamily="34" charset="-120"/>
            </a:endParaRPr>
          </a:p>
          <a:p>
            <a:pPr marL="609600" indent="-609600" eaLnBrk="1" hangingPunct="1">
              <a:buFont typeface="Calibri" pitchFamily="34" charset="0"/>
              <a:buAutoNum type="arabicParenR" startAt="5"/>
            </a:pP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敬邀家長加入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交通志工</a:t>
            </a:r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行列。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60"/>
    </mc:Choice>
    <mc:Fallback>
      <p:transition spd="slow" advTm="616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9A5CFF-6F7F-44CB-BB0C-5A11D09A03F4}" type="slidenum">
              <a:rPr lang="fr-CA" altLang="zh-TW" smtClean="0"/>
              <a:pPr>
                <a:defRPr/>
              </a:pPr>
              <a:t>30</a:t>
            </a:fld>
            <a:endParaRPr lang="fr-CA" altLang="zh-TW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52"/>
            <a:ext cx="9166058" cy="684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314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69"/>
    </mc:Choice>
    <mc:Fallback>
      <p:transition spd="slow" advTm="7169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zh-TW" altLang="en-US" sz="4500" dirty="0">
                <a:latin typeface="標楷體" panose="03000509000000000000" pitchFamily="65" charset="-120"/>
                <a:ea typeface="標楷體" panose="03000509000000000000" pitchFamily="65" charset="-120"/>
              </a:rPr>
              <a:t>新北市護眼護照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196752"/>
            <a:ext cx="7793182" cy="5454029"/>
          </a:xfrm>
        </p:spPr>
        <p:txBody>
          <a:bodyPr>
            <a:noAutofit/>
          </a:bodyPr>
          <a:lstStyle/>
          <a:p>
            <a:r>
              <a:rPr lang="en-US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1.106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學年度國小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年級的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所有學童，全面進行免費視力篩檢，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掛   </a:t>
            </a:r>
            <a:endParaRPr lang="en-US" altLang="zh-TW" sz="3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號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費、檢查費都由市府編列預算支應。</a:t>
            </a:r>
          </a:p>
          <a:p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檢查項目：散瞳前驗光、裸視視力、最佳矯正視力、裂隙燈檢查及散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瞳後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驗光。</a:t>
            </a:r>
          </a:p>
          <a:p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en-US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持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「護眼筆記」及同意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書，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至合約醫療院所即可享受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這項</a:t>
            </a:r>
            <a:r>
              <a:rPr lang="zh-TW" altLang="en-US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福利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en-US" altLang="zh-TW" sz="3000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3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學童以學童護眼方案身分就醫後請將視力檢查個案紀錄表繳回</a:t>
            </a:r>
            <a:r>
              <a:rPr lang="zh-TW" altLang="en-US" sz="3000" dirty="0" smtClean="0"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。</a:t>
            </a:r>
            <a:endParaRPr lang="en-US" altLang="zh-TW" sz="3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298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47"/>
    </mc:Choice>
    <mc:Fallback>
      <p:transition spd="slow" advTm="8247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496" y="373708"/>
            <a:ext cx="7886700" cy="994172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latin typeface="文鼎甜妞體P" panose="040B0900000000000000" pitchFamily="82" charset="-120"/>
                <a:ea typeface="文鼎甜妞體P" panose="040B0900000000000000" pitchFamily="82" charset="-120"/>
              </a:rPr>
              <a:t>視力保健最好的方法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71600" y="1367880"/>
            <a:ext cx="7632848" cy="2736304"/>
          </a:xfrm>
        </p:spPr>
        <p:txBody>
          <a:bodyPr>
            <a:normAutofit/>
          </a:bodyPr>
          <a:lstStyle/>
          <a:p>
            <a:r>
              <a:rPr lang="zh-TW" altLang="en-US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戶外運動宜戴小帽遮陽</a:t>
            </a:r>
            <a:endParaRPr lang="en-US" altLang="zh-TW" sz="27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閱讀、寫字應每</a:t>
            </a:r>
            <a:r>
              <a:rPr lang="en-US" altLang="zh-TW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2700" i="1" dirty="0">
                <a:latin typeface="標楷體" panose="03000509000000000000" pitchFamily="65" charset="-120"/>
                <a:ea typeface="標楷體" panose="03000509000000000000" pitchFamily="65" charset="-120"/>
              </a:rPr>
              <a:t>分鐘</a:t>
            </a:r>
            <a:r>
              <a:rPr lang="en-US" altLang="zh-TW" sz="2700" i="1" dirty="0"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休息</a:t>
            </a:r>
            <a:r>
              <a:rPr lang="en-US" altLang="zh-TW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5-10</a:t>
            </a:r>
            <a:r>
              <a:rPr lang="zh-TW" altLang="en-US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分鐘</a:t>
            </a:r>
            <a:endParaRPr lang="en-US" altLang="zh-TW" sz="27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避免長時間畫畫、玩小積木，看樂譜</a:t>
            </a:r>
            <a:endParaRPr lang="en-US" altLang="zh-TW" sz="27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四電產品：每日使用應控制少於</a:t>
            </a:r>
            <a:r>
              <a:rPr lang="en-US" altLang="zh-TW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小時</a:t>
            </a:r>
            <a:endParaRPr lang="en-US" altLang="zh-TW" sz="27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700" dirty="0">
                <a:latin typeface="標楷體" panose="03000509000000000000" pitchFamily="65" charset="-120"/>
                <a:ea typeface="標楷體" panose="03000509000000000000" pitchFamily="65" charset="-120"/>
              </a:rPr>
              <a:t>每半年配合眼科醫師進行散瞳或度數變化檢查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232" y="4414443"/>
            <a:ext cx="1558416" cy="244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46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72"/>
    </mc:Choice>
    <mc:Fallback>
      <p:transition spd="slow" advTm="9472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9A5CFF-6F7F-44CB-BB0C-5A11D09A03F4}" type="slidenum">
              <a:rPr lang="fr-CA" altLang="zh-TW" smtClean="0"/>
              <a:pPr>
                <a:defRPr/>
              </a:pPr>
              <a:t>33</a:t>
            </a:fld>
            <a:endParaRPr lang="fr-CA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2307"/>
            <a:ext cx="9163367" cy="646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95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76"/>
    </mc:Choice>
    <mc:Fallback>
      <p:transition spd="slow" advTm="8976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9A5CFF-6F7F-44CB-BB0C-5A11D09A03F4}" type="slidenum">
              <a:rPr lang="fr-CA" altLang="zh-TW" smtClean="0"/>
              <a:pPr>
                <a:defRPr/>
              </a:pPr>
              <a:t>34</a:t>
            </a:fld>
            <a:endParaRPr lang="fr-CA" altLang="zh-TW"/>
          </a:p>
        </p:txBody>
      </p:sp>
      <p:sp>
        <p:nvSpPr>
          <p:cNvPr id="3" name="文字方塊 2"/>
          <p:cNvSpPr txBox="1"/>
          <p:nvPr/>
        </p:nvSpPr>
        <p:spPr>
          <a:xfrm>
            <a:off x="683568" y="1556792"/>
            <a:ext cx="820891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 smtClean="0"/>
              <a:t>       讓我們一起</a:t>
            </a:r>
            <a:endParaRPr lang="en-US" altLang="zh-TW" sz="6000" dirty="0" smtClean="0"/>
          </a:p>
          <a:p>
            <a:r>
              <a:rPr lang="zh-TW" altLang="en-US" sz="6000" dirty="0" smtClean="0"/>
              <a:t>守護孩子安全與健康</a:t>
            </a:r>
            <a:endParaRPr lang="en-US" altLang="zh-TW" sz="6000" dirty="0" smtClean="0"/>
          </a:p>
          <a:p>
            <a:r>
              <a:rPr lang="zh-TW" altLang="en-US" sz="4000" dirty="0" smtClean="0"/>
              <a:t>   </a:t>
            </a:r>
            <a:endParaRPr lang="en-US" altLang="zh-TW" sz="4000" dirty="0" smtClean="0"/>
          </a:p>
          <a:p>
            <a:endParaRPr lang="en-US" altLang="zh-TW" sz="4000" dirty="0"/>
          </a:p>
          <a:p>
            <a:r>
              <a:rPr lang="zh-TW" altLang="en-US" sz="4000" dirty="0" smtClean="0"/>
              <a:t>          永和國小學務處感謝您的配合</a:t>
            </a:r>
            <a:endParaRPr lang="en-US" altLang="zh-TW" sz="4000" dirty="0" smtClean="0"/>
          </a:p>
          <a:p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3159715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39"/>
    </mc:Choice>
    <mc:Fallback>
      <p:transition spd="slow" advTm="8839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9A5CFF-6F7F-44CB-BB0C-5A11D09A03F4}" type="slidenum">
              <a:rPr lang="fr-CA" altLang="zh-TW" smtClean="0"/>
              <a:pPr>
                <a:defRPr/>
              </a:pPr>
              <a:t>4</a:t>
            </a:fld>
            <a:endParaRPr lang="fr-CA" altLang="zh-TW"/>
          </a:p>
        </p:txBody>
      </p:sp>
      <p:sp>
        <p:nvSpPr>
          <p:cNvPr id="3" name="Rectangle 2"/>
          <p:cNvSpPr txBox="1">
            <a:spLocks/>
          </p:cNvSpPr>
          <p:nvPr/>
        </p:nvSpPr>
        <p:spPr bwMode="auto">
          <a:xfrm>
            <a:off x="450914" y="2492896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二</a:t>
            </a:r>
            <a:r>
              <a:rPr lang="zh-TW" altLang="fr-CA" b="1" dirty="0" smtClean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課後照顧班、短期補習班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交通車安全檢查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endParaRPr lang="zh-TW" altLang="en-US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75557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67"/>
    </mc:Choice>
    <mc:Fallback>
      <p:transition spd="slow" advTm="6567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9A5CFF-6F7F-44CB-BB0C-5A11D09A03F4}" type="slidenum">
              <a:rPr lang="fr-CA" altLang="zh-TW" smtClean="0"/>
              <a:pPr>
                <a:defRPr/>
              </a:pPr>
              <a:t>5</a:t>
            </a:fld>
            <a:endParaRPr lang="fr-CA" altLang="zh-TW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0853" t="25180" r="24178" b="14282"/>
          <a:stretch/>
        </p:blipFill>
        <p:spPr>
          <a:xfrm>
            <a:off x="21704" y="-1"/>
            <a:ext cx="9122296" cy="680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22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79"/>
    </mc:Choice>
    <mc:Fallback>
      <p:transition spd="slow" advTm="6879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9A5CFF-6F7F-44CB-BB0C-5A11D09A03F4}" type="slidenum">
              <a:rPr lang="fr-CA" altLang="zh-TW" smtClean="0"/>
              <a:pPr>
                <a:defRPr/>
              </a:pPr>
              <a:t>6</a:t>
            </a:fld>
            <a:endParaRPr lang="fr-CA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2160" t="17516" r="23422" b="10133"/>
          <a:stretch/>
        </p:blipFill>
        <p:spPr>
          <a:xfrm>
            <a:off x="0" y="1335"/>
            <a:ext cx="9073008" cy="705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1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64"/>
    </mc:Choice>
    <mc:Fallback>
      <p:transition spd="slow" advTm="6064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9A5CFF-6F7F-44CB-BB0C-5A11D09A03F4}" type="slidenum">
              <a:rPr lang="fr-CA" altLang="zh-TW" smtClean="0"/>
              <a:pPr>
                <a:defRPr/>
              </a:pPr>
              <a:t>7</a:t>
            </a:fld>
            <a:endParaRPr lang="fr-CA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1570" t="17516" r="21060" b="9395"/>
          <a:stretch/>
        </p:blipFill>
        <p:spPr>
          <a:xfrm>
            <a:off x="-289048" y="0"/>
            <a:ext cx="9433048" cy="712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59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9A5CFF-6F7F-44CB-BB0C-5A11D09A03F4}" type="slidenum">
              <a:rPr lang="fr-CA" altLang="zh-TW" smtClean="0"/>
              <a:pPr>
                <a:defRPr/>
              </a:pPr>
              <a:t>8</a:t>
            </a:fld>
            <a:endParaRPr lang="fr-CA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1570" t="17516" r="21060" b="10133"/>
          <a:stretch/>
        </p:blipFill>
        <p:spPr>
          <a:xfrm>
            <a:off x="7833" y="0"/>
            <a:ext cx="9136167" cy="683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95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07"/>
    </mc:Choice>
    <mc:Fallback>
      <p:transition spd="slow" advTm="6207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9A5CFF-6F7F-44CB-BB0C-5A11D09A03F4}" type="slidenum">
              <a:rPr lang="fr-CA" altLang="zh-TW" smtClean="0"/>
              <a:pPr>
                <a:defRPr/>
              </a:pPr>
              <a:t>9</a:t>
            </a:fld>
            <a:endParaRPr lang="fr-CA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2751" t="17516" r="21059" b="13825"/>
          <a:stretch/>
        </p:blipFill>
        <p:spPr>
          <a:xfrm>
            <a:off x="-14768" y="0"/>
            <a:ext cx="95127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27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24"/>
    </mc:Choice>
    <mc:Fallback>
      <p:transition spd="slow" advTm="7024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4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140</Template>
  <TotalTime>2337</TotalTime>
  <Words>854</Words>
  <Application>Microsoft Office PowerPoint</Application>
  <PresentationFormat>如螢幕大小 (4:3)</PresentationFormat>
  <Paragraphs>139</Paragraphs>
  <Slides>34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42" baseType="lpstr">
      <vt:lpstr>文鼎ＰＯＰ－４</vt:lpstr>
      <vt:lpstr>文鼎甜妞體P</vt:lpstr>
      <vt:lpstr>微軟正黑體</vt:lpstr>
      <vt:lpstr>新細明體</vt:lpstr>
      <vt:lpstr>標楷體</vt:lpstr>
      <vt:lpstr>Arial</vt:lpstr>
      <vt:lpstr>Calibri</vt:lpstr>
      <vt:lpstr>140</vt:lpstr>
      <vt:lpstr>永和國小家長日 學務處安全宣導</vt:lpstr>
      <vt:lpstr>一、上下學</vt:lpstr>
      <vt:lpstr>一、上下學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認識新興毒品</vt:lpstr>
      <vt:lpstr>PowerPoint 簡報</vt:lpstr>
      <vt:lpstr>PowerPoint 簡報</vt:lpstr>
      <vt:lpstr>PowerPoint 簡報</vt:lpstr>
      <vt:lpstr>PowerPoint 簡報</vt:lpstr>
      <vt:lpstr>友善校園宣導</vt:lpstr>
      <vt:lpstr>PowerPoint 簡報</vt:lpstr>
      <vt:lpstr>106學年度學童視力保健計畫 ~ 護眼方案</vt:lpstr>
      <vt:lpstr>PowerPoint 簡報</vt:lpstr>
      <vt:lpstr>新北市護眼護照</vt:lpstr>
      <vt:lpstr>視力保健最好的方法</vt:lpstr>
      <vt:lpstr>PowerPoint 簡報</vt:lpstr>
      <vt:lpstr>PowerPoint 簡報</vt:lpstr>
    </vt:vector>
  </TitlesOfParts>
  <Company>中正國小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中正國小新生家長座談會 </dc:title>
  <dc:creator>彭日鏮</dc:creator>
  <cp:lastModifiedBy>admin</cp:lastModifiedBy>
  <cp:revision>120</cp:revision>
  <dcterms:created xsi:type="dcterms:W3CDTF">2014-08-18T15:12:17Z</dcterms:created>
  <dcterms:modified xsi:type="dcterms:W3CDTF">2017-09-14T00:23:18Z</dcterms:modified>
</cp:coreProperties>
</file>