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538" r:id="rId3"/>
    <p:sldId id="557" r:id="rId4"/>
    <p:sldId id="539" r:id="rId5"/>
    <p:sldId id="551" r:id="rId6"/>
    <p:sldId id="558" r:id="rId7"/>
    <p:sldId id="561" r:id="rId8"/>
    <p:sldId id="559" r:id="rId9"/>
    <p:sldId id="566" r:id="rId10"/>
    <p:sldId id="560" r:id="rId11"/>
    <p:sldId id="553" r:id="rId12"/>
    <p:sldId id="562" r:id="rId13"/>
    <p:sldId id="564" r:id="rId14"/>
    <p:sldId id="550" r:id="rId15"/>
    <p:sldId id="565" r:id="rId16"/>
    <p:sldId id="563" r:id="rId17"/>
    <p:sldId id="5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2017/3/23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9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038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56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95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937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17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3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285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894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04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187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71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574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3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5" Type="http://schemas.openxmlformats.org/officeDocument/2006/relationships/image" Target="../media/image310.png"/><Relationship Id="rId4" Type="http://schemas.openxmlformats.org/officeDocument/2006/relationships/image" Target="../media/image3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4-2</a:t>
            </a:r>
            <a:br>
              <a:rPr lang="en-US" altLang="zh-TW" dirty="0" smtClean="0"/>
            </a:br>
            <a:r>
              <a:rPr lang="zh-TW" altLang="en-US" dirty="0" smtClean="0"/>
              <a:t>容量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700" y="4941168"/>
            <a:ext cx="2243100" cy="191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6418435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55576" y="2489433"/>
                <a:ext cx="360040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容量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3.5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的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水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89433"/>
                <a:ext cx="360040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21343" y="3443744"/>
                <a:ext cx="8070823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外部邊長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17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，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厚度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公分的無蓋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正方體水箱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43" y="3443744"/>
                <a:ext cx="8070823" cy="676704"/>
              </a:xfrm>
              <a:prstGeom prst="rect">
                <a:avLst/>
              </a:prstGeom>
              <a:blipFill rotWithShape="0">
                <a:blip r:embed="rId5"/>
                <a:stretch>
                  <a:fillRect t="-45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333009"/>
                <a:ext cx="482453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容積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3599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立方公分的鐵盒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33009"/>
                <a:ext cx="482453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791580" y="5278952"/>
                <a:ext cx="471652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容積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立方公尺的鍋子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5278952"/>
                <a:ext cx="4716524" cy="676704"/>
              </a:xfrm>
              <a:prstGeom prst="rect">
                <a:avLst/>
              </a:prstGeom>
              <a:blipFill rotWithShape="0">
                <a:blip r:embed="rId7"/>
                <a:stretch>
                  <a:fillRect t="-9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4"/>
          <p:cNvSpPr txBox="1">
            <a:spLocks/>
          </p:cNvSpPr>
          <p:nvPr/>
        </p:nvSpPr>
        <p:spPr>
          <a:xfrm>
            <a:off x="79245" y="1549420"/>
            <a:ext cx="8712922" cy="727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哪一個容器裝水最多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24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2" y="1988840"/>
            <a:ext cx="871292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一個長方體木箱，內部的長為</a:t>
            </a:r>
            <a:r>
              <a:rPr lang="en-US" altLang="zh-TW" dirty="0" smtClean="0"/>
              <a:t>80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公分、高為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公分，容量是多少公升？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2" y="1988840"/>
            <a:ext cx="871292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一個長方體游泳池，內部的長為</a:t>
            </a:r>
            <a:r>
              <a:rPr lang="en-US" altLang="zh-TW" dirty="0" smtClean="0"/>
              <a:t>50</a:t>
            </a:r>
            <a:r>
              <a:rPr lang="zh-TW" altLang="en-US" dirty="0" smtClean="0"/>
              <a:t>公尺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公尺、高為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公尺，容量是多少公升？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 txBox="1">
                <a:spLocks/>
              </p:cNvSpPr>
              <p:nvPr/>
            </p:nvSpPr>
            <p:spPr>
              <a:xfrm>
                <a:off x="35542" y="1700808"/>
                <a:ext cx="9000953" cy="2016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dirty="0" smtClean="0"/>
                  <a:t>一般成人每天要補充約</a:t>
                </a:r>
                <a:r>
                  <a:rPr lang="en-US" altLang="zh-TW" dirty="0" smtClean="0"/>
                  <a:t>2</a:t>
                </a:r>
                <a:r>
                  <a:rPr lang="zh-TW" altLang="en-US" dirty="0" smtClean="0"/>
                  <a:t>公升的水，爸爸的杯子容量是</a:t>
                </a:r>
                <a:r>
                  <a:rPr lang="en-US" altLang="zh-TW" dirty="0" smtClean="0"/>
                  <a:t>375</a:t>
                </a:r>
                <a:r>
                  <a:rPr lang="zh-TW" altLang="en-US" dirty="0" smtClean="0"/>
                  <a:t>毫升</a:t>
                </a:r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，他今天喝了</a:t>
                </a:r>
                <a:r>
                  <a:rPr lang="en-US" altLang="zh-TW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7</a:t>
                </a:r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杯水，每杯都只裝容量的</a:t>
                </a:r>
                <a14:m>
                  <m:oMath xmlns:m="http://schemas.openxmlformats.org/officeDocument/2006/math">
                    <m:r>
                      <a:rPr lang="zh-TW" altLang="en-US" i="1" dirty="0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 </m:t>
                    </m:r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4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 ，爸爸今天喝了足夠的水嗎？</a:t>
                </a:r>
                <a:endParaRPr lang="en-US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6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" y="1700808"/>
                <a:ext cx="9000953" cy="2016224"/>
              </a:xfrm>
              <a:prstGeom prst="rect">
                <a:avLst/>
              </a:prstGeom>
              <a:blipFill rotWithShape="0">
                <a:blip r:embed="rId3"/>
                <a:stretch>
                  <a:fillRect l="-1558" t="-5438" r="-47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1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有一個長方體容器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，容量為</a:t>
            </a:r>
            <a:r>
              <a:rPr lang="en-US" altLang="zh-TW" dirty="0" smtClean="0"/>
              <a:t>15</a:t>
            </a:r>
            <a:r>
              <a:rPr lang="zh-TW" altLang="en-US" dirty="0" smtClean="0"/>
              <a:t>公升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，其內部的高是多少公分？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224460" cy="131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987812"/>
              </p:ext>
            </p:extLst>
          </p:nvPr>
        </p:nvGraphicFramePr>
        <p:xfrm>
          <a:off x="6588224" y="3058311"/>
          <a:ext cx="2294935" cy="3683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Picture" r:id="rId5" imgW="1049432" imgH="1675748" progId="Word.Picture.8">
                  <p:embed/>
                </p:oleObj>
              </mc:Choice>
              <mc:Fallback>
                <p:oleObj name="Picture" r:id="rId5" imgW="1049432" imgH="167574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058311"/>
                        <a:ext cx="2294935" cy="3683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35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桌上有一個水壺和一個長方體鐵盒，鐵盒的容量是水壺的</a:t>
            </a:r>
            <a:r>
              <a:rPr lang="en-US" altLang="zh-TW" dirty="0" smtClean="0"/>
              <a:t>8</a:t>
            </a:r>
            <a:r>
              <a:rPr lang="zh-TW" altLang="en-US" dirty="0" smtClean="0"/>
              <a:t>倍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，若水壺的容量是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公升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毫升，鐵盒的內部長是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公分、高是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公分，則鐵盒的寬是多少公分？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61048"/>
            <a:ext cx="234105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224460" cy="131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4"/>
              <p:cNvSpPr txBox="1">
                <a:spLocks/>
              </p:cNvSpPr>
              <p:nvPr/>
            </p:nvSpPr>
            <p:spPr>
              <a:xfrm>
                <a:off x="33552" y="1700808"/>
                <a:ext cx="9110448" cy="1368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dirty="0" smtClean="0"/>
                  <a:t>社區裡有一個長方體水池，內部的長為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0</m:t>
                    </m:r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/>
                  <a:t> 公尺</a:t>
                </a:r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、寬為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3</m:t>
                    </m:r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 公尺、高為</a:t>
                </a:r>
                <a:r>
                  <a:rPr lang="en-US" altLang="zh-TW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0.8</a:t>
                </a:r>
                <a:r>
                  <a:rPr lang="zh-TW" altLang="en-US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公尺，容量是多少立方公尺？</a:t>
                </a:r>
                <a:endParaRPr lang="en-US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9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2" y="1700808"/>
                <a:ext cx="9110448" cy="1368152"/>
              </a:xfrm>
              <a:prstGeom prst="rect">
                <a:avLst/>
              </a:prstGeom>
              <a:blipFill rotWithShape="0">
                <a:blip r:embed="rId4"/>
                <a:stretch>
                  <a:fillRect l="-1138" t="-17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4"/>
          <p:cNvSpPr txBox="1">
            <a:spLocks/>
          </p:cNvSpPr>
          <p:nvPr/>
        </p:nvSpPr>
        <p:spPr>
          <a:xfrm>
            <a:off x="1475980" y="3896784"/>
            <a:ext cx="7668020" cy="2412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有一次下雨過後，水深</a:t>
            </a:r>
            <a:r>
              <a:rPr lang="en-US" altLang="zh-TW" dirty="0" smtClean="0"/>
              <a:t>0.4</a:t>
            </a:r>
            <a:r>
              <a:rPr lang="zh-TW" altLang="en-US" dirty="0" smtClean="0"/>
              <a:t>公尺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，要將水抽乾清理。一部抽水機一分鐘可抽水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公升，若有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部抽水機同時運作，需要多久時間才可以抽完積水？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001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62" y="2821796"/>
            <a:ext cx="8894333" cy="334096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這瓶汽水的容積是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立方公分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，可以裝約多少毫升的汽水</a:t>
            </a:r>
            <a:r>
              <a:rPr lang="zh-TW" altLang="en-US" sz="4000" dirty="0" smtClean="0"/>
              <a:t>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en-US" sz="40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何謂容積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b="1" dirty="0"/>
          </a:p>
        </p:txBody>
      </p:sp>
      <p:pic>
        <p:nvPicPr>
          <p:cNvPr id="1028" name="Picture 4" descr="相關圖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825" y="4149080"/>
            <a:ext cx="2402175" cy="2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95536" y="1421904"/>
            <a:ext cx="83164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 algn="l"/>
            <a:r>
              <a:rPr lang="zh-TW" altLang="en-US" smtClean="0">
                <a:solidFill>
                  <a:srgbClr val="FF0000"/>
                </a:solidFill>
              </a:rPr>
              <a:t>容積</a:t>
            </a:r>
            <a:r>
              <a:rPr lang="en-US" altLang="zh-TW" smtClean="0">
                <a:solidFill>
                  <a:srgbClr val="FF0000"/>
                </a:solidFill>
              </a:rPr>
              <a:t>=</a:t>
            </a:r>
            <a:r>
              <a:rPr lang="zh-TW" altLang="en-US" smtClean="0">
                <a:solidFill>
                  <a:srgbClr val="FF0000"/>
                </a:solidFill>
              </a:rPr>
              <a:t>容器內部空間的大小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2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996952"/>
            <a:ext cx="8894333" cy="2304256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這瓶汽水的容積是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立方公分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，可以裝約</a:t>
            </a:r>
            <a:r>
              <a:rPr lang="en-US" altLang="zh-TW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1000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毫升的汽水。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en-US" sz="40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何謂容量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b="1" dirty="0"/>
          </a:p>
        </p:txBody>
      </p:sp>
      <p:pic>
        <p:nvPicPr>
          <p:cNvPr id="1028" name="Picture 4" descr="相關圖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825" y="4149080"/>
            <a:ext cx="2402175" cy="2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107504" y="1493912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 algn="l"/>
            <a:r>
              <a:rPr lang="zh-TW" altLang="en-US" dirty="0" smtClean="0">
                <a:solidFill>
                  <a:srgbClr val="FF0000"/>
                </a:solidFill>
              </a:rPr>
              <a:t>容量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zh-TW" altLang="en-US" dirty="0" smtClean="0">
                <a:solidFill>
                  <a:srgbClr val="FF0000"/>
                </a:solidFill>
              </a:rPr>
              <a:t>將容器裝滿液體時的量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946" y="4869160"/>
            <a:ext cx="6724879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 smtClean="0"/>
              <a:t>這個寶特瓶的容量是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毫升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，也就是</a:t>
            </a:r>
            <a:r>
              <a:rPr lang="en-US" altLang="zh-TW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公升。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32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容積</a:t>
            </a:r>
            <a:r>
              <a:rPr lang="zh-TW" altLang="en-US" dirty="0"/>
              <a:t>與</a:t>
            </a:r>
            <a:r>
              <a:rPr lang="zh-TW" altLang="en-US" dirty="0" smtClean="0"/>
              <a:t>容量的關係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17612"/>
            <a:ext cx="1990552" cy="169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5949280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07504" y="2132856"/>
                <a:ext cx="878497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毫升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𝒄𝒄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立方公分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132856"/>
                <a:ext cx="878497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41300" y="3231698"/>
                <a:ext cx="851738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毫升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𝒄𝒄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立方公分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00" y="3231698"/>
                <a:ext cx="8517384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標題 1"/>
          <p:cNvSpPr txBox="1">
            <a:spLocks/>
          </p:cNvSpPr>
          <p:nvPr/>
        </p:nvSpPr>
        <p:spPr>
          <a:xfrm>
            <a:off x="-36512" y="4286834"/>
            <a:ext cx="2872184" cy="763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>
              <a:defRPr/>
            </a:pPr>
            <a:r>
              <a:rPr lang="zh-TW" altLang="en-US" sz="4000" dirty="0" smtClean="0"/>
              <a:t>容積的單位</a:t>
            </a:r>
            <a:endParaRPr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2771800" y="4330540"/>
                <a:ext cx="194605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立方公尺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330540"/>
                <a:ext cx="1946052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788024" y="4293096"/>
                <a:ext cx="194605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立方公</m:t>
                      </m:r>
                      <m:r>
                        <a:rPr lang="zh-TW" alt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分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293096"/>
                <a:ext cx="1946052" cy="72008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標題 1"/>
          <p:cNvSpPr txBox="1">
            <a:spLocks/>
          </p:cNvSpPr>
          <p:nvPr/>
        </p:nvSpPr>
        <p:spPr>
          <a:xfrm>
            <a:off x="-36512" y="5473526"/>
            <a:ext cx="2872184" cy="763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>
              <a:defRPr/>
            </a:pPr>
            <a:r>
              <a:rPr lang="zh-TW" altLang="en-US" sz="4000" dirty="0" smtClean="0"/>
              <a:t>容量的單位</a:t>
            </a:r>
            <a:endParaRPr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2771800" y="5517232"/>
                <a:ext cx="108012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公升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517232"/>
                <a:ext cx="1080120" cy="72008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3922092" y="5517232"/>
                <a:ext cx="108195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毫升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092" y="5517232"/>
                <a:ext cx="1081956" cy="72008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076056" y="5517232"/>
                <a:ext cx="108195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𝒄𝒄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517232"/>
                <a:ext cx="1081956" cy="72008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16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容積</a:t>
            </a:r>
            <a:r>
              <a:rPr lang="zh-TW" altLang="en-US" dirty="0"/>
              <a:t>與</a:t>
            </a:r>
            <a:r>
              <a:rPr lang="zh-TW" altLang="en-US" dirty="0" smtClean="0"/>
              <a:t>容量的換算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07504" y="1700808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700808"/>
                <a:ext cx="496855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07504" y="2752296"/>
                <a:ext cx="89582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12.5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752296"/>
                <a:ext cx="8958208" cy="676704"/>
              </a:xfrm>
              <a:prstGeom prst="rect">
                <a:avLst/>
              </a:prstGeom>
              <a:blipFill rotWithShape="0">
                <a:blip r:embed="rId4"/>
                <a:stretch>
                  <a:fillRect t="-446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07504" y="3760408"/>
                <a:ext cx="54726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8.6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60408"/>
                <a:ext cx="547260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79512" y="4869160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869160"/>
                <a:ext cx="496855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7504" y="5776632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776632"/>
                <a:ext cx="496855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896544" y="5776632"/>
                <a:ext cx="43559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544" y="5776632"/>
                <a:ext cx="43559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7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容積</a:t>
            </a:r>
            <a:r>
              <a:rPr lang="zh-TW" altLang="en-US" dirty="0"/>
              <a:t>與</a:t>
            </a:r>
            <a:r>
              <a:rPr lang="zh-TW" altLang="en-US" dirty="0" smtClean="0"/>
              <a:t>容量的換算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07504" y="1700808"/>
                <a:ext cx="89582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𝒄𝒄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       )毫升=(  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r>
                  <a:rPr lang="zh-TW" altLang="en-US" b="1" dirty="0" smtClean="0">
                    <a:latin typeface="華康隸書體W5" pitchFamily="65" charset="-120"/>
                    <a:ea typeface="華康隸書體W5" pitchFamily="65" charset="-120"/>
                  </a:rPr>
                  <a:t>    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700808"/>
                <a:ext cx="895820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07504" y="2492896"/>
                <a:ext cx="76328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3590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毫升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92896"/>
                <a:ext cx="763284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97187" y="3284984"/>
                <a:ext cx="54726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8520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87" y="3284984"/>
                <a:ext cx="547260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79512" y="4120448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950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20448"/>
                <a:ext cx="496855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79512" y="4912536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912536"/>
                <a:ext cx="496855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9512" y="5733256"/>
                <a:ext cx="49685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733256"/>
                <a:ext cx="4968552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33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12080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6418435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55576" y="2489433"/>
                <a:ext cx="374441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60000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89433"/>
                <a:ext cx="374441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21344" y="3443744"/>
                <a:ext cx="29865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立方公分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44" y="3443744"/>
                <a:ext cx="2986560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33300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33009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4"/>
          <p:cNvSpPr txBox="1">
            <a:spLocks/>
          </p:cNvSpPr>
          <p:nvPr/>
        </p:nvSpPr>
        <p:spPr>
          <a:xfrm>
            <a:off x="79244" y="1549420"/>
            <a:ext cx="9064755" cy="7274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一個正方體水槽可裝滿</a:t>
            </a:r>
            <a:r>
              <a:rPr lang="en-US" altLang="zh-TW" dirty="0" smtClean="0"/>
              <a:t>60</a:t>
            </a:r>
            <a:r>
              <a:rPr lang="zh-TW" altLang="en-US" dirty="0" smtClean="0"/>
              <a:t>公升的水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，其</a:t>
            </a:r>
            <a:r>
              <a:rPr lang="zh-TW" altLang="en-US" dirty="0" smtClean="0"/>
              <a:t>容積是多少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47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12080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6418435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55576" y="2489433"/>
                <a:ext cx="18722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202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89433"/>
                <a:ext cx="18722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21344" y="3443744"/>
                <a:ext cx="25545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44" y="3443744"/>
                <a:ext cx="255451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333009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29000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33009"/>
                <a:ext cx="244827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4"/>
          <p:cNvSpPr txBox="1">
            <a:spLocks/>
          </p:cNvSpPr>
          <p:nvPr/>
        </p:nvSpPr>
        <p:spPr>
          <a:xfrm>
            <a:off x="79245" y="1549420"/>
            <a:ext cx="8712922" cy="727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哪一個容量或容積最小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480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12080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6418435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55576" y="2489433"/>
                <a:ext cx="18722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𝟓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𝟓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89433"/>
                <a:ext cx="18722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21344" y="3443744"/>
                <a:ext cx="25545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𝟓𝟓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44" y="3443744"/>
                <a:ext cx="2554512" cy="676704"/>
              </a:xfrm>
              <a:prstGeom prst="rect">
                <a:avLst/>
              </a:prstGeom>
              <a:blipFill rotWithShape="0">
                <a:blip r:embed="rId5"/>
                <a:stretch>
                  <a:fillRect t="-9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333009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𝟓𝟎𝟓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33009"/>
                <a:ext cx="244827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𝟓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立方公尺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5278952"/>
                <a:ext cx="284431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4"/>
          <p:cNvSpPr txBox="1">
            <a:spLocks/>
          </p:cNvSpPr>
          <p:nvPr/>
        </p:nvSpPr>
        <p:spPr>
          <a:xfrm>
            <a:off x="79245" y="1549420"/>
            <a:ext cx="8712922" cy="727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哪一個容量或容積最小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668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</TotalTime>
  <Words>638</Words>
  <Application>Microsoft Office PowerPoint</Application>
  <PresentationFormat>如螢幕大小 (4:3)</PresentationFormat>
  <Paragraphs>95</Paragraphs>
  <Slides>17</Slides>
  <Notes>17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6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Picture</vt:lpstr>
      <vt:lpstr>4-2 容量</vt:lpstr>
      <vt:lpstr>何謂容積？</vt:lpstr>
      <vt:lpstr>何謂容量？</vt:lpstr>
      <vt:lpstr>容積與容量的關係</vt:lpstr>
      <vt:lpstr>容積與容量的換算</vt:lpstr>
      <vt:lpstr>容積與容量的換算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344</cp:revision>
  <dcterms:created xsi:type="dcterms:W3CDTF">2015-02-23T02:08:32Z</dcterms:created>
  <dcterms:modified xsi:type="dcterms:W3CDTF">2017-03-23T01:30:51Z</dcterms:modified>
</cp:coreProperties>
</file>