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45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49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893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09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5212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513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8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949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7332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4733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95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762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920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577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11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18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240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526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8511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4002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031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93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19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CD5FAF0-E94F-4E25-9D4A-4EE3BC146EB1}" type="datetimeFigureOut">
              <a:rPr lang="zh-TW" altLang="en-US" smtClean="0"/>
              <a:t>2019/10/21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EFCFF02-5226-4F14-943E-78BD232E85E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46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4C0648FB-4388-443C-8D4E-4A9FF0336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A8D762E-DA8D-419A-BA44-68B93D3D9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5826FF9-88C3-4DCB-B7BF-BA5E76C1A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1884" y="1522332"/>
            <a:ext cx="9618133" cy="29609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zh-TW" alt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影響我最深的一句話</a:t>
            </a:r>
          </a:p>
        </p:txBody>
      </p:sp>
    </p:spTree>
    <p:extLst>
      <p:ext uri="{BB962C8B-B14F-4D97-AF65-F5344CB8AC3E}">
        <p14:creationId xmlns:p14="http://schemas.microsoft.com/office/powerpoint/2010/main" val="1137727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66AEBC-A86E-4565-8531-CDA519BE2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3179"/>
            <a:ext cx="10515600" cy="2611642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400" dirty="0"/>
              <a:t>◎作文題目：影響我最深的一句話</a:t>
            </a:r>
          </a:p>
          <a:p>
            <a:pPr marL="0" indent="0">
              <a:buNone/>
            </a:pPr>
            <a:r>
              <a:rPr lang="zh-TW" altLang="en-US" sz="2400" dirty="0"/>
              <a:t>◎字數：</a:t>
            </a:r>
            <a:r>
              <a:rPr lang="en-US" altLang="zh-TW" sz="2400" dirty="0"/>
              <a:t>500</a:t>
            </a:r>
            <a:r>
              <a:rPr lang="zh-TW" altLang="en-US" sz="2400" dirty="0"/>
              <a:t>字</a:t>
            </a:r>
            <a:r>
              <a:rPr lang="en-US" altLang="zh-TW" sz="2400" dirty="0"/>
              <a:t>(</a:t>
            </a:r>
            <a:r>
              <a:rPr lang="zh-TW" altLang="en-US" sz="2400" dirty="0"/>
              <a:t>分四到五段</a:t>
            </a:r>
            <a:r>
              <a:rPr lang="en-US" altLang="zh-TW" sz="2400" dirty="0"/>
              <a:t>)</a:t>
            </a:r>
          </a:p>
          <a:p>
            <a:pPr marL="0" indent="0">
              <a:buNone/>
            </a:pPr>
            <a:r>
              <a:rPr lang="zh-TW" altLang="en-US" sz="2400" dirty="0"/>
              <a:t>◎寫出影響你最深的一句話。</a:t>
            </a:r>
          </a:p>
          <a:p>
            <a:pPr marL="0" indent="0">
              <a:buNone/>
            </a:pPr>
            <a:r>
              <a:rPr lang="zh-TW" altLang="en-US" sz="2400" dirty="0"/>
              <a:t>◎敘述聽到或看到這句話的場景及感受，</a:t>
            </a:r>
            <a:endParaRPr lang="en-US" altLang="zh-TW" sz="2400" dirty="0"/>
          </a:p>
          <a:p>
            <a:pPr marL="0" indent="0">
              <a:buNone/>
            </a:pPr>
            <a:r>
              <a:rPr lang="zh-TW" altLang="en-US" sz="2400" dirty="0"/>
              <a:t>    並且說明這句話對你的影響。</a:t>
            </a:r>
            <a:endParaRPr lang="en-US" altLang="zh-TW" sz="24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4140EC8-6A8A-4D69-A618-64DBFF6772F6}"/>
              </a:ext>
            </a:extLst>
          </p:cNvPr>
          <p:cNvSpPr/>
          <p:nvPr/>
        </p:nvSpPr>
        <p:spPr>
          <a:xfrm>
            <a:off x="908807" y="4734821"/>
            <a:ext cx="10444993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400" dirty="0"/>
              <a:t>文字是有力量的，充滿智慧的語言，可以是人生的座右銘，也可能扮演影響我們最深的一句話。有時候，一句話就能改變我們的人生，讓我們衝破逆境，勇往直前；有時候，一句話也能有暮鼓晨鐘之效，讓我們回首檢視自己，勇於面對未來。</a:t>
            </a:r>
          </a:p>
        </p:txBody>
      </p:sp>
    </p:spTree>
    <p:extLst>
      <p:ext uri="{BB962C8B-B14F-4D97-AF65-F5344CB8AC3E}">
        <p14:creationId xmlns:p14="http://schemas.microsoft.com/office/powerpoint/2010/main" val="2304400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28ACD4-1FBC-4E1F-A1CA-E6AFB4DBA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思考方向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2562AC-10BF-4963-B4E1-8C6996DB8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/>
              <a:t>哪一句話影響我最深？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/>
              <a:t>這句話的意思是什麼？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/>
              <a:t>這句話是你之前在什麼情況下聽到的？</a:t>
            </a:r>
            <a:endParaRPr lang="en-US" altLang="zh-TW" sz="2400" dirty="0"/>
          </a:p>
          <a:p>
            <a:pPr marL="0" indent="0">
              <a:buNone/>
            </a:pPr>
            <a:r>
              <a:rPr lang="zh-TW" altLang="en-US" sz="2400" dirty="0"/>
              <a:t>  </a:t>
            </a:r>
            <a:r>
              <a:rPr lang="en-US" altLang="zh-TW" sz="2400" dirty="0"/>
              <a:t>(</a:t>
            </a:r>
            <a:r>
              <a:rPr lang="zh-TW" altLang="en-US" sz="2400" dirty="0"/>
              <a:t>敘述時間、地點、說出這句話的對象</a:t>
            </a:r>
            <a:r>
              <a:rPr lang="en-US" altLang="zh-TW" sz="2400" dirty="0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2400" dirty="0"/>
              <a:t>(</a:t>
            </a:r>
            <a:r>
              <a:rPr lang="zh-TW" altLang="en-US" sz="2400" dirty="0"/>
              <a:t>現在</a:t>
            </a:r>
            <a:r>
              <a:rPr lang="en-US" altLang="zh-TW" sz="2400" dirty="0"/>
              <a:t>)</a:t>
            </a:r>
            <a:r>
              <a:rPr lang="zh-TW" altLang="en-US" sz="2400" dirty="0"/>
              <a:t>發生了什麼事，讓你想到這句話？</a:t>
            </a:r>
            <a:endParaRPr lang="en-US" altLang="zh-TW" sz="24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dirty="0"/>
              <a:t>因為這一句話，對自己有什麼期待？</a:t>
            </a:r>
            <a:endParaRPr lang="en-US" altLang="zh-TW" sz="2400" dirty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49840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5FF83A-1682-4D79-AD54-09360B10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大綱</a:t>
            </a:r>
          </a:p>
        </p:txBody>
      </p:sp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21661730-04DB-4756-8A2A-102AD3E4DD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676176"/>
              </p:ext>
            </p:extLst>
          </p:nvPr>
        </p:nvGraphicFramePr>
        <p:xfrm>
          <a:off x="3179428" y="641926"/>
          <a:ext cx="6457426" cy="586390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203532">
                  <a:extLst>
                    <a:ext uri="{9D8B030D-6E8A-4147-A177-3AD203B41FA5}">
                      <a16:colId xmlns:a16="http://schemas.microsoft.com/office/drawing/2014/main" val="4134180162"/>
                    </a:ext>
                  </a:extLst>
                </a:gridCol>
                <a:gridCol w="1203532">
                  <a:extLst>
                    <a:ext uri="{9D8B030D-6E8A-4147-A177-3AD203B41FA5}">
                      <a16:colId xmlns:a16="http://schemas.microsoft.com/office/drawing/2014/main" val="4255096826"/>
                    </a:ext>
                  </a:extLst>
                </a:gridCol>
                <a:gridCol w="1203532">
                  <a:extLst>
                    <a:ext uri="{9D8B030D-6E8A-4147-A177-3AD203B41FA5}">
                      <a16:colId xmlns:a16="http://schemas.microsoft.com/office/drawing/2014/main" val="2115034875"/>
                    </a:ext>
                  </a:extLst>
                </a:gridCol>
                <a:gridCol w="1203532">
                  <a:extLst>
                    <a:ext uri="{9D8B030D-6E8A-4147-A177-3AD203B41FA5}">
                      <a16:colId xmlns:a16="http://schemas.microsoft.com/office/drawing/2014/main" val="3240596965"/>
                    </a:ext>
                  </a:extLst>
                </a:gridCol>
                <a:gridCol w="1203532">
                  <a:extLst>
                    <a:ext uri="{9D8B030D-6E8A-4147-A177-3AD203B41FA5}">
                      <a16:colId xmlns:a16="http://schemas.microsoft.com/office/drawing/2014/main" val="1848033547"/>
                    </a:ext>
                  </a:extLst>
                </a:gridCol>
                <a:gridCol w="439766">
                  <a:extLst>
                    <a:ext uri="{9D8B030D-6E8A-4147-A177-3AD203B41FA5}">
                      <a16:colId xmlns:a16="http://schemas.microsoft.com/office/drawing/2014/main" val="3673022025"/>
                    </a:ext>
                  </a:extLst>
                </a:gridCol>
              </a:tblGrid>
              <a:tr h="14849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/>
                        <a:t>第五段</a:t>
                      </a:r>
                    </a:p>
                    <a:p>
                      <a:pPr algn="ctr"/>
                      <a:endParaRPr lang="zh-TW" altLang="en-US" sz="2400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/>
                        <a:t>第四段</a:t>
                      </a:r>
                    </a:p>
                    <a:p>
                      <a:pPr algn="ctr"/>
                      <a:endParaRPr lang="zh-TW" altLang="en-US" sz="2400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/>
                        <a:t>第三段</a:t>
                      </a:r>
                    </a:p>
                    <a:p>
                      <a:pPr algn="ctr"/>
                      <a:endParaRPr lang="zh-TW" altLang="en-US" sz="2400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/>
                        <a:t>第二段</a:t>
                      </a:r>
                    </a:p>
                    <a:p>
                      <a:pPr algn="ctr"/>
                      <a:endParaRPr lang="zh-TW" altLang="en-US" sz="2400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第一段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段落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25621"/>
                  </a:ext>
                </a:extLst>
              </a:tr>
              <a:tr h="4378949"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結語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說明那「一句話」對自己的影響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敘述後來發生的相關事件，也就是讓自己想起那句話的契機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敘述當時「一句話」出現的場景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開頭</a:t>
                      </a:r>
                      <a:r>
                        <a:rPr lang="en-US" altLang="zh-TW" sz="2400" dirty="0"/>
                        <a:t>(</a:t>
                      </a:r>
                      <a:r>
                        <a:rPr lang="zh-TW" altLang="en-US" sz="2400" dirty="0"/>
                        <a:t>前言，引導出主題；或是用倒敘法敘述發生了什麼事</a:t>
                      </a:r>
                      <a:r>
                        <a:rPr lang="en-US" altLang="zh-TW" sz="2400" dirty="0"/>
                        <a:t>)</a:t>
                      </a:r>
                      <a:endParaRPr lang="zh-TW" altLang="en-US" sz="2400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大綱</a:t>
                      </a:r>
                      <a:endParaRPr lang="en-US" altLang="zh-TW" sz="2400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245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679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047EEE-E127-49BF-A35D-0C2033763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欣賞</a:t>
            </a:r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E14784-0955-4BC4-BB68-13FD93FD3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9733"/>
          </a:xfrm>
        </p:spPr>
        <p:txBody>
          <a:bodyPr>
            <a:normAutofit lnSpcReduction="10000"/>
          </a:bodyPr>
          <a:lstStyle/>
          <a:p>
            <a:pPr marL="0" indent="0" algn="just" fontAlgn="base">
              <a:buNone/>
            </a:pPr>
            <a:r>
              <a:rPr lang="zh-TW" altLang="en-US" dirty="0">
                <a:solidFill>
                  <a:srgbClr val="555555"/>
                </a:solidFill>
                <a:latin typeface="arial" panose="020B0604020202020204" pitchFamily="34" charset="0"/>
              </a:rPr>
              <a:t>一句話，只要一句話，就可以影響人生，也許是加分，亦或者扣分。能改變人生的「一句話」都不一樣，依情況達到的效果也不同。</a:t>
            </a:r>
            <a:endParaRPr lang="en-US" altLang="zh-TW" dirty="0">
              <a:solidFill>
                <a:srgbClr val="555555"/>
              </a:solidFill>
              <a:latin typeface="arial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zh-TW" altLang="en-US" dirty="0">
                <a:solidFill>
                  <a:srgbClr val="555555"/>
                </a:solidFill>
                <a:latin typeface="arial" panose="020B0604020202020204" pitchFamily="34" charset="0"/>
              </a:rPr>
              <a:t>那對我影響最深的話是哪一句呢？</a:t>
            </a:r>
          </a:p>
          <a:p>
            <a:pPr marL="0" indent="0" algn="just" fontAlgn="base">
              <a:buNone/>
            </a:pPr>
            <a:r>
              <a:rPr lang="zh-TW" altLang="en-US" dirty="0">
                <a:solidFill>
                  <a:srgbClr val="555555"/>
                </a:solidFill>
                <a:latin typeface="arial" panose="020B0604020202020204" pitchFamily="34" charset="0"/>
              </a:rPr>
              <a:t>正確答案是母親的「</a:t>
            </a:r>
            <a:r>
              <a:rPr lang="zh-TW" altLang="en-US" dirty="0">
                <a:solidFill>
                  <a:srgbClr val="FF0000"/>
                </a:solidFill>
                <a:latin typeface="arial" panose="020B0604020202020204" pitchFamily="34" charset="0"/>
              </a:rPr>
              <a:t>吃飯了</a:t>
            </a:r>
            <a:r>
              <a:rPr lang="zh-TW" altLang="en-US" dirty="0">
                <a:solidFill>
                  <a:srgbClr val="555555"/>
                </a:solidFill>
                <a:latin typeface="arial" panose="020B0604020202020204" pitchFamily="34" charset="0"/>
              </a:rPr>
              <a:t>」。對大家而言這可能是一個再普通不過的話了，普通到像空氣一樣。但是對我來說是最美麗的話了，因為媽媽有了工作，回來通常都會帶著外食，吃完後就累得倒在沙發上，幾乎很少動手燒飯，只有在有空時才自己做。因為常常吃外食，所以對母親煮的飯十分珍惜，而當母親把菜擺放好時，飯菜都香味都會伴隨著「吃飯了！」出現。所以，這是影響我最深的話，也是一句能讓我實際行動的話。</a:t>
            </a:r>
          </a:p>
          <a:p>
            <a:pPr marL="0" indent="0" algn="just" fontAlgn="base">
              <a:buNone/>
            </a:pPr>
            <a:r>
              <a:rPr lang="zh-TW" altLang="en-US" dirty="0">
                <a:solidFill>
                  <a:srgbClr val="555555"/>
                </a:solidFill>
                <a:latin typeface="arial" panose="020B0604020202020204" pitchFamily="34" charset="0"/>
              </a:rPr>
              <a:t>時間走的很快，身邊的人事物也變得很快，沒有東西是永恆的，長大後，也可能再也沒機會聽到母親的聲音，就是因為知道會失去，所以得到時要好好珍惜。這就是影響我最深的話，這句話說了千百次依舊感人，這句話，傳達了家人關心的愛。它的影響無遠弗屆。</a:t>
            </a:r>
            <a:endParaRPr lang="en-US" altLang="zh-TW" dirty="0">
              <a:solidFill>
                <a:srgbClr val="555555"/>
              </a:solidFill>
              <a:latin typeface="arial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zh-TW" altLang="en-US" dirty="0">
                <a:solidFill>
                  <a:srgbClr val="555555"/>
                </a:solidFill>
                <a:latin typeface="arial" panose="020B0604020202020204" pitchFamily="34" charset="0"/>
              </a:rPr>
              <a:t>那麼，對你影響最深的話，是哪句呢？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2756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D3A79E-E5D2-4E25-AFC8-50F540A7D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欣賞</a:t>
            </a:r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5C9F77-7A6B-476A-B9CC-4A5E33888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3564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+mn-ea"/>
              </a:rPr>
              <a:t>記得一年級參加字音字形比賽，由於沒有充分的準備，所以沒有得名。正當我很沮喪，</a:t>
            </a:r>
            <a:r>
              <a:rPr lang="zh-TW" altLang="en-US" sz="2400" u="sng" dirty="0">
                <a:latin typeface="+mn-ea"/>
              </a:rPr>
              <a:t>彷彿</a:t>
            </a:r>
            <a:r>
              <a:rPr lang="zh-TW" altLang="en-US" sz="2400" dirty="0">
                <a:latin typeface="+mn-ea"/>
              </a:rPr>
              <a:t>掉入絕望的深淵時，突然在我面前出現</a:t>
            </a:r>
            <a:r>
              <a:rPr lang="zh-TW" altLang="en-US" sz="2400" u="sng" dirty="0">
                <a:latin typeface="+mn-ea"/>
              </a:rPr>
              <a:t>燦爛的陽光</a:t>
            </a:r>
            <a:r>
              <a:rPr lang="zh-TW" altLang="en-US" sz="2400" dirty="0">
                <a:latin typeface="+mn-ea"/>
              </a:rPr>
              <a:t>，指引我方向，那道陽光就是我的媽媽。媽媽走到我的身邊安慰我說：「</a:t>
            </a:r>
            <a:r>
              <a:rPr lang="zh-TW" altLang="en-US" sz="2400" dirty="0">
                <a:solidFill>
                  <a:srgbClr val="FF0000"/>
                </a:solidFill>
                <a:latin typeface="+mn-ea"/>
              </a:rPr>
              <a:t>失敗為成功之母</a:t>
            </a:r>
            <a:r>
              <a:rPr lang="zh-TW" altLang="en-US" sz="2400" dirty="0">
                <a:latin typeface="+mn-ea"/>
              </a:rPr>
              <a:t>。」當時的我並不知道這句話是什麼意思，只想自己一個人靜一靜，直到二年級又參加字音字形比賽的時候，才瞭解這句話的意思</a:t>
            </a:r>
            <a:r>
              <a:rPr lang="en-US" altLang="zh-TW" sz="2400" dirty="0">
                <a:latin typeface="+mn-ea"/>
              </a:rPr>
              <a:t>……</a:t>
            </a:r>
            <a:r>
              <a:rPr lang="zh-TW" altLang="en-US" sz="2400" dirty="0">
                <a:latin typeface="+mn-ea"/>
              </a:rPr>
              <a:t>。</a:t>
            </a:r>
          </a:p>
          <a:p>
            <a:r>
              <a:rPr lang="zh-TW" altLang="en-US" sz="2400" dirty="0">
                <a:latin typeface="+mn-ea"/>
              </a:rPr>
              <a:t>二年級比賽前，老師幫我進行魔鬼訓練，好讓我在比賽中能夠拿到好名次。剛開始練習時，我總是輸給班上的另一位同學，所以每天都很沮喪，但是有一天，我突然想發憤圖強，就把自己曾經寫錯的字多背幾遍，並且背到只要一看到題目，就直接反射寫出答案的程度。在訓練過程的後期，由於我已經把那些字的字形與字音都背得滾瓜爛熟，所以後來都寫贏那位同學，也因此增加了許多成就感。從此，字音字形的魔鬼訓練</a:t>
            </a:r>
            <a:r>
              <a:rPr lang="zh-TW" altLang="en-US" sz="2400" u="sng" dirty="0">
                <a:latin typeface="+mn-ea"/>
              </a:rPr>
              <a:t>不再是</a:t>
            </a:r>
            <a:r>
              <a:rPr lang="zh-TW" altLang="en-US" sz="2400" dirty="0">
                <a:latin typeface="+mn-ea"/>
              </a:rPr>
              <a:t>我的負擔，</a:t>
            </a:r>
            <a:r>
              <a:rPr lang="zh-TW" altLang="en-US" sz="2400" u="sng" dirty="0">
                <a:latin typeface="+mn-ea"/>
              </a:rPr>
              <a:t>反而是</a:t>
            </a:r>
            <a:r>
              <a:rPr lang="zh-TW" altLang="en-US" sz="2400" dirty="0">
                <a:latin typeface="+mn-ea"/>
              </a:rPr>
              <a:t>我成就感的來源。</a:t>
            </a:r>
          </a:p>
        </p:txBody>
      </p:sp>
    </p:spTree>
    <p:extLst>
      <p:ext uri="{BB962C8B-B14F-4D97-AF65-F5344CB8AC3E}">
        <p14:creationId xmlns:p14="http://schemas.microsoft.com/office/powerpoint/2010/main" val="3577695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4ADEDF4-7632-4278-97EF-CADD90726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37857"/>
            <a:ext cx="9720073" cy="4371503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比賽當天，我的心情忐忑不安，也坐立難安，緊張的心情無法用言語表達的，但是我告訴自己說：「不能因為緊張而驚慌失措，要鎮定一點，一定要鎮定，才能拿到好名次。」比賽時，我謹慎的作答，並且寫完後好好的檢查一遍，看看有沒有題目忘記寫。結果</a:t>
            </a:r>
            <a:r>
              <a:rPr lang="zh-TW" altLang="en-US" sz="2400" u="sng" dirty="0"/>
              <a:t>皇天不負苦心人</a:t>
            </a:r>
            <a:r>
              <a:rPr lang="zh-TW" altLang="en-US" sz="2400" dirty="0"/>
              <a:t>，我終於得到了第一名，那時的我</a:t>
            </a:r>
            <a:r>
              <a:rPr lang="zh-TW" altLang="en-US" sz="2400" u="sng" dirty="0"/>
              <a:t>彷彿</a:t>
            </a:r>
            <a:r>
              <a:rPr lang="zh-TW" altLang="en-US" sz="2400" dirty="0"/>
              <a:t>中了樂透彩，</a:t>
            </a:r>
            <a:r>
              <a:rPr lang="zh-TW" altLang="en-US" sz="2400" u="sng" dirty="0"/>
              <a:t>像</a:t>
            </a:r>
            <a:r>
              <a:rPr lang="zh-TW" altLang="en-US" sz="2400" dirty="0"/>
              <a:t>億萬富翁一樣高興。</a:t>
            </a:r>
          </a:p>
          <a:p>
            <a:r>
              <a:rPr lang="zh-TW" altLang="en-US" sz="2400" dirty="0"/>
              <a:t>我終於了解當時媽媽說的話了，要不是一年級比賽時跌了一跤，當時失敗的痛苦促使我更努力、更踏實的鑽研字音字形，二年級才能順利的拿到第一名。這個經驗讓我深刻的明瞭：</a:t>
            </a:r>
            <a:r>
              <a:rPr lang="zh-TW" altLang="en-US" sz="2400" u="sng" dirty="0"/>
              <a:t>將失敗化成進步的動力，成功就在不遠處</a:t>
            </a:r>
            <a:r>
              <a:rPr lang="zh-TW" altLang="en-US" sz="2400" dirty="0"/>
              <a:t>。所以每當遇到挫折時，我都會對自己說：「失敗為成功之母。」</a:t>
            </a:r>
            <a:r>
              <a:rPr lang="zh-TW" altLang="en-US" sz="2400" u="sng" dirty="0"/>
              <a:t>不要因為一次失敗而洩氣，反而要更努力</a:t>
            </a:r>
            <a:r>
              <a:rPr lang="zh-TW" altLang="en-US" sz="2400" dirty="0"/>
              <a:t>，下次一定會成功。</a:t>
            </a:r>
          </a:p>
        </p:txBody>
      </p:sp>
    </p:spTree>
    <p:extLst>
      <p:ext uri="{BB962C8B-B14F-4D97-AF65-F5344CB8AC3E}">
        <p14:creationId xmlns:p14="http://schemas.microsoft.com/office/powerpoint/2010/main" val="672743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370C0B-C7CC-48F7-A566-7076EA04B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寫作技巧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70D565-CAC9-4FAE-BF9B-771519CD5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864782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/>
              <a:t>描繪人物神情動作，使文章更生動。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例如：媽媽嘆了一口氣，用凝重且專注的表情看著我，然後說：「</a:t>
            </a:r>
            <a:r>
              <a:rPr lang="en-US" altLang="zh-TW" dirty="0"/>
              <a:t>.........</a:t>
            </a:r>
            <a:r>
              <a:rPr lang="zh-TW" altLang="en-US" dirty="0"/>
              <a:t>」</a:t>
            </a:r>
            <a:r>
              <a:rPr lang="en-US" altLang="zh-TW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/>
              <a:t>寫下自己的反應和內心感受，讓文章更有渲染力。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/>
              <a:t>運用修辭，讓作文更加分。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例如：一句重要的話，</a:t>
            </a:r>
            <a:r>
              <a:rPr lang="zh-TW" altLang="en-US" dirty="0">
                <a:solidFill>
                  <a:srgbClr val="FF0000"/>
                </a:solidFill>
              </a:rPr>
              <a:t>像</a:t>
            </a:r>
            <a:r>
              <a:rPr lang="zh-TW" altLang="en-US" u="sng" dirty="0"/>
              <a:t>霧中的燈塔，指引我方向</a:t>
            </a:r>
            <a:r>
              <a:rPr lang="zh-TW" altLang="en-US" dirty="0"/>
              <a:t>；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          又</a:t>
            </a:r>
            <a:r>
              <a:rPr lang="zh-TW" altLang="en-US" dirty="0">
                <a:solidFill>
                  <a:srgbClr val="FF0000"/>
                </a:solidFill>
              </a:rPr>
              <a:t>像</a:t>
            </a:r>
            <a:r>
              <a:rPr lang="zh-TW" altLang="en-US" u="sng" dirty="0"/>
              <a:t>黑暗中的火把，給我光明的力量</a:t>
            </a:r>
            <a:r>
              <a:rPr lang="zh-TW" altLang="en-US" dirty="0"/>
              <a:t>。</a:t>
            </a:r>
            <a:r>
              <a:rPr lang="en-US" altLang="zh-TW" dirty="0"/>
              <a:t>(</a:t>
            </a:r>
            <a:r>
              <a:rPr lang="zh-TW" altLang="en-US" dirty="0"/>
              <a:t>譬喻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31400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要素">
  <a:themeElements>
    <a:clrScheme name="要素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要素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要素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1_要素">
  <a:themeElements>
    <a:clrScheme name="要素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要素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要素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1101</Words>
  <Application>Microsoft Office PowerPoint</Application>
  <PresentationFormat>寬螢幕</PresentationFormat>
  <Paragraphs>45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6" baseType="lpstr">
      <vt:lpstr>微軟正黑體</vt:lpstr>
      <vt:lpstr>Arial</vt:lpstr>
      <vt:lpstr>Tw Cen MT</vt:lpstr>
      <vt:lpstr>Tw Cen MT Condensed</vt:lpstr>
      <vt:lpstr>Wingdings</vt:lpstr>
      <vt:lpstr>Wingdings 3</vt:lpstr>
      <vt:lpstr>要素</vt:lpstr>
      <vt:lpstr>1_要素</vt:lpstr>
      <vt:lpstr>影響我最深的一句話</vt:lpstr>
      <vt:lpstr>PowerPoint 簡報</vt:lpstr>
      <vt:lpstr>思考方向</vt:lpstr>
      <vt:lpstr>大綱</vt:lpstr>
      <vt:lpstr>欣賞1</vt:lpstr>
      <vt:lpstr>欣賞2</vt:lpstr>
      <vt:lpstr>PowerPoint 簡報</vt:lpstr>
      <vt:lpstr>寫作技巧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影響我最深的一句話</dc:title>
  <dc:creator>宇真 戴</dc:creator>
  <cp:lastModifiedBy>宇真 戴</cp:lastModifiedBy>
  <cp:revision>17</cp:revision>
  <dcterms:created xsi:type="dcterms:W3CDTF">2019-10-13T15:29:40Z</dcterms:created>
  <dcterms:modified xsi:type="dcterms:W3CDTF">2019-10-21T14:51:08Z</dcterms:modified>
</cp:coreProperties>
</file>