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sldIdLst>
    <p:sldId id="256" r:id="rId2"/>
    <p:sldId id="263" r:id="rId3"/>
    <p:sldId id="257" r:id="rId4"/>
    <p:sldId id="262" r:id="rId5"/>
    <p:sldId id="264" r:id="rId6"/>
    <p:sldId id="267" r:id="rId7"/>
    <p:sldId id="266" r:id="rId8"/>
    <p:sldId id="259" r:id="rId9"/>
    <p:sldId id="270" r:id="rId10"/>
    <p:sldId id="271" r:id="rId11"/>
    <p:sldId id="283" r:id="rId12"/>
    <p:sldId id="273" r:id="rId13"/>
    <p:sldId id="272" r:id="rId14"/>
    <p:sldId id="285" r:id="rId15"/>
    <p:sldId id="286" r:id="rId16"/>
    <p:sldId id="287" r:id="rId17"/>
    <p:sldId id="279" r:id="rId18"/>
    <p:sldId id="269" r:id="rId19"/>
    <p:sldId id="278" r:id="rId20"/>
    <p:sldId id="277" r:id="rId21"/>
    <p:sldId id="276" r:id="rId22"/>
    <p:sldId id="274" r:id="rId23"/>
    <p:sldId id="275" r:id="rId24"/>
    <p:sldId id="284" r:id="rId25"/>
    <p:sldId id="282" r:id="rId26"/>
    <p:sldId id="281" r:id="rId27"/>
    <p:sldId id="261" r:id="rId28"/>
    <p:sldId id="258" r:id="rId29"/>
    <p:sldId id="288" r:id="rId30"/>
    <p:sldId id="289" r:id="rId31"/>
    <p:sldId id="291" r:id="rId32"/>
    <p:sldId id="294" r:id="rId33"/>
    <p:sldId id="295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CCFF"/>
    <a:srgbClr val="F8F8F8"/>
    <a:srgbClr val="FF5050"/>
    <a:srgbClr val="000000"/>
    <a:srgbClr val="996600"/>
    <a:srgbClr val="0000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8" autoAdjust="0"/>
    <p:restoredTop sz="97619" autoAdjust="0"/>
  </p:normalViewPr>
  <p:slideViewPr>
    <p:cSldViewPr>
      <p:cViewPr varScale="1">
        <p:scale>
          <a:sx n="62" d="100"/>
          <a:sy n="62" d="100"/>
        </p:scale>
        <p:origin x="132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6" d="100"/>
          <a:sy n="46" d="100"/>
        </p:scale>
        <p:origin x="-18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E5AA59-B7E1-40B6-8331-45FD5D08DBE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9834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728599-8D08-48CE-A431-509CA0D4B6BE}" type="slidenum">
              <a:rPr lang="zh-TW" altLang="en-US" sz="1200" smtClean="0"/>
              <a:pPr/>
              <a:t>7</a:t>
            </a:fld>
            <a:endParaRPr lang="en-US" altLang="zh-TW" sz="1200" smtClean="0"/>
          </a:p>
        </p:txBody>
      </p:sp>
      <p:sp>
        <p:nvSpPr>
          <p:cNvPr id="11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15366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3886200" y="0"/>
            <a:ext cx="5257800" cy="6858000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新細明體" panose="02020500000000000000" pitchFamily="18" charset="-120"/>
            </a:endParaRPr>
          </a:p>
        </p:txBody>
      </p:sp>
      <p:pic>
        <p:nvPicPr>
          <p:cNvPr id="5" name="Picture 16" descr="education 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education 2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9144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1219200"/>
            <a:ext cx="7772400" cy="211613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4419600"/>
            <a:ext cx="7772400" cy="990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160C0-E735-4901-8225-4FAF63E0FB1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245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7EF93-B357-4A4C-B9E8-C2279A606B8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574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48500" y="304800"/>
            <a:ext cx="1943100" cy="5791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676900" cy="5791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66CB-F6C0-4640-B38F-8AED1357E95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730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56AAF-E627-4E7F-B432-9E608760527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149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45603-980A-47DD-B4DB-0DAF436D14A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656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C151A-AD64-44C1-84FB-381AD6F166B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655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A1407-8A19-453C-A8E3-E11CA625595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367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175BC-715C-483D-AA81-F48F11E0F04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7809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15FBB-790F-411B-AAC5-FF2E795047C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429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99742-F9AA-4F64-9BE2-899D217AEA8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268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BC3D4-EC43-4C66-8E7B-5A67AC5F56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454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auto">
          <a:xfrm>
            <a:off x="3886200" y="0"/>
            <a:ext cx="5257800" cy="6858000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新細明體" panose="02020500000000000000" pitchFamily="18" charset="-120"/>
            </a:endParaRPr>
          </a:p>
        </p:txBody>
      </p:sp>
      <p:pic>
        <p:nvPicPr>
          <p:cNvPr id="1027" name="Picture 17" descr="education 2-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772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8000"/>
                </a:solidFill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8000"/>
                </a:solidFill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8000"/>
                </a:solidFill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3CAC0742-5AFB-4418-84A2-0A872297046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anose="05000000000000000000" pitchFamily="2" charset="2"/>
        <a:buChar char="Ø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zh.wikipedia.org/" TargetMode="External"/><Relationship Id="rId13" Type="http://schemas.openxmlformats.org/officeDocument/2006/relationships/hyperlink" Target="http://tour.taitung.gov.tw/zh-tw/Home/Index" TargetMode="External"/><Relationship Id="rId3" Type="http://schemas.openxmlformats.org/officeDocument/2006/relationships/hyperlink" Target="http://www.swcb.gov.tw/index.asp" TargetMode="External"/><Relationship Id="rId7" Type="http://schemas.openxmlformats.org/officeDocument/2006/relationships/hyperlink" Target="http://www.flickr.com/photos/goldentime/6810492515/sizes/o/in/photostream/" TargetMode="External"/><Relationship Id="rId12" Type="http://schemas.openxmlformats.org/officeDocument/2006/relationships/hyperlink" Target="http://blog.xuite.net/tangtang/blog/16008030" TargetMode="External"/><Relationship Id="rId2" Type="http://schemas.openxmlformats.org/officeDocument/2006/relationships/hyperlink" Target="http://www.ettoday.net/news/20121210/137628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pochtimes.com/b5/10/6/30/n2952778.htm" TargetMode="External"/><Relationship Id="rId11" Type="http://schemas.openxmlformats.org/officeDocument/2006/relationships/hyperlink" Target="http://photo.xuite.net/mr.coffee/4834393/16.jpg#comment-2437147" TargetMode="External"/><Relationship Id="rId5" Type="http://schemas.openxmlformats.org/officeDocument/2006/relationships/hyperlink" Target="http://blog.udn.com/cloudii/3487933" TargetMode="External"/><Relationship Id="rId10" Type="http://schemas.openxmlformats.org/officeDocument/2006/relationships/hyperlink" Target="http://www.ktnp.gov.tw/" TargetMode="External"/><Relationship Id="rId4" Type="http://schemas.openxmlformats.org/officeDocument/2006/relationships/hyperlink" Target="http://www.npm.gov.tw/" TargetMode="External"/><Relationship Id="rId9" Type="http://schemas.openxmlformats.org/officeDocument/2006/relationships/hyperlink" Target="http://quest.eb.com/" TargetMode="External"/><Relationship Id="rId14" Type="http://schemas.openxmlformats.org/officeDocument/2006/relationships/hyperlink" Target="http://tour.penghu.gov.tw/tw/culture5.asp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9.xml"/><Relationship Id="rId7" Type="http://schemas.openxmlformats.org/officeDocument/2006/relationships/slide" Target="slide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16.xml"/><Relationship Id="rId9" Type="http://schemas.openxmlformats.org/officeDocument/2006/relationships/slide" Target="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://blog.udn.com/cloudii/348793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9.xml"/><Relationship Id="rId7" Type="http://schemas.openxmlformats.org/officeDocument/2006/relationships/slide" Target="slide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10" Type="http://schemas.openxmlformats.org/officeDocument/2006/relationships/slide" Target="slide17.xml"/><Relationship Id="rId4" Type="http://schemas.openxmlformats.org/officeDocument/2006/relationships/slide" Target="slide16.xml"/><Relationship Id="rId9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2.jpeg"/><Relationship Id="rId7" Type="http://schemas.openxmlformats.org/officeDocument/2006/relationships/hyperlink" Target="http://blog.xuite.net/tangtang/blog/1600803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24000"/>
            <a:ext cx="7848600" cy="1143000"/>
          </a:xfrm>
        </p:spPr>
        <p:txBody>
          <a:bodyPr/>
          <a:lstStyle/>
          <a:p>
            <a:pPr eaLnBrk="1" hangingPunct="1"/>
            <a:r>
              <a:rPr lang="zh-TW" altLang="en-US" sz="6000" b="1" smtClean="0">
                <a:solidFill>
                  <a:srgbClr val="000000"/>
                </a:solidFill>
                <a:ea typeface="標楷體" panose="03000509000000000000" pitchFamily="65" charset="-120"/>
              </a:rPr>
              <a:t>山海之歌～臺灣的地形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4365625"/>
            <a:ext cx="3962400" cy="1889125"/>
          </a:xfrm>
        </p:spPr>
        <p:txBody>
          <a:bodyPr/>
          <a:lstStyle/>
          <a:p>
            <a:pPr algn="l" eaLnBrk="1" hangingPunct="1"/>
            <a:r>
              <a:rPr lang="zh-TW" altLang="en-US" b="1" smtClean="0">
                <a:solidFill>
                  <a:srgbClr val="006600"/>
                </a:solidFill>
                <a:ea typeface="標楷體" panose="03000509000000000000" pitchFamily="65" charset="-120"/>
              </a:rPr>
              <a:t>◎臺灣的五大地形</a:t>
            </a:r>
          </a:p>
          <a:p>
            <a:pPr algn="l" eaLnBrk="1" hangingPunct="1"/>
            <a:r>
              <a:rPr lang="zh-TW" altLang="en-US" b="1" smtClean="0">
                <a:solidFill>
                  <a:srgbClr val="006600"/>
                </a:solidFill>
                <a:ea typeface="標楷體" panose="03000509000000000000" pitchFamily="65" charset="-120"/>
              </a:rPr>
              <a:t>◎臺灣的海岸與島嶼</a:t>
            </a:r>
          </a:p>
          <a:p>
            <a:pPr algn="l" eaLnBrk="1" hangingPunct="1"/>
            <a:r>
              <a:rPr lang="zh-TW" altLang="en-US" b="1" smtClean="0">
                <a:solidFill>
                  <a:srgbClr val="006600"/>
                </a:solidFill>
                <a:ea typeface="標楷體" panose="03000509000000000000" pitchFamily="65" charset="-120"/>
              </a:rPr>
              <a:t>◎特殊的地形景觀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 rot="-1140000">
            <a:off x="190500" y="850900"/>
            <a:ext cx="3789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翰林版社會科</a:t>
            </a:r>
            <a:r>
              <a:rPr lang="en-US" altLang="zh-TW" sz="2400" b="1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五上</a:t>
            </a:r>
            <a:r>
              <a:rPr lang="en-US" altLang="zh-TW" sz="2400" b="1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•2-1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野柳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0" y="6092825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由於海浪與風力的侵蝕作用，這裡出現各種奇岩怪石～野柳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>
                <a:solidFill>
                  <a:srgbClr val="000000"/>
                </a:solidFill>
                <a:ea typeface="新細明體" panose="02020500000000000000" pitchFamily="18" charset="-120"/>
              </a:rPr>
              <a:t>Credit</a:t>
            </a:r>
            <a:r>
              <a:rPr lang="zh-TW" altLang="en-US" sz="1800" b="1">
                <a:solidFill>
                  <a:srgbClr val="000000"/>
                </a:solidFill>
                <a:ea typeface="新細明體" panose="02020500000000000000" pitchFamily="18" charset="-120"/>
              </a:rPr>
              <a:t>：</a:t>
            </a:r>
            <a:r>
              <a:rPr lang="en-US" altLang="zh-TW" sz="1800" b="1">
                <a:solidFill>
                  <a:srgbClr val="000000"/>
                </a:solidFill>
                <a:ea typeface="新細明體" panose="02020500000000000000" pitchFamily="18" charset="-120"/>
              </a:rPr>
              <a:t>Christian Kober / Robert Harding World Imagery / Universal Images Group</a:t>
            </a:r>
            <a:endParaRPr lang="zh-TW" altLang="en-US" sz="1800" b="1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49158" name="Picture 6" descr="女王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0" y="6092825"/>
            <a:ext cx="9144000" cy="82232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這是野柳著名的女王頭，是不是栩栩如生呢？因為侵蝕作用，未來女王頭像可能不保！</a:t>
            </a:r>
            <a:r>
              <a:rPr lang="en-US" altLang="zh-TW" sz="1300" b="1">
                <a:solidFill>
                  <a:srgbClr val="000000"/>
                </a:solidFill>
                <a:ea typeface="新細明體" panose="02020500000000000000" pitchFamily="18" charset="-120"/>
              </a:rPr>
              <a:t>Credit</a:t>
            </a:r>
            <a:r>
              <a:rPr lang="zh-TW" altLang="en-US" sz="1300" b="1">
                <a:solidFill>
                  <a:srgbClr val="000000"/>
                </a:solidFill>
                <a:ea typeface="新細明體" panose="02020500000000000000" pitchFamily="18" charset="-120"/>
              </a:rPr>
              <a:t>：</a:t>
            </a:r>
            <a:r>
              <a:rPr lang="en-US" altLang="zh-TW" sz="1300" b="1">
                <a:solidFill>
                  <a:srgbClr val="000000"/>
                </a:solidFill>
                <a:ea typeface="新細明體" panose="02020500000000000000" pitchFamily="18" charset="-120"/>
              </a:rPr>
              <a:t>Christian Kober / Robert Harding World Imagery / Universal Images Group</a:t>
            </a:r>
            <a:endParaRPr lang="zh-TW" altLang="en-US" sz="1300" b="1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49161" name="Picture 9" descr="Penny_black-維基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31178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5003800" y="4365625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黑便士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  <a:endParaRPr lang="en-US" altLang="zh-TW" sz="24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9163" name="Picture 11" descr="Penny_black-維基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425" y="836613"/>
            <a:ext cx="30988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18" descr="DSC0875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5413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39700" y="138113"/>
            <a:ext cx="500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FF"/>
                </a:solidFill>
                <a:ea typeface="標楷體" panose="03000509000000000000" pitchFamily="65" charset="-120"/>
              </a:rPr>
              <a:t>南雅奇岩～像不像美味的霜淇淋？</a:t>
            </a:r>
          </a:p>
        </p:txBody>
      </p:sp>
      <p:pic>
        <p:nvPicPr>
          <p:cNvPr id="49172" name="Picture 20" descr="DSC0861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31313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179388" y="5991225"/>
            <a:ext cx="8893175" cy="822325"/>
          </a:xfrm>
          <a:prstGeom prst="rect">
            <a:avLst/>
          </a:prstGeom>
          <a:solidFill>
            <a:srgbClr val="99CCFF">
              <a:alpha val="6784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野柳地區的海蝕溝，這些又窄又深的海蝕溝也是海水侵蝕所造成。上面搭建的橋是為了利於遊客步行所設。作者攝。</a:t>
            </a:r>
          </a:p>
        </p:txBody>
      </p:sp>
      <p:pic>
        <p:nvPicPr>
          <p:cNvPr id="49174" name="Picture 22" descr="DSC0875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5205413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5" name="Text Box 23"/>
          <p:cNvSpPr txBox="1">
            <a:spLocks noChangeArrowheads="1"/>
          </p:cNvSpPr>
          <p:nvPr/>
        </p:nvSpPr>
        <p:spPr bwMode="auto">
          <a:xfrm>
            <a:off x="139700" y="138113"/>
            <a:ext cx="500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FF"/>
                </a:solidFill>
                <a:ea typeface="標楷體" panose="03000509000000000000" pitchFamily="65" charset="-120"/>
              </a:rPr>
              <a:t>南雅奇岩～像不像美味的霜淇淋？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nimBg="1"/>
      <p:bldP spid="49162" grpId="0"/>
      <p:bldP spid="49171" grpId="0"/>
      <p:bldP spid="49173" grpId="0" animBg="1"/>
      <p:bldP spid="49173" grpId="1" animBg="1"/>
      <p:bldP spid="491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0"/>
          <p:cNvSpPr txBox="1">
            <a:spLocks noChangeArrowheads="1"/>
          </p:cNvSpPr>
          <p:nvPr/>
        </p:nvSpPr>
        <p:spPr bwMode="auto">
          <a:xfrm>
            <a:off x="12700" y="5381625"/>
            <a:ext cx="9144000" cy="136842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東北角因為岩層軟硬度的差異，加上多條斷層帶通過，在海水的侵蝕下，形成了發達的岬灣地形。請判斷一下，哪一個是「海岬」，哪一個又是「海灣」呢？</a:t>
            </a:r>
          </a:p>
        </p:txBody>
      </p:sp>
      <p:pic>
        <p:nvPicPr>
          <p:cNvPr id="15363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5" name="Oval 11"/>
          <p:cNvSpPr>
            <a:spLocks noChangeArrowheads="1"/>
          </p:cNvSpPr>
          <p:nvPr/>
        </p:nvSpPr>
        <p:spPr bwMode="auto">
          <a:xfrm rot="-2520000">
            <a:off x="5867400" y="2336800"/>
            <a:ext cx="1852613" cy="2736850"/>
          </a:xfrm>
          <a:prstGeom prst="ellipse">
            <a:avLst/>
          </a:prstGeom>
          <a:solidFill>
            <a:srgbClr val="FF00FF">
              <a:alpha val="25098"/>
            </a:srgbClr>
          </a:solidFill>
          <a:ln w="41275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4400" b="1">
                <a:solidFill>
                  <a:srgbClr val="FFFF00"/>
                </a:solidFill>
                <a:ea typeface="標楷體" panose="03000509000000000000" pitchFamily="65" charset="-120"/>
              </a:rPr>
              <a:t>海岬</a:t>
            </a:r>
          </a:p>
        </p:txBody>
      </p:sp>
      <p:sp>
        <p:nvSpPr>
          <p:cNvPr id="62476" name="Oval 12"/>
          <p:cNvSpPr>
            <a:spLocks noChangeArrowheads="1"/>
          </p:cNvSpPr>
          <p:nvPr/>
        </p:nvSpPr>
        <p:spPr bwMode="auto">
          <a:xfrm>
            <a:off x="3635375" y="1412875"/>
            <a:ext cx="1296988" cy="1296988"/>
          </a:xfrm>
          <a:prstGeom prst="ellipse">
            <a:avLst/>
          </a:prstGeom>
          <a:solidFill>
            <a:srgbClr val="FFFF00">
              <a:alpha val="14117"/>
            </a:srgbClr>
          </a:solidFill>
          <a:ln w="44450" cap="sq">
            <a:solidFill>
              <a:srgbClr val="FF00FF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3600" b="1">
                <a:solidFill>
                  <a:srgbClr val="FFFF00"/>
                </a:solidFill>
                <a:ea typeface="標楷體" panose="03000509000000000000" pitchFamily="65" charset="-120"/>
              </a:rPr>
              <a:t>海灣</a:t>
            </a:r>
          </a:p>
        </p:txBody>
      </p:sp>
      <p:sp>
        <p:nvSpPr>
          <p:cNvPr id="62477" name="Oval 13"/>
          <p:cNvSpPr>
            <a:spLocks noChangeArrowheads="1"/>
          </p:cNvSpPr>
          <p:nvPr/>
        </p:nvSpPr>
        <p:spPr bwMode="auto">
          <a:xfrm rot="-600000">
            <a:off x="1103313" y="1522413"/>
            <a:ext cx="792162" cy="504825"/>
          </a:xfrm>
          <a:prstGeom prst="ellipse">
            <a:avLst/>
          </a:prstGeom>
          <a:noFill/>
          <a:ln w="60325" cap="sq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>
                    <a:alpha val="29019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62478" name="AutoShape 1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761288" y="6321425"/>
            <a:ext cx="863600" cy="4318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5" grpId="0" build="allAtOnce" animBg="1"/>
      <p:bldP spid="62476" grpId="0" build="allAtOnce" animBg="1"/>
      <p:bldP spid="62477" grpId="0" animBg="1"/>
      <p:bldP spid="624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清水斷崖-維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0" y="6237288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清水斷崖是受板塊運動抬升而形成。圖：維基百科</a:t>
            </a:r>
          </a:p>
        </p:txBody>
      </p:sp>
      <p:pic>
        <p:nvPicPr>
          <p:cNvPr id="51206" name="Picture 6" descr="清水斷崖-楊安生-大紀元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清水斷崖-楊安生-大紀元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0" y="5830888"/>
            <a:ext cx="9144000" cy="100647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清水斷崖</a:t>
            </a:r>
            <a:r>
              <a:rPr lang="en-US" altLang="zh-TW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本圖約在</a:t>
            </a:r>
            <a:r>
              <a:rPr lang="en-US" altLang="zh-TW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173K</a:t>
            </a: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處攝影</a:t>
            </a:r>
            <a:r>
              <a:rPr lang="en-US" altLang="zh-TW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的美景令人讚嘆，然其地形之險峻（平均</a:t>
            </a:r>
            <a:r>
              <a:rPr lang="en-US" altLang="zh-TW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800m</a:t>
            </a: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，路面約</a:t>
            </a:r>
            <a:r>
              <a:rPr lang="en-US" altLang="zh-TW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100m</a:t>
            </a: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，最高的清水山海拔</a:t>
            </a:r>
            <a:r>
              <a:rPr lang="en-US" altLang="zh-TW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2408m</a:t>
            </a: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）亦令人敬畏！圖：楊安生攝影，引自大紀元新聞</a:t>
            </a:r>
          </a:p>
        </p:txBody>
      </p:sp>
      <p:sp>
        <p:nvSpPr>
          <p:cNvPr id="51209" name="AutoShape 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67650" y="6534150"/>
            <a:ext cx="863600" cy="26035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7" grpId="0" animBg="1"/>
      <p:bldP spid="512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貓鼻頭-維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6092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貓鼻頭海岸是墾丁著名的風景區，也是典型的珊瑚礁海岸。維基。</a:t>
            </a:r>
          </a:p>
        </p:txBody>
      </p:sp>
      <p:pic>
        <p:nvPicPr>
          <p:cNvPr id="50183" name="Picture 7" descr="珊瑚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珊瑚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0" y="5838825"/>
            <a:ext cx="9144000" cy="99377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rgbClr val="99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珊瑚多群居，結合成一個群體，形狀像樹枝。其上有共生藻，因而形成美麗色彩。有的珊瑚蟲的骨骼是碳酸鈣，珊瑚的端部不斷成長在死去的珊瑚蟲的骨骼上，成了珊瑚礁。</a:t>
            </a:r>
            <a:r>
              <a:rPr lang="zh-TW" altLang="en-US" sz="2000">
                <a:ea typeface="新細明體" panose="02020500000000000000" pitchFamily="18" charset="-120"/>
              </a:rPr>
              <a:t> </a:t>
            </a:r>
            <a:r>
              <a:rPr lang="en-US" altLang="zh-TW" sz="1800" b="1">
                <a:solidFill>
                  <a:srgbClr val="000000"/>
                </a:solidFill>
                <a:ea typeface="新細明體" panose="02020500000000000000" pitchFamily="18" charset="-120"/>
              </a:rPr>
              <a:t>Credit</a:t>
            </a:r>
            <a:r>
              <a:rPr lang="zh-TW" altLang="en-US" sz="1800" b="1">
                <a:solidFill>
                  <a:srgbClr val="000000"/>
                </a:solidFill>
                <a:ea typeface="新細明體" panose="02020500000000000000" pitchFamily="18" charset="-120"/>
              </a:rPr>
              <a:t>：</a:t>
            </a:r>
            <a:r>
              <a:rPr lang="en-US" altLang="zh-TW" sz="1800" b="1">
                <a:solidFill>
                  <a:srgbClr val="000000"/>
                </a:solidFill>
                <a:ea typeface="新細明體" panose="02020500000000000000" pitchFamily="18" charset="-120"/>
              </a:rPr>
              <a:t>sozaijiten / Datacraft Co., Ltd / Universal Images Group</a:t>
            </a:r>
            <a:endParaRPr lang="zh-TW" altLang="en-US" sz="1800" b="1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50185" name="AutoShape 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23850" y="260350"/>
            <a:ext cx="863600" cy="360363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 animBg="1"/>
      <p:bldP spid="501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5352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字方塊 4"/>
          <p:cNvSpPr txBox="1">
            <a:spLocks noChangeArrowheads="1"/>
          </p:cNvSpPr>
          <p:nvPr/>
        </p:nvSpPr>
        <p:spPr bwMode="auto">
          <a:xfrm>
            <a:off x="6813550" y="6237288"/>
            <a:ext cx="2303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圖：維基百科</a:t>
            </a:r>
          </a:p>
        </p:txBody>
      </p:sp>
      <p:sp>
        <p:nvSpPr>
          <p:cNvPr id="18436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795963" y="6338888"/>
            <a:ext cx="863600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文字方塊 4"/>
          <p:cNvSpPr txBox="1">
            <a:spLocks noChangeArrowheads="1"/>
          </p:cNvSpPr>
          <p:nvPr/>
        </p:nvSpPr>
        <p:spPr bwMode="auto">
          <a:xfrm>
            <a:off x="0" y="60690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朝日溫泉是非常罕見的海底溫泉，全世界僅出現在綠島、義大利北方與日本九州，由於面向太平洋，因朝日出方向而得名。</a:t>
            </a:r>
            <a:r>
              <a:rPr lang="zh-TW" altLang="en-US" sz="12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臺東縣觀光旅遊網</a:t>
            </a:r>
          </a:p>
        </p:txBody>
      </p:sp>
      <p:sp>
        <p:nvSpPr>
          <p:cNvPr id="19460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74050" y="5692775"/>
            <a:ext cx="863600" cy="360363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9163050" cy="62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文字方塊 3"/>
          <p:cNvSpPr txBox="1">
            <a:spLocks noChangeArrowheads="1"/>
          </p:cNvSpPr>
          <p:nvPr/>
        </p:nvSpPr>
        <p:spPr bwMode="auto">
          <a:xfrm>
            <a:off x="-19050" y="5840413"/>
            <a:ext cx="9163050" cy="10160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0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0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桶盤嶼</a:t>
            </a:r>
            <a:r>
              <a:rPr lang="en-US" altLang="zh-TW" sz="20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0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是由玄武岩熔岩流所組成的火山島，也是澎湖柱狀節理最發達的一個島嶼，其四周環繞著奇岩怪石，素有</a:t>
            </a:r>
            <a:r>
              <a:rPr lang="en-US" altLang="zh-TW" sz="20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0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澎湖黃石公園</a:t>
            </a:r>
            <a:r>
              <a:rPr lang="en-US" altLang="zh-TW" sz="20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0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美譽。</a:t>
            </a:r>
            <a:endParaRPr lang="en-US" altLang="zh-TW" sz="2000" b="1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0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圖、文：澎湖縣政府旅遊處。</a:t>
            </a:r>
          </a:p>
        </p:txBody>
      </p:sp>
      <p:sp>
        <p:nvSpPr>
          <p:cNvPr id="20484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1013" y="6362700"/>
            <a:ext cx="863600" cy="360363"/>
          </a:xfrm>
          <a:prstGeom prst="actionButtonReturn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6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50" y="111125"/>
            <a:ext cx="48006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79388" y="1484313"/>
            <a:ext cx="3960812" cy="52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TW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作業說明</a:t>
            </a:r>
            <a:r>
              <a:rPr lang="en-US" altLang="zh-TW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描出五大地形的代表區域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五大地形要塗不同顏色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島嶼也要根據形成原因不 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同而上不同顏色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請參考課本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p23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完成。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一邊畫圖，一邊背讀相關 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位置。</a:t>
            </a:r>
            <a:endParaRPr lang="en-US" altLang="zh-TW" sz="2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作業待老師評分之後，請 </a:t>
            </a:r>
            <a:endParaRPr lang="en-US" altLang="zh-TW" sz="24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黏貼至筆記中。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67482" y="325105"/>
            <a:ext cx="3384624" cy="1015663"/>
          </a:xfrm>
          <a:prstGeom prst="rect">
            <a:avLst/>
          </a:prstGeom>
          <a:solidFill>
            <a:srgbClr val="FFC0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描圖作業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三、特殊地形景觀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00200"/>
            <a:ext cx="8380412" cy="470852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◎火山：陽明山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大屯火山群：地熱、硫磺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◎峽谷：太魯閣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立霧溪：大理石、一線天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◎泥岩地質：土質軟、不利植物生長</a:t>
            </a:r>
            <a:endParaRPr lang="en-US" altLang="zh-TW" b="1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a.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高雄燕巢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泥火山（天然氣 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 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泥漿）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b.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屏東恆春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出火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c.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臺南關仔領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水火同源</a:t>
            </a:r>
            <a:endParaRPr lang="en-US" altLang="zh-TW" b="1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d.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臺南左鎮草山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惡地地形（月世界）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altLang="zh-TW" b="1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陽明山的地熱-維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硫磺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0" y="6400800"/>
            <a:ext cx="4500563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1200">
                <a:solidFill>
                  <a:srgbClr val="000000"/>
                </a:solidFill>
                <a:ea typeface="新細明體" panose="02020500000000000000" pitchFamily="18" charset="-120"/>
              </a:rPr>
              <a:t>Credit</a:t>
            </a:r>
            <a:r>
              <a:rPr lang="zh-TW" altLang="en-US" sz="1200">
                <a:solidFill>
                  <a:srgbClr val="000000"/>
                </a:solidFill>
                <a:ea typeface="新細明體" panose="02020500000000000000" pitchFamily="18" charset="-120"/>
              </a:rPr>
              <a:t>：</a:t>
            </a:r>
            <a:r>
              <a:rPr lang="en-US" altLang="zh-TW" sz="1200">
                <a:solidFill>
                  <a:srgbClr val="000000"/>
                </a:solidFill>
                <a:ea typeface="新細明體" panose="02020500000000000000" pitchFamily="18" charset="-120"/>
              </a:rPr>
              <a:t>Stephen &amp; Donna O'Meara / Photo Researchers / Universal Images Group</a:t>
            </a:r>
            <a:endParaRPr lang="zh-TW" altLang="en-US" sz="12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6516688" y="5949950"/>
            <a:ext cx="2447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FFFF00"/>
                </a:solidFill>
                <a:ea typeface="標楷體" panose="03000509000000000000" pitchFamily="65" charset="-120"/>
              </a:rPr>
              <a:t>陽明山的地熱與硫磺</a:t>
            </a:r>
            <a:r>
              <a:rPr lang="en-US" altLang="zh-TW" sz="2400" b="1">
                <a:solidFill>
                  <a:srgbClr val="FFFF00"/>
                </a:solidFill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solidFill>
                  <a:srgbClr val="FFFF00"/>
                </a:solidFill>
                <a:ea typeface="標楷體" panose="03000509000000000000" pitchFamily="65" charset="-120"/>
              </a:rPr>
              <a:t>維基百科</a:t>
            </a:r>
          </a:p>
        </p:txBody>
      </p:sp>
      <p:pic>
        <p:nvPicPr>
          <p:cNvPr id="56329" name="Picture 9" descr="陽明山地熱谷溫泉-維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971550" y="260350"/>
            <a:ext cx="7058025" cy="4619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陽明山地熱谷溫泉～溫度高達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90℃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以上～維基百科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38200"/>
            <a:ext cx="4032250" cy="1943100"/>
          </a:xfrm>
        </p:spPr>
        <p:txBody>
          <a:bodyPr/>
          <a:lstStyle/>
          <a:p>
            <a:pPr eaLnBrk="1" hangingPunct="1"/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基本常識～</a:t>
            </a:r>
            <a:b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你應該知道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3284538"/>
            <a:ext cx="3382963" cy="7921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臺灣的行政區圖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900" y="0"/>
            <a:ext cx="4860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台灣空白行政區圖-張崴耑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900" y="-11113"/>
            <a:ext cx="4867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838950" y="2573338"/>
            <a:ext cx="649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A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629525" y="2708275"/>
            <a:ext cx="649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B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194425" y="4997450"/>
            <a:ext cx="649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C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7281863" y="476250"/>
            <a:ext cx="6492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D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5676900" y="3846513"/>
            <a:ext cx="649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E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694488" y="1404938"/>
            <a:ext cx="6492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F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4643438" y="692150"/>
            <a:ext cx="6492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G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8020050" y="1243013"/>
            <a:ext cx="649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H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5800725" y="2838450"/>
            <a:ext cx="649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I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6359525" y="4014788"/>
            <a:ext cx="649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J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4211638" y="2708275"/>
            <a:ext cx="6492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K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5003800" y="1557338"/>
            <a:ext cx="649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L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6046788" y="2374900"/>
            <a:ext cx="6492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ea typeface="新細明體" panose="02020500000000000000" pitchFamily="18" charset="-120"/>
              </a:rPr>
              <a:t>M</a:t>
            </a:r>
          </a:p>
        </p:txBody>
      </p:sp>
      <p:sp>
        <p:nvSpPr>
          <p:cNvPr id="5139" name="Text Box 5"/>
          <p:cNvSpPr txBox="1">
            <a:spLocks noChangeArrowheads="1"/>
          </p:cNvSpPr>
          <p:nvPr/>
        </p:nvSpPr>
        <p:spPr bwMode="auto">
          <a:xfrm>
            <a:off x="4356100" y="6381750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張崴耑 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36871" grpId="1"/>
      <p:bldP spid="36872" grpId="0"/>
      <p:bldP spid="36872" grpId="1"/>
      <p:bldP spid="36873" grpId="0"/>
      <p:bldP spid="36873" grpId="1"/>
      <p:bldP spid="36874" grpId="0"/>
      <p:bldP spid="36874" grpId="1"/>
      <p:bldP spid="36875" grpId="0"/>
      <p:bldP spid="36875" grpId="1"/>
      <p:bldP spid="36876" grpId="0"/>
      <p:bldP spid="36876" grpId="1"/>
      <p:bldP spid="36877" grpId="0"/>
      <p:bldP spid="36877" grpId="1"/>
      <p:bldP spid="36878" grpId="0"/>
      <p:bldP spid="36878" grpId="1"/>
      <p:bldP spid="36879" grpId="0"/>
      <p:bldP spid="36879" grpId="1"/>
      <p:bldP spid="36880" grpId="0"/>
      <p:bldP spid="36880" grpId="1"/>
      <p:bldP spid="36881" grpId="0"/>
      <p:bldP spid="36881" grpId="1"/>
      <p:bldP spid="36882" grpId="0"/>
      <p:bldP spid="36882" grpId="1"/>
      <p:bldP spid="36883" grpId="0"/>
      <p:bldP spid="3688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立霧溪峽谷-維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47625" y="2587625"/>
            <a:ext cx="3995738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位在太魯閣國家公園內的立霧溪峽谷，因為立霧溪不斷侵蝕沿岸的大理石加上地層上升，因此形成「一線天」的世界級美景</a:t>
            </a: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7375525" y="6308725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ea typeface="標楷體" panose="03000509000000000000" pitchFamily="65" charset="-120"/>
              </a:rPr>
              <a:t>維基百科</a:t>
            </a:r>
          </a:p>
        </p:txBody>
      </p:sp>
      <p:pic>
        <p:nvPicPr>
          <p:cNvPr id="55301" name="Picture 5" descr="燕子口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5588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7559675" y="5157788"/>
            <a:ext cx="1584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FFFF00"/>
                </a:solidFill>
                <a:ea typeface="標楷體" panose="03000509000000000000" pitchFamily="65" charset="-120"/>
              </a:rPr>
              <a:t>燕子口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FFFF00"/>
                </a:solidFill>
                <a:ea typeface="標楷體" panose="03000509000000000000" pitchFamily="65" charset="-120"/>
              </a:rPr>
              <a:t>徐智成攝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0" y="6092825"/>
            <a:ext cx="9144000" cy="830263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chemeClr val="bg2"/>
                </a:solidFill>
                <a:ea typeface="標楷體" panose="03000509000000000000" pitchFamily="65" charset="-120"/>
              </a:rPr>
              <a:t>臺灣至少有四處月世界的惡地地形。這些厚厚的泥岩層透水性差，侵蝕劇烈，不利植物生長，就像月球表面般荒涼。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>
              <a:ea typeface="新細明體" panose="02020500000000000000" pitchFamily="18" charset="-120"/>
            </a:endParaRPr>
          </a:p>
        </p:txBody>
      </p:sp>
      <p:pic>
        <p:nvPicPr>
          <p:cNvPr id="25605" name="Picture 4" descr="DSC_06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DSC0876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0" y="5838825"/>
            <a:ext cx="9144000" cy="1019175"/>
          </a:xfrm>
          <a:prstGeom prst="rect">
            <a:avLst/>
          </a:prstGeom>
          <a:solidFill>
            <a:srgbClr val="99CC00"/>
          </a:solidFill>
          <a:ln w="12700" cap="sq">
            <a:solidFill>
              <a:srgbClr val="99CC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3000" b="1">
                <a:solidFill>
                  <a:srgbClr val="000000"/>
                </a:solidFill>
                <a:ea typeface="標楷體" panose="03000509000000000000" pitchFamily="65" charset="-120"/>
              </a:rPr>
              <a:t>「土指構造」是因為夾雜石塊的泥漿保護了受雨水衝擊的泥漿堆積物而形成。此為高雄田寮的月世界。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高雄燕巢屋山頂泥火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1588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5363467" y="839564"/>
            <a:ext cx="3529013" cy="49657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泥火山和火山是沒有關係的。</a:t>
            </a:r>
          </a:p>
          <a:p>
            <a:pPr eaLnBrk="1" hangingPunct="1">
              <a:defRPr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主因是天然氣</a:t>
            </a:r>
            <a:r>
              <a:rPr lang="en-US" altLang="zh-TW" sz="32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泥漿所共同作用而成</a:t>
            </a:r>
          </a:p>
          <a:p>
            <a:pPr eaLnBrk="1" hangingPunct="1">
              <a:defRPr/>
            </a:pPr>
            <a:endParaRPr lang="zh-TW" altLang="en-US" sz="3200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圖片為高雄燕巢區烏山頂泥火山。</a:t>
            </a:r>
          </a:p>
          <a:p>
            <a:pPr eaLnBrk="1" hangingPunct="1">
              <a:defRPr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圈起來的地方就是錐狀泥火山。</a:t>
            </a:r>
          </a:p>
          <a:p>
            <a:pPr eaLnBrk="1" hangingPunct="1">
              <a:defRPr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圖片引自維基百科</a:t>
            </a:r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1763713" y="476250"/>
            <a:ext cx="2160587" cy="1727200"/>
          </a:xfrm>
          <a:prstGeom prst="ellipse">
            <a:avLst/>
          </a:prstGeom>
          <a:noFill/>
          <a:ln w="63500" cap="sq">
            <a:solidFill>
              <a:srgbClr val="FF99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出火-維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0" y="6165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因為天然氣從地下冒出，點燃形成。出火是墾丁國家公園的景點。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0" y="5516563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ea typeface="標楷體" panose="03000509000000000000" pitchFamily="65" charset="-120"/>
              </a:rPr>
              <a:t>維基百科</a:t>
            </a:r>
          </a:p>
        </p:txBody>
      </p:sp>
      <p:pic>
        <p:nvPicPr>
          <p:cNvPr id="53255" name="Picture 7" descr="出火-墾丁國家公園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35713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1763713" y="260350"/>
            <a:ext cx="2592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68313" y="260350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ea typeface="標楷體" panose="03000509000000000000" pitchFamily="65" charset="-120"/>
              </a:rPr>
              <a:t>圖：墾丁國家公園管理處</a:t>
            </a:r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75" y="0"/>
            <a:ext cx="4111625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1024px-水火同源-維基百科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87325" y="5830888"/>
            <a:ext cx="8840788" cy="946150"/>
          </a:xfrm>
          <a:prstGeom prst="rect">
            <a:avLst/>
          </a:prstGeom>
          <a:solidFill>
            <a:srgbClr val="99CC00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位於臺南市白河關仔嶺風景區的「水火同源」，也是因為岩層下的天然氣噴發點火所形成。   圖：維基百科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SC0871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971550" y="69850"/>
            <a:ext cx="77771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位在新北市瑞芳的黃金瀑布。黃金瀑布溪水含有大量的有毒金屬物質砷化物，因此建議同學純觀賞就好，千萬別伸手碰觸～作者攝。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DSC087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042988" y="188913"/>
            <a:ext cx="7705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位在新北市瑞芳的黃金瀑布旁邊的陰陽海～作者攝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-26988"/>
            <a:ext cx="7772400" cy="1206501"/>
          </a:xfrm>
        </p:spPr>
        <p:txBody>
          <a:bodyPr/>
          <a:lstStyle/>
          <a:p>
            <a:pPr algn="ctr" eaLnBrk="1" hangingPunct="1"/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引用資料來源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713788" cy="561657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01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ET today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，網址： 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  <a:hlinkClick r:id="rId2"/>
              </a:rPr>
              <a:t>http://www.ettoday.net/news/20121210/137628.htm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02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、農委會水土保持局，網址：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  <a:hlinkClick r:id="rId3"/>
              </a:rPr>
              <a:t>http://www.swcb.gov.tw/index.asp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03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、國立故宮博物院，網址：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  <a:hlinkClick r:id="rId4"/>
              </a:rPr>
              <a:t>http://www.npm.gov.tw/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04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、談天說地品淳茗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~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雲遊四海樂逍遙，網址：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  <a:hlinkClick r:id="rId5"/>
              </a:rPr>
              <a:t>http://blog.udn.com/cloudii/3487933</a:t>
            </a:r>
            <a:endParaRPr lang="en-US" altLang="zh-TW" sz="1600" b="1" smtClean="0">
              <a:solidFill>
                <a:srgbClr val="0000FF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05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、大紀元新聞，網址：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  <a:hlinkClick r:id="rId6"/>
              </a:rPr>
              <a:t>http://www.epochtimes.com/b5/10/6/30/n2952778.htm</a:t>
            </a:r>
            <a:r>
              <a:rPr lang="en-US" altLang="zh-TW" sz="1600" smtClean="0">
                <a:solidFill>
                  <a:srgbClr val="0000FF"/>
                </a:solidFill>
                <a:ea typeface="標楷體" panose="03000509000000000000" pitchFamily="65" charset="-12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06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flickr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相簿，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網址：</a:t>
            </a:r>
            <a:r>
              <a:rPr lang="en-US" altLang="zh-TW" sz="1600" smtClean="0">
                <a:solidFill>
                  <a:srgbClr val="0000FF"/>
                </a:solidFill>
                <a:ea typeface="標楷體" panose="03000509000000000000" pitchFamily="65" charset="-120"/>
                <a:hlinkClick r:id="rId7"/>
              </a:rPr>
              <a:t>http://www.flickr.com/photos/goldentime/6810492515/sizes/o/in/photostream/</a:t>
            </a:r>
            <a:r>
              <a:rPr lang="en-US" altLang="zh-TW" sz="1600" smtClean="0">
                <a:solidFill>
                  <a:srgbClr val="0000FF"/>
                </a:solidFill>
                <a:ea typeface="標楷體" panose="03000509000000000000" pitchFamily="65" charset="-120"/>
              </a:rPr>
              <a:t> </a:t>
            </a:r>
            <a:endParaRPr lang="zh-TW" altLang="en-US" sz="1600" b="1" smtClean="0">
              <a:solidFill>
                <a:srgbClr val="0000FF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07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、維基百科，網址：</a:t>
            </a:r>
            <a:r>
              <a:rPr lang="en-US" altLang="zh-TW" sz="1600" b="1" smtClean="0">
                <a:ea typeface="標楷體" panose="03000509000000000000" pitchFamily="65" charset="-120"/>
                <a:hlinkClick r:id="rId8"/>
              </a:rPr>
              <a:t>http://zh.wikipedia.org/</a:t>
            </a:r>
            <a:endParaRPr lang="zh-TW" altLang="en-US" sz="1600" b="1" smtClean="0">
              <a:solidFill>
                <a:srgbClr val="0000FF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08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、大英百科珍藏教育應用圖庫，</a:t>
            </a:r>
            <a:r>
              <a:rPr lang="en-US" altLang="zh-TW" sz="1600" b="1" smtClean="0">
                <a:ea typeface="標楷體" panose="03000509000000000000" pitchFamily="65" charset="-120"/>
                <a:hlinkClick r:id="rId9"/>
              </a:rPr>
              <a:t>http://quest.eb.com/</a:t>
            </a:r>
            <a:r>
              <a:rPr lang="en-US" altLang="zh-TW" sz="1600" b="1" smtClean="0">
                <a:ea typeface="標楷體" panose="03000509000000000000" pitchFamily="65" charset="-12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09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Google earth 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軟體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10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、張葳耑老師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11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、墾丁國家公園管理處，網址：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  <a:hlinkClick r:id="rId10"/>
              </a:rPr>
              <a:t>http://www.ktnp.gov.tw/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12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Xuite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相簿，網址：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  <a:hlinkClick r:id="rId11"/>
              </a:rPr>
              <a:t>http://photo.xuite.net/mr.coffee/4834393/16.jpg#comment-2437147</a:t>
            </a: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13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、王存立、胡文青，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臺灣的古地圖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明清時期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（臺北縣：遠足文化，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2002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）。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、徐美玲、廖偉國，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臺灣的地形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（臺北縣：遠足文化，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2008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）。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15</a:t>
            </a:r>
            <a:r>
              <a:rPr lang="zh-TW" altLang="en-US" sz="1600" b="1" smtClean="0">
                <a:solidFill>
                  <a:srgbClr val="0000FF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趙丰，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康熙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臺北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湖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〉《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科學人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2011-11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期。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o(.〞.)y 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只是想和您說說話</a:t>
            </a:r>
            <a:r>
              <a:rPr lang="zh-TW" altLang="en-US" sz="1600" smtClean="0">
                <a:solidFill>
                  <a:srgbClr val="0000FF"/>
                </a:solidFill>
                <a:ea typeface="新細明體" panose="02020500000000000000" pitchFamily="18" charset="-120"/>
              </a:rPr>
              <a:t> ，</a:t>
            </a:r>
            <a:r>
              <a:rPr lang="en-US" altLang="zh-TW" sz="1600" b="1" smtClean="0">
                <a:solidFill>
                  <a:srgbClr val="0000FF"/>
                </a:solidFill>
                <a:ea typeface="新細明體" panose="02020500000000000000" pitchFamily="18" charset="-120"/>
                <a:hlinkClick r:id="rId12"/>
              </a:rPr>
              <a:t>http://blog.xuite.net/tangtang/blog/16008030</a:t>
            </a:r>
            <a:endParaRPr lang="en-US" altLang="zh-TW" sz="1600" b="1" smtClean="0">
              <a:solidFill>
                <a:srgbClr val="0000FF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新細明體" panose="02020500000000000000" pitchFamily="18" charset="-120"/>
              </a:rPr>
              <a:t>17</a:t>
            </a:r>
            <a:r>
              <a:rPr lang="zh-TW" altLang="en-US" sz="1600" b="1" smtClean="0">
                <a:solidFill>
                  <a:srgbClr val="0000FF"/>
                </a:solidFill>
                <a:ea typeface="新細明體" panose="02020500000000000000" pitchFamily="18" charset="-120"/>
              </a:rPr>
              <a:t>、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臺東縣觀光旅遊網</a:t>
            </a:r>
            <a:r>
              <a:rPr lang="zh-TW" altLang="en-US" sz="1600" b="1" smtClean="0">
                <a:solidFill>
                  <a:srgbClr val="0000FF"/>
                </a:solidFill>
                <a:ea typeface="新細明體" panose="02020500000000000000" pitchFamily="18" charset="-120"/>
              </a:rPr>
              <a:t>，</a:t>
            </a:r>
            <a:r>
              <a:rPr lang="en-US" altLang="zh-TW" sz="1600" b="1" smtClean="0">
                <a:solidFill>
                  <a:srgbClr val="0000FF"/>
                </a:solidFill>
                <a:ea typeface="新細明體" panose="02020500000000000000" pitchFamily="18" charset="-120"/>
                <a:hlinkClick r:id="rId13"/>
              </a:rPr>
              <a:t>http://tour.taitung.gov.tw/zh-tw/Home/Index</a:t>
            </a:r>
            <a:endParaRPr lang="en-US" altLang="zh-TW" sz="1600" b="1" smtClean="0">
              <a:solidFill>
                <a:srgbClr val="0000FF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TW" sz="1600" b="1" smtClean="0">
                <a:solidFill>
                  <a:srgbClr val="0000FF"/>
                </a:solidFill>
                <a:ea typeface="新細明體" panose="02020500000000000000" pitchFamily="18" charset="-120"/>
              </a:rPr>
              <a:t>18</a:t>
            </a:r>
            <a:r>
              <a:rPr lang="zh-TW" altLang="en-US" sz="1600" b="1" smtClean="0">
                <a:solidFill>
                  <a:srgbClr val="0000FF"/>
                </a:solidFill>
                <a:ea typeface="新細明體" panose="02020500000000000000" pitchFamily="18" charset="-120"/>
              </a:rPr>
              <a:t>、</a:t>
            </a:r>
            <a:r>
              <a:rPr lang="zh-TW" altLang="en-US" sz="16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澎湖縣政府旅遊處</a:t>
            </a:r>
            <a:r>
              <a:rPr lang="zh-TW" altLang="en-US" sz="1600" b="1" smtClean="0">
                <a:solidFill>
                  <a:srgbClr val="0000FF"/>
                </a:solidFill>
                <a:ea typeface="新細明體" panose="02020500000000000000" pitchFamily="18" charset="-120"/>
              </a:rPr>
              <a:t>，</a:t>
            </a:r>
            <a:r>
              <a:rPr lang="en-US" altLang="zh-TW" sz="1600" b="1" smtClean="0">
                <a:solidFill>
                  <a:srgbClr val="0000FF"/>
                </a:solidFill>
                <a:ea typeface="新細明體" panose="02020500000000000000" pitchFamily="18" charset="-120"/>
                <a:hlinkClick r:id="rId14"/>
              </a:rPr>
              <a:t>http://tour.penghu.gov.tw/tw/culture5.aspx</a:t>
            </a:r>
            <a:endParaRPr lang="en-US" altLang="zh-TW" sz="1600" b="1" smtClean="0">
              <a:solidFill>
                <a:srgbClr val="0000FF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altLang="zh-TW" sz="1600" b="1" smtClean="0">
              <a:solidFill>
                <a:srgbClr val="0000FF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zh-TW" altLang="en-US" sz="1600" b="1" smtClean="0">
              <a:solidFill>
                <a:srgbClr val="0000FF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792692"/>
            <a:ext cx="9144000" cy="30970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771" name="Picture 1028" descr="education 2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9144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" y="-2670"/>
            <a:ext cx="9141989" cy="28679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39739" y="2943946"/>
            <a:ext cx="4284475" cy="1200329"/>
          </a:xfrm>
          <a:prstGeom prst="rect">
            <a:avLst/>
          </a:prstGeom>
          <a:solidFill>
            <a:srgbClr val="00B05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備註：為方便家長與同學</a:t>
            </a:r>
            <a:r>
              <a:rPr lang="zh-TW" altLang="en-US" sz="2400" b="1" dirty="0" smtClean="0">
                <a:solidFill>
                  <a:srgbClr val="FFFFFF"/>
                </a:solidFill>
                <a:ea typeface="標楷體" panose="03000509000000000000" pitchFamily="65" charset="-120"/>
              </a:rPr>
              <a:t>謄寫筆記。</a:t>
            </a:r>
            <a:r>
              <a:rPr lang="zh-TW" altLang="en-US" sz="2400" b="1" dirty="0">
                <a:solidFill>
                  <a:srgbClr val="FFFFFF"/>
                </a:solidFill>
                <a:ea typeface="標楷體" panose="03000509000000000000" pitchFamily="65" charset="-120"/>
              </a:rPr>
              <a:t>從下一頁起，即為本單元要抄寫的筆記內容唷！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3877" y="2949658"/>
            <a:ext cx="4248472" cy="1200329"/>
          </a:xfrm>
          <a:prstGeom prst="rect">
            <a:avLst/>
          </a:prstGeom>
          <a:solidFill>
            <a:srgbClr val="FFFF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zh-TW" sz="7200" b="1" dirty="0" smtClean="0">
                <a:solidFill>
                  <a:schemeClr val="bg1"/>
                </a:solidFill>
                <a:ea typeface="標楷體" panose="03000509000000000000" pitchFamily="65" charset="-120"/>
              </a:rPr>
              <a:t>THE END</a:t>
            </a:r>
            <a:endParaRPr lang="zh-TW" altLang="en-US" sz="7200" b="1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620713"/>
            <a:ext cx="7848600" cy="2117725"/>
          </a:xfrm>
        </p:spPr>
        <p:txBody>
          <a:bodyPr/>
          <a:lstStyle/>
          <a:p>
            <a:pPr eaLnBrk="1" hangingPunct="1"/>
            <a:r>
              <a:rPr lang="en-US" altLang="zh-TW" sz="7200" b="1" smtClean="0">
                <a:solidFill>
                  <a:srgbClr val="000000"/>
                </a:solidFill>
                <a:ea typeface="標楷體" panose="03000509000000000000" pitchFamily="65" charset="-120"/>
              </a:rPr>
              <a:t>2-1</a:t>
            </a:r>
            <a:r>
              <a:rPr lang="en-US" altLang="zh-TW" sz="6000" b="1" smtClean="0">
                <a:solidFill>
                  <a:srgbClr val="000000"/>
                </a:solidFill>
                <a:ea typeface="標楷體" panose="03000509000000000000" pitchFamily="65" charset="-120"/>
              </a:rPr>
              <a:t/>
            </a:r>
            <a:br>
              <a:rPr lang="en-US" altLang="zh-TW" sz="6000" b="1" smtClean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lang="zh-TW" altLang="en-US" sz="6000" b="1" smtClean="0">
                <a:solidFill>
                  <a:srgbClr val="000000"/>
                </a:solidFill>
                <a:ea typeface="標楷體" panose="03000509000000000000" pitchFamily="65" charset="-120"/>
              </a:rPr>
              <a:t>山海之歌～臺灣的地形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4365625"/>
            <a:ext cx="3962400" cy="1889125"/>
          </a:xfrm>
        </p:spPr>
        <p:txBody>
          <a:bodyPr/>
          <a:lstStyle/>
          <a:p>
            <a:pPr algn="l" eaLnBrk="1" hangingPunct="1"/>
            <a:r>
              <a:rPr lang="zh-TW" altLang="en-US" b="1" smtClean="0">
                <a:solidFill>
                  <a:srgbClr val="006600"/>
                </a:solidFill>
                <a:ea typeface="標楷體" panose="03000509000000000000" pitchFamily="65" charset="-120"/>
              </a:rPr>
              <a:t>◎臺灣的五大地形</a:t>
            </a:r>
          </a:p>
          <a:p>
            <a:pPr algn="l" eaLnBrk="1" hangingPunct="1"/>
            <a:r>
              <a:rPr lang="zh-TW" altLang="en-US" b="1" smtClean="0">
                <a:solidFill>
                  <a:srgbClr val="006600"/>
                </a:solidFill>
                <a:ea typeface="標楷體" panose="03000509000000000000" pitchFamily="65" charset="-120"/>
              </a:rPr>
              <a:t>◎臺灣的海岸與島嶼</a:t>
            </a:r>
          </a:p>
          <a:p>
            <a:pPr algn="l" eaLnBrk="1" hangingPunct="1"/>
            <a:r>
              <a:rPr lang="zh-TW" altLang="en-US" b="1" smtClean="0">
                <a:solidFill>
                  <a:srgbClr val="006600"/>
                </a:solidFill>
                <a:ea typeface="標楷體" panose="03000509000000000000" pitchFamily="65" charset="-120"/>
              </a:rPr>
              <a:t>◎特殊的地形景觀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File:Mt Dabajian-winter vie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4221163"/>
            <a:ext cx="58324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33375"/>
            <a:ext cx="7772400" cy="838200"/>
          </a:xfrm>
        </p:spPr>
        <p:txBody>
          <a:bodyPr/>
          <a:lstStyle/>
          <a:p>
            <a:pPr eaLnBrk="1" hangingPunct="1"/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一、臺灣的五大地形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1173163"/>
            <a:ext cx="7772400" cy="38401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</a:rPr>
              <a:t>1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、山地：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海拔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1000M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以上，地形起伏大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五大山脈：玉山山脈、雪山山脈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   中央山脈、阿里山山脈、海岸山脈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高度排名：玉山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3952m 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雪山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3886m</a:t>
            </a:r>
            <a:endParaRPr lang="zh-TW" altLang="en-US" b="1" smtClean="0">
              <a:solidFill>
                <a:srgbClr val="0000FF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</p:txBody>
      </p:sp>
      <p:pic>
        <p:nvPicPr>
          <p:cNvPr id="29702" name="Picture 6" descr="File:Laonung Ri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" y="1027113"/>
            <a:ext cx="784225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33413" y="6267450"/>
            <a:ext cx="7775575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山地的地形起伏大</a:t>
            </a:r>
            <a:r>
              <a:rPr lang="en-US" altLang="zh-TW" sz="24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圖為玉山主峰東北側。圖：維基。</a:t>
            </a:r>
          </a:p>
        </p:txBody>
      </p:sp>
      <p:pic>
        <p:nvPicPr>
          <p:cNvPr id="29705" name="Picture 9" descr="File:Mount Yu Shan - Taiw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3815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611188" y="6237288"/>
            <a:ext cx="78486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臺灣，也是東亞第一高峰～玉山主峰。圖：維基。</a:t>
            </a:r>
          </a:p>
        </p:txBody>
      </p:sp>
      <p:sp>
        <p:nvSpPr>
          <p:cNvPr id="6153" name="Text Box 13"/>
          <p:cNvSpPr txBox="1">
            <a:spLocks noChangeArrowheads="1"/>
          </p:cNvSpPr>
          <p:nvPr/>
        </p:nvSpPr>
        <p:spPr bwMode="auto">
          <a:xfrm>
            <a:off x="6507163" y="4221163"/>
            <a:ext cx="1152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1800" b="1">
                <a:solidFill>
                  <a:srgbClr val="000000"/>
                </a:solidFill>
                <a:ea typeface="標楷體" panose="03000509000000000000" pitchFamily="65" charset="-120"/>
              </a:rPr>
              <a:t>圖：維基</a:t>
            </a:r>
          </a:p>
        </p:txBody>
      </p:sp>
      <p:pic>
        <p:nvPicPr>
          <p:cNvPr id="29711" name="Picture 15" descr="d457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7848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611188" y="5949950"/>
            <a:ext cx="7848600" cy="8223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山地因地形起伏大，山路也會彎彎曲曲。圖為金水公路。圖片引自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ET today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9713" name="Picture 17" descr="台灣空白行政區圖-科話出版社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333375"/>
            <a:ext cx="44291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7164388" y="594995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圖：張崴耑</a:t>
            </a: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6948488" y="998538"/>
            <a:ext cx="1395412" cy="1277937"/>
          </a:xfrm>
          <a:custGeom>
            <a:avLst/>
            <a:gdLst>
              <a:gd name="T0" fmla="*/ 2147483646 w 771"/>
              <a:gd name="T1" fmla="*/ 0 h 862"/>
              <a:gd name="T2" fmla="*/ 2147483646 w 771"/>
              <a:gd name="T3" fmla="*/ 2147483646 h 862"/>
              <a:gd name="T4" fmla="*/ 0 w 771"/>
              <a:gd name="T5" fmla="*/ 2147483646 h 86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71" h="862">
                <a:moveTo>
                  <a:pt x="771" y="0"/>
                </a:moveTo>
                <a:cubicBezTo>
                  <a:pt x="608" y="87"/>
                  <a:pt x="446" y="174"/>
                  <a:pt x="318" y="318"/>
                </a:cubicBezTo>
                <a:cubicBezTo>
                  <a:pt x="190" y="462"/>
                  <a:pt x="53" y="771"/>
                  <a:pt x="0" y="862"/>
                </a:cubicBezTo>
              </a:path>
            </a:pathLst>
          </a:custGeom>
          <a:noFill/>
          <a:ln w="114300" cap="sq" cmpd="sng">
            <a:solidFill>
              <a:srgbClr val="9933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6565900" y="1760538"/>
            <a:ext cx="1536700" cy="4405312"/>
          </a:xfrm>
          <a:custGeom>
            <a:avLst/>
            <a:gdLst>
              <a:gd name="T0" fmla="*/ 2147483646 w 862"/>
              <a:gd name="T1" fmla="*/ 0 h 2767"/>
              <a:gd name="T2" fmla="*/ 2147483646 w 862"/>
              <a:gd name="T3" fmla="*/ 2147483646 h 2767"/>
              <a:gd name="T4" fmla="*/ 2147483646 w 862"/>
              <a:gd name="T5" fmla="*/ 2147483646 h 2767"/>
              <a:gd name="T6" fmla="*/ 2147483646 w 862"/>
              <a:gd name="T7" fmla="*/ 2147483646 h 2767"/>
              <a:gd name="T8" fmla="*/ 0 w 862"/>
              <a:gd name="T9" fmla="*/ 2147483646 h 27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" h="2767">
                <a:moveTo>
                  <a:pt x="862" y="0"/>
                </a:moveTo>
                <a:cubicBezTo>
                  <a:pt x="749" y="192"/>
                  <a:pt x="636" y="385"/>
                  <a:pt x="545" y="589"/>
                </a:cubicBezTo>
                <a:cubicBezTo>
                  <a:pt x="454" y="793"/>
                  <a:pt x="394" y="990"/>
                  <a:pt x="318" y="1224"/>
                </a:cubicBezTo>
                <a:cubicBezTo>
                  <a:pt x="242" y="1458"/>
                  <a:pt x="144" y="1739"/>
                  <a:pt x="91" y="1996"/>
                </a:cubicBezTo>
                <a:cubicBezTo>
                  <a:pt x="38" y="2253"/>
                  <a:pt x="19" y="2510"/>
                  <a:pt x="0" y="2767"/>
                </a:cubicBezTo>
              </a:path>
            </a:pathLst>
          </a:custGeom>
          <a:noFill/>
          <a:ln w="114300" cap="sq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29717" name="Freeform 21"/>
          <p:cNvSpPr>
            <a:spLocks/>
          </p:cNvSpPr>
          <p:nvPr/>
        </p:nvSpPr>
        <p:spPr bwMode="auto">
          <a:xfrm>
            <a:off x="6503988" y="2781300"/>
            <a:ext cx="576262" cy="1800225"/>
          </a:xfrm>
          <a:custGeom>
            <a:avLst/>
            <a:gdLst>
              <a:gd name="T0" fmla="*/ 2147483646 w 408"/>
              <a:gd name="T1" fmla="*/ 0 h 1406"/>
              <a:gd name="T2" fmla="*/ 2147483646 w 408"/>
              <a:gd name="T3" fmla="*/ 2147483646 h 1406"/>
              <a:gd name="T4" fmla="*/ 2147483646 w 408"/>
              <a:gd name="T5" fmla="*/ 2147483646 h 1406"/>
              <a:gd name="T6" fmla="*/ 0 w 408"/>
              <a:gd name="T7" fmla="*/ 2147483646 h 14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8" h="1406">
                <a:moveTo>
                  <a:pt x="408" y="0"/>
                </a:moveTo>
                <a:cubicBezTo>
                  <a:pt x="347" y="132"/>
                  <a:pt x="286" y="265"/>
                  <a:pt x="226" y="454"/>
                </a:cubicBezTo>
                <a:cubicBezTo>
                  <a:pt x="166" y="643"/>
                  <a:pt x="83" y="975"/>
                  <a:pt x="45" y="1134"/>
                </a:cubicBezTo>
                <a:cubicBezTo>
                  <a:pt x="7" y="1293"/>
                  <a:pt x="3" y="1349"/>
                  <a:pt x="0" y="1406"/>
                </a:cubicBezTo>
              </a:path>
            </a:pathLst>
          </a:custGeom>
          <a:noFill/>
          <a:ln w="114300" cap="sq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29718" name="Freeform 22"/>
          <p:cNvSpPr>
            <a:spLocks/>
          </p:cNvSpPr>
          <p:nvPr/>
        </p:nvSpPr>
        <p:spPr bwMode="auto">
          <a:xfrm>
            <a:off x="6264275" y="3068638"/>
            <a:ext cx="323850" cy="1344612"/>
          </a:xfrm>
          <a:custGeom>
            <a:avLst/>
            <a:gdLst>
              <a:gd name="T0" fmla="*/ 2147483646 w 272"/>
              <a:gd name="T1" fmla="*/ 0 h 816"/>
              <a:gd name="T2" fmla="*/ 2147483646 w 272"/>
              <a:gd name="T3" fmla="*/ 2147483646 h 816"/>
              <a:gd name="T4" fmla="*/ 2147483646 w 272"/>
              <a:gd name="T5" fmla="*/ 2147483646 h 816"/>
              <a:gd name="T6" fmla="*/ 0 w 272"/>
              <a:gd name="T7" fmla="*/ 2147483646 h 8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2" h="816">
                <a:moveTo>
                  <a:pt x="272" y="0"/>
                </a:moveTo>
                <a:cubicBezTo>
                  <a:pt x="223" y="98"/>
                  <a:pt x="174" y="197"/>
                  <a:pt x="136" y="272"/>
                </a:cubicBezTo>
                <a:cubicBezTo>
                  <a:pt x="98" y="347"/>
                  <a:pt x="68" y="362"/>
                  <a:pt x="45" y="453"/>
                </a:cubicBezTo>
                <a:cubicBezTo>
                  <a:pt x="22" y="544"/>
                  <a:pt x="11" y="680"/>
                  <a:pt x="0" y="816"/>
                </a:cubicBezTo>
              </a:path>
            </a:pathLst>
          </a:custGeom>
          <a:noFill/>
          <a:ln w="114300" cap="sq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29721" name="Freeform 25"/>
          <p:cNvSpPr>
            <a:spLocks/>
          </p:cNvSpPr>
          <p:nvPr/>
        </p:nvSpPr>
        <p:spPr bwMode="auto">
          <a:xfrm>
            <a:off x="7164388" y="2708275"/>
            <a:ext cx="647700" cy="1873250"/>
          </a:xfrm>
          <a:custGeom>
            <a:avLst/>
            <a:gdLst>
              <a:gd name="T0" fmla="*/ 2147483646 w 408"/>
              <a:gd name="T1" fmla="*/ 0 h 1180"/>
              <a:gd name="T2" fmla="*/ 2147483646 w 408"/>
              <a:gd name="T3" fmla="*/ 2147483646 h 1180"/>
              <a:gd name="T4" fmla="*/ 2147483646 w 408"/>
              <a:gd name="T5" fmla="*/ 2147483646 h 1180"/>
              <a:gd name="T6" fmla="*/ 2147483646 w 408"/>
              <a:gd name="T7" fmla="*/ 2147483646 h 1180"/>
              <a:gd name="T8" fmla="*/ 2147483646 w 408"/>
              <a:gd name="T9" fmla="*/ 2147483646 h 1180"/>
              <a:gd name="T10" fmla="*/ 2147483646 w 408"/>
              <a:gd name="T11" fmla="*/ 2147483646 h 1180"/>
              <a:gd name="T12" fmla="*/ 0 w 408"/>
              <a:gd name="T13" fmla="*/ 2147483646 h 1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8" h="1180">
                <a:moveTo>
                  <a:pt x="408" y="0"/>
                </a:moveTo>
                <a:cubicBezTo>
                  <a:pt x="355" y="113"/>
                  <a:pt x="302" y="227"/>
                  <a:pt x="272" y="318"/>
                </a:cubicBezTo>
                <a:cubicBezTo>
                  <a:pt x="242" y="409"/>
                  <a:pt x="242" y="477"/>
                  <a:pt x="227" y="545"/>
                </a:cubicBezTo>
                <a:cubicBezTo>
                  <a:pt x="212" y="613"/>
                  <a:pt x="196" y="673"/>
                  <a:pt x="181" y="726"/>
                </a:cubicBezTo>
                <a:cubicBezTo>
                  <a:pt x="166" y="779"/>
                  <a:pt x="151" y="817"/>
                  <a:pt x="136" y="862"/>
                </a:cubicBezTo>
                <a:cubicBezTo>
                  <a:pt x="121" y="907"/>
                  <a:pt x="114" y="945"/>
                  <a:pt x="91" y="998"/>
                </a:cubicBezTo>
                <a:cubicBezTo>
                  <a:pt x="68" y="1051"/>
                  <a:pt x="15" y="1142"/>
                  <a:pt x="0" y="1180"/>
                </a:cubicBezTo>
              </a:path>
            </a:pathLst>
          </a:custGeom>
          <a:noFill/>
          <a:ln w="114300" cap="sq" cmpd="sng">
            <a:solidFill>
              <a:srgbClr val="80008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29722" name="AutoShape 26"/>
          <p:cNvSpPr>
            <a:spLocks noChangeArrowheads="1"/>
          </p:cNvSpPr>
          <p:nvPr/>
        </p:nvSpPr>
        <p:spPr bwMode="auto">
          <a:xfrm>
            <a:off x="4665663" y="463550"/>
            <a:ext cx="1728787" cy="504825"/>
          </a:xfrm>
          <a:prstGeom prst="wedgeRoundRectCallout">
            <a:avLst>
              <a:gd name="adj1" fmla="val 99588"/>
              <a:gd name="adj2" fmla="val 164153"/>
              <a:gd name="adj3" fmla="val 16667"/>
            </a:avLst>
          </a:prstGeom>
          <a:solidFill>
            <a:schemeClr val="accent1"/>
          </a:solidFill>
          <a:ln w="254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雪山山脈</a:t>
            </a:r>
          </a:p>
        </p:txBody>
      </p:sp>
      <p:sp>
        <p:nvSpPr>
          <p:cNvPr id="29723" name="AutoShape 27"/>
          <p:cNvSpPr>
            <a:spLocks noChangeArrowheads="1"/>
          </p:cNvSpPr>
          <p:nvPr/>
        </p:nvSpPr>
        <p:spPr bwMode="auto">
          <a:xfrm>
            <a:off x="4356100" y="1484313"/>
            <a:ext cx="1728788" cy="504825"/>
          </a:xfrm>
          <a:prstGeom prst="wedgeRoundRectCallout">
            <a:avLst>
              <a:gd name="adj1" fmla="val 118963"/>
              <a:gd name="adj2" fmla="val 187736"/>
              <a:gd name="adj3" fmla="val 16667"/>
            </a:avLst>
          </a:prstGeom>
          <a:solidFill>
            <a:srgbClr val="FF99CC"/>
          </a:solidFill>
          <a:ln w="254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中央山脈</a:t>
            </a:r>
          </a:p>
        </p:txBody>
      </p:sp>
      <p:sp>
        <p:nvSpPr>
          <p:cNvPr id="29724" name="AutoShape 28"/>
          <p:cNvSpPr>
            <a:spLocks noChangeArrowheads="1"/>
          </p:cNvSpPr>
          <p:nvPr/>
        </p:nvSpPr>
        <p:spPr bwMode="auto">
          <a:xfrm>
            <a:off x="4257675" y="5661025"/>
            <a:ext cx="1728788" cy="504825"/>
          </a:xfrm>
          <a:prstGeom prst="wedgeRoundRectCallout">
            <a:avLst>
              <a:gd name="adj1" fmla="val 82139"/>
              <a:gd name="adj2" fmla="val -326417"/>
              <a:gd name="adj3" fmla="val 16667"/>
            </a:avLst>
          </a:prstGeom>
          <a:solidFill>
            <a:srgbClr val="99CCFF"/>
          </a:solidFill>
          <a:ln w="254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玉山山脈</a:t>
            </a:r>
          </a:p>
        </p:txBody>
      </p:sp>
      <p:sp>
        <p:nvSpPr>
          <p:cNvPr id="29725" name="AutoShape 29"/>
          <p:cNvSpPr>
            <a:spLocks noChangeArrowheads="1"/>
          </p:cNvSpPr>
          <p:nvPr/>
        </p:nvSpPr>
        <p:spPr bwMode="auto">
          <a:xfrm>
            <a:off x="7329488" y="5114925"/>
            <a:ext cx="1728787" cy="504825"/>
          </a:xfrm>
          <a:prstGeom prst="wedgeRoundRectCallout">
            <a:avLst>
              <a:gd name="adj1" fmla="val -43847"/>
              <a:gd name="adj2" fmla="val -272644"/>
              <a:gd name="adj3" fmla="val 16667"/>
            </a:avLst>
          </a:prstGeom>
          <a:solidFill>
            <a:srgbClr val="CC66FF"/>
          </a:solidFill>
          <a:ln w="254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海岸山脈</a:t>
            </a:r>
          </a:p>
        </p:txBody>
      </p:sp>
      <p:sp>
        <p:nvSpPr>
          <p:cNvPr id="29726" name="AutoShape 30"/>
          <p:cNvSpPr>
            <a:spLocks noChangeArrowheads="1"/>
          </p:cNvSpPr>
          <p:nvPr/>
        </p:nvSpPr>
        <p:spPr bwMode="auto">
          <a:xfrm>
            <a:off x="3560763" y="3068638"/>
            <a:ext cx="1873250" cy="504825"/>
          </a:xfrm>
          <a:prstGeom prst="wedgeRoundRectCallout">
            <a:avLst>
              <a:gd name="adj1" fmla="val 94153"/>
              <a:gd name="adj2" fmla="val 52829"/>
              <a:gd name="adj3" fmla="val 16667"/>
            </a:avLst>
          </a:prstGeom>
          <a:solidFill>
            <a:srgbClr val="CCFFCC"/>
          </a:solidFill>
          <a:ln w="254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阿里山山脈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  <p:bldP spid="29703" grpId="1" animBg="1"/>
      <p:bldP spid="29706" grpId="0" animBg="1"/>
      <p:bldP spid="29706" grpId="1" animBg="1"/>
      <p:bldP spid="29712" grpId="0" animBg="1"/>
      <p:bldP spid="29712" grpId="1" animBg="1"/>
      <p:bldP spid="29714" grpId="0"/>
      <p:bldP spid="29715" grpId="0" animBg="1"/>
      <p:bldP spid="29716" grpId="0" animBg="1"/>
      <p:bldP spid="29717" grpId="0" animBg="1"/>
      <p:bldP spid="29718" grpId="0" animBg="1"/>
      <p:bldP spid="29721" grpId="0" animBg="1"/>
      <p:bldP spid="29722" grpId="0" animBg="1"/>
      <p:bldP spid="29722" grpId="1" animBg="1"/>
      <p:bldP spid="29723" grpId="0" animBg="1"/>
      <p:bldP spid="29723" grpId="1" animBg="1"/>
      <p:bldP spid="29724" grpId="0" animBg="1"/>
      <p:bldP spid="29724" grpId="1" animBg="1"/>
      <p:bldP spid="29725" grpId="0" animBg="1"/>
      <p:bldP spid="29725" grpId="1" animBg="1"/>
      <p:bldP spid="29726" grpId="0" animBg="1"/>
      <p:bldP spid="2972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33375"/>
            <a:ext cx="7772400" cy="838200"/>
          </a:xfrm>
        </p:spPr>
        <p:txBody>
          <a:bodyPr/>
          <a:lstStyle/>
          <a:p>
            <a:pPr eaLnBrk="1" hangingPunct="1"/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一、臺灣的五大地形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1173163"/>
            <a:ext cx="7772400" cy="5064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</a:rPr>
              <a:t>1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、山地：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海拔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1000M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以上，地形起伏大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五大山脈：玉山山脈、雪山山脈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   中央山脈、阿里山山脈、海岸山脈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高度排名：玉山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3952m 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雪山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3886m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</a:rPr>
              <a:t>2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、丘陵：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海拔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～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1000M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之間，起伏較緩和。</a:t>
            </a:r>
            <a:endParaRPr lang="en-US" altLang="zh-TW" b="1" smtClean="0">
              <a:solidFill>
                <a:srgbClr val="0000FF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代表：竹東丘陵、苗栗丘陵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b="1" smtClean="0">
              <a:solidFill>
                <a:srgbClr val="0000FF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549275"/>
            <a:ext cx="8066087" cy="6192838"/>
          </a:xfrm>
        </p:spPr>
        <p:txBody>
          <a:bodyPr/>
          <a:lstStyle/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</a:rPr>
              <a:t>3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、臺地：</a:t>
            </a: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海拔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～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1000M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之間，頂層平坦。</a:t>
            </a:r>
            <a:endParaRPr lang="en-US" altLang="zh-TW" b="1" smtClean="0">
              <a:solidFill>
                <a:srgbClr val="0000FF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代表：大肚臺地、八卦臺地</a:t>
            </a: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                林口臺地、桃園臺地</a:t>
            </a:r>
            <a:endParaRPr lang="en-US" altLang="zh-TW" b="1" smtClean="0">
              <a:solidFill>
                <a:srgbClr val="0000FF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</a:rPr>
              <a:t>4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、平原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：</a:t>
            </a:r>
            <a:endParaRPr lang="zh-TW" altLang="en-US" b="1" smtClean="0">
              <a:solidFill>
                <a:srgbClr val="0000FF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海拔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100M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以下，河川沖積，地勢低平。</a:t>
            </a: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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交通便利、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人口密集、利於耕作</a:t>
            </a:r>
            <a:endParaRPr lang="en-US" altLang="zh-TW" b="1" smtClean="0">
              <a:solidFill>
                <a:srgbClr val="0000FF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代表：嘉南平原（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No.1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）、屏東平原</a:t>
            </a: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                宜蘭平原、花東縱谷平原</a:t>
            </a:r>
            <a:endParaRPr lang="en-US" altLang="zh-TW" b="1" smtClean="0">
              <a:solidFill>
                <a:srgbClr val="0000FF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</a:rPr>
              <a:t>5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、盆地：</a:t>
            </a: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四周高而中央低，形狀似盆。</a:t>
            </a: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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代表：臺北盆地、臺中盆地、埔里盆地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" descr="1"/>
          <p:cNvPicPr>
            <a:picLocks noChangeAspect="1" noChangeArrowheads="1"/>
          </p:cNvPicPr>
          <p:nvPr/>
        </p:nvPicPr>
        <p:blipFill>
          <a:blip r:embed="rId2" cstate="email">
            <a:lum bright="-100000" contrast="-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1196975"/>
            <a:ext cx="3900487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1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116013" y="1984375"/>
            <a:ext cx="273526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1.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沙岸</a:t>
            </a: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-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海岸平直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2.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溼地、潟湖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3.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大鵬灣</a:t>
            </a: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-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養殖業</a:t>
            </a:r>
          </a:p>
        </p:txBody>
      </p:sp>
      <p:sp>
        <p:nvSpPr>
          <p:cNvPr id="36868" name="AutoShape 1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331913" y="4652963"/>
            <a:ext cx="1441450" cy="504825"/>
          </a:xfrm>
          <a:prstGeom prst="wedgeRoundRectCallout">
            <a:avLst>
              <a:gd name="adj1" fmla="val 8259"/>
              <a:gd name="adj2" fmla="val -99056"/>
              <a:gd name="adj3" fmla="val 16667"/>
            </a:avLst>
          </a:prstGeom>
          <a:solidFill>
            <a:schemeClr val="accent1"/>
          </a:solidFill>
          <a:ln w="22225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澎湖</a:t>
            </a:r>
            <a:r>
              <a:rPr lang="en-US" altLang="zh-TW" sz="2400" b="1">
                <a:solidFill>
                  <a:srgbClr val="000000"/>
                </a:solidFill>
                <a:ea typeface="新細明體" panose="02020500000000000000" pitchFamily="18" charset="-120"/>
              </a:rPr>
              <a:t>(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</a:t>
            </a:r>
            <a:r>
              <a:rPr lang="en-US" altLang="zh-TW" sz="2400" b="1">
                <a:solidFill>
                  <a:srgbClr val="000000"/>
                </a:solidFill>
                <a:ea typeface="新細明體" panose="02020500000000000000" pitchFamily="18" charset="-120"/>
              </a:rPr>
              <a:t>)</a:t>
            </a:r>
            <a:endParaRPr lang="zh-TW" altLang="en-US" sz="2400" b="1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36869" name="Text Box 1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572000" y="115888"/>
            <a:ext cx="360045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3686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岩岸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風化 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海蝕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野柳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奇岩怪石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東北角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岬角、海灣</a:t>
            </a:r>
            <a:endParaRPr lang="en-US" altLang="zh-TW" sz="28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870" name="Text Box 1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492500" y="6300788"/>
            <a:ext cx="23764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b="1">
                <a:solidFill>
                  <a:srgbClr val="CC00CC"/>
                </a:solidFill>
                <a:ea typeface="標楷體" panose="03000509000000000000" pitchFamily="65" charset="-120"/>
              </a:rPr>
              <a:t>珊瑚礁岩岸</a:t>
            </a:r>
          </a:p>
        </p:txBody>
      </p:sp>
      <p:sp>
        <p:nvSpPr>
          <p:cNvPr id="36871" name="Text Box 19"/>
          <p:cNvSpPr txBox="1">
            <a:spLocks noChangeArrowheads="1"/>
          </p:cNvSpPr>
          <p:nvPr/>
        </p:nvSpPr>
        <p:spPr bwMode="auto">
          <a:xfrm>
            <a:off x="4763" y="0"/>
            <a:ext cx="1016000" cy="68580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5400" b="1">
                <a:solidFill>
                  <a:srgbClr val="000000"/>
                </a:solidFill>
                <a:ea typeface="標楷體" panose="03000509000000000000" pitchFamily="65" charset="-120"/>
              </a:rPr>
              <a:t>二、臺灣的海岸與島嶼</a:t>
            </a:r>
          </a:p>
        </p:txBody>
      </p:sp>
      <p:sp>
        <p:nvSpPr>
          <p:cNvPr id="36872" name="Text Box 21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508625" y="3429000"/>
            <a:ext cx="36353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斷層海岸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地殼隆起</a:t>
            </a:r>
            <a:r>
              <a:rPr lang="zh-TW" altLang="en-US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清水斷崖</a:t>
            </a:r>
          </a:p>
        </p:txBody>
      </p:sp>
      <p:sp>
        <p:nvSpPr>
          <p:cNvPr id="36873" name="Oval 22"/>
          <p:cNvSpPr>
            <a:spLocks noChangeArrowheads="1"/>
          </p:cNvSpPr>
          <p:nvPr/>
        </p:nvSpPr>
        <p:spPr bwMode="auto">
          <a:xfrm>
            <a:off x="5940425" y="2062163"/>
            <a:ext cx="287338" cy="287337"/>
          </a:xfrm>
          <a:prstGeom prst="ellipse">
            <a:avLst/>
          </a:prstGeom>
          <a:solidFill>
            <a:srgbClr val="FF66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6874" name="AutoShape 2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369050" y="1731963"/>
            <a:ext cx="1655763" cy="504825"/>
          </a:xfrm>
          <a:prstGeom prst="wedgeRoundRectCallout">
            <a:avLst>
              <a:gd name="adj1" fmla="val -58630"/>
              <a:gd name="adj2" fmla="val 33333"/>
              <a:gd name="adj3" fmla="val 16667"/>
            </a:avLst>
          </a:prstGeom>
          <a:solidFill>
            <a:schemeClr val="accent1"/>
          </a:solidFill>
          <a:ln w="22225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龜山島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火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6875" name="Oval 24"/>
          <p:cNvSpPr>
            <a:spLocks noChangeArrowheads="1"/>
          </p:cNvSpPr>
          <p:nvPr/>
        </p:nvSpPr>
        <p:spPr bwMode="auto">
          <a:xfrm>
            <a:off x="1908175" y="4005263"/>
            <a:ext cx="503238" cy="433387"/>
          </a:xfrm>
          <a:prstGeom prst="ellipse">
            <a:avLst/>
          </a:prstGeom>
          <a:solidFill>
            <a:srgbClr val="FF66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6876" name="Oval 25"/>
          <p:cNvSpPr>
            <a:spLocks noChangeArrowheads="1"/>
          </p:cNvSpPr>
          <p:nvPr/>
        </p:nvSpPr>
        <p:spPr bwMode="auto">
          <a:xfrm>
            <a:off x="3563938" y="5949950"/>
            <a:ext cx="215900" cy="215900"/>
          </a:xfrm>
          <a:prstGeom prst="ellipse">
            <a:avLst/>
          </a:prstGeom>
          <a:solidFill>
            <a:srgbClr val="80008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6877" name="AutoShape 26"/>
          <p:cNvSpPr>
            <a:spLocks noChangeArrowheads="1"/>
          </p:cNvSpPr>
          <p:nvPr/>
        </p:nvSpPr>
        <p:spPr bwMode="auto">
          <a:xfrm>
            <a:off x="2195513" y="5805488"/>
            <a:ext cx="1152525" cy="792162"/>
          </a:xfrm>
          <a:prstGeom prst="wedgeRoundRectCallout">
            <a:avLst>
              <a:gd name="adj1" fmla="val 72176"/>
              <a:gd name="adj2" fmla="val -15329"/>
              <a:gd name="adj3" fmla="val 16667"/>
            </a:avLst>
          </a:prstGeom>
          <a:solidFill>
            <a:srgbClr val="CC99FF"/>
          </a:solidFill>
          <a:ln w="22225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小琉球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珊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6878" name="Oval 27"/>
          <p:cNvSpPr>
            <a:spLocks noChangeArrowheads="1"/>
          </p:cNvSpPr>
          <p:nvPr/>
        </p:nvSpPr>
        <p:spPr bwMode="auto">
          <a:xfrm>
            <a:off x="5076825" y="5229225"/>
            <a:ext cx="287338" cy="287338"/>
          </a:xfrm>
          <a:prstGeom prst="ellipse">
            <a:avLst/>
          </a:prstGeom>
          <a:solidFill>
            <a:srgbClr val="FF66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6879" name="Oval 28"/>
          <p:cNvSpPr>
            <a:spLocks noChangeArrowheads="1"/>
          </p:cNvSpPr>
          <p:nvPr/>
        </p:nvSpPr>
        <p:spPr bwMode="auto">
          <a:xfrm>
            <a:off x="5580063" y="5949950"/>
            <a:ext cx="287337" cy="287338"/>
          </a:xfrm>
          <a:prstGeom prst="ellipse">
            <a:avLst/>
          </a:prstGeom>
          <a:solidFill>
            <a:srgbClr val="FF66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6880" name="AutoShape 2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435600" y="4941888"/>
            <a:ext cx="1655763" cy="504825"/>
          </a:xfrm>
          <a:prstGeom prst="wedgeRoundRectCallout">
            <a:avLst>
              <a:gd name="adj1" fmla="val -64380"/>
              <a:gd name="adj2" fmla="val 32704"/>
              <a:gd name="adj3" fmla="val 16667"/>
            </a:avLst>
          </a:prstGeom>
          <a:solidFill>
            <a:schemeClr val="accent1"/>
          </a:solidFill>
          <a:ln w="22225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綠島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火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6881" name="AutoShape 30"/>
          <p:cNvSpPr>
            <a:spLocks noChangeArrowheads="1"/>
          </p:cNvSpPr>
          <p:nvPr/>
        </p:nvSpPr>
        <p:spPr bwMode="auto">
          <a:xfrm>
            <a:off x="5940425" y="5589588"/>
            <a:ext cx="1655763" cy="504825"/>
          </a:xfrm>
          <a:prstGeom prst="wedgeRoundRectCallout">
            <a:avLst>
              <a:gd name="adj1" fmla="val -63134"/>
              <a:gd name="adj2" fmla="val 52829"/>
              <a:gd name="adj3" fmla="val 16667"/>
            </a:avLst>
          </a:prstGeom>
          <a:solidFill>
            <a:schemeClr val="accent1"/>
          </a:solidFill>
          <a:ln w="22225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蘭嶼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火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三、特殊地形景觀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00200"/>
            <a:ext cx="8380412" cy="470852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◎火山：陽明山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大屯火山群：地熱、硫磺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◎峽谷：太魯閣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立霧溪：大理石、一線天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◎泥岩地質：土質軟、不利植物生長</a:t>
            </a:r>
            <a:endParaRPr lang="en-US" altLang="zh-TW" b="1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a.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高雄燕巢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泥火山（天然氣 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 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泥漿）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b.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屏東恆春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出火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c.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臺南關仔領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水火同源</a:t>
            </a:r>
            <a:endParaRPr lang="en-US" altLang="zh-TW" b="1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d.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臺南左鎮草山</a:t>
            </a:r>
            <a:r>
              <a:rPr lang="en-US" altLang="zh-TW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惡地地形（月世界）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altLang="zh-TW" b="1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772400" cy="838200"/>
          </a:xfrm>
        </p:spPr>
        <p:txBody>
          <a:bodyPr/>
          <a:lstStyle/>
          <a:p>
            <a:pPr eaLnBrk="1" hangingPunct="1"/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一、臺灣的五大地形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76400"/>
            <a:ext cx="7772400" cy="38401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</a:rPr>
              <a:t>2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、丘陵：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海拔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～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1000M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之間，起伏較緩和。</a:t>
            </a:r>
            <a:endParaRPr lang="en-US" altLang="zh-TW" b="1" smtClean="0">
              <a:solidFill>
                <a:srgbClr val="0000FF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代表：竹東丘陵、苗栗丘陵</a:t>
            </a:r>
          </a:p>
        </p:txBody>
      </p:sp>
      <p:pic>
        <p:nvPicPr>
          <p:cNvPr id="7172" name="Picture 5" descr="File:View from connors hill panoram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831532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14350" y="5759450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圖：維基</a:t>
            </a:r>
          </a:p>
        </p:txBody>
      </p:sp>
      <p:pic>
        <p:nvPicPr>
          <p:cNvPr id="35847" name="Picture 7" descr="%E5%8D%97%E6%8A%95%E7%B8%A3%E5%85%AB%E5%8D%A6%E8%8C%B6%E5%9C%929-%E6%8E%A1%E8%8C%B6%E5%BF%9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54013"/>
            <a:ext cx="8064500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468313" y="5734050"/>
            <a:ext cx="8064500" cy="8223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丘陵地形地形起伏較小、排水良好，常作為茶園。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圖：水土保持局</a:t>
            </a:r>
          </a:p>
        </p:txBody>
      </p:sp>
      <p:pic>
        <p:nvPicPr>
          <p:cNvPr id="35849" name="Picture 9" descr="台灣空白行政區圖-科話出版社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44291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7092950" y="594995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圖：張崴耑</a:t>
            </a:r>
          </a:p>
        </p:txBody>
      </p:sp>
      <p:sp>
        <p:nvSpPr>
          <p:cNvPr id="35851" name="AutoShape 11"/>
          <p:cNvSpPr>
            <a:spLocks noChangeArrowheads="1"/>
          </p:cNvSpPr>
          <p:nvPr/>
        </p:nvSpPr>
        <p:spPr bwMode="auto">
          <a:xfrm>
            <a:off x="6516688" y="1773238"/>
            <a:ext cx="288925" cy="2889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rgbClr val="FF0000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5852" name="AutoShape 12"/>
          <p:cNvSpPr>
            <a:spLocks noChangeArrowheads="1"/>
          </p:cNvSpPr>
          <p:nvPr/>
        </p:nvSpPr>
        <p:spPr bwMode="auto">
          <a:xfrm>
            <a:off x="6877050" y="1484313"/>
            <a:ext cx="360363" cy="28416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rgbClr val="0000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" name="圓角矩形圖說文字 1"/>
          <p:cNvSpPr/>
          <p:nvPr/>
        </p:nvSpPr>
        <p:spPr bwMode="auto">
          <a:xfrm>
            <a:off x="4572000" y="981075"/>
            <a:ext cx="1728788" cy="539750"/>
          </a:xfrm>
          <a:prstGeom prst="wedgeRoundRectCallout">
            <a:avLst>
              <a:gd name="adj1" fmla="val 87993"/>
              <a:gd name="adj2" fmla="val 76467"/>
              <a:gd name="adj3" fmla="val 16667"/>
            </a:avLst>
          </a:prstGeom>
          <a:solidFill>
            <a:schemeClr val="accent3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竹東丘陵</a:t>
            </a:r>
          </a:p>
        </p:txBody>
      </p:sp>
      <p:sp>
        <p:nvSpPr>
          <p:cNvPr id="15" name="圓角矩形圖說文字 14"/>
          <p:cNvSpPr>
            <a:spLocks noChangeArrowheads="1"/>
          </p:cNvSpPr>
          <p:nvPr/>
        </p:nvSpPr>
        <p:spPr bwMode="auto">
          <a:xfrm>
            <a:off x="4284663" y="2092325"/>
            <a:ext cx="1727200" cy="539750"/>
          </a:xfrm>
          <a:prstGeom prst="wedgeRoundRectCallout">
            <a:avLst>
              <a:gd name="adj1" fmla="val 81208"/>
              <a:gd name="adj2" fmla="val -66815"/>
              <a:gd name="adj3" fmla="val 16667"/>
            </a:avLst>
          </a:prstGeom>
          <a:solidFill>
            <a:srgbClr val="FF5050"/>
          </a:solidFill>
          <a:ln w="12700" cap="sq" algn="ctr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8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苗栗丘陵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/>
      <p:bldP spid="35848" grpId="1" animBg="1"/>
      <p:bldP spid="35850" grpId="0"/>
      <p:bldP spid="35851" grpId="0" animBg="1"/>
      <p:bldP spid="358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12875"/>
            <a:ext cx="7772400" cy="24479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</a:rPr>
              <a:t>3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、臺地：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海拔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～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1000M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之間，頂層平坦。</a:t>
            </a:r>
            <a:endParaRPr lang="en-US" altLang="zh-TW" b="1" smtClean="0">
              <a:solidFill>
                <a:srgbClr val="0000FF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代表：大肚臺地、八卦臺地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                林口臺地、桃園臺地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789363"/>
            <a:ext cx="7993062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880745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79388" y="6237288"/>
            <a:ext cx="8785225" cy="4572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利用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Google earth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空中俯瞰八卦臺地。</a:t>
            </a: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1628775"/>
            <a:ext cx="9001125" cy="450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84213" y="4508500"/>
            <a:ext cx="1584325" cy="498475"/>
          </a:xfrm>
          <a:prstGeom prst="rect">
            <a:avLst/>
          </a:prstGeom>
          <a:solidFill>
            <a:srgbClr val="FFFF00"/>
          </a:solidFill>
          <a:ln w="41275" cap="sq">
            <a:solidFill>
              <a:srgbClr val="FF00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>
                <a:solidFill>
                  <a:srgbClr val="000000"/>
                </a:solidFill>
                <a:ea typeface="標楷體" panose="03000509000000000000" pitchFamily="65" charset="-120"/>
              </a:rPr>
              <a:t>大肚臺地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235825" y="594995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圖：張崴耑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5724525" y="4508500"/>
            <a:ext cx="1584325" cy="498475"/>
          </a:xfrm>
          <a:prstGeom prst="rect">
            <a:avLst/>
          </a:prstGeom>
          <a:solidFill>
            <a:srgbClr val="FFFF00"/>
          </a:solidFill>
          <a:ln w="41275" cap="sq">
            <a:solidFill>
              <a:srgbClr val="FF00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>
                <a:solidFill>
                  <a:srgbClr val="000000"/>
                </a:solidFill>
                <a:ea typeface="標楷體" panose="03000509000000000000" pitchFamily="65" charset="-120"/>
              </a:rPr>
              <a:t>八卦臺地</a:t>
            </a:r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2195513" y="3500438"/>
            <a:ext cx="144462" cy="144462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7901" name="AutoShape 13"/>
          <p:cNvSpPr>
            <a:spLocks noChangeArrowheads="1"/>
          </p:cNvSpPr>
          <p:nvPr/>
        </p:nvSpPr>
        <p:spPr bwMode="auto">
          <a:xfrm>
            <a:off x="468313" y="2420938"/>
            <a:ext cx="1655762" cy="576262"/>
          </a:xfrm>
          <a:prstGeom prst="wedgeRoundRectCallout">
            <a:avLst>
              <a:gd name="adj1" fmla="val 51819"/>
              <a:gd name="adj2" fmla="val 128236"/>
              <a:gd name="adj3" fmla="val 16667"/>
            </a:avLst>
          </a:prstGeom>
          <a:solidFill>
            <a:schemeClr val="accent1"/>
          </a:solidFill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>
                <a:solidFill>
                  <a:srgbClr val="000000"/>
                </a:solidFill>
                <a:ea typeface="標楷體" panose="03000509000000000000" pitchFamily="65" charset="-120"/>
              </a:rPr>
              <a:t>長安國小</a:t>
            </a:r>
          </a:p>
        </p:txBody>
      </p:sp>
      <p:sp>
        <p:nvSpPr>
          <p:cNvPr id="8204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" y="503238"/>
            <a:ext cx="7772400" cy="838200"/>
          </a:xfrm>
        </p:spPr>
        <p:txBody>
          <a:bodyPr/>
          <a:lstStyle/>
          <a:p>
            <a:pPr algn="ctr" eaLnBrk="1" hangingPunct="1"/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一、臺灣的五大地形</a:t>
            </a:r>
          </a:p>
        </p:txBody>
      </p:sp>
      <p:pic>
        <p:nvPicPr>
          <p:cNvPr id="37895" name="Picture 7" descr="台灣空白行政區圖-科話出版社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593725"/>
            <a:ext cx="44291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7380288" y="1052513"/>
            <a:ext cx="215900" cy="215900"/>
          </a:xfrm>
          <a:prstGeom prst="ellipse">
            <a:avLst/>
          </a:prstGeom>
          <a:solidFill>
            <a:srgbClr val="0000FF"/>
          </a:solidFill>
          <a:ln w="254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7019925" y="1196975"/>
            <a:ext cx="288925" cy="287338"/>
          </a:xfrm>
          <a:prstGeom prst="ellipse">
            <a:avLst/>
          </a:prstGeom>
          <a:solidFill>
            <a:srgbClr val="FF6600"/>
          </a:solidFill>
          <a:ln w="28575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6227763" y="2459038"/>
            <a:ext cx="215900" cy="215900"/>
          </a:xfrm>
          <a:prstGeom prst="ellipse">
            <a:avLst/>
          </a:prstGeom>
          <a:solidFill>
            <a:srgbClr val="008000"/>
          </a:solidFill>
          <a:ln w="28575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 rot="1380000">
            <a:off x="5940425" y="2852738"/>
            <a:ext cx="215900" cy="360362"/>
          </a:xfrm>
          <a:prstGeom prst="ellipse">
            <a:avLst/>
          </a:prstGeom>
          <a:solidFill>
            <a:srgbClr val="FF00FF"/>
          </a:solidFill>
          <a:ln w="28575" cap="sq">
            <a:solidFill>
              <a:srgbClr val="00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32363" y="333375"/>
            <a:ext cx="1800225" cy="503238"/>
          </a:xfrm>
          <a:prstGeom prst="wedgeRoundRectCallout">
            <a:avLst>
              <a:gd name="adj1" fmla="val 85009"/>
              <a:gd name="adj2" fmla="val 97319"/>
              <a:gd name="adj3" fmla="val 16667"/>
            </a:avLst>
          </a:prstGeom>
          <a:solidFill>
            <a:srgbClr val="0000FF"/>
          </a:solidFill>
          <a:ln w="1905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F8F8F8"/>
                </a:solidFill>
                <a:ea typeface="標楷體" panose="03000509000000000000" pitchFamily="65" charset="-120"/>
              </a:rPr>
              <a:t>林口臺地</a:t>
            </a:r>
          </a:p>
        </p:txBody>
      </p:sp>
      <p:sp>
        <p:nvSpPr>
          <p:cNvPr id="37907" name="AutoShape 19"/>
          <p:cNvSpPr>
            <a:spLocks noChangeArrowheads="1"/>
          </p:cNvSpPr>
          <p:nvPr/>
        </p:nvSpPr>
        <p:spPr bwMode="auto">
          <a:xfrm>
            <a:off x="7380288" y="1989138"/>
            <a:ext cx="1584325" cy="503237"/>
          </a:xfrm>
          <a:prstGeom prst="wedgeRoundRectCallout">
            <a:avLst>
              <a:gd name="adj1" fmla="val -58519"/>
              <a:gd name="adj2" fmla="val -158519"/>
              <a:gd name="adj3" fmla="val 16667"/>
            </a:avLst>
          </a:prstGeom>
          <a:solidFill>
            <a:srgbClr val="FF9900"/>
          </a:solidFill>
          <a:ln w="1905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桃園臺地</a:t>
            </a:r>
          </a:p>
        </p:txBody>
      </p:sp>
      <p:sp>
        <p:nvSpPr>
          <p:cNvPr id="37908" name="AutoShape 20"/>
          <p:cNvSpPr>
            <a:spLocks noChangeArrowheads="1"/>
          </p:cNvSpPr>
          <p:nvPr/>
        </p:nvSpPr>
        <p:spPr bwMode="auto">
          <a:xfrm>
            <a:off x="3708400" y="1700213"/>
            <a:ext cx="1800225" cy="503237"/>
          </a:xfrm>
          <a:prstGeom prst="wedgeRoundRectCallout">
            <a:avLst>
              <a:gd name="adj1" fmla="val 87829"/>
              <a:gd name="adj2" fmla="val 103630"/>
              <a:gd name="adj3" fmla="val 16667"/>
            </a:avLst>
          </a:prstGeom>
          <a:solidFill>
            <a:srgbClr val="008000"/>
          </a:solidFill>
          <a:ln w="1905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F8F8F8"/>
                </a:solidFill>
                <a:ea typeface="標楷體" panose="03000509000000000000" pitchFamily="65" charset="-120"/>
              </a:rPr>
              <a:t>大肚臺地</a:t>
            </a:r>
          </a:p>
        </p:txBody>
      </p:sp>
      <p:sp>
        <p:nvSpPr>
          <p:cNvPr id="37909" name="AutoShape 21"/>
          <p:cNvSpPr>
            <a:spLocks noChangeArrowheads="1"/>
          </p:cNvSpPr>
          <p:nvPr/>
        </p:nvSpPr>
        <p:spPr bwMode="auto">
          <a:xfrm>
            <a:off x="3132138" y="2492375"/>
            <a:ext cx="1800225" cy="503238"/>
          </a:xfrm>
          <a:prstGeom prst="wedgeRoundRectCallout">
            <a:avLst>
              <a:gd name="adj1" fmla="val 104319"/>
              <a:gd name="adj2" fmla="val 46213"/>
              <a:gd name="adj3" fmla="val 16667"/>
            </a:avLst>
          </a:prstGeom>
          <a:solidFill>
            <a:srgbClr val="FF00FF"/>
          </a:solidFill>
          <a:ln w="1905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八卦臺地</a:t>
            </a:r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7165975" y="5995988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圖：張崴耑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7894" grpId="1" animBg="1"/>
      <p:bldP spid="37898" grpId="0" animBg="1"/>
      <p:bldP spid="37898" grpId="1" animBg="1"/>
      <p:bldP spid="37896" grpId="0"/>
      <p:bldP spid="37899" grpId="0" animBg="1"/>
      <p:bldP spid="37899" grpId="1" animBg="1"/>
      <p:bldP spid="37900" grpId="0" animBg="1"/>
      <p:bldP spid="37900" grpId="1" animBg="1"/>
      <p:bldP spid="37901" grpId="0" animBg="1"/>
      <p:bldP spid="37901" grpId="1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6" grpId="1" animBg="1"/>
      <p:bldP spid="37907" grpId="0" animBg="1"/>
      <p:bldP spid="37907" grpId="1" animBg="1"/>
      <p:bldP spid="37908" grpId="0" animBg="1"/>
      <p:bldP spid="37908" grpId="1" animBg="1"/>
      <p:bldP spid="37909" grpId="0" animBg="1"/>
      <p:bldP spid="37909" grpId="1" animBg="1"/>
      <p:bldP spid="379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File:Chian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3246438"/>
            <a:ext cx="7620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60350"/>
            <a:ext cx="7772400" cy="838200"/>
          </a:xfrm>
        </p:spPr>
        <p:txBody>
          <a:bodyPr/>
          <a:lstStyle/>
          <a:p>
            <a:pPr eaLnBrk="1" hangingPunct="1"/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一、臺灣的五大地形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052513"/>
            <a:ext cx="8304212" cy="2808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</a:rPr>
              <a:t>4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、平原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：</a:t>
            </a:r>
            <a:endParaRPr lang="zh-TW" altLang="en-US" b="1" smtClean="0">
              <a:solidFill>
                <a:srgbClr val="0000FF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海拔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100M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以下，河川沖積，地勢低平。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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交通便利、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人口密集、利於耕作</a:t>
            </a:r>
            <a:endParaRPr lang="en-US" altLang="zh-TW" b="1" smtClean="0">
              <a:solidFill>
                <a:srgbClr val="0000FF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代表：嘉南平原（</a:t>
            </a: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No.1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）、屏東平原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                宜蘭平原、花東縱谷平原</a:t>
            </a:r>
          </a:p>
        </p:txBody>
      </p:sp>
      <p:sp>
        <p:nvSpPr>
          <p:cNvPr id="9221" name="Text Box 14"/>
          <p:cNvSpPr txBox="1">
            <a:spLocks noChangeArrowheads="1"/>
          </p:cNvSpPr>
          <p:nvPr/>
        </p:nvSpPr>
        <p:spPr bwMode="auto">
          <a:xfrm>
            <a:off x="6227763" y="6092825"/>
            <a:ext cx="2305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嘉南平原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</a:p>
        </p:txBody>
      </p:sp>
      <p:pic>
        <p:nvPicPr>
          <p:cNvPr id="41999" name="Picture 15" descr="台灣空白行政區圖-科話出版社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404813"/>
            <a:ext cx="44291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7019925" y="5995988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圖：張崴耑</a:t>
            </a:r>
          </a:p>
        </p:txBody>
      </p:sp>
      <p:sp>
        <p:nvSpPr>
          <p:cNvPr id="42001" name="Oval 17"/>
          <p:cNvSpPr>
            <a:spLocks noChangeArrowheads="1"/>
          </p:cNvSpPr>
          <p:nvPr/>
        </p:nvSpPr>
        <p:spPr bwMode="auto">
          <a:xfrm>
            <a:off x="5508625" y="3141663"/>
            <a:ext cx="790575" cy="2089150"/>
          </a:xfrm>
          <a:prstGeom prst="ellipse">
            <a:avLst/>
          </a:prstGeom>
          <a:gradFill rotWithShape="1">
            <a:gsLst>
              <a:gs pos="0">
                <a:srgbClr val="000082">
                  <a:alpha val="33000"/>
                </a:srgbClr>
              </a:gs>
              <a:gs pos="30000">
                <a:srgbClr val="66008F">
                  <a:alpha val="32400"/>
                </a:srgbClr>
              </a:gs>
              <a:gs pos="64999">
                <a:srgbClr val="BA0066">
                  <a:alpha val="31700"/>
                </a:srgbClr>
              </a:gs>
              <a:gs pos="89999">
                <a:srgbClr val="FF0000">
                  <a:alpha val="31200"/>
                </a:srgbClr>
              </a:gs>
              <a:gs pos="100000">
                <a:srgbClr val="FF8200">
                  <a:alpha val="31000"/>
                </a:srgbClr>
              </a:gs>
            </a:gsLst>
            <a:lin ang="5400000" scaled="1"/>
          </a:gradFill>
          <a:ln w="76200" cap="sq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42002" name="Oval 18"/>
          <p:cNvSpPr>
            <a:spLocks noChangeArrowheads="1"/>
          </p:cNvSpPr>
          <p:nvPr/>
        </p:nvSpPr>
        <p:spPr bwMode="auto">
          <a:xfrm rot="600000">
            <a:off x="6156325" y="4797425"/>
            <a:ext cx="430213" cy="865188"/>
          </a:xfrm>
          <a:prstGeom prst="ellipse">
            <a:avLst/>
          </a:prstGeom>
          <a:gradFill rotWithShape="1">
            <a:gsLst>
              <a:gs pos="0">
                <a:srgbClr val="99CCFF">
                  <a:alpha val="14998"/>
                </a:srgbClr>
              </a:gs>
              <a:gs pos="100000">
                <a:srgbClr val="475E76">
                  <a:alpha val="15999"/>
                </a:srgbClr>
              </a:gs>
            </a:gsLst>
            <a:lin ang="5400000" scaled="1"/>
          </a:gradFill>
          <a:ln w="76200" cap="sq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42003" name="Oval 19"/>
          <p:cNvSpPr>
            <a:spLocks noChangeArrowheads="1"/>
          </p:cNvSpPr>
          <p:nvPr/>
        </p:nvSpPr>
        <p:spPr bwMode="auto">
          <a:xfrm rot="5520000">
            <a:off x="7812088" y="1557338"/>
            <a:ext cx="431800" cy="431800"/>
          </a:xfrm>
          <a:prstGeom prst="ellipse">
            <a:avLst/>
          </a:prstGeom>
          <a:gradFill rotWithShape="1">
            <a:gsLst>
              <a:gs pos="0">
                <a:srgbClr val="FF99CC">
                  <a:alpha val="21999"/>
                </a:srgbClr>
              </a:gs>
              <a:gs pos="100000">
                <a:srgbClr val="76475E">
                  <a:alpha val="21001"/>
                </a:srgbClr>
              </a:gs>
            </a:gsLst>
            <a:lin ang="5400000" scaled="1"/>
          </a:gradFill>
          <a:ln w="76200" cap="sq">
            <a:solidFill>
              <a:srgbClr val="FF00FF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42004" name="Oval 20"/>
          <p:cNvSpPr>
            <a:spLocks noChangeArrowheads="1"/>
          </p:cNvSpPr>
          <p:nvPr/>
        </p:nvSpPr>
        <p:spPr bwMode="auto">
          <a:xfrm rot="1260000">
            <a:off x="7342188" y="2636838"/>
            <a:ext cx="165100" cy="2600325"/>
          </a:xfrm>
          <a:prstGeom prst="ellipse">
            <a:avLst/>
          </a:prstGeom>
          <a:gradFill rotWithShape="1">
            <a:gsLst>
              <a:gs pos="0">
                <a:srgbClr val="CC99FF">
                  <a:alpha val="21999"/>
                </a:srgbClr>
              </a:gs>
              <a:gs pos="100000">
                <a:srgbClr val="5E4776">
                  <a:alpha val="26999"/>
                </a:srgbClr>
              </a:gs>
            </a:gsLst>
            <a:lin ang="5400000" scaled="1"/>
          </a:gradFill>
          <a:ln w="47625" cap="sq">
            <a:solidFill>
              <a:srgbClr val="80008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42005" name="AutoShape 21"/>
          <p:cNvSpPr>
            <a:spLocks noChangeArrowheads="1"/>
          </p:cNvSpPr>
          <p:nvPr/>
        </p:nvSpPr>
        <p:spPr bwMode="auto">
          <a:xfrm>
            <a:off x="3059113" y="4724400"/>
            <a:ext cx="1800225" cy="504825"/>
          </a:xfrm>
          <a:prstGeom prst="wedgeRoundRectCallout">
            <a:avLst>
              <a:gd name="adj1" fmla="val 106435"/>
              <a:gd name="adj2" fmla="val -179560"/>
              <a:gd name="adj3" fmla="val 16667"/>
            </a:avLst>
          </a:prstGeom>
          <a:solidFill>
            <a:srgbClr val="CCFFCC"/>
          </a:solidFill>
          <a:ln w="25400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嘉南平原</a:t>
            </a:r>
          </a:p>
        </p:txBody>
      </p:sp>
      <p:sp>
        <p:nvSpPr>
          <p:cNvPr id="42006" name="AutoShape 22"/>
          <p:cNvSpPr>
            <a:spLocks noChangeArrowheads="1"/>
          </p:cNvSpPr>
          <p:nvPr/>
        </p:nvSpPr>
        <p:spPr bwMode="auto">
          <a:xfrm>
            <a:off x="3708400" y="5949950"/>
            <a:ext cx="1800225" cy="504825"/>
          </a:xfrm>
          <a:prstGeom prst="wedgeRoundRectCallout">
            <a:avLst>
              <a:gd name="adj1" fmla="val 92153"/>
              <a:gd name="adj2" fmla="val -151574"/>
              <a:gd name="adj3" fmla="val 16667"/>
            </a:avLst>
          </a:prstGeom>
          <a:solidFill>
            <a:srgbClr val="99CCFF"/>
          </a:solidFill>
          <a:ln w="25400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屏東平原</a:t>
            </a:r>
          </a:p>
        </p:txBody>
      </p:sp>
      <p:sp>
        <p:nvSpPr>
          <p:cNvPr id="42007" name="AutoShape 23"/>
          <p:cNvSpPr>
            <a:spLocks noChangeArrowheads="1"/>
          </p:cNvSpPr>
          <p:nvPr/>
        </p:nvSpPr>
        <p:spPr bwMode="auto">
          <a:xfrm>
            <a:off x="4932363" y="692150"/>
            <a:ext cx="1800225" cy="504825"/>
          </a:xfrm>
          <a:prstGeom prst="wedgeRoundRectCallout">
            <a:avLst>
              <a:gd name="adj1" fmla="val 121782"/>
              <a:gd name="adj2" fmla="val 151259"/>
              <a:gd name="adj3" fmla="val 16667"/>
            </a:avLst>
          </a:prstGeom>
          <a:solidFill>
            <a:srgbClr val="FF99CC"/>
          </a:solidFill>
          <a:ln w="25400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宜蘭平原</a:t>
            </a: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7308850" y="4941888"/>
            <a:ext cx="1655763" cy="858837"/>
          </a:xfrm>
          <a:prstGeom prst="wedgeRoundRectCallout">
            <a:avLst>
              <a:gd name="adj1" fmla="val -48755"/>
              <a:gd name="adj2" fmla="val -138542"/>
              <a:gd name="adj3" fmla="val 16667"/>
            </a:avLst>
          </a:prstGeom>
          <a:solidFill>
            <a:srgbClr val="CCCCFF"/>
          </a:solidFill>
          <a:ln w="25400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花東縱谷平原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0" grpId="0"/>
      <p:bldP spid="42002" grpId="0" animBg="1"/>
      <p:bldP spid="42003" grpId="0" animBg="1"/>
      <p:bldP spid="42004" grpId="0" animBg="1"/>
      <p:bldP spid="42005" grpId="0" animBg="1"/>
      <p:bldP spid="42005" grpId="1" animBg="1"/>
      <p:bldP spid="42006" grpId="0" animBg="1"/>
      <p:bldP spid="42006" grpId="1" animBg="1"/>
      <p:bldP spid="42007" grpId="0" animBg="1"/>
      <p:bldP spid="42007" grpId="1" animBg="1"/>
      <p:bldP spid="42008" grpId="0" animBg="1"/>
      <p:bldP spid="4200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3"/>
          <p:cNvSpPr txBox="1">
            <a:spLocks noChangeArrowheads="1"/>
          </p:cNvSpPr>
          <p:nvPr/>
        </p:nvSpPr>
        <p:spPr bwMode="auto">
          <a:xfrm>
            <a:off x="179388" y="6284913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臺北盆地四周皆為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500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公尺的丘陵，盆地中心海拔約為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10M</a:t>
            </a:r>
          </a:p>
        </p:txBody>
      </p:sp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8302625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455613" y="5589588"/>
            <a:ext cx="8351837" cy="1206500"/>
          </a:xfrm>
          <a:prstGeom prst="rect">
            <a:avLst/>
          </a:prstGeom>
          <a:solidFill>
            <a:srgbClr val="FFFF99"/>
          </a:solidFill>
          <a:ln w="1905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盆地雖適合人居，但臺北盆地因本身地質與全球暖化之影響，未來的情況是充滿變數的。本圖為模擬圖，引自</a:t>
            </a:r>
            <a:r>
              <a:rPr lang="en-US" altLang="zh-TW" sz="2400" b="1">
                <a:ea typeface="新細明體" panose="02020500000000000000" pitchFamily="18" charset="-120"/>
                <a:hlinkClick r:id="rId4"/>
              </a:rPr>
              <a:t>http://blog.udn.com/cloudii/3487933</a:t>
            </a:r>
            <a:r>
              <a:rPr lang="en-US" altLang="zh-TW" sz="2400" b="1">
                <a:ea typeface="新細明體" panose="02020500000000000000" pitchFamily="18" charset="-120"/>
              </a:rPr>
              <a:t> </a:t>
            </a:r>
            <a:endParaRPr lang="zh-TW" altLang="en-US" sz="2400" b="1">
              <a:ea typeface="新細明體" panose="02020500000000000000" pitchFamily="18" charset="-12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772400" cy="838200"/>
          </a:xfrm>
        </p:spPr>
        <p:txBody>
          <a:bodyPr/>
          <a:lstStyle/>
          <a:p>
            <a:pPr eaLnBrk="1" hangingPunct="1"/>
            <a:r>
              <a:rPr lang="zh-TW" altLang="en-US" sz="5400" b="1" smtClean="0">
                <a:solidFill>
                  <a:srgbClr val="000000"/>
                </a:solidFill>
                <a:ea typeface="標楷體" panose="03000509000000000000" pitchFamily="65" charset="-120"/>
              </a:rPr>
              <a:t>一、臺灣的五大地形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412875"/>
            <a:ext cx="8015287" cy="19446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</a:rPr>
              <a:t>5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、盆地：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四周高而中央低，形狀似盆。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</a:t>
            </a:r>
            <a:r>
              <a:rPr lang="zh-TW" altLang="en-US" b="1" smtClean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代表：臺北盆地、臺中盆地、埔里盆地</a:t>
            </a:r>
          </a:p>
        </p:txBody>
      </p:sp>
      <p:pic>
        <p:nvPicPr>
          <p:cNvPr id="40974" name="Picture 14" descr="f_4056188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04775"/>
            <a:ext cx="82804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16" descr="臺灣圖附澎湖群島圖-清　雍正年間(1723-1736)　紙本彩繪-故宮"/>
          <p:cNvPicPr>
            <a:picLocks noChangeAspect="1" noChangeArrowheads="1"/>
          </p:cNvPicPr>
          <p:nvPr/>
        </p:nvPicPr>
        <p:blipFill>
          <a:blip r:embed="rId6" cstate="email">
            <a:lum bright="-24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722313"/>
            <a:ext cx="8497887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179388" y="5445125"/>
            <a:ext cx="8569325" cy="12001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根據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裨海記遊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的記載，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1694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年的一次地震，臺北盆地陷落形成「康熙臺北湖」，在雍正年間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臺灣圖附澎湖群島圖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中可清楚看到此湖之存在。圖片：故宮博物院。</a:t>
            </a:r>
          </a:p>
        </p:txBody>
      </p:sp>
      <p:pic>
        <p:nvPicPr>
          <p:cNvPr id="40978" name="Picture 18" descr="台灣空白行政區圖-科話出版社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404813"/>
            <a:ext cx="44291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7165975" y="5995988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圖：張崴耑</a:t>
            </a:r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7596188" y="836613"/>
            <a:ext cx="360362" cy="360362"/>
          </a:xfrm>
          <a:prstGeom prst="ellipse">
            <a:avLst/>
          </a:prstGeom>
          <a:solidFill>
            <a:srgbClr val="008000">
              <a:alpha val="18823"/>
            </a:srgbClr>
          </a:solidFill>
          <a:ln w="44450" cap="sq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6300788" y="2339975"/>
            <a:ext cx="431800" cy="431800"/>
          </a:xfrm>
          <a:prstGeom prst="ellipse">
            <a:avLst/>
          </a:prstGeom>
          <a:gradFill rotWithShape="1">
            <a:gsLst>
              <a:gs pos="0">
                <a:srgbClr val="99CCFF">
                  <a:alpha val="28998"/>
                </a:srgbClr>
              </a:gs>
              <a:gs pos="100000">
                <a:srgbClr val="475E76">
                  <a:alpha val="28000"/>
                </a:srgbClr>
              </a:gs>
            </a:gsLst>
            <a:lin ang="5400000" scaled="1"/>
          </a:gradFill>
          <a:ln w="41275" cap="sq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6804025" y="2997200"/>
            <a:ext cx="288925" cy="287338"/>
          </a:xfrm>
          <a:prstGeom prst="ellipse">
            <a:avLst/>
          </a:prstGeom>
          <a:gradFill rotWithShape="1">
            <a:gsLst>
              <a:gs pos="0">
                <a:srgbClr val="CC99FF">
                  <a:alpha val="60999"/>
                </a:srgbClr>
              </a:gs>
              <a:gs pos="100000">
                <a:srgbClr val="5E4776">
                  <a:alpha val="57001"/>
                </a:srgbClr>
              </a:gs>
            </a:gsLst>
            <a:lin ang="5400000" scaled="1"/>
          </a:gradFill>
          <a:ln w="41275" cap="sq">
            <a:solidFill>
              <a:srgbClr val="80008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40983" name="AutoShape 23"/>
          <p:cNvSpPr>
            <a:spLocks noChangeArrowheads="1"/>
          </p:cNvSpPr>
          <p:nvPr/>
        </p:nvSpPr>
        <p:spPr bwMode="auto">
          <a:xfrm>
            <a:off x="4932363" y="1196975"/>
            <a:ext cx="1655762" cy="504825"/>
          </a:xfrm>
          <a:prstGeom prst="wedgeRoundRectCallout">
            <a:avLst>
              <a:gd name="adj1" fmla="val 120375"/>
              <a:gd name="adj2" fmla="val -85222"/>
              <a:gd name="adj3" fmla="val 16667"/>
            </a:avLst>
          </a:prstGeom>
          <a:solidFill>
            <a:srgbClr val="99CC00"/>
          </a:solidFill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臺北盆地</a:t>
            </a: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3419475" y="2060575"/>
            <a:ext cx="1655763" cy="504825"/>
          </a:xfrm>
          <a:prstGeom prst="wedgeRoundRectCallout">
            <a:avLst>
              <a:gd name="adj1" fmla="val 135907"/>
              <a:gd name="adj2" fmla="val 47171"/>
              <a:gd name="adj3" fmla="val 16667"/>
            </a:avLst>
          </a:prstGeom>
          <a:solidFill>
            <a:srgbClr val="99CCFF"/>
          </a:solidFill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臺中盆地</a:t>
            </a: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>
            <a:off x="4067175" y="3357563"/>
            <a:ext cx="1655763" cy="504825"/>
          </a:xfrm>
          <a:prstGeom prst="wedgeRoundRectCallout">
            <a:avLst>
              <a:gd name="adj1" fmla="val 120375"/>
              <a:gd name="adj2" fmla="val -85222"/>
              <a:gd name="adj3" fmla="val 16667"/>
            </a:avLst>
          </a:prstGeom>
          <a:solidFill>
            <a:srgbClr val="CC99FF"/>
          </a:solidFill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埔里盆地</a:t>
            </a:r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7162800" y="4581525"/>
            <a:ext cx="217488" cy="214313"/>
          </a:xfrm>
          <a:prstGeom prst="ellipse">
            <a:avLst/>
          </a:prstGeom>
          <a:solidFill>
            <a:srgbClr val="FFCC00">
              <a:alpha val="61176"/>
            </a:srgbClr>
          </a:solidFill>
          <a:ln w="41275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40987" name="AutoShape 27"/>
          <p:cNvSpPr>
            <a:spLocks noChangeArrowheads="1"/>
          </p:cNvSpPr>
          <p:nvPr/>
        </p:nvSpPr>
        <p:spPr bwMode="auto">
          <a:xfrm>
            <a:off x="5003800" y="5157788"/>
            <a:ext cx="1655763" cy="504825"/>
          </a:xfrm>
          <a:prstGeom prst="wedgeRoundRectCallout">
            <a:avLst>
              <a:gd name="adj1" fmla="val 76847"/>
              <a:gd name="adj2" fmla="val -138995"/>
              <a:gd name="adj3" fmla="val 16667"/>
            </a:avLst>
          </a:prstGeom>
          <a:solidFill>
            <a:srgbClr val="FFCC00">
              <a:alpha val="81175"/>
            </a:srgbClr>
          </a:solidFill>
          <a:ln w="28575" cap="sq">
            <a:solidFill>
              <a:srgbClr val="FF66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泰源盆地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5" grpId="0" animBg="1"/>
      <p:bldP spid="40975" grpId="1" animBg="1"/>
      <p:bldP spid="40977" grpId="0" animBg="1"/>
      <p:bldP spid="40977" grpId="1" animBg="1"/>
      <p:bldP spid="40979" grpId="0"/>
      <p:bldP spid="40980" grpId="0" animBg="1"/>
      <p:bldP spid="40981" grpId="0" animBg="1"/>
      <p:bldP spid="40982" grpId="0" animBg="1"/>
      <p:bldP spid="40983" grpId="0" animBg="1"/>
      <p:bldP spid="40983" grpId="1" animBg="1"/>
      <p:bldP spid="40984" grpId="0" animBg="1"/>
      <p:bldP spid="40984" grpId="1" animBg="1"/>
      <p:bldP spid="40985" grpId="0" animBg="1"/>
      <p:bldP spid="40985" grpId="1" animBg="1"/>
      <p:bldP spid="40986" grpId="0" animBg="1"/>
      <p:bldP spid="40987" grpId="0" animBg="1"/>
      <p:bldP spid="4098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1"/>
          <p:cNvPicPr>
            <a:picLocks noChangeAspect="1" noChangeArrowheads="1"/>
          </p:cNvPicPr>
          <p:nvPr/>
        </p:nvPicPr>
        <p:blipFill>
          <a:blip r:embed="rId2" cstate="email">
            <a:lum bright="-100000" contrast="-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1196975"/>
            <a:ext cx="3900487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Text Box 1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116013" y="1984375"/>
            <a:ext cx="273526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1.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沙岸</a:t>
            </a: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-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海岸平直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2.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溼地、潟湖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3.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大鵬灣</a:t>
            </a: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-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養殖業</a:t>
            </a:r>
          </a:p>
        </p:txBody>
      </p:sp>
      <p:sp>
        <p:nvSpPr>
          <p:cNvPr id="32780" name="AutoShape 1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331913" y="4652963"/>
            <a:ext cx="1441450" cy="504825"/>
          </a:xfrm>
          <a:prstGeom prst="wedgeRoundRectCallout">
            <a:avLst>
              <a:gd name="adj1" fmla="val 8259"/>
              <a:gd name="adj2" fmla="val -99056"/>
              <a:gd name="adj3" fmla="val 16667"/>
            </a:avLst>
          </a:prstGeom>
          <a:solidFill>
            <a:schemeClr val="accent1"/>
          </a:solidFill>
          <a:ln w="22225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澎湖</a:t>
            </a:r>
            <a:r>
              <a:rPr lang="en-US" altLang="zh-TW" sz="2400" b="1">
                <a:solidFill>
                  <a:srgbClr val="000000"/>
                </a:solidFill>
                <a:ea typeface="新細明體" panose="02020500000000000000" pitchFamily="18" charset="-120"/>
              </a:rPr>
              <a:t>(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</a:t>
            </a:r>
            <a:r>
              <a:rPr lang="en-US" altLang="zh-TW" sz="2400" b="1">
                <a:solidFill>
                  <a:srgbClr val="000000"/>
                </a:solidFill>
                <a:ea typeface="新細明體" panose="02020500000000000000" pitchFamily="18" charset="-120"/>
              </a:rPr>
              <a:t>)</a:t>
            </a:r>
            <a:endParaRPr lang="zh-TW" altLang="en-US" sz="2400" b="1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32781" name="Text Box 1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572000" y="115888"/>
            <a:ext cx="360045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3686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岩岸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風化 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海蝕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野柳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奇岩怪石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東北角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岬角、海灣</a:t>
            </a:r>
            <a:endParaRPr lang="en-US" altLang="zh-TW" sz="28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786" name="Text Box 1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492500" y="6300788"/>
            <a:ext cx="23764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b="1">
                <a:solidFill>
                  <a:srgbClr val="CC00CC"/>
                </a:solidFill>
                <a:ea typeface="標楷體" panose="03000509000000000000" pitchFamily="65" charset="-120"/>
              </a:rPr>
              <a:t>珊瑚礁岩岸</a:t>
            </a:r>
          </a:p>
        </p:txBody>
      </p:sp>
      <p:sp>
        <p:nvSpPr>
          <p:cNvPr id="12295" name="Text Box 19"/>
          <p:cNvSpPr txBox="1">
            <a:spLocks noChangeArrowheads="1"/>
          </p:cNvSpPr>
          <p:nvPr/>
        </p:nvSpPr>
        <p:spPr bwMode="auto">
          <a:xfrm>
            <a:off x="4763" y="0"/>
            <a:ext cx="1016000" cy="68580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5400" b="1">
                <a:solidFill>
                  <a:srgbClr val="000000"/>
                </a:solidFill>
                <a:ea typeface="標楷體" panose="03000509000000000000" pitchFamily="65" charset="-120"/>
              </a:rPr>
              <a:t>二、臺灣的海岸與島嶼</a:t>
            </a:r>
          </a:p>
        </p:txBody>
      </p:sp>
      <p:sp>
        <p:nvSpPr>
          <p:cNvPr id="32789" name="Text Box 21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508625" y="3429000"/>
            <a:ext cx="36353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斷層海岸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地殼隆起</a:t>
            </a:r>
            <a:r>
              <a:rPr lang="zh-TW" altLang="en-US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28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清水斷崖</a:t>
            </a:r>
          </a:p>
        </p:txBody>
      </p:sp>
      <p:sp>
        <p:nvSpPr>
          <p:cNvPr id="32790" name="Oval 22"/>
          <p:cNvSpPr>
            <a:spLocks noChangeArrowheads="1"/>
          </p:cNvSpPr>
          <p:nvPr/>
        </p:nvSpPr>
        <p:spPr bwMode="auto">
          <a:xfrm>
            <a:off x="5940425" y="2062163"/>
            <a:ext cx="287338" cy="287337"/>
          </a:xfrm>
          <a:prstGeom prst="ellipse">
            <a:avLst/>
          </a:prstGeom>
          <a:solidFill>
            <a:srgbClr val="FF66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2791" name="AutoShape 2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369050" y="1731963"/>
            <a:ext cx="1655763" cy="504825"/>
          </a:xfrm>
          <a:prstGeom prst="wedgeRoundRectCallout">
            <a:avLst>
              <a:gd name="adj1" fmla="val -58630"/>
              <a:gd name="adj2" fmla="val 33333"/>
              <a:gd name="adj3" fmla="val 16667"/>
            </a:avLst>
          </a:prstGeom>
          <a:solidFill>
            <a:schemeClr val="accent1"/>
          </a:solidFill>
          <a:ln w="22225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龜山島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火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2792" name="Oval 24"/>
          <p:cNvSpPr>
            <a:spLocks noChangeArrowheads="1"/>
          </p:cNvSpPr>
          <p:nvPr/>
        </p:nvSpPr>
        <p:spPr bwMode="auto">
          <a:xfrm>
            <a:off x="1908175" y="4005263"/>
            <a:ext cx="503238" cy="433387"/>
          </a:xfrm>
          <a:prstGeom prst="ellipse">
            <a:avLst/>
          </a:prstGeom>
          <a:solidFill>
            <a:srgbClr val="FF66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2793" name="Oval 25"/>
          <p:cNvSpPr>
            <a:spLocks noChangeArrowheads="1"/>
          </p:cNvSpPr>
          <p:nvPr/>
        </p:nvSpPr>
        <p:spPr bwMode="auto">
          <a:xfrm>
            <a:off x="3563938" y="5949950"/>
            <a:ext cx="215900" cy="215900"/>
          </a:xfrm>
          <a:prstGeom prst="ellipse">
            <a:avLst/>
          </a:prstGeom>
          <a:solidFill>
            <a:srgbClr val="80008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2794" name="AutoShape 26"/>
          <p:cNvSpPr>
            <a:spLocks noChangeArrowheads="1"/>
          </p:cNvSpPr>
          <p:nvPr/>
        </p:nvSpPr>
        <p:spPr bwMode="auto">
          <a:xfrm>
            <a:off x="2195513" y="5805488"/>
            <a:ext cx="1152525" cy="792162"/>
          </a:xfrm>
          <a:prstGeom prst="wedgeRoundRectCallout">
            <a:avLst>
              <a:gd name="adj1" fmla="val 72176"/>
              <a:gd name="adj2" fmla="val -15329"/>
              <a:gd name="adj3" fmla="val 16667"/>
            </a:avLst>
          </a:prstGeom>
          <a:solidFill>
            <a:srgbClr val="CC99FF"/>
          </a:solidFill>
          <a:ln w="22225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小琉球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珊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2795" name="Oval 27"/>
          <p:cNvSpPr>
            <a:spLocks noChangeArrowheads="1"/>
          </p:cNvSpPr>
          <p:nvPr/>
        </p:nvSpPr>
        <p:spPr bwMode="auto">
          <a:xfrm>
            <a:off x="5076825" y="5229225"/>
            <a:ext cx="287338" cy="287338"/>
          </a:xfrm>
          <a:prstGeom prst="ellipse">
            <a:avLst/>
          </a:prstGeom>
          <a:solidFill>
            <a:srgbClr val="FF66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auto">
          <a:xfrm>
            <a:off x="5580063" y="5949950"/>
            <a:ext cx="287337" cy="287338"/>
          </a:xfrm>
          <a:prstGeom prst="ellipse">
            <a:avLst/>
          </a:prstGeom>
          <a:solidFill>
            <a:srgbClr val="FF66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  <p:sp>
        <p:nvSpPr>
          <p:cNvPr id="32797" name="AutoShape 2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435600" y="4941888"/>
            <a:ext cx="1655763" cy="504825"/>
          </a:xfrm>
          <a:prstGeom prst="wedgeRoundRectCallout">
            <a:avLst>
              <a:gd name="adj1" fmla="val -64380"/>
              <a:gd name="adj2" fmla="val 32704"/>
              <a:gd name="adj3" fmla="val 16667"/>
            </a:avLst>
          </a:prstGeom>
          <a:solidFill>
            <a:schemeClr val="accent1"/>
          </a:solidFill>
          <a:ln w="22225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綠島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火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2798" name="AutoShape 30"/>
          <p:cNvSpPr>
            <a:spLocks noChangeArrowheads="1"/>
          </p:cNvSpPr>
          <p:nvPr/>
        </p:nvSpPr>
        <p:spPr bwMode="auto">
          <a:xfrm>
            <a:off x="5940425" y="5589588"/>
            <a:ext cx="1655763" cy="504825"/>
          </a:xfrm>
          <a:prstGeom prst="wedgeRoundRectCallout">
            <a:avLst>
              <a:gd name="adj1" fmla="val -63134"/>
              <a:gd name="adj2" fmla="val 52829"/>
              <a:gd name="adj3" fmla="val 16667"/>
            </a:avLst>
          </a:prstGeom>
          <a:solidFill>
            <a:schemeClr val="accent1"/>
          </a:solidFill>
          <a:ln w="22225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蘭嶼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火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2306" name="AutoShape 31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1013" y="6092825"/>
            <a:ext cx="863600" cy="360363"/>
          </a:xfrm>
          <a:prstGeom prst="actionButtonForwardNex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/>
      <p:bldP spid="32780" grpId="0" animBg="1"/>
      <p:bldP spid="32781" grpId="0"/>
      <p:bldP spid="32786" grpId="0"/>
      <p:bldP spid="32789" grpId="0"/>
      <p:bldP spid="32790" grpId="0" animBg="1"/>
      <p:bldP spid="32791" grpId="0" animBg="1"/>
      <p:bldP spid="32792" grpId="0" animBg="1"/>
      <p:bldP spid="32793" grpId="0" animBg="1"/>
      <p:bldP spid="32794" grpId="0" animBg="1"/>
      <p:bldP spid="32795" grpId="0" animBg="1"/>
      <p:bldP spid="32796" grpId="0" animBg="1"/>
      <p:bldP spid="32797" grpId="0" animBg="1"/>
      <p:bldP spid="327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8893175" cy="44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50825" y="4941888"/>
            <a:ext cx="889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8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潟湖是一種因為海灣被沙洲所封閉而演變成的湖泊，所以一般都在海邊。這些湖本來都是海灣，後來在海灣的出海口處由於泥沙沉積，使出海口形成了沙洲，繼而將海灣與海洋分隔，因而成為湖泊。 </a:t>
            </a:r>
          </a:p>
        </p:txBody>
      </p:sp>
      <p:pic>
        <p:nvPicPr>
          <p:cNvPr id="48135" name="Picture 7" descr="File:沙崙海水浴場與淡水新市鎮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8" y="53975"/>
            <a:ext cx="8970962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79388" y="260350"/>
            <a:ext cx="453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新北市的沙崙海水浴場～維基</a:t>
            </a:r>
          </a:p>
        </p:txBody>
      </p:sp>
      <p:pic>
        <p:nvPicPr>
          <p:cNvPr id="48138" name="Picture 10" descr="File:Wind Generator of Gaomei Wetl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69850"/>
            <a:ext cx="8963025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250825" y="188913"/>
            <a:ext cx="388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夕照下的高美濕地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</a:p>
        </p:txBody>
      </p:sp>
      <p:pic>
        <p:nvPicPr>
          <p:cNvPr id="48141" name="Picture 13" descr="10063001272615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260350"/>
            <a:ext cx="90963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323850" y="333375"/>
            <a:ext cx="8496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溼地蘊藏豐富的生物，是生態的寶庫～大紀元新聞</a:t>
            </a:r>
          </a:p>
        </p:txBody>
      </p:sp>
      <p:pic>
        <p:nvPicPr>
          <p:cNvPr id="48147" name="Picture 19" descr="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09075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0" y="6092825"/>
            <a:ext cx="9144000" cy="71437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chemeClr val="bg2"/>
                </a:solidFill>
                <a:ea typeface="標楷體" panose="03000509000000000000" pitchFamily="65" charset="-120"/>
              </a:rPr>
              <a:t>臺灣西部的海岸擁有重要的紅樹林生態，圖為臺北關渡地區的水筆仔紅樹林純林。圖片：</a:t>
            </a:r>
            <a:r>
              <a:rPr lang="en-US" altLang="zh-TW" sz="2200" b="1">
                <a:solidFill>
                  <a:srgbClr val="0000FF"/>
                </a:solidFill>
                <a:ea typeface="新細明體" panose="02020500000000000000" pitchFamily="18" charset="-120"/>
                <a:hlinkClick r:id="rId7"/>
              </a:rPr>
              <a:t>http://blog.xuite.net/tangtang/blog/16008030</a:t>
            </a:r>
            <a:r>
              <a:rPr lang="zh-TW" altLang="en-US" sz="2400" b="1">
                <a:solidFill>
                  <a:schemeClr val="bg2"/>
                </a:solidFill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8149" name="AutoShape 21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56550" y="5589588"/>
            <a:ext cx="1008063" cy="40481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/>
      <p:bldP spid="48139" grpId="0"/>
      <p:bldP spid="48142" grpId="0"/>
      <p:bldP spid="48148" grpId="0" animBg="1"/>
      <p:bldP spid="48149" grpId="0" animBg="1"/>
    </p:bldLst>
  </p:timing>
</p:sld>
</file>

<file path=ppt/theme/theme1.xml><?xml version="1.0" encoding="utf-8"?>
<a:theme xmlns:a="http://schemas.openxmlformats.org/drawingml/2006/main" name="綠色">
  <a:themeElements>
    <a:clrScheme name="綠色 1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綠色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綠色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綠色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綠色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綠色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綠色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綠色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綠色</Template>
  <TotalTime>2178</TotalTime>
  <Words>2277</Words>
  <Application>Microsoft Office PowerPoint</Application>
  <PresentationFormat>如螢幕大小 (4:3)</PresentationFormat>
  <Paragraphs>234</Paragraphs>
  <Slides>33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1" baseType="lpstr">
      <vt:lpstr>Times New Roman</vt:lpstr>
      <vt:lpstr>Arial</vt:lpstr>
      <vt:lpstr>Wingdings</vt:lpstr>
      <vt:lpstr>新細明體</vt:lpstr>
      <vt:lpstr>標楷體</vt:lpstr>
      <vt:lpstr>Wingdings 2</vt:lpstr>
      <vt:lpstr>Tahoma</vt:lpstr>
      <vt:lpstr>綠色</vt:lpstr>
      <vt:lpstr>山海之歌～臺灣的地形</vt:lpstr>
      <vt:lpstr>基本常識～ 你應該知道</vt:lpstr>
      <vt:lpstr>一、臺灣的五大地形</vt:lpstr>
      <vt:lpstr>一、臺灣的五大地形</vt:lpstr>
      <vt:lpstr>一、臺灣的五大地形</vt:lpstr>
      <vt:lpstr>一、臺灣的五大地形</vt:lpstr>
      <vt:lpstr>一、臺灣的五大地形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三、特殊地形景觀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引用資料來源</vt:lpstr>
      <vt:lpstr>PowerPoint 簡報</vt:lpstr>
      <vt:lpstr>2-1 山海之歌～臺灣的地形</vt:lpstr>
      <vt:lpstr>一、臺灣的五大地形</vt:lpstr>
      <vt:lpstr>PowerPoint 簡報</vt:lpstr>
      <vt:lpstr>PowerPoint 簡報</vt:lpstr>
      <vt:lpstr>三、特殊地形景觀</vt:lpstr>
    </vt:vector>
  </TitlesOfParts>
  <Manager/>
  <Company>HOMGER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subject/>
  <dc:creator>panda</dc:creator>
  <cp:keywords/>
  <dc:description/>
  <cp:lastModifiedBy>panda</cp:lastModifiedBy>
  <cp:revision>63</cp:revision>
  <cp:lastPrinted>1601-01-01T00:00:00Z</cp:lastPrinted>
  <dcterms:created xsi:type="dcterms:W3CDTF">2013-08-26T17:06:50Z</dcterms:created>
  <dcterms:modified xsi:type="dcterms:W3CDTF">2016-07-12T06:34:29Z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TC010601771028</vt:lpwstr>
  </property>
</Properties>
</file>