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70" r:id="rId15"/>
    <p:sldId id="274" r:id="rId16"/>
    <p:sldId id="271" r:id="rId17"/>
    <p:sldId id="272" r:id="rId18"/>
    <p:sldId id="269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60"/>
  </p:normalViewPr>
  <p:slideViewPr>
    <p:cSldViewPr>
      <p:cViewPr varScale="1">
        <p:scale>
          <a:sx n="75" d="100"/>
          <a:sy n="75" d="100"/>
        </p:scale>
        <p:origin x="-766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2A66-148A-4AD9-8626-AB371B828BEC}" type="datetimeFigureOut">
              <a:rPr lang="zh-TW" altLang="en-US" smtClean="0"/>
              <a:t>2016/3/22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9C0B513-BC36-407E-92D7-514188115AD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2A66-148A-4AD9-8626-AB371B828BEC}" type="datetimeFigureOut">
              <a:rPr lang="zh-TW" altLang="en-US" smtClean="0"/>
              <a:t>2016/3/22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B513-BC36-407E-92D7-514188115A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2A66-148A-4AD9-8626-AB371B828BEC}" type="datetimeFigureOut">
              <a:rPr lang="zh-TW" altLang="en-US" smtClean="0"/>
              <a:t>2016/3/22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B513-BC36-407E-92D7-514188115A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2A66-148A-4AD9-8626-AB371B828BEC}" type="datetimeFigureOut">
              <a:rPr lang="zh-TW" altLang="en-US" smtClean="0"/>
              <a:t>2016/3/22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B513-BC36-407E-92D7-514188115AD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2A66-148A-4AD9-8626-AB371B828BEC}" type="datetimeFigureOut">
              <a:rPr lang="zh-TW" altLang="en-US" smtClean="0"/>
              <a:t>2016/3/22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9C0B513-BC36-407E-92D7-514188115A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2A66-148A-4AD9-8626-AB371B828BEC}" type="datetimeFigureOut">
              <a:rPr lang="zh-TW" altLang="en-US" smtClean="0"/>
              <a:t>2016/3/22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B513-BC36-407E-92D7-514188115AD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2A66-148A-4AD9-8626-AB371B828BEC}" type="datetimeFigureOut">
              <a:rPr lang="zh-TW" altLang="en-US" smtClean="0"/>
              <a:t>2016/3/22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B513-BC36-407E-92D7-514188115AD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2A66-148A-4AD9-8626-AB371B828BEC}" type="datetimeFigureOut">
              <a:rPr lang="zh-TW" altLang="en-US" smtClean="0"/>
              <a:t>2016/3/22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B513-BC36-407E-92D7-514188115A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2A66-148A-4AD9-8626-AB371B828BEC}" type="datetimeFigureOut">
              <a:rPr lang="zh-TW" altLang="en-US" smtClean="0"/>
              <a:t>2016/3/22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B513-BC36-407E-92D7-514188115A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2A66-148A-4AD9-8626-AB371B828BEC}" type="datetimeFigureOut">
              <a:rPr lang="zh-TW" altLang="en-US" smtClean="0"/>
              <a:t>2016/3/22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B513-BC36-407E-92D7-514188115AD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2A66-148A-4AD9-8626-AB371B828BEC}" type="datetimeFigureOut">
              <a:rPr lang="zh-TW" altLang="en-US" smtClean="0"/>
              <a:t>2016/3/22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9C0B513-BC36-407E-92D7-514188115AD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AE42A66-148A-4AD9-8626-AB371B828BEC}" type="datetimeFigureOut">
              <a:rPr lang="zh-TW" altLang="en-US" smtClean="0"/>
              <a:t>2016/3/22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9C0B513-BC36-407E-92D7-514188115A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ers.yses.tp.edu.tw/ysesdata/9410/%E6%9B%B8%E6%B3%95/%E5%9F%BA%E6%9C%AC%E7%AD%86%E7%95%AB/index.htm" TargetMode="External"/><Relationship Id="rId2" Type="http://schemas.openxmlformats.org/officeDocument/2006/relationships/hyperlink" Target="http://www.lian.rumotan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Up6ptiPFfk" TargetMode="External"/><Relationship Id="rId2" Type="http://schemas.openxmlformats.org/officeDocument/2006/relationships/hyperlink" Target="https://www.youtube.com/watch?v=3OYhq6HbJ4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kaiak.tw/%E5%A5%B3%E7%94%9F%E4%B9%9F%E5%8F%AF%E4%BB%A5%E6%98%AF%E8%A1%97%E9%A0%AD%E5%A1%97%E9%B4%89%E5%A4%A7%E5%B8%AB-madc/" TargetMode="External"/><Relationship Id="rId2" Type="http://schemas.openxmlformats.org/officeDocument/2006/relationships/hyperlink" Target="http://www.madc.t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desy.com/shigeru-inada" TargetMode="External"/><Relationship Id="rId2" Type="http://schemas.openxmlformats.org/officeDocument/2006/relationships/hyperlink" Target="http://www.amazon.co.jp/gp/switch-language/product/4416113730/ref=dp_change_lang?ie=UTF8&amp;language=en_JP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kaiak.tw/%E5%A5%B3%E7%94%9F%E4%B9%9F%E5%8F%AF%E4%BB%A5%E6%98%AF%E8%A1%97%E9%A0%AD%E5%A1%97%E9%B4%89%E5%A4%A7%E5%B8%AB-madc/" TargetMode="External"/><Relationship Id="rId3" Type="http://schemas.openxmlformats.org/officeDocument/2006/relationships/hyperlink" Target="http://www.lian.rumotan.com/" TargetMode="External"/><Relationship Id="rId7" Type="http://schemas.openxmlformats.org/officeDocument/2006/relationships/hyperlink" Target="http://www.mydesy.com/shigeru-inada" TargetMode="External"/><Relationship Id="rId2" Type="http://schemas.openxmlformats.org/officeDocument/2006/relationships/hyperlink" Target="https://www.youtube.com/watch?v=6HH7-v8Tv2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Up6ptiPFfk" TargetMode="External"/><Relationship Id="rId5" Type="http://schemas.openxmlformats.org/officeDocument/2006/relationships/hyperlink" Target="https://www.youtube.com/watch?v=3OYhq6HbJ4U" TargetMode="External"/><Relationship Id="rId4" Type="http://schemas.openxmlformats.org/officeDocument/2006/relationships/hyperlink" Target="http://teachers.yses.tp.edu.tw/ysesdata/9410/%E6%9B%B8%E6%B3%95/%E5%9F%BA%E6%9C%AC%E7%AD%86%E7%95%AB/index.htm" TargetMode="External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6HH7-v8Tv2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9.png"/><Relationship Id="rId3" Type="http://schemas.openxmlformats.org/officeDocument/2006/relationships/hyperlink" Target="https://zh.wikipedia.org/wiki/%E8%A1%8C%E6%9B%B8" TargetMode="Externa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hyperlink" Target="https://zh.wikipedia.org/wiki/%E6%A5%B7%E6%9B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%E7%AF%86%E6%9B%B8" TargetMode="External"/><Relationship Id="rId11" Type="http://schemas.openxmlformats.org/officeDocument/2006/relationships/image" Target="../media/image20.png"/><Relationship Id="rId5" Type="http://schemas.openxmlformats.org/officeDocument/2006/relationships/hyperlink" Target="https://zh.wikipedia.org/wiki/%E9%9A%B8%E6%9B%B8" TargetMode="External"/><Relationship Id="rId10" Type="http://schemas.openxmlformats.org/officeDocument/2006/relationships/image" Target="../media/image19.png"/><Relationship Id="rId4" Type="http://schemas.openxmlformats.org/officeDocument/2006/relationships/hyperlink" Target="https://zh.wikipedia.org/wiki/%E8%8D%89%E6%9B%B8" TargetMode="External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8%94%A1%E8%A5%84" TargetMode="External"/><Relationship Id="rId13" Type="http://schemas.openxmlformats.org/officeDocument/2006/relationships/image" Target="../media/image9.png"/><Relationship Id="rId3" Type="http://schemas.openxmlformats.org/officeDocument/2006/relationships/hyperlink" Target="https://zh.wikipedia.org/wiki/%E9%A1%8F%E7%9C%9F%E5%8D%BF" TargetMode="External"/><Relationship Id="rId7" Type="http://schemas.openxmlformats.org/officeDocument/2006/relationships/hyperlink" Target="https://zh.wikipedia.org/wiki/%E7%B1%B3%E8%8A%BE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s://zh.wikipedia.org/wiki/%E7%8E%8B%E7%BE%B2%E4%B9%8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%E5%BC%B5%E6%97%AD" TargetMode="External"/><Relationship Id="rId11" Type="http://schemas.openxmlformats.org/officeDocument/2006/relationships/hyperlink" Target="https://zh.wikipedia.org/wiki/%E5%BA%B7%E6%9C%89%E7%82%BA" TargetMode="External"/><Relationship Id="rId5" Type="http://schemas.openxmlformats.org/officeDocument/2006/relationships/hyperlink" Target="https://zh.wikipedia.org/wiki/%E6%9F%B3%E5%85%AC%E6%AC%8A" TargetMode="External"/><Relationship Id="rId10" Type="http://schemas.openxmlformats.org/officeDocument/2006/relationships/hyperlink" Target="https://zh.wikipedia.org/wiki/%E8%91%A3%E5%85%B6%E6%98%8C" TargetMode="External"/><Relationship Id="rId4" Type="http://schemas.openxmlformats.org/officeDocument/2006/relationships/hyperlink" Target="https://zh.wikipedia.org/wiki/%E6%AD%90%E9%99%BD%E8%A9%A2" TargetMode="External"/><Relationship Id="rId9" Type="http://schemas.openxmlformats.org/officeDocument/2006/relationships/hyperlink" Target="https://zh.wikipedia.org/wiki/%E8%B6%99%E5%AD%9F%E9%A0%A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8434"/>
            <a:ext cx="9144000" cy="153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zh-TW" altLang="en-US" sz="8800" dirty="0"/>
              <a:t>文</a:t>
            </a:r>
            <a:r>
              <a:rPr lang="zh-TW" altLang="en-US" sz="8800" dirty="0">
                <a:latin typeface="華康硬黑體W7" panose="020B0709000000000000" pitchFamily="49" charset="-120"/>
                <a:ea typeface="華康硬黑體W7" panose="020B0709000000000000" pitchFamily="49" charset="-120"/>
              </a:rPr>
              <a:t>字</a:t>
            </a:r>
            <a:r>
              <a:rPr lang="zh-TW" altLang="en-US" sz="8800" dirty="0">
                <a:latin typeface="華康魏碑體" panose="03000709000000000000" pitchFamily="65" charset="-120"/>
                <a:ea typeface="華康魏碑體" panose="03000709000000000000" pitchFamily="65" charset="-120"/>
              </a:rPr>
              <a:t>藝</a:t>
            </a:r>
            <a:r>
              <a:rPr lang="zh-TW" altLang="en-US" sz="8800" dirty="0">
                <a:latin typeface="華康相撲體" panose="02010609000000000000" pitchFamily="49" charset="-120"/>
                <a:ea typeface="華康相撲體" panose="02010609000000000000" pitchFamily="49" charset="-120"/>
              </a:rPr>
              <a:t>術</a:t>
            </a:r>
            <a:r>
              <a:rPr lang="zh-TW" altLang="en-US" sz="8800" dirty="0">
                <a:latin typeface="華康童童體(P)" panose="040B0300000000000000" pitchFamily="82" charset="-120"/>
                <a:ea typeface="華康童童體(P)" panose="040B0300000000000000" pitchFamily="82" charset="-120"/>
              </a:rPr>
              <a:t>師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64" y="4284974"/>
            <a:ext cx="1030892" cy="103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7542">
            <a:off x="2868114" y="4705082"/>
            <a:ext cx="756084" cy="76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98720" y="4725144"/>
            <a:ext cx="114548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37739" y="3965825"/>
            <a:ext cx="1116255" cy="112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767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藝術家的性別</a:t>
            </a:r>
            <a:r>
              <a:rPr lang="en-US" altLang="zh-TW" dirty="0" smtClean="0"/>
              <a:t>????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剛剛老師介紹的書法家或藝術家的性別大多是男性還是女性</a:t>
            </a:r>
            <a:r>
              <a:rPr lang="en-US" altLang="zh-TW" dirty="0" smtClean="0"/>
              <a:t>?</a:t>
            </a:r>
            <a:endParaRPr lang="en-US" altLang="zh-TW" dirty="0"/>
          </a:p>
          <a:p>
            <a:r>
              <a:rPr lang="zh-TW" altLang="en-US" dirty="0" smtClean="0"/>
              <a:t>你知道的女性書法藝術家有誰</a:t>
            </a:r>
            <a:r>
              <a:rPr lang="en-US" altLang="zh-TW" dirty="0" smtClean="0"/>
              <a:t>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66" y="5678999"/>
            <a:ext cx="921726" cy="92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7542">
            <a:off x="6429860" y="5055384"/>
            <a:ext cx="921726" cy="92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94715" y="4449189"/>
            <a:ext cx="921726" cy="92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887590" y="5082512"/>
            <a:ext cx="921726" cy="92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http://9.share.photo.xuite.net/hollobook/1988907/15198862/811055225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83459"/>
            <a:ext cx="4271263" cy="320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462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腦力激盪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想一想，傳統社會中，是什麼原因造成男性藝術家人數多於女性呢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不只藝術家，其他行業</a:t>
            </a:r>
            <a:r>
              <a:rPr lang="zh-TW" altLang="en-US" dirty="0"/>
              <a:t> </a:t>
            </a:r>
            <a:r>
              <a:rPr lang="zh-TW" altLang="en-US" dirty="0" smtClean="0"/>
              <a:t>                                          </a:t>
            </a:r>
            <a:r>
              <a:rPr lang="zh-TW" altLang="en-US" dirty="0" smtClean="0"/>
              <a:t>是否也有類似的現象呢</a:t>
            </a:r>
            <a:r>
              <a:rPr lang="en-US" altLang="zh-TW" dirty="0" smtClean="0"/>
              <a:t>?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現在女性藝術家也慢慢的崛起囉</a:t>
            </a:r>
            <a:r>
              <a:rPr lang="en-US" altLang="zh-TW" dirty="0" smtClean="0"/>
              <a:t>!</a:t>
            </a:r>
            <a:r>
              <a:rPr lang="zh-TW" altLang="en-US" dirty="0" smtClean="0"/>
              <a:t>讓我們來看看有那些藝術家呢</a:t>
            </a:r>
            <a:r>
              <a:rPr lang="en-US" altLang="zh-TW" dirty="0" smtClean="0"/>
              <a:t>?</a:t>
            </a:r>
            <a:endParaRPr lang="zh-TW" altLang="en-US" dirty="0" smtClean="0"/>
          </a:p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15" y="3068960"/>
            <a:ext cx="921726" cy="92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87697">
            <a:off x="6249117" y="2969824"/>
            <a:ext cx="921726" cy="92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0155">
            <a:off x="7096586" y="3532495"/>
            <a:ext cx="921726" cy="92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80155">
            <a:off x="7209549" y="2560861"/>
            <a:ext cx="921726" cy="92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80155">
            <a:off x="8047603" y="3241791"/>
            <a:ext cx="921726" cy="92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491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女性書法家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張松蓮女士</a:t>
            </a:r>
            <a:r>
              <a:rPr lang="en-US" altLang="zh-TW" dirty="0" smtClean="0"/>
              <a:t>--</a:t>
            </a:r>
            <a:endParaRPr lang="zh-TW" altLang="en-US" dirty="0" smtClean="0"/>
          </a:p>
          <a:p>
            <a:pPr marL="0" indent="0">
              <a:buNone/>
            </a:pPr>
            <a:r>
              <a:rPr lang="en-US" altLang="zh-TW" dirty="0" smtClean="0">
                <a:hlinkClick r:id="rId2"/>
              </a:rPr>
              <a:t>http://www.lian.rumotan.com/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/>
              <a:t>廖美蘭</a:t>
            </a:r>
            <a:r>
              <a:rPr lang="zh-TW" altLang="en-US" dirty="0" smtClean="0"/>
              <a:t>老師</a:t>
            </a:r>
            <a:r>
              <a:rPr lang="en-US" altLang="zh-TW" dirty="0" smtClean="0"/>
              <a:t>--</a:t>
            </a:r>
            <a:r>
              <a:rPr lang="zh-TW" altLang="en-US" dirty="0" smtClean="0"/>
              <a:t>書法</a:t>
            </a:r>
            <a:r>
              <a:rPr lang="zh-TW" altLang="en-US" dirty="0"/>
              <a:t>筆畫教學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>
                <a:hlinkClick r:id="rId3"/>
              </a:rPr>
              <a:t>http://teachers.yses.tp.edu.tw/ysesdata/9410/%E6%9B%B8%E6%B3%95/%E5%9F%BA%E6%9C%AC%E7%AD%86%E7%95%AB/index.htm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179" y="1195028"/>
            <a:ext cx="921726" cy="92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7542">
            <a:off x="6761873" y="571413"/>
            <a:ext cx="921726" cy="92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426728" y="-34782"/>
            <a:ext cx="921726" cy="92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19603" y="598541"/>
            <a:ext cx="921726" cy="92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http://artist-map.ntpc.gov.tw/userfiles/Artist_4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767"/>
            <a:ext cx="1707407" cy="176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146" y="4725144"/>
            <a:ext cx="3333308" cy="199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986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傑出的字體藝術師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Maria Thomas(</a:t>
            </a:r>
            <a:r>
              <a:rPr lang="zh-TW" altLang="en-US" dirty="0" smtClean="0"/>
              <a:t>禪繞畫的創始者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>
                <a:hlinkClick r:id="rId2"/>
              </a:rPr>
              <a:t>https://www.youtube.com/watch?v=3OYhq6HbJ4U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>
                <a:hlinkClick r:id="rId3"/>
              </a:rPr>
              <a:t>https://www.youtube.com/watch?v=NUp6ptiPFfk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631" y="5751007"/>
            <a:ext cx="921726" cy="92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7542">
            <a:off x="6573325" y="5127392"/>
            <a:ext cx="921726" cy="92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38180" y="4521197"/>
            <a:ext cx="921726" cy="92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31055" y="5154520"/>
            <a:ext cx="921726" cy="92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43267"/>
            <a:ext cx="316835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875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9188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街頭的塗鴉欣賞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2708920"/>
            <a:ext cx="7355160" cy="3417243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6422"/>
            <a:ext cx="5798418" cy="38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36" y="1988840"/>
            <a:ext cx="4176464" cy="27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17645"/>
            <a:ext cx="4355976" cy="174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2857500"/>
            <a:ext cx="6016625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300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/>
              <a:t>女生也可以是街頭塗鴉大師 </a:t>
            </a:r>
            <a:r>
              <a:rPr lang="en-US" altLang="zh-TW" b="1" dirty="0"/>
              <a:t>– </a:t>
            </a:r>
            <a:r>
              <a:rPr lang="en-US" altLang="zh-TW" b="1" dirty="0" err="1" smtClean="0"/>
              <a:t>MadC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208912" cy="4789512"/>
          </a:xfrm>
        </p:spPr>
        <p:txBody>
          <a:bodyPr>
            <a:normAutofit fontScale="92500"/>
          </a:bodyPr>
          <a:lstStyle/>
          <a:p>
            <a:r>
              <a:rPr lang="zh-TW" altLang="en-US" dirty="0" smtClean="0"/>
              <a:t>來自</a:t>
            </a:r>
            <a:r>
              <a:rPr lang="zh-TW" altLang="en-US" dirty="0"/>
              <a:t>德國的</a:t>
            </a:r>
            <a:r>
              <a:rPr lang="en-US" altLang="zh-TW" dirty="0" err="1">
                <a:hlinkClick r:id="rId2"/>
              </a:rPr>
              <a:t>MadC</a:t>
            </a:r>
            <a:r>
              <a:rPr lang="zh-TW" altLang="en-US" dirty="0"/>
              <a:t> 在 </a:t>
            </a:r>
            <a:r>
              <a:rPr lang="en-US" altLang="zh-TW" dirty="0"/>
              <a:t>1996 </a:t>
            </a:r>
            <a:r>
              <a:rPr lang="zh-TW" altLang="en-US" dirty="0"/>
              <a:t>年完成她的第一幅作品，之後從 </a:t>
            </a:r>
            <a:r>
              <a:rPr lang="en-US" altLang="zh-TW" dirty="0"/>
              <a:t>1998 </a:t>
            </a:r>
            <a:r>
              <a:rPr lang="zh-TW" altLang="en-US" dirty="0"/>
              <a:t>年開始全心創作，她把握各種機會旅遊並創作，她的作品遍及世界各地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曾</a:t>
            </a:r>
            <a:r>
              <a:rPr lang="zh-TW" altLang="en-US" dirty="0"/>
              <a:t>加入許多知名的街頭創作團體：</a:t>
            </a:r>
            <a:r>
              <a:rPr lang="en-US" altLang="zh-TW" dirty="0"/>
              <a:t>2001 </a:t>
            </a:r>
            <a:r>
              <a:rPr lang="zh-TW" altLang="en-US" dirty="0"/>
              <a:t>年德國的 </a:t>
            </a:r>
            <a:r>
              <a:rPr lang="en-US" altLang="zh-TW" dirty="0"/>
              <a:t>Bandits</a:t>
            </a:r>
            <a:r>
              <a:rPr lang="zh-TW" altLang="en-US" dirty="0"/>
              <a:t>、</a:t>
            </a:r>
            <a:r>
              <a:rPr lang="en-US" altLang="zh-TW" dirty="0"/>
              <a:t>2007 </a:t>
            </a:r>
            <a:r>
              <a:rPr lang="zh-TW" altLang="en-US" dirty="0"/>
              <a:t>年美國的 </a:t>
            </a:r>
            <a:r>
              <a:rPr lang="en-US" altLang="zh-TW" dirty="0" err="1"/>
              <a:t>Wallnuts</a:t>
            </a:r>
            <a:r>
              <a:rPr lang="en-US" altLang="zh-TW" dirty="0"/>
              <a:t> </a:t>
            </a:r>
            <a:r>
              <a:rPr lang="zh-TW" altLang="en-US" dirty="0"/>
              <a:t>以及 </a:t>
            </a:r>
            <a:r>
              <a:rPr lang="en-US" altLang="zh-TW" dirty="0"/>
              <a:t>2009 </a:t>
            </a:r>
            <a:r>
              <a:rPr lang="zh-TW" altLang="en-US" dirty="0"/>
              <a:t>年的 </a:t>
            </a:r>
            <a:r>
              <a:rPr lang="en-US" altLang="zh-TW" dirty="0"/>
              <a:t>SUK </a:t>
            </a:r>
            <a:r>
              <a:rPr lang="zh-TW" altLang="en-US" dirty="0"/>
              <a:t>等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不過</a:t>
            </a:r>
            <a:r>
              <a:rPr lang="zh-TW" altLang="en-US" dirty="0"/>
              <a:t>她仍然最喜愛文字創作，她也進行人像與背景的創作。除了在世界各地展出作品之外，她同時也出版塗鴉與街頭創作的書籍。</a:t>
            </a:r>
            <a:endParaRPr lang="en-US" altLang="zh-TW" dirty="0" smtClean="0"/>
          </a:p>
          <a:p>
            <a:r>
              <a:rPr lang="en-US" altLang="zh-TW" dirty="0">
                <a:hlinkClick r:id="rId3"/>
              </a:rPr>
              <a:t>http://kaiak.tw/%E5%A5%B3%E7%94%9F%E4%B9%9F%E5%8F%AF%E4%BB%A5%E6%98%AF%E8%A1%97%E9%A0%AD%E5%A1%97%E9%B4%89%E5%A4%A7%E5%B8%AB-madc/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53136"/>
            <a:ext cx="281342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021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字體設計師</a:t>
            </a:r>
            <a:r>
              <a:rPr lang="en-US" altLang="zh-TW" dirty="0" smtClean="0"/>
              <a:t>-MORE</a:t>
            </a:r>
            <a:r>
              <a:rPr lang="zh-TW" altLang="en-US" dirty="0" smtClean="0"/>
              <a:t> </a:t>
            </a:r>
            <a:r>
              <a:rPr lang="en-US" altLang="zh-TW" dirty="0" smtClean="0"/>
              <a:t>TONG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64236"/>
            <a:ext cx="18002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4" y="2691336"/>
            <a:ext cx="1860500" cy="26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7" y="1419748"/>
            <a:ext cx="18002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486" y="2402361"/>
            <a:ext cx="1820910" cy="257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89" y="4202635"/>
            <a:ext cx="1820875" cy="25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068960"/>
            <a:ext cx="18002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978948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2656"/>
            <a:ext cx="2281436" cy="228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498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字體設計師</a:t>
            </a:r>
            <a:r>
              <a:rPr lang="en-US" altLang="zh-TW" dirty="0" smtClean="0"/>
              <a:t>-Shigeru Inada</a:t>
            </a:r>
            <a:r>
              <a:rPr lang="ja-JP" altLang="en-US" dirty="0"/>
              <a:t>（稲田茂）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dirty="0"/>
              <a:t>Shigeru </a:t>
            </a:r>
            <a:r>
              <a:rPr lang="en-US" altLang="ja-JP" dirty="0" smtClean="0"/>
              <a:t>Inada</a:t>
            </a:r>
            <a:r>
              <a:rPr lang="ja-JP" altLang="en-US" dirty="0" smtClean="0"/>
              <a:t>，</a:t>
            </a:r>
            <a:r>
              <a:rPr lang="ja-JP" altLang="en-US" dirty="0"/>
              <a:t>日本設計師，</a:t>
            </a:r>
            <a:r>
              <a:rPr lang="en-US" altLang="ja-JP" dirty="0"/>
              <a:t>1928</a:t>
            </a:r>
            <a:r>
              <a:rPr lang="ja-JP" altLang="en-US" dirty="0"/>
              <a:t>年出生於岡山，</a:t>
            </a:r>
            <a:r>
              <a:rPr lang="en-US" altLang="ja-JP" dirty="0"/>
              <a:t>2009</a:t>
            </a:r>
            <a:r>
              <a:rPr lang="ja-JP" altLang="en-US" dirty="0"/>
              <a:t>年逝世。在沒有數碼設備的年代，他對日文字形進行了廣泛的探索，對現代日文字體設計產生了深遠影響，即使現代設計師也難以超越。</a:t>
            </a:r>
            <a:r>
              <a:rPr lang="en-US" altLang="ja-JP" dirty="0"/>
              <a:t>Shigeru Inada</a:t>
            </a:r>
            <a:r>
              <a:rPr lang="ja-JP" altLang="en-US" dirty="0"/>
              <a:t>的作品集結成冊</a:t>
            </a:r>
            <a:r>
              <a:rPr lang="en-US" altLang="ja-JP" dirty="0"/>
              <a:t>《</a:t>
            </a:r>
            <a:r>
              <a:rPr lang="ja-JP" altLang="en-US" dirty="0">
                <a:hlinkClick r:id="rId2"/>
              </a:rPr>
              <a:t>日本字フリースタイル・コンプリート</a:t>
            </a:r>
            <a:r>
              <a:rPr lang="en-US" altLang="ja-JP" dirty="0"/>
              <a:t>》</a:t>
            </a:r>
            <a:r>
              <a:rPr lang="ja-JP" altLang="en-US" dirty="0"/>
              <a:t>，最早出版於</a:t>
            </a:r>
            <a:r>
              <a:rPr lang="en-US" altLang="ja-JP" dirty="0"/>
              <a:t>1969</a:t>
            </a:r>
            <a:r>
              <a:rPr lang="ja-JP" altLang="en-US" dirty="0"/>
              <a:t>年並多次再版，共</a:t>
            </a:r>
            <a:r>
              <a:rPr lang="en-US" altLang="ja-JP" dirty="0"/>
              <a:t>464</a:t>
            </a:r>
            <a:r>
              <a:rPr lang="ja-JP" altLang="en-US" dirty="0"/>
              <a:t>頁，包含超過</a:t>
            </a:r>
            <a:r>
              <a:rPr lang="en-US" altLang="ja-JP" dirty="0"/>
              <a:t>2100</a:t>
            </a:r>
            <a:r>
              <a:rPr lang="ja-JP" altLang="en-US" dirty="0"/>
              <a:t>種字體範例，被譽為日文字體設計的</a:t>
            </a:r>
            <a:r>
              <a:rPr lang="ja-JP" altLang="en-US" dirty="0" smtClean="0"/>
              <a:t>聖經</a:t>
            </a:r>
            <a:endParaRPr lang="en-US" altLang="ja-JP" dirty="0" smtClean="0"/>
          </a:p>
          <a:p>
            <a:r>
              <a:rPr lang="en-US" altLang="zh-TW" dirty="0">
                <a:hlinkClick r:id="rId3"/>
              </a:rPr>
              <a:t>http://</a:t>
            </a:r>
            <a:r>
              <a:rPr lang="en-US" altLang="zh-TW" dirty="0" smtClean="0">
                <a:hlinkClick r:id="rId3"/>
              </a:rPr>
              <a:t>www.mydesy.com/shigeru-inada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7017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參考資料：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>
                <a:hlinkClick r:id="rId2"/>
              </a:rPr>
              <a:t>https://www.youtube.com/watch?v=6HH7-v8Tv2s</a:t>
            </a:r>
            <a:endParaRPr lang="en-US" altLang="zh-TW" dirty="0" smtClean="0"/>
          </a:p>
          <a:p>
            <a:r>
              <a:rPr lang="en-US" altLang="zh-TW" dirty="0" smtClean="0">
                <a:hlinkClick r:id="rId3"/>
              </a:rPr>
              <a:t>http://www.lian.rumotan.com/</a:t>
            </a:r>
            <a:endParaRPr lang="en-US" altLang="zh-TW" dirty="0" smtClean="0"/>
          </a:p>
          <a:p>
            <a:r>
              <a:rPr lang="en-US" altLang="zh-TW" dirty="0" smtClean="0">
                <a:hlinkClick r:id="rId4"/>
              </a:rPr>
              <a:t>http://teachers.yses.tp.edu.tw/ysesdata/9410/%E6%9B%B8%E6%B3%95/%E5%9F%BA%E6%9C%AC%E7%AD%86%E7%95%AB/index.htm</a:t>
            </a:r>
            <a:endParaRPr lang="en-US" altLang="zh-TW" dirty="0" smtClean="0"/>
          </a:p>
          <a:p>
            <a:r>
              <a:rPr lang="en-US" altLang="zh-TW" dirty="0" smtClean="0">
                <a:hlinkClick r:id="rId5"/>
              </a:rPr>
              <a:t>https://www.youtube.com/watch?v=3OYhq6HbJ4U</a:t>
            </a:r>
            <a:endParaRPr lang="en-US" altLang="zh-TW" dirty="0" smtClean="0"/>
          </a:p>
          <a:p>
            <a:r>
              <a:rPr lang="en-US" altLang="zh-TW" dirty="0" smtClean="0">
                <a:hlinkClick r:id="rId6"/>
              </a:rPr>
              <a:t>https://www.youtube.com/watch?v=NUp6ptiPFfk</a:t>
            </a:r>
            <a:endParaRPr lang="en-US" altLang="zh-TW" dirty="0" smtClean="0"/>
          </a:p>
          <a:p>
            <a:r>
              <a:rPr lang="zh-TW" altLang="en-US" dirty="0" smtClean="0"/>
              <a:t>中國文字的演變</a:t>
            </a:r>
            <a:r>
              <a:rPr lang="en-US" altLang="zh-TW" dirty="0" smtClean="0"/>
              <a:t>/</a:t>
            </a:r>
            <a:r>
              <a:rPr lang="zh-TW" altLang="en-US" dirty="0" smtClean="0"/>
              <a:t>馮怡華老師整理</a:t>
            </a:r>
            <a:endParaRPr lang="en-US" altLang="zh-TW" dirty="0" smtClean="0"/>
          </a:p>
          <a:p>
            <a:r>
              <a:rPr lang="en-US" altLang="zh-TW" dirty="0">
                <a:hlinkClick r:id="rId7"/>
              </a:rPr>
              <a:t>http://</a:t>
            </a:r>
            <a:r>
              <a:rPr lang="en-US" altLang="zh-TW" dirty="0" smtClean="0">
                <a:hlinkClick r:id="rId7"/>
              </a:rPr>
              <a:t>www.mydesy.com/shigeru-inada</a:t>
            </a:r>
            <a:endParaRPr lang="en-US" altLang="zh-TW" dirty="0" smtClean="0"/>
          </a:p>
          <a:p>
            <a:r>
              <a:rPr lang="en-US" altLang="zh-TW" dirty="0">
                <a:hlinkClick r:id="rId8"/>
              </a:rPr>
              <a:t>http://kaiak.tw/%E5%A5%B3%E7%94%9F%E4%B9%9F%E5%8F%AF%E4%BB%A5%E6%98%AF%E8%A1%97%E9%A0%AD%E5%A1%97%E9%B4%89%E5%A4%A7%E5%B8%AB-madc/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470" y="980728"/>
            <a:ext cx="715929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7542">
            <a:off x="6974286" y="508156"/>
            <a:ext cx="715929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32525" y="-105067"/>
            <a:ext cx="715929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26000" y="528854"/>
            <a:ext cx="715926" cy="72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016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文字大觀園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49027" y="1196752"/>
            <a:ext cx="8229600" cy="4525963"/>
          </a:xfrm>
        </p:spPr>
        <p:txBody>
          <a:bodyPr/>
          <a:lstStyle/>
          <a:p>
            <a:r>
              <a:rPr lang="zh-TW" altLang="en-US" dirty="0" smtClean="0"/>
              <a:t>象形文字    </a:t>
            </a:r>
            <a:endParaRPr lang="en-US" altLang="zh-TW" dirty="0" smtClean="0"/>
          </a:p>
          <a:p>
            <a:r>
              <a:rPr lang="zh-TW" altLang="en-US" dirty="0"/>
              <a:t>產地：</a:t>
            </a:r>
            <a:r>
              <a:rPr lang="zh-TW" altLang="en-US" dirty="0" smtClean="0"/>
              <a:t>埃及</a:t>
            </a:r>
            <a:endParaRPr lang="en-US" altLang="zh-TW" dirty="0" smtClean="0"/>
          </a:p>
          <a:p>
            <a:r>
              <a:rPr lang="zh-TW" altLang="en-US" dirty="0" smtClean="0"/>
              <a:t>特色：符號可代表</a:t>
            </a:r>
            <a:r>
              <a:rPr lang="zh-TW" altLang="en-US" dirty="0"/>
              <a:t>英文</a:t>
            </a:r>
            <a:r>
              <a:rPr lang="zh-TW" altLang="en-US" dirty="0" smtClean="0"/>
              <a:t>字母、事物、發音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                          </a:t>
            </a:r>
            <a:endParaRPr lang="en-US" altLang="zh-TW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14" y="2936374"/>
            <a:ext cx="7560840" cy="367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179" y="1124744"/>
            <a:ext cx="921726" cy="92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7542">
            <a:off x="6761873" y="501129"/>
            <a:ext cx="921726" cy="92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426728" y="-105066"/>
            <a:ext cx="921726" cy="92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19603" y="528257"/>
            <a:ext cx="921726" cy="92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436" y="188640"/>
            <a:ext cx="1191195" cy="10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573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文字大觀園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甲骨文</a:t>
            </a:r>
            <a:endParaRPr lang="en-US" altLang="zh-TW" dirty="0" smtClean="0"/>
          </a:p>
          <a:p>
            <a:r>
              <a:rPr lang="zh-TW" altLang="en-US" dirty="0"/>
              <a:t>產地：</a:t>
            </a:r>
            <a:r>
              <a:rPr lang="zh-TW" altLang="en-US" dirty="0" smtClean="0"/>
              <a:t>中國</a:t>
            </a:r>
            <a:endParaRPr lang="en-US" altLang="zh-TW" dirty="0" smtClean="0"/>
          </a:p>
          <a:p>
            <a:r>
              <a:rPr lang="zh-TW" altLang="en-US" dirty="0" smtClean="0"/>
              <a:t>刻在</a:t>
            </a:r>
            <a:r>
              <a:rPr lang="zh-TW" altLang="en-US" dirty="0"/>
              <a:t>龜甲與獸骨上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偏向</a:t>
            </a:r>
            <a:r>
              <a:rPr lang="zh-TW" altLang="en-US" dirty="0"/>
              <a:t>原始圖畫文字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84784"/>
            <a:ext cx="3168352" cy="495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93" y="5967031"/>
            <a:ext cx="921726" cy="92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7542">
            <a:off x="-21513" y="5343416"/>
            <a:ext cx="921726" cy="92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3342" y="4737221"/>
            <a:ext cx="921726" cy="92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36217" y="5370544"/>
            <a:ext cx="921726" cy="92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6648"/>
            <a:ext cx="1191195" cy="10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658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文字大觀園</a:t>
            </a:r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楔形文字</a:t>
            </a:r>
            <a:endParaRPr lang="en-US" altLang="zh-TW" dirty="0" smtClean="0"/>
          </a:p>
          <a:p>
            <a:r>
              <a:rPr lang="zh-TW" altLang="en-US" dirty="0"/>
              <a:t>產地：</a:t>
            </a:r>
            <a:r>
              <a:rPr lang="zh-TW" altLang="en-US" dirty="0" smtClean="0"/>
              <a:t>埃及</a:t>
            </a:r>
            <a:endParaRPr lang="en-US" altLang="zh-TW" dirty="0" smtClean="0"/>
          </a:p>
          <a:p>
            <a:r>
              <a:rPr lang="zh-TW" altLang="en-US" dirty="0"/>
              <a:t>用蘆葦桿印在泥</a:t>
            </a:r>
            <a:r>
              <a:rPr lang="zh-TW" altLang="en-US" dirty="0" smtClean="0"/>
              <a:t>板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上</a:t>
            </a:r>
            <a:r>
              <a:rPr lang="zh-TW" altLang="en-US" dirty="0"/>
              <a:t>，字的筆劃都</a:t>
            </a:r>
            <a:r>
              <a:rPr lang="zh-TW" altLang="en-US" dirty="0" smtClean="0"/>
              <a:t>是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三角</a:t>
            </a:r>
            <a:r>
              <a:rPr lang="zh-TW" altLang="en-US" dirty="0"/>
              <a:t>型的線條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66499"/>
            <a:ext cx="47625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2" y="6089030"/>
            <a:ext cx="921726" cy="92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7542">
            <a:off x="-26384" y="5465415"/>
            <a:ext cx="921726" cy="92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8471" y="4859220"/>
            <a:ext cx="921726" cy="92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31346" y="5492543"/>
            <a:ext cx="921726" cy="92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902" y="332656"/>
            <a:ext cx="1191195" cy="10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143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文字大觀園</a:t>
            </a:r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zh-TW" altLang="en-US" dirty="0" smtClean="0"/>
              <a:t>東巴文字</a:t>
            </a:r>
            <a:endParaRPr lang="en-US" altLang="zh-TW" dirty="0" smtClean="0"/>
          </a:p>
          <a:p>
            <a:r>
              <a:rPr lang="zh-TW" altLang="en-US" dirty="0"/>
              <a:t>產地：雲南省麗江地區</a:t>
            </a:r>
            <a:r>
              <a:rPr lang="zh-TW" altLang="en-US" dirty="0" smtClean="0"/>
              <a:t>納西族</a:t>
            </a:r>
            <a:endParaRPr lang="en-US" altLang="zh-TW" dirty="0" smtClean="0"/>
          </a:p>
          <a:p>
            <a:r>
              <a:rPr lang="zh-TW" altLang="en-US" dirty="0"/>
              <a:t>文字邊像圖畫，活潑生動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12976"/>
            <a:ext cx="6948978" cy="343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179" y="1124744"/>
            <a:ext cx="921726" cy="92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7542">
            <a:off x="6761873" y="501129"/>
            <a:ext cx="921726" cy="92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426728" y="-105066"/>
            <a:ext cx="921726" cy="92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19603" y="528257"/>
            <a:ext cx="921726" cy="92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958" y="350195"/>
            <a:ext cx="1191195" cy="10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038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文字大觀園</a:t>
            </a:r>
            <a:r>
              <a:rPr lang="en-US" altLang="zh-TW" dirty="0" smtClean="0"/>
              <a:t>5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阿拉伯文字</a:t>
            </a:r>
            <a:endParaRPr lang="en-US" altLang="zh-TW" dirty="0" smtClean="0"/>
          </a:p>
          <a:p>
            <a:r>
              <a:rPr lang="zh-TW" altLang="en-US" dirty="0"/>
              <a:t>產地：當然是</a:t>
            </a:r>
            <a:r>
              <a:rPr lang="zh-TW" altLang="en-US" dirty="0" smtClean="0"/>
              <a:t>阿拉伯</a:t>
            </a:r>
            <a:endParaRPr lang="en-US" altLang="zh-TW" dirty="0" smtClean="0"/>
          </a:p>
          <a:p>
            <a:r>
              <a:rPr lang="zh-TW" altLang="en-US" dirty="0"/>
              <a:t>由便捷的線條所構成，有大幅變形的藝術字體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9911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1"/>
            <a:ext cx="3240360" cy="261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179" y="1124744"/>
            <a:ext cx="921726" cy="92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7542">
            <a:off x="6761873" y="501129"/>
            <a:ext cx="921726" cy="92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426728" y="-105066"/>
            <a:ext cx="921726" cy="92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19603" y="528257"/>
            <a:ext cx="921726" cy="92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8469"/>
            <a:ext cx="1191195" cy="10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747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中國文字的演變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zh-TW" altLang="zh-TW" u="sng" dirty="0"/>
              <a:t>中國</a:t>
            </a:r>
            <a:r>
              <a:rPr lang="zh-TW" altLang="zh-TW" dirty="0" smtClean="0"/>
              <a:t>文字經過</a:t>
            </a:r>
            <a:r>
              <a:rPr lang="zh-TW" altLang="zh-TW" u="sng" dirty="0">
                <a:solidFill>
                  <a:srgbClr val="FF0000"/>
                </a:solidFill>
              </a:rPr>
              <a:t>秦</a:t>
            </a:r>
            <a:r>
              <a:rPr lang="zh-TW" altLang="zh-TW" dirty="0"/>
              <a:t>統一</a:t>
            </a:r>
            <a:r>
              <a:rPr lang="zh-TW" altLang="zh-TW" u="sng" dirty="0"/>
              <a:t>中國</a:t>
            </a:r>
            <a:r>
              <a:rPr lang="zh-TW" altLang="zh-TW" dirty="0"/>
              <a:t>後</a:t>
            </a:r>
            <a:r>
              <a:rPr lang="zh-TW" altLang="zh-TW" dirty="0" smtClean="0"/>
              <a:t>，對</a:t>
            </a:r>
            <a:r>
              <a:rPr lang="zh-TW" altLang="zh-TW" dirty="0"/>
              <a:t>漢字進行簡化、整理，使</a:t>
            </a:r>
            <a:r>
              <a:rPr lang="zh-TW" altLang="zh-TW" u="sng" dirty="0"/>
              <a:t>漢</a:t>
            </a:r>
            <a:r>
              <a:rPr lang="zh-TW" altLang="zh-TW" dirty="0"/>
              <a:t>字逐漸走向規範化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zh-TW" dirty="0" smtClean="0"/>
              <a:t>可</a:t>
            </a:r>
            <a:r>
              <a:rPr lang="zh-TW" altLang="zh-TW" dirty="0"/>
              <a:t>分為</a:t>
            </a:r>
            <a:r>
              <a:rPr lang="zh-TW" altLang="zh-TW" dirty="0" smtClean="0">
                <a:solidFill>
                  <a:srgbClr val="FF0000"/>
                </a:solidFill>
              </a:rPr>
              <a:t>古文</a:t>
            </a:r>
            <a:r>
              <a:rPr lang="en-US" altLang="zh-TW" dirty="0" smtClean="0"/>
              <a:t>=&gt;</a:t>
            </a:r>
            <a:r>
              <a:rPr lang="zh-TW" altLang="zh-TW" dirty="0" smtClean="0">
                <a:solidFill>
                  <a:srgbClr val="FF0000"/>
                </a:solidFill>
              </a:rPr>
              <a:t>篆書</a:t>
            </a:r>
            <a:r>
              <a:rPr lang="en-US" altLang="zh-TW" dirty="0" smtClean="0"/>
              <a:t>=&gt;</a:t>
            </a:r>
            <a:r>
              <a:rPr lang="zh-TW" altLang="zh-TW" dirty="0" smtClean="0">
                <a:solidFill>
                  <a:srgbClr val="FF0000"/>
                </a:solidFill>
              </a:rPr>
              <a:t>隸書</a:t>
            </a:r>
            <a:r>
              <a:rPr lang="en-US" altLang="zh-TW" dirty="0" smtClean="0"/>
              <a:t>=&gt;</a:t>
            </a:r>
            <a:r>
              <a:rPr lang="zh-TW" altLang="zh-TW" dirty="0" smtClean="0">
                <a:solidFill>
                  <a:srgbClr val="FF0000"/>
                </a:solidFill>
              </a:rPr>
              <a:t>楷書</a:t>
            </a:r>
            <a:r>
              <a:rPr lang="zh-TW" altLang="zh-TW" dirty="0"/>
              <a:t>等四個階段的演變過程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其中，</a:t>
            </a:r>
            <a:r>
              <a:rPr lang="zh-TW" altLang="en-US" dirty="0" smtClean="0"/>
              <a:t>古文包含</a:t>
            </a:r>
            <a:r>
              <a:rPr lang="zh-TW" altLang="en-US" dirty="0" smtClean="0">
                <a:solidFill>
                  <a:srgbClr val="FF0000"/>
                </a:solidFill>
              </a:rPr>
              <a:t>甲骨文</a:t>
            </a:r>
            <a:r>
              <a:rPr lang="zh-TW" altLang="en-US" dirty="0" smtClean="0"/>
              <a:t>和</a:t>
            </a:r>
            <a:r>
              <a:rPr lang="zh-TW" altLang="en-US" dirty="0" smtClean="0">
                <a:solidFill>
                  <a:srgbClr val="FF0000"/>
                </a:solidFill>
              </a:rPr>
              <a:t>金文</a:t>
            </a:r>
            <a:r>
              <a:rPr lang="zh-TW" altLang="en-US" dirty="0" smtClean="0"/>
              <a:t>，</a:t>
            </a:r>
            <a:r>
              <a:rPr lang="zh-TW" altLang="zh-TW" dirty="0" smtClean="0"/>
              <a:t>篆書</a:t>
            </a:r>
            <a:r>
              <a:rPr lang="zh-TW" altLang="zh-TW" dirty="0"/>
              <a:t>又有</a:t>
            </a:r>
            <a:r>
              <a:rPr lang="zh-TW" altLang="zh-TW" dirty="0">
                <a:solidFill>
                  <a:srgbClr val="FF0000"/>
                </a:solidFill>
              </a:rPr>
              <a:t>大篆、小篆</a:t>
            </a:r>
            <a:r>
              <a:rPr lang="zh-TW" altLang="zh-TW" dirty="0"/>
              <a:t>之分﹔隸書則有</a:t>
            </a:r>
            <a:r>
              <a:rPr lang="zh-TW" altLang="zh-TW" dirty="0">
                <a:solidFill>
                  <a:srgbClr val="FF0000"/>
                </a:solidFill>
              </a:rPr>
              <a:t>秦隸、漢隸</a:t>
            </a:r>
            <a:r>
              <a:rPr lang="zh-TW" altLang="zh-TW" dirty="0"/>
              <a:t>之別。由此可知，歷史上任何一種新的字體，都是經過長期演變逐漸形成的。總體來說，</a:t>
            </a:r>
            <a:r>
              <a:rPr lang="zh-TW" altLang="zh-TW" dirty="0">
                <a:solidFill>
                  <a:srgbClr val="FF0000"/>
                </a:solidFill>
              </a:rPr>
              <a:t>楷書形成後，</a:t>
            </a:r>
            <a:r>
              <a:rPr lang="zh-TW" altLang="zh-TW" u="sng" dirty="0">
                <a:solidFill>
                  <a:srgbClr val="FF0000"/>
                </a:solidFill>
              </a:rPr>
              <a:t>中國</a:t>
            </a:r>
            <a:r>
              <a:rPr lang="zh-TW" altLang="zh-TW" dirty="0">
                <a:solidFill>
                  <a:srgbClr val="FF0000"/>
                </a:solidFill>
              </a:rPr>
              <a:t>文字已基本定型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中國水墨動畫</a:t>
            </a:r>
            <a:r>
              <a:rPr lang="en-US" altLang="zh-TW" dirty="0"/>
              <a:t>-</a:t>
            </a:r>
            <a:r>
              <a:rPr lang="zh-TW" altLang="en-US" dirty="0" smtClean="0"/>
              <a:t>漢字</a:t>
            </a:r>
            <a:endParaRPr lang="en-US" altLang="zh-TW" dirty="0" smtClean="0"/>
          </a:p>
          <a:p>
            <a:r>
              <a:rPr lang="en-US" altLang="zh-TW" dirty="0" smtClean="0">
                <a:hlinkClick r:id="rId2"/>
              </a:rPr>
              <a:t>https://www.youtube.com/watch?v=6HH7-v8Tv2s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890479"/>
            <a:ext cx="460863" cy="46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7542">
            <a:off x="7858650" y="543157"/>
            <a:ext cx="460862" cy="46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03898" y="67394"/>
            <a:ext cx="460863" cy="46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59397" y="433893"/>
            <a:ext cx="460865" cy="4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9266"/>
            <a:ext cx="1191195" cy="10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648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書法的字體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現代中國書法發展成五種書體分別是：</a:t>
            </a:r>
            <a:r>
              <a:rPr lang="zh-TW" altLang="en-US" dirty="0">
                <a:hlinkClick r:id="rId2" tooltip="楷書"/>
              </a:rPr>
              <a:t>楷書</a:t>
            </a:r>
            <a:r>
              <a:rPr lang="zh-TW" altLang="en-US" dirty="0"/>
              <a:t>、</a:t>
            </a:r>
            <a:r>
              <a:rPr lang="zh-TW" altLang="en-US" dirty="0">
                <a:hlinkClick r:id="rId3" tooltip="行書"/>
              </a:rPr>
              <a:t>行書</a:t>
            </a:r>
            <a:r>
              <a:rPr lang="zh-TW" altLang="en-US" dirty="0"/>
              <a:t>、</a:t>
            </a:r>
            <a:r>
              <a:rPr lang="zh-TW" altLang="en-US" dirty="0">
                <a:hlinkClick r:id="rId4" tooltip="草書"/>
              </a:rPr>
              <a:t>草書</a:t>
            </a:r>
            <a:r>
              <a:rPr lang="zh-TW" altLang="en-US" dirty="0"/>
              <a:t>、</a:t>
            </a:r>
            <a:r>
              <a:rPr lang="zh-TW" altLang="en-US" dirty="0">
                <a:hlinkClick r:id="rId5" tooltip="隸書"/>
              </a:rPr>
              <a:t>隸書</a:t>
            </a:r>
            <a:r>
              <a:rPr lang="zh-TW" altLang="en-US" dirty="0"/>
              <a:t>、</a:t>
            </a:r>
            <a:r>
              <a:rPr lang="zh-TW" altLang="en-US" dirty="0">
                <a:hlinkClick r:id="rId6" tooltip="篆書"/>
              </a:rPr>
              <a:t>篆書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9" y="2634193"/>
            <a:ext cx="16954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89" y="2923157"/>
            <a:ext cx="2468572" cy="369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61" y="3157295"/>
            <a:ext cx="2423651" cy="217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301208"/>
            <a:ext cx="2699792" cy="125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73964"/>
            <a:ext cx="2759176" cy="98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281" y="834491"/>
            <a:ext cx="600205" cy="60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7542">
            <a:off x="7327601" y="475507"/>
            <a:ext cx="600205" cy="60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35101" y="0"/>
            <a:ext cx="600205" cy="60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18672" y="529190"/>
            <a:ext cx="600207" cy="60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4975"/>
            <a:ext cx="1191195" cy="10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287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中國有名的書法家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中國著名</a:t>
            </a:r>
            <a:r>
              <a:rPr lang="zh-TW" altLang="en-US" dirty="0"/>
              <a:t>的</a:t>
            </a:r>
            <a:r>
              <a:rPr lang="zh-TW" altLang="en-US" dirty="0" smtClean="0"/>
              <a:t>書法家有</a:t>
            </a:r>
            <a:r>
              <a:rPr lang="zh-TW" altLang="en-US" dirty="0">
                <a:hlinkClick r:id="rId2" tooltip="王羲之"/>
              </a:rPr>
              <a:t>王羲之</a:t>
            </a:r>
            <a:r>
              <a:rPr lang="zh-TW" altLang="en-US" dirty="0"/>
              <a:t>、</a:t>
            </a:r>
            <a:r>
              <a:rPr lang="zh-TW" altLang="en-US" dirty="0">
                <a:hlinkClick r:id="rId3" tooltip="顏真卿"/>
              </a:rPr>
              <a:t>顏真卿</a:t>
            </a:r>
            <a:r>
              <a:rPr lang="zh-TW" altLang="en-US" dirty="0"/>
              <a:t>、</a:t>
            </a:r>
            <a:r>
              <a:rPr lang="zh-TW" altLang="en-US" dirty="0">
                <a:hlinkClick r:id="rId4" tooltip="歐陽詢"/>
              </a:rPr>
              <a:t>歐陽詢</a:t>
            </a:r>
            <a:r>
              <a:rPr lang="zh-TW" altLang="en-US" dirty="0"/>
              <a:t>、</a:t>
            </a:r>
            <a:r>
              <a:rPr lang="zh-TW" altLang="en-US" dirty="0">
                <a:hlinkClick r:id="rId5" tooltip="柳公權"/>
              </a:rPr>
              <a:t>柳公權</a:t>
            </a:r>
            <a:r>
              <a:rPr lang="zh-TW" altLang="en-US" dirty="0"/>
              <a:t>、</a:t>
            </a:r>
            <a:r>
              <a:rPr lang="zh-TW" altLang="en-US" dirty="0">
                <a:hlinkClick r:id="rId6" tooltip="張旭"/>
              </a:rPr>
              <a:t>張旭</a:t>
            </a:r>
            <a:r>
              <a:rPr lang="zh-TW" altLang="en-US" dirty="0"/>
              <a:t>、</a:t>
            </a:r>
            <a:r>
              <a:rPr lang="zh-TW" altLang="en-US" dirty="0">
                <a:hlinkClick r:id="rId7" tooltip="米芾"/>
              </a:rPr>
              <a:t>米芾</a:t>
            </a:r>
            <a:r>
              <a:rPr lang="zh-TW" altLang="en-US" dirty="0"/>
              <a:t>、</a:t>
            </a:r>
            <a:r>
              <a:rPr lang="zh-TW" altLang="en-US" dirty="0">
                <a:hlinkClick r:id="rId8" tooltip="蔡襄"/>
              </a:rPr>
              <a:t>蔡襄</a:t>
            </a:r>
            <a:r>
              <a:rPr lang="zh-TW" altLang="en-US" dirty="0" smtClean="0"/>
              <a:t>、</a:t>
            </a:r>
            <a:r>
              <a:rPr lang="zh-TW" altLang="en-US" dirty="0" smtClean="0">
                <a:hlinkClick r:id="rId9" tooltip="趙孟頫"/>
              </a:rPr>
              <a:t>趙</a:t>
            </a:r>
            <a:r>
              <a:rPr lang="zh-TW" altLang="en-US" dirty="0">
                <a:hlinkClick r:id="rId9" tooltip="趙孟頫"/>
              </a:rPr>
              <a:t>孟頫</a:t>
            </a:r>
            <a:r>
              <a:rPr lang="zh-TW" altLang="en-US" dirty="0"/>
              <a:t>、</a:t>
            </a:r>
            <a:r>
              <a:rPr lang="zh-TW" altLang="en-US" dirty="0">
                <a:hlinkClick r:id="rId10" tooltip="董其昌"/>
              </a:rPr>
              <a:t>董其昌</a:t>
            </a:r>
            <a:r>
              <a:rPr lang="zh-TW" altLang="en-US" dirty="0" smtClean="0"/>
              <a:t>、</a:t>
            </a:r>
            <a:r>
              <a:rPr lang="zh-TW" altLang="en-US" dirty="0" smtClean="0">
                <a:hlinkClick r:id="rId11" tooltip="康有為"/>
              </a:rPr>
              <a:t>康有為</a:t>
            </a:r>
            <a:r>
              <a:rPr lang="en-US" altLang="zh-TW" dirty="0" smtClean="0"/>
              <a:t>…</a:t>
            </a:r>
          </a:p>
          <a:p>
            <a:pPr marL="0" indent="0">
              <a:buNone/>
            </a:pPr>
            <a:r>
              <a:rPr lang="zh-TW" altLang="en-US" dirty="0" smtClean="0"/>
              <a:t>   持續增加中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現代</a:t>
            </a:r>
            <a:r>
              <a:rPr lang="zh-TW" altLang="en-US" dirty="0" smtClean="0"/>
              <a:t>書法藝術家</a:t>
            </a:r>
            <a:r>
              <a:rPr lang="zh-TW" altLang="en-US" dirty="0"/>
              <a:t>：</a:t>
            </a:r>
            <a:r>
              <a:rPr lang="zh-TW" altLang="en-US" dirty="0" smtClean="0"/>
              <a:t>李錫奇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66" y="5678999"/>
            <a:ext cx="921726" cy="92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7542">
            <a:off x="6429860" y="5055384"/>
            <a:ext cx="921726" cy="92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94715" y="4449189"/>
            <a:ext cx="921726" cy="92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887590" y="5082512"/>
            <a:ext cx="921726" cy="92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1278"/>
            <a:ext cx="1191195" cy="10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6246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239</TotalTime>
  <Words>587</Words>
  <Application>Microsoft Office PowerPoint</Application>
  <PresentationFormat>如螢幕大小 (4:3)</PresentationFormat>
  <Paragraphs>84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公正</vt:lpstr>
      <vt:lpstr>文字藝術師</vt:lpstr>
      <vt:lpstr>文字大觀園1</vt:lpstr>
      <vt:lpstr>文字大觀園2</vt:lpstr>
      <vt:lpstr>文字大觀園3</vt:lpstr>
      <vt:lpstr>文字大觀園4</vt:lpstr>
      <vt:lpstr>文字大觀園5</vt:lpstr>
      <vt:lpstr>中國文字的演變</vt:lpstr>
      <vt:lpstr>書法的字體</vt:lpstr>
      <vt:lpstr>中國有名的書法家</vt:lpstr>
      <vt:lpstr>藝術家的性別????</vt:lpstr>
      <vt:lpstr>腦力激盪</vt:lpstr>
      <vt:lpstr>女性書法家</vt:lpstr>
      <vt:lpstr>傑出的字體藝術師</vt:lpstr>
      <vt:lpstr>街頭的塗鴉欣賞</vt:lpstr>
      <vt:lpstr>女生也可以是街頭塗鴉大師 – MadC</vt:lpstr>
      <vt:lpstr>字體設計師-MORE TONG</vt:lpstr>
      <vt:lpstr>字體設計師-Shigeru Inada（稲田茂）</vt:lpstr>
      <vt:lpstr>參考資料：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文字藝術師</dc:title>
  <dc:creator>user</dc:creator>
  <cp:lastModifiedBy>user</cp:lastModifiedBy>
  <cp:revision>17</cp:revision>
  <dcterms:created xsi:type="dcterms:W3CDTF">2016-03-22T04:51:40Z</dcterms:created>
  <dcterms:modified xsi:type="dcterms:W3CDTF">2016-03-22T08:51:24Z</dcterms:modified>
</cp:coreProperties>
</file>