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557" r:id="rId3"/>
    <p:sldId id="553" r:id="rId4"/>
    <p:sldId id="562" r:id="rId5"/>
    <p:sldId id="566" r:id="rId6"/>
    <p:sldId id="567" r:id="rId7"/>
    <p:sldId id="568" r:id="rId8"/>
    <p:sldId id="550" r:id="rId9"/>
    <p:sldId id="50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118ADA"/>
    <a:srgbClr val="E60000"/>
    <a:srgbClr val="26B71F"/>
    <a:srgbClr val="E36B6B"/>
    <a:srgbClr val="0E72B6"/>
    <a:srgbClr val="663300"/>
    <a:srgbClr val="4D0B15"/>
    <a:srgbClr val="E4DA9C"/>
    <a:srgbClr val="D3C3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795" autoAdjust="0"/>
  </p:normalViewPr>
  <p:slideViewPr>
    <p:cSldViewPr>
      <p:cViewPr varScale="1">
        <p:scale>
          <a:sx n="74" d="100"/>
          <a:sy n="74" d="100"/>
        </p:scale>
        <p:origin x="418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C11790-F92F-4035-9169-4202168956C4}" type="datetimeFigureOut">
              <a:rPr lang="zh-TW" altLang="en-US" smtClean="0"/>
              <a:t>2017/3/23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B4FEB2-1A37-4159-85AC-11AAB19C67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7995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08315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61FDE-E1C5-4B7C-AB2D-9125BCFD255C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862852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61FDE-E1C5-4B7C-AB2D-9125BCFD255C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18099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61FDE-E1C5-4B7C-AB2D-9125BCFD255C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63081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61FDE-E1C5-4B7C-AB2D-9125BCFD255C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460935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61FDE-E1C5-4B7C-AB2D-9125BCFD255C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43622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61FDE-E1C5-4B7C-AB2D-9125BCFD255C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61862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61FDE-E1C5-4B7C-AB2D-9125BCFD255C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53568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備忘稿版面配置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smtClean="0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54276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8CBB2787-F9CA-40FB-B936-1FF44181DF48}" type="slidenum">
              <a:rPr lang="en-US" altLang="zh-TW" smtClean="0"/>
              <a:pPr/>
              <a:t>9</a:t>
            </a:fld>
            <a:endParaRPr lang="en-US" altLang="zh-TW" smtClean="0"/>
          </a:p>
        </p:txBody>
      </p:sp>
    </p:spTree>
    <p:extLst>
      <p:ext uri="{BB962C8B-B14F-4D97-AF65-F5344CB8AC3E}">
        <p14:creationId xmlns:p14="http://schemas.microsoft.com/office/powerpoint/2010/main" val="1106290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b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81400"/>
            <a:ext cx="6400800" cy="609600"/>
          </a:xfrm>
        </p:spPr>
        <p:txBody>
          <a:bodyPr/>
          <a:lstStyle>
            <a:lvl1pPr marL="0" indent="0" algn="ctr">
              <a:buNone/>
              <a:defRPr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3/23/2017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746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3/23/2017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373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3/23/2017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173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3/23/2017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047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938587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384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3/23/2017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950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3/23/2017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528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3/23/2017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977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3/23/2017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590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3/23/2017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780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3/23/2017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258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3/23/2017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415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8AC7A713-7007-4913-B2CB-7614D15284D3}" type="datetimeFigureOut">
              <a:rPr lang="en-US" smtClean="0"/>
              <a:pPr/>
              <a:t>3/23/2017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077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b="1" kern="1200">
          <a:ln w="19050">
            <a:solidFill>
              <a:schemeClr val="tx1">
                <a:lumMod val="85000"/>
                <a:lumOff val="15000"/>
              </a:schemeClr>
            </a:solidFill>
          </a:ln>
          <a:solidFill>
            <a:srgbClr val="00B0F0"/>
          </a:solidFill>
          <a:effectLst/>
          <a:latin typeface="Microsoft New Tai Lue" panose="020B0502040204020203" pitchFamily="34" charset="0"/>
          <a:ea typeface="+mj-ea"/>
          <a:cs typeface="Microsoft New Tai Lue" panose="020B0502040204020203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1772816"/>
            <a:ext cx="8458200" cy="1814524"/>
          </a:xfrm>
        </p:spPr>
        <p:txBody>
          <a:bodyPr/>
          <a:lstStyle/>
          <a:p>
            <a:r>
              <a:rPr lang="en-US" altLang="zh-TW" dirty="0" smtClean="0"/>
              <a:t>4-3</a:t>
            </a:r>
            <a:br>
              <a:rPr lang="en-US" altLang="zh-TW" dirty="0" smtClean="0"/>
            </a:br>
            <a:r>
              <a:rPr lang="zh-TW" altLang="en-US" dirty="0" smtClean="0"/>
              <a:t>液體的體積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95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441" y="2671566"/>
            <a:ext cx="8700559" cy="978689"/>
          </a:xfrm>
        </p:spPr>
        <p:txBody>
          <a:bodyPr>
            <a:normAutofit fontScale="85000" lnSpcReduction="20000"/>
          </a:bodyPr>
          <a:lstStyle/>
          <a:p>
            <a:r>
              <a:rPr lang="zh-TW" altLang="en-US" sz="4000" dirty="0" smtClean="0"/>
              <a:t>這個寶特瓶的</a:t>
            </a:r>
            <a:r>
              <a:rPr lang="zh-TW" altLang="en-US" sz="4000" dirty="0" smtClean="0"/>
              <a:t>容積是</a:t>
            </a:r>
            <a:r>
              <a:rPr lang="en-US" altLang="zh-TW" sz="4000" dirty="0" smtClean="0"/>
              <a:t>1000</a:t>
            </a:r>
            <a:r>
              <a:rPr lang="zh-TW" altLang="en-US" sz="4000" dirty="0" smtClean="0"/>
              <a:t>立方</a:t>
            </a:r>
            <a:r>
              <a:rPr lang="zh-TW" altLang="en-US" sz="4000" dirty="0" smtClean="0"/>
              <a:t>公分</a:t>
            </a:r>
            <a:r>
              <a:rPr lang="zh-TW" altLang="en-US" sz="40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。</a:t>
            </a:r>
            <a:r>
              <a:rPr lang="en-US" altLang="zh-TW" sz="3200" dirty="0" smtClean="0"/>
              <a:t/>
            </a:r>
            <a:br>
              <a:rPr lang="en-US" altLang="zh-TW" sz="3200" dirty="0" smtClean="0"/>
            </a:br>
            <a:endParaRPr lang="en-US" sz="4000" dirty="0"/>
          </a:p>
        </p:txBody>
      </p:sp>
      <p:sp>
        <p:nvSpPr>
          <p:cNvPr id="6" name="標題 1"/>
          <p:cNvSpPr>
            <a:spLocks noGrp="1"/>
          </p:cNvSpPr>
          <p:nvPr>
            <p:ph type="title"/>
          </p:nvPr>
        </p:nvSpPr>
        <p:spPr>
          <a:xfrm>
            <a:off x="395536" y="164945"/>
            <a:ext cx="8229600" cy="1339850"/>
          </a:xfrm>
        </p:spPr>
        <p:txBody>
          <a:bodyPr/>
          <a:lstStyle/>
          <a:p>
            <a:pPr>
              <a:defRPr/>
            </a:pPr>
            <a:r>
              <a:rPr lang="zh-TW" altLang="en-US" dirty="0" smtClean="0"/>
              <a:t>液體的體積</a:t>
            </a:r>
            <a:endParaRPr lang="zh-TW" altLang="en-US" b="1" dirty="0"/>
          </a:p>
        </p:txBody>
      </p:sp>
      <p:pic>
        <p:nvPicPr>
          <p:cNvPr id="1028" name="Picture 4" descr="相關圖片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243979"/>
            <a:ext cx="2402175" cy="2402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3"/>
          <p:cNvSpPr txBox="1">
            <a:spLocks/>
          </p:cNvSpPr>
          <p:nvPr/>
        </p:nvSpPr>
        <p:spPr>
          <a:xfrm>
            <a:off x="237200" y="3582337"/>
            <a:ext cx="8928992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b="1" kern="1200">
                <a:ln w="19050"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00B0F0"/>
                </a:solidFill>
                <a:effectLst/>
                <a:latin typeface="Microsoft New Tai Lue" panose="020B0502040204020203" pitchFamily="34" charset="0"/>
                <a:ea typeface="+mj-ea"/>
                <a:cs typeface="Microsoft New Tai Lue" panose="020B0502040204020203" pitchFamily="34" charset="0"/>
              </a:defRPr>
            </a:lvl1pPr>
          </a:lstStyle>
          <a:p>
            <a:pPr algn="l"/>
            <a:r>
              <a:rPr lang="zh-TW" altLang="en-US" dirty="0" smtClean="0">
                <a:solidFill>
                  <a:srgbClr val="FF0000"/>
                </a:solidFill>
              </a:rPr>
              <a:t>容量</a:t>
            </a:r>
            <a:r>
              <a:rPr lang="en-US" altLang="zh-TW" dirty="0" smtClean="0">
                <a:solidFill>
                  <a:srgbClr val="FF0000"/>
                </a:solidFill>
              </a:rPr>
              <a:t>=</a:t>
            </a:r>
            <a:r>
              <a:rPr lang="zh-TW" altLang="en-US" dirty="0" smtClean="0">
                <a:solidFill>
                  <a:srgbClr val="FF0000"/>
                </a:solidFill>
              </a:rPr>
              <a:t>將容器裝滿液體時的量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02084" y="4884240"/>
            <a:ext cx="8583272" cy="108012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4000" dirty="0" smtClean="0"/>
              <a:t>這個寶特瓶的容量是</a:t>
            </a:r>
            <a:r>
              <a:rPr lang="en-US" altLang="zh-TW" sz="4000" dirty="0" smtClean="0"/>
              <a:t>1000</a:t>
            </a:r>
            <a:r>
              <a:rPr lang="zh-TW" altLang="en-US" sz="4000" dirty="0" smtClean="0"/>
              <a:t>毫升</a:t>
            </a:r>
            <a:r>
              <a:rPr lang="zh-TW" altLang="en-US" sz="40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。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en-US" sz="4000" dirty="0"/>
          </a:p>
        </p:txBody>
      </p:sp>
      <p:sp>
        <p:nvSpPr>
          <p:cNvPr id="9" name="Title 3"/>
          <p:cNvSpPr txBox="1">
            <a:spLocks/>
          </p:cNvSpPr>
          <p:nvPr/>
        </p:nvSpPr>
        <p:spPr>
          <a:xfrm>
            <a:off x="237200" y="1411206"/>
            <a:ext cx="8316416" cy="85185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b="1" kern="1200">
                <a:ln w="19050"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rgbClr val="00B0F0"/>
                </a:solidFill>
                <a:effectLst/>
                <a:latin typeface="Microsoft New Tai Lue" panose="020B0502040204020203" pitchFamily="34" charset="0"/>
                <a:ea typeface="+mj-ea"/>
                <a:cs typeface="Microsoft New Tai Lue" panose="020B0502040204020203" pitchFamily="34" charset="0"/>
              </a:defRPr>
            </a:lvl1pPr>
          </a:lstStyle>
          <a:p>
            <a:pPr algn="l"/>
            <a:r>
              <a:rPr lang="zh-TW" altLang="en-US" dirty="0" smtClean="0">
                <a:solidFill>
                  <a:srgbClr val="FF0000"/>
                </a:solidFill>
              </a:rPr>
              <a:t>容積</a:t>
            </a:r>
            <a:r>
              <a:rPr lang="en-US" altLang="zh-TW" dirty="0" smtClean="0">
                <a:solidFill>
                  <a:srgbClr val="FF0000"/>
                </a:solidFill>
              </a:rPr>
              <a:t>=</a:t>
            </a:r>
            <a:r>
              <a:rPr lang="zh-TW" altLang="en-US" dirty="0" smtClean="0">
                <a:solidFill>
                  <a:srgbClr val="FF0000"/>
                </a:solidFill>
              </a:rPr>
              <a:t>容器內部空間的大小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525232" y="5949280"/>
            <a:ext cx="8583272" cy="108012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4000" dirty="0" smtClean="0"/>
              <a:t>寶特瓶內汽水的體積是</a:t>
            </a:r>
            <a:r>
              <a:rPr lang="en-US" altLang="zh-TW" sz="4000" dirty="0" smtClean="0"/>
              <a:t>1000</a:t>
            </a:r>
            <a:r>
              <a:rPr lang="zh-TW" altLang="en-US" sz="4000" dirty="0" smtClean="0"/>
              <a:t>立方公分</a:t>
            </a:r>
            <a:r>
              <a:rPr lang="zh-TW" altLang="en-US" sz="40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。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17325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  <p:bldP spid="8" grpId="0" build="p"/>
      <p:bldP spid="9" grpId="0"/>
      <p:bldP spid="10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/>
          <p:cNvSpPr txBox="1">
            <a:spLocks/>
          </p:cNvSpPr>
          <p:nvPr/>
        </p:nvSpPr>
        <p:spPr>
          <a:xfrm>
            <a:off x="33551" y="1628800"/>
            <a:ext cx="9107777" cy="20882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/>
              <a:t>將水壺的水倒入一個長方體容器中，容器內部</a:t>
            </a:r>
            <a:r>
              <a:rPr lang="zh-TW" altLang="en-US" dirty="0" smtClean="0"/>
              <a:t>的長</a:t>
            </a:r>
            <a:r>
              <a:rPr lang="zh-TW" altLang="en-US" dirty="0" smtClean="0"/>
              <a:t>為</a:t>
            </a:r>
            <a:r>
              <a:rPr lang="en-US" altLang="zh-TW" dirty="0" smtClean="0"/>
              <a:t>25</a:t>
            </a:r>
            <a:r>
              <a:rPr lang="zh-TW" altLang="en-US" dirty="0" smtClean="0"/>
              <a:t>公分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、寬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為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20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公分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、高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為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18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公分，若水的高度是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12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公分，水壺裡原有水的體積是多少立方公分？</a:t>
            </a:r>
            <a:endParaRPr lang="en-US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395288" y="216942"/>
            <a:ext cx="8229600" cy="1339850"/>
          </a:xfrm>
        </p:spPr>
        <p:txBody>
          <a:bodyPr/>
          <a:lstStyle/>
          <a:p>
            <a:pPr>
              <a:defRPr/>
            </a:pPr>
            <a:r>
              <a:rPr lang="zh-TW" altLang="en-US" dirty="0" smtClean="0"/>
              <a:t>動動腦</a:t>
            </a:r>
            <a:endParaRPr lang="zh-TW" altLang="en-US" b="1" dirty="0"/>
          </a:p>
        </p:txBody>
      </p:sp>
      <p:pic>
        <p:nvPicPr>
          <p:cNvPr id="5" name="Picture 2" descr="「複習」的圖片搜尋結果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3717032"/>
            <a:ext cx="3214688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圓角矩形 6"/>
          <p:cNvSpPr/>
          <p:nvPr/>
        </p:nvSpPr>
        <p:spPr>
          <a:xfrm>
            <a:off x="7628811" y="6093296"/>
            <a:ext cx="1512518" cy="43684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solidFill>
                  <a:srgbClr val="7030A0"/>
                </a:solidFill>
              </a:rPr>
              <a:t>我想想</a:t>
            </a:r>
            <a:r>
              <a:rPr lang="en-US" altLang="zh-TW" b="1" dirty="0" smtClean="0">
                <a:solidFill>
                  <a:srgbClr val="7030A0"/>
                </a:solidFill>
              </a:rPr>
              <a:t>^^</a:t>
            </a:r>
            <a:endParaRPr lang="zh-TW" altLang="en-US" b="1" dirty="0">
              <a:solidFill>
                <a:srgbClr val="7030A0"/>
              </a:solidFill>
            </a:endParaRPr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278650" y="4365105"/>
            <a:ext cx="5486119" cy="1296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/>
              <a:t>裝完水壺的水後，此容器還可以裝多少容量的水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？</a:t>
            </a:r>
            <a:endParaRPr lang="en-US" dirty="0" smtClean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61682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/>
          <p:cNvSpPr txBox="1">
            <a:spLocks/>
          </p:cNvSpPr>
          <p:nvPr/>
        </p:nvSpPr>
        <p:spPr>
          <a:xfrm>
            <a:off x="33551" y="1556792"/>
            <a:ext cx="9107777" cy="16561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/>
              <a:t>有</a:t>
            </a:r>
            <a:r>
              <a:rPr lang="zh-TW" altLang="en-US" dirty="0" smtClean="0"/>
              <a:t>一個</a:t>
            </a:r>
            <a:r>
              <a:rPr lang="zh-TW" altLang="en-US" dirty="0" smtClean="0"/>
              <a:t>長方體的容器，</a:t>
            </a:r>
            <a:r>
              <a:rPr lang="zh-TW" altLang="en-US" dirty="0" smtClean="0"/>
              <a:t>內部的長</a:t>
            </a:r>
            <a:r>
              <a:rPr lang="zh-TW" altLang="en-US" dirty="0" smtClean="0"/>
              <a:t>為</a:t>
            </a:r>
            <a:r>
              <a:rPr lang="en-US" altLang="zh-TW" dirty="0" smtClean="0"/>
              <a:t>30</a:t>
            </a:r>
            <a:r>
              <a:rPr lang="zh-TW" altLang="en-US" dirty="0" smtClean="0"/>
              <a:t>公分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、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寬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為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20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公分、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高為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30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公分。在容器內倒入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9000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毫升的水後，水深有多高？</a:t>
            </a:r>
            <a:endParaRPr lang="en-US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395288" y="216942"/>
            <a:ext cx="8229600" cy="1339850"/>
          </a:xfrm>
        </p:spPr>
        <p:txBody>
          <a:bodyPr/>
          <a:lstStyle/>
          <a:p>
            <a:pPr>
              <a:defRPr/>
            </a:pPr>
            <a:r>
              <a:rPr lang="zh-TW" altLang="en-US" dirty="0" smtClean="0"/>
              <a:t>動動腦</a:t>
            </a:r>
            <a:endParaRPr lang="zh-TW" altLang="en-US" b="1" dirty="0"/>
          </a:p>
        </p:txBody>
      </p:sp>
      <p:pic>
        <p:nvPicPr>
          <p:cNvPr id="5" name="Picture 2" descr="「複習」的圖片搜尋結果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3717032"/>
            <a:ext cx="3214688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圓角矩形 6"/>
          <p:cNvSpPr/>
          <p:nvPr/>
        </p:nvSpPr>
        <p:spPr>
          <a:xfrm>
            <a:off x="7628811" y="6093296"/>
            <a:ext cx="1512518" cy="43684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solidFill>
                  <a:srgbClr val="7030A0"/>
                </a:solidFill>
              </a:rPr>
              <a:t>我想想</a:t>
            </a:r>
            <a:r>
              <a:rPr lang="en-US" altLang="zh-TW" b="1" dirty="0" smtClean="0">
                <a:solidFill>
                  <a:srgbClr val="7030A0"/>
                </a:solidFill>
              </a:rPr>
              <a:t>^^</a:t>
            </a:r>
            <a:endParaRPr lang="zh-TW" altLang="en-US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1070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/>
          <p:cNvSpPr txBox="1">
            <a:spLocks/>
          </p:cNvSpPr>
          <p:nvPr/>
        </p:nvSpPr>
        <p:spPr>
          <a:xfrm>
            <a:off x="33551" y="1556792"/>
            <a:ext cx="9107777" cy="16561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/>
              <a:t>有</a:t>
            </a:r>
            <a:r>
              <a:rPr lang="zh-TW" altLang="en-US" dirty="0" smtClean="0"/>
              <a:t>一個</a:t>
            </a:r>
            <a:r>
              <a:rPr lang="zh-TW" altLang="en-US" dirty="0" smtClean="0"/>
              <a:t>長方體的容器，</a:t>
            </a:r>
            <a:r>
              <a:rPr lang="zh-TW" altLang="en-US" dirty="0" smtClean="0"/>
              <a:t>內部的長</a:t>
            </a:r>
            <a:r>
              <a:rPr lang="zh-TW" altLang="en-US" dirty="0" smtClean="0"/>
              <a:t>為</a:t>
            </a:r>
            <a:r>
              <a:rPr lang="en-US" altLang="zh-TW" dirty="0" smtClean="0"/>
              <a:t>25</a:t>
            </a:r>
            <a:r>
              <a:rPr lang="zh-TW" altLang="en-US" dirty="0" smtClean="0"/>
              <a:t>公分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、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寬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為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12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公分、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高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為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18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公分。在容器內倒入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4200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毫升的水後，水深有多高？</a:t>
            </a:r>
            <a:endParaRPr lang="en-US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395288" y="216942"/>
            <a:ext cx="8229600" cy="1339850"/>
          </a:xfrm>
        </p:spPr>
        <p:txBody>
          <a:bodyPr/>
          <a:lstStyle/>
          <a:p>
            <a:pPr>
              <a:defRPr/>
            </a:pPr>
            <a:r>
              <a:rPr lang="zh-TW" altLang="en-US" dirty="0" smtClean="0"/>
              <a:t>動動腦</a:t>
            </a:r>
            <a:endParaRPr lang="zh-TW" altLang="en-US" b="1" dirty="0"/>
          </a:p>
        </p:txBody>
      </p:sp>
      <p:pic>
        <p:nvPicPr>
          <p:cNvPr id="5" name="Picture 2" descr="「複習」的圖片搜尋結果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3717032"/>
            <a:ext cx="3214688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圓角矩形 6"/>
          <p:cNvSpPr/>
          <p:nvPr/>
        </p:nvSpPr>
        <p:spPr>
          <a:xfrm>
            <a:off x="7628811" y="6093296"/>
            <a:ext cx="1512518" cy="43684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solidFill>
                  <a:srgbClr val="7030A0"/>
                </a:solidFill>
              </a:rPr>
              <a:t>我想想</a:t>
            </a:r>
            <a:r>
              <a:rPr lang="en-US" altLang="zh-TW" b="1" dirty="0" smtClean="0">
                <a:solidFill>
                  <a:srgbClr val="7030A0"/>
                </a:solidFill>
              </a:rPr>
              <a:t>^^</a:t>
            </a:r>
            <a:endParaRPr lang="zh-TW" altLang="en-US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6814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/>
          <p:cNvSpPr txBox="1">
            <a:spLocks/>
          </p:cNvSpPr>
          <p:nvPr/>
        </p:nvSpPr>
        <p:spPr>
          <a:xfrm>
            <a:off x="33551" y="1556792"/>
            <a:ext cx="9107777" cy="187220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/>
              <a:t>有</a:t>
            </a:r>
            <a:r>
              <a:rPr lang="zh-TW" altLang="en-US" dirty="0" smtClean="0"/>
              <a:t>一個長方體容器，容器內部</a:t>
            </a:r>
            <a:r>
              <a:rPr lang="zh-TW" altLang="en-US" dirty="0" smtClean="0"/>
              <a:t>的長</a:t>
            </a:r>
            <a:r>
              <a:rPr lang="zh-TW" altLang="en-US" dirty="0" smtClean="0"/>
              <a:t>為</a:t>
            </a:r>
            <a:r>
              <a:rPr lang="en-US" altLang="zh-TW" dirty="0" smtClean="0"/>
              <a:t>10</a:t>
            </a:r>
            <a:r>
              <a:rPr lang="zh-TW" altLang="en-US" dirty="0" smtClean="0"/>
              <a:t>公分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、寬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為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5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公分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、高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為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20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公分，若容器內已有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500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毫升的水，再倒入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250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毫升的水後，水面會上升幾公分？水面的高度是幾公分？</a:t>
            </a:r>
            <a:endParaRPr lang="en-US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395288" y="216942"/>
            <a:ext cx="8229600" cy="1339850"/>
          </a:xfrm>
        </p:spPr>
        <p:txBody>
          <a:bodyPr/>
          <a:lstStyle/>
          <a:p>
            <a:pPr>
              <a:defRPr/>
            </a:pPr>
            <a:r>
              <a:rPr lang="zh-TW" altLang="en-US" dirty="0" smtClean="0"/>
              <a:t>動動腦</a:t>
            </a:r>
            <a:endParaRPr lang="zh-TW" altLang="en-US" b="1" dirty="0"/>
          </a:p>
        </p:txBody>
      </p:sp>
      <p:pic>
        <p:nvPicPr>
          <p:cNvPr id="10" name="Picture 2" descr="「複習」的圖片搜尋結果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005064"/>
            <a:ext cx="2207284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物件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3912542"/>
              </p:ext>
            </p:extLst>
          </p:nvPr>
        </p:nvGraphicFramePr>
        <p:xfrm>
          <a:off x="1619672" y="3717032"/>
          <a:ext cx="2880320" cy="280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Picture" r:id="rId5" imgW="1145032" imgH="1113926" progId="Word.Picture.8">
                  <p:embed/>
                </p:oleObj>
              </mc:Choice>
              <mc:Fallback>
                <p:oleObj name="Picture" r:id="rId5" imgW="1145032" imgH="1113926" progId="Word.Picture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3717032"/>
                        <a:ext cx="2880320" cy="28043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50421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/>
          <p:cNvSpPr txBox="1">
            <a:spLocks/>
          </p:cNvSpPr>
          <p:nvPr/>
        </p:nvSpPr>
        <p:spPr>
          <a:xfrm>
            <a:off x="33551" y="1556792"/>
            <a:ext cx="9107777" cy="187220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/>
              <a:t>有</a:t>
            </a:r>
            <a:r>
              <a:rPr lang="zh-TW" altLang="en-US" dirty="0" smtClean="0"/>
              <a:t>一個長方體容器，容器內部</a:t>
            </a:r>
            <a:r>
              <a:rPr lang="zh-TW" altLang="en-US" dirty="0" smtClean="0"/>
              <a:t>的長</a:t>
            </a:r>
            <a:r>
              <a:rPr lang="zh-TW" altLang="en-US" dirty="0" smtClean="0"/>
              <a:t>為</a:t>
            </a:r>
            <a:r>
              <a:rPr lang="en-US" altLang="zh-TW" dirty="0" smtClean="0"/>
              <a:t>12</a:t>
            </a:r>
            <a:r>
              <a:rPr lang="zh-TW" altLang="en-US" dirty="0" smtClean="0"/>
              <a:t>公分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、寬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為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6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公分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、高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為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12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公分，若容器內已有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360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毫升的水，再倒入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576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毫升的水後，水面的高度是幾公分？</a:t>
            </a:r>
            <a:endParaRPr lang="en-US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395288" y="216942"/>
            <a:ext cx="8229600" cy="1339850"/>
          </a:xfrm>
        </p:spPr>
        <p:txBody>
          <a:bodyPr/>
          <a:lstStyle/>
          <a:p>
            <a:pPr>
              <a:defRPr/>
            </a:pPr>
            <a:r>
              <a:rPr lang="zh-TW" altLang="en-US" dirty="0" smtClean="0"/>
              <a:t>動動腦</a:t>
            </a:r>
            <a:endParaRPr lang="zh-TW" altLang="en-US" b="1" dirty="0"/>
          </a:p>
        </p:txBody>
      </p:sp>
      <p:pic>
        <p:nvPicPr>
          <p:cNvPr id="10" name="Picture 2" descr="「複習」的圖片搜尋結果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005064"/>
            <a:ext cx="2207284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物件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2415825"/>
              </p:ext>
            </p:extLst>
          </p:nvPr>
        </p:nvGraphicFramePr>
        <p:xfrm>
          <a:off x="1187624" y="3645024"/>
          <a:ext cx="3367274" cy="29523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" name="Picture" r:id="rId5" imgW="1125912" imgH="980399" progId="Word.Picture.8">
                  <p:embed/>
                </p:oleObj>
              </mc:Choice>
              <mc:Fallback>
                <p:oleObj name="Picture" r:id="rId5" imgW="1125912" imgH="980399" progId="Word.Picture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3645024"/>
                        <a:ext cx="3367274" cy="295232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68518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/>
          <p:cNvSpPr txBox="1">
            <a:spLocks/>
          </p:cNvSpPr>
          <p:nvPr/>
        </p:nvSpPr>
        <p:spPr>
          <a:xfrm>
            <a:off x="35542" y="1700808"/>
            <a:ext cx="9000953" cy="1296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/>
              <a:t>有一個長方體容器</a:t>
            </a:r>
            <a:r>
              <a:rPr lang="en-US" altLang="zh-TW" dirty="0" smtClean="0"/>
              <a:t>(</a:t>
            </a:r>
            <a:r>
              <a:rPr lang="zh-TW" altLang="en-US" dirty="0" smtClean="0"/>
              <a:t>如下圖</a:t>
            </a:r>
            <a:r>
              <a:rPr lang="en-US" altLang="zh-TW" dirty="0" smtClean="0"/>
              <a:t>)</a:t>
            </a:r>
            <a:r>
              <a:rPr lang="zh-TW" altLang="en-US" dirty="0" smtClean="0"/>
              <a:t>，將</a:t>
            </a:r>
            <a:r>
              <a:rPr lang="en-US" altLang="zh-TW" dirty="0" smtClean="0"/>
              <a:t>120</a:t>
            </a:r>
            <a:r>
              <a:rPr lang="zh-TW" altLang="en-US" dirty="0" smtClean="0"/>
              <a:t>公升的水倒入後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，水深是多少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公分？</a:t>
            </a:r>
            <a:endParaRPr lang="en-US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395288" y="216942"/>
            <a:ext cx="8229600" cy="1339850"/>
          </a:xfrm>
        </p:spPr>
        <p:txBody>
          <a:bodyPr/>
          <a:lstStyle/>
          <a:p>
            <a:pPr>
              <a:defRPr/>
            </a:pPr>
            <a:r>
              <a:rPr lang="zh-TW" altLang="en-US" dirty="0" smtClean="0"/>
              <a:t>動動腦</a:t>
            </a:r>
            <a:endParaRPr lang="zh-TW" altLang="en-US" b="1" dirty="0"/>
          </a:p>
        </p:txBody>
      </p:sp>
      <p:pic>
        <p:nvPicPr>
          <p:cNvPr id="7" name="Picture 2" descr="「複習」的圖片搜尋結果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229200"/>
            <a:ext cx="1224460" cy="1318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物件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3178790"/>
              </p:ext>
            </p:extLst>
          </p:nvPr>
        </p:nvGraphicFramePr>
        <p:xfrm>
          <a:off x="3275856" y="3356992"/>
          <a:ext cx="5503302" cy="30780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5" name="Picture" r:id="rId5" imgW="2309545" imgH="1285244" progId="Word.Picture.8">
                  <p:embed/>
                </p:oleObj>
              </mc:Choice>
              <mc:Fallback>
                <p:oleObj name="Picture" r:id="rId5" imgW="2309545" imgH="1285244" progId="Word.Picture.8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856" y="3356992"/>
                        <a:ext cx="5503302" cy="307805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4352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288" y="15875"/>
            <a:ext cx="8229600" cy="1339850"/>
          </a:xfrm>
        </p:spPr>
        <p:txBody>
          <a:bodyPr/>
          <a:lstStyle/>
          <a:p>
            <a:pPr>
              <a:defRPr/>
            </a:pPr>
            <a:r>
              <a:rPr lang="zh-TW" altLang="en-US" b="1" dirty="0" smtClean="0"/>
              <a:t>思考歸納</a:t>
            </a:r>
            <a:endParaRPr lang="zh-TW" altLang="en-US" b="1" dirty="0"/>
          </a:p>
        </p:txBody>
      </p:sp>
      <p:pic>
        <p:nvPicPr>
          <p:cNvPr id="53252" name="Picture 6" descr="http://img.taopic.com/uploads/allimg/130617/318765-13061GA92146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2852936"/>
            <a:ext cx="2217737" cy="227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253" name="Picture 4" descr="「彩虹」的圖片搜尋結果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221088"/>
            <a:ext cx="4054475" cy="206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80361" y="1628800"/>
            <a:ext cx="8186766" cy="106758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3600" smtClean="0">
                <a:latin typeface="標楷體" pitchFamily="65" charset="-120"/>
                <a:ea typeface="標楷體" pitchFamily="65" charset="-120"/>
              </a:rPr>
              <a:t>說說看，你在這一單元中學到了什麼？</a:t>
            </a:r>
            <a:endParaRPr lang="zh-TW" altLang="zh-TW" sz="36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61843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theme/theme1.xml><?xml version="1.0" encoding="utf-8"?>
<a:theme xmlns:a="http://schemas.openxmlformats.org/drawingml/2006/main" name="Engineering-PowerPoint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2057</TotalTime>
  <Words>364</Words>
  <Application>Microsoft Office PowerPoint</Application>
  <PresentationFormat>如螢幕大小 (4:3)</PresentationFormat>
  <Paragraphs>34</Paragraphs>
  <Slides>9</Slides>
  <Notes>9</Notes>
  <HiddenSlides>0</HiddenSlides>
  <MMClips>0</MMClips>
  <ScaleCrop>false</ScaleCrop>
  <HeadingPairs>
    <vt:vector size="8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6" baseType="lpstr">
      <vt:lpstr>新細明體</vt:lpstr>
      <vt:lpstr>標楷體</vt:lpstr>
      <vt:lpstr>Arial</vt:lpstr>
      <vt:lpstr>Calibri</vt:lpstr>
      <vt:lpstr>Microsoft New Tai Lue</vt:lpstr>
      <vt:lpstr>Engineering-PowerPoint-Template</vt:lpstr>
      <vt:lpstr>Microsoft Word Picture</vt:lpstr>
      <vt:lpstr>4-3 液體的體積</vt:lpstr>
      <vt:lpstr>液體的體積</vt:lpstr>
      <vt:lpstr>動動腦</vt:lpstr>
      <vt:lpstr>動動腦</vt:lpstr>
      <vt:lpstr>動動腦</vt:lpstr>
      <vt:lpstr>動動腦</vt:lpstr>
      <vt:lpstr>動動腦</vt:lpstr>
      <vt:lpstr>動動腦</vt:lpstr>
      <vt:lpstr>思考歸納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1-2 三角和是180度</dc:title>
  <dc:creator>黃和智</dc:creator>
  <cp:lastModifiedBy>Teacher</cp:lastModifiedBy>
  <cp:revision>351</cp:revision>
  <dcterms:created xsi:type="dcterms:W3CDTF">2015-02-23T02:08:32Z</dcterms:created>
  <dcterms:modified xsi:type="dcterms:W3CDTF">2017-03-23T07:27:12Z</dcterms:modified>
</cp:coreProperties>
</file>