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2" r:id="rId7"/>
    <p:sldMasterId id="2147483734" r:id="rId8"/>
    <p:sldMasterId id="2147483746" r:id="rId9"/>
    <p:sldMasterId id="2147483763" r:id="rId10"/>
  </p:sldMasterIdLst>
  <p:notesMasterIdLst>
    <p:notesMasterId r:id="rId64"/>
  </p:notesMasterIdLst>
  <p:sldIdLst>
    <p:sldId id="278" r:id="rId11"/>
    <p:sldId id="291" r:id="rId12"/>
    <p:sldId id="292" r:id="rId13"/>
    <p:sldId id="279" r:id="rId14"/>
    <p:sldId id="280" r:id="rId15"/>
    <p:sldId id="281" r:id="rId16"/>
    <p:sldId id="282" r:id="rId17"/>
    <p:sldId id="256" r:id="rId18"/>
    <p:sldId id="257" r:id="rId19"/>
    <p:sldId id="258" r:id="rId20"/>
    <p:sldId id="259" r:id="rId21"/>
    <p:sldId id="260" r:id="rId22"/>
    <p:sldId id="261" r:id="rId23"/>
    <p:sldId id="262" r:id="rId24"/>
    <p:sldId id="284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85" r:id="rId40"/>
    <p:sldId id="286" r:id="rId41"/>
    <p:sldId id="287" r:id="rId42"/>
    <p:sldId id="289" r:id="rId43"/>
    <p:sldId id="290" r:id="rId44"/>
    <p:sldId id="288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4EE5CD8-078F-4590-BF9C-A341A294A016}">
      <dgm:prSet phldrT="[Text]" custT="1"/>
      <dgm:spPr/>
      <dgm:t>
        <a:bodyPr/>
        <a:lstStyle/>
        <a:p>
          <a:pPr algn="l" defTabSz="914400">
            <a:buNone/>
          </a:pPr>
          <a:r>
            <a:rPr lang="en-US" sz="4400" b="0" i="0" dirty="0">
              <a:latin typeface="Calibri"/>
              <a:ea typeface="+mn-ea"/>
              <a:cs typeface="+mn-cs"/>
            </a:rPr>
            <a:t>1</a:t>
          </a:r>
          <a:endParaRPr lang="en-US" sz="4400" b="0" i="0" dirty="0">
            <a:latin typeface="儷黑 Pro"/>
            <a:ea typeface="儷黑 Pro"/>
            <a:cs typeface="+mn-cs"/>
          </a:endParaRP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 sz="3200"/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 sz="3200"/>
        </a:p>
      </dgm:t>
    </dgm:pt>
    <dgm:pt modelId="{AA046201-5C4D-445E-BF0B-5C6D2B0A1945}">
      <dgm:prSet phldrT="[Text]" custT="1"/>
      <dgm:spPr/>
      <dgm:t>
        <a:bodyPr/>
        <a:lstStyle/>
        <a:p>
          <a:pPr algn="l" defTabSz="914400">
            <a:buNone/>
          </a:pPr>
          <a:r>
            <a:rPr lang="en-US" sz="4400" b="0" i="0" dirty="0">
              <a:latin typeface="儷黑 Pro"/>
              <a:ea typeface="儷黑 Pro"/>
              <a:cs typeface="+mn-cs"/>
            </a:rPr>
            <a:t>2</a:t>
          </a:r>
        </a:p>
      </dgm:t>
    </dgm:pt>
    <dgm:pt modelId="{FE92FC33-5E0F-4302-9E80-A69E8ACDDE56}" type="parTrans" cxnId="{B8AF1086-D7BE-446F-9133-738B599E9A7D}">
      <dgm:prSet/>
      <dgm:spPr/>
      <dgm:t>
        <a:bodyPr/>
        <a:lstStyle/>
        <a:p>
          <a:endParaRPr lang="en-US" sz="3200"/>
        </a:p>
      </dgm:t>
    </dgm:pt>
    <dgm:pt modelId="{40767EFF-7D52-4469-ACEE-7D28E67337E2}" type="sibTrans" cxnId="{B8AF1086-D7BE-446F-9133-738B599E9A7D}">
      <dgm:prSet/>
      <dgm:spPr/>
      <dgm:t>
        <a:bodyPr/>
        <a:lstStyle/>
        <a:p>
          <a:endParaRPr lang="en-US" sz="3200"/>
        </a:p>
      </dgm:t>
    </dgm:pt>
    <dgm:pt modelId="{C59269D0-92A5-481C-BA64-727AFB0DD545}">
      <dgm:prSet phldrT="[Text]" custT="1"/>
      <dgm:spPr/>
      <dgm:t>
        <a:bodyPr/>
        <a:lstStyle/>
        <a:p>
          <a:pPr algn="l" defTabSz="914400">
            <a:buNone/>
          </a:pPr>
          <a:r>
            <a:rPr lang="zh-TW" altLang="en-US" sz="32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+mn-cs"/>
            </a:rPr>
            <a:t>平均氣溫</a:t>
          </a:r>
          <a:endParaRPr lang="en-US" sz="32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儷黑 Pro"/>
            <a:ea typeface="儷黑 Pro"/>
            <a:cs typeface="+mn-cs"/>
          </a:endParaRPr>
        </a:p>
      </dgm:t>
    </dgm:pt>
    <dgm:pt modelId="{312CC84D-092F-422A-AA24-A4619DBBB7BE}" type="parTrans" cxnId="{9071FB3B-D26B-4384-BD1A-80C12C62D02C}">
      <dgm:prSet/>
      <dgm:spPr/>
      <dgm:t>
        <a:bodyPr/>
        <a:lstStyle/>
        <a:p>
          <a:endParaRPr lang="en-US" sz="3200"/>
        </a:p>
      </dgm:t>
    </dgm:pt>
    <dgm:pt modelId="{266DE8E8-1339-41C4-B9A7-6148496C7FA9}" type="sibTrans" cxnId="{9071FB3B-D26B-4384-BD1A-80C12C62D02C}">
      <dgm:prSet/>
      <dgm:spPr/>
      <dgm:t>
        <a:bodyPr/>
        <a:lstStyle/>
        <a:p>
          <a:endParaRPr lang="en-US" sz="3200"/>
        </a:p>
      </dgm:t>
    </dgm:pt>
    <dgm:pt modelId="{D1776C8F-2B10-4075-8DF7-7F65AB725ED5}">
      <dgm:prSet phldrT="[Text]" custT="1"/>
      <dgm:spPr/>
      <dgm:t>
        <a:bodyPr/>
        <a:lstStyle/>
        <a:p>
          <a:pPr algn="l" defTabSz="914400">
            <a:buNone/>
          </a:pPr>
          <a:r>
            <a:rPr lang="en-US" sz="4400" b="0" i="0" dirty="0">
              <a:latin typeface="儷黑 Pro"/>
              <a:ea typeface="儷黑 Pro"/>
              <a:cs typeface="+mn-cs"/>
            </a:rPr>
            <a:t>3</a:t>
          </a:r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en-US" sz="3200"/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en-US" sz="3200"/>
        </a:p>
      </dgm:t>
    </dgm:pt>
    <dgm:pt modelId="{6BE4E373-0656-4EDC-821E-BE09C952B1F6}">
      <dgm:prSet phldrT="[Text]" custT="1"/>
      <dgm:spPr/>
      <dgm:t>
        <a:bodyPr/>
        <a:lstStyle/>
        <a:p>
          <a:pPr marL="0" indent="0" algn="l" defTabSz="914400">
            <a:buNone/>
          </a:pPr>
          <a:r>
            <a:rPr lang="zh-TW" altLang="en-US" sz="3200" b="0" i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+mn-cs"/>
            </a:rPr>
            <a:t> 降雨量</a:t>
          </a:r>
          <a:endParaRPr lang="en-US" sz="32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儷黑 Pro"/>
            <a:ea typeface="儷黑 Pro"/>
            <a:cs typeface="+mn-cs"/>
          </a:endParaRPr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en-US" sz="3200"/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en-US" sz="3200"/>
        </a:p>
      </dgm:t>
    </dgm:pt>
    <dgm:pt modelId="{1E4D3931-0DBD-4211-A24A-6AF364284B1E}">
      <dgm:prSet phldrT="[Text]" custT="1"/>
      <dgm:spPr/>
      <dgm:t>
        <a:bodyPr/>
        <a:lstStyle/>
        <a:p>
          <a:pPr marL="0" indent="0" algn="l" defTabSz="914400">
            <a:buNone/>
          </a:pPr>
          <a:r>
            <a:rPr lang="zh-TW" altLang="en-US" sz="32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+mn-cs"/>
            </a:rPr>
            <a:t> 京都地理位置</a:t>
          </a:r>
          <a:r>
            <a:rPr lang="en-US" sz="32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+mn-cs"/>
            </a:rPr>
            <a:t> </a:t>
          </a:r>
          <a:endParaRPr lang="en-US" sz="32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儷黑 Pro"/>
            <a:ea typeface="儷黑 Pro"/>
            <a:cs typeface="+mn-cs"/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 sz="3200"/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 sz="3200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en-US"/>
        </a:p>
      </dgm:t>
    </dgm:pt>
    <dgm:pt modelId="{7E429971-BC57-430F-BB25-C0574E5E39E3}" type="pres">
      <dgm:prSet presAssocID="{74EE5CD8-078F-4590-BF9C-A341A294A016}" presName="parentText" presStyleLbl="node1" presStyleIdx="0" presStyleCnt="3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3" custScaleX="259632" custLinFactNeighborX="-16095" custLinFactNeighborY="185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B8574CC-D4F2-4555-AEE3-F4EE58B11D03}" type="pres">
      <dgm:prSet presAssocID="{CF9FB981-E6ED-4440-AC98-4E4E2ABA2C55}" presName="sp" presStyleCnt="0"/>
      <dgm:spPr/>
      <dgm:t>
        <a:bodyPr/>
        <a:lstStyle/>
        <a:p>
          <a:endParaRPr lang="en-US"/>
        </a:p>
      </dgm:t>
    </dgm:pt>
    <dgm:pt modelId="{85B8F607-FDD8-476A-ADBE-E1250824F294}" type="pres">
      <dgm:prSet presAssocID="{AA046201-5C4D-445E-BF0B-5C6D2B0A1945}" presName="linNode" presStyleCnt="0"/>
      <dgm:spPr/>
      <dgm:t>
        <a:bodyPr/>
        <a:lstStyle/>
        <a:p>
          <a:endParaRPr lang="en-US"/>
        </a:p>
      </dgm:t>
    </dgm:pt>
    <dgm:pt modelId="{C04276DC-EE64-470A-B8BC-09067B8045FA}" type="pres">
      <dgm:prSet presAssocID="{AA046201-5C4D-445E-BF0B-5C6D2B0A1945}" presName="parentText" presStyleLbl="node1" presStyleIdx="1" presStyleCnt="3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37A5355-225B-4C6F-AED7-6C620F99EECC}" type="pres">
      <dgm:prSet presAssocID="{AA046201-5C4D-445E-BF0B-5C6D2B0A1945}" presName="descendantText" presStyleLbl="alignAccFollowNode1" presStyleIdx="1" presStyleCnt="3" custScaleX="259632" custLinFactNeighborX="9726" custLinFactNeighborY="151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5ACAA866-A8A8-4183-97B5-CEEAB1525C60}" type="pres">
      <dgm:prSet presAssocID="{40767EFF-7D52-4469-ACEE-7D28E67337E2}" presName="sp" presStyleCnt="0"/>
      <dgm:spPr/>
      <dgm:t>
        <a:bodyPr/>
        <a:lstStyle/>
        <a:p>
          <a:endParaRPr lang="en-US"/>
        </a:p>
      </dgm:t>
    </dgm:pt>
    <dgm:pt modelId="{477213BE-9E91-4950-8451-7F60796F47F4}" type="pres">
      <dgm:prSet presAssocID="{D1776C8F-2B10-4075-8DF7-7F65AB725ED5}" presName="linNode" presStyleCnt="0"/>
      <dgm:spPr/>
      <dgm:t>
        <a:bodyPr/>
        <a:lstStyle/>
        <a:p>
          <a:endParaRPr lang="en-US"/>
        </a:p>
      </dgm:t>
    </dgm:pt>
    <dgm:pt modelId="{F5034101-5B7D-4FE7-B47A-5A48CF39606B}" type="pres">
      <dgm:prSet presAssocID="{D1776C8F-2B10-4075-8DF7-7F65AB725ED5}" presName="parentText" presStyleLbl="node1" presStyleIdx="2" presStyleCnt="3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7C3E6FD-D83F-4BDA-907E-B5EE041DA931}" type="pres">
      <dgm:prSet presAssocID="{D1776C8F-2B10-4075-8DF7-7F65AB725ED5}" presName="descendantText" presStyleLbl="alignAccFollowNode1" presStyleIdx="2" presStyleCnt="3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7077B78D-FCDC-4519-8416-DC357ACD5043}" srcId="{F6FEADD9-F67D-41F5-BA4C-3C84956E7F46}" destId="{D1776C8F-2B10-4075-8DF7-7F65AB725ED5}" srcOrd="2" destOrd="0" parTransId="{7291E740-3E17-41B3-99D3-1D67AE37CC3F}" sibTransId="{88B75C29-8054-417D-BCE3-878A55118F6D}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E41FE082-0CEC-49DA-B0BA-EBE3445C1F2D}" type="presOf" srcId="{AA046201-5C4D-445E-BF0B-5C6D2B0A1945}" destId="{C04276DC-EE64-470A-B8BC-09067B8045FA}" srcOrd="0" destOrd="0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8F398D89-19A9-4F4D-882B-9B40341AA972}" type="presOf" srcId="{D1776C8F-2B10-4075-8DF7-7F65AB725ED5}" destId="{F5034101-5B7D-4FE7-B47A-5A48CF39606B}" srcOrd="0" destOrd="0" presId="urn:microsoft.com/office/officeart/2005/8/layout/vList5"/>
    <dgm:cxn modelId="{9071FB3B-D26B-4384-BD1A-80C12C62D02C}" srcId="{AA046201-5C4D-445E-BF0B-5C6D2B0A1945}" destId="{C59269D0-92A5-481C-BA64-727AFB0DD545}" srcOrd="0" destOrd="0" parTransId="{312CC84D-092F-422A-AA24-A4619DBBB7BE}" sibTransId="{266DE8E8-1339-41C4-B9A7-6148496C7FA9}"/>
    <dgm:cxn modelId="{B8AF1086-D7BE-446F-9133-738B599E9A7D}" srcId="{F6FEADD9-F67D-41F5-BA4C-3C84956E7F46}" destId="{AA046201-5C4D-445E-BF0B-5C6D2B0A1945}" srcOrd="1" destOrd="0" parTransId="{FE92FC33-5E0F-4302-9E80-A69E8ACDDE56}" sibTransId="{40767EFF-7D52-4469-ACEE-7D28E67337E2}"/>
    <dgm:cxn modelId="{49EDE31A-DC22-4E01-A2C5-6DADA940336F}" type="presOf" srcId="{F6FEADD9-F67D-41F5-BA4C-3C84956E7F46}" destId="{AAE7A1E6-6847-453D-B55B-8A82BF138C1D}" srcOrd="0" destOrd="0" presId="urn:microsoft.com/office/officeart/2005/8/layout/vList5"/>
    <dgm:cxn modelId="{3F9002AC-EA22-427F-9769-1B5D9A513F36}" type="presOf" srcId="{1E4D3931-0DBD-4211-A24A-6AF364284B1E}" destId="{D54B1729-BC98-42C1-9C6C-D65DCBA4358F}" srcOrd="0" destOrd="0" presId="urn:microsoft.com/office/officeart/2005/8/layout/vList5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FA5A04AD-9067-4E43-970E-CF0559449F4A}" type="presOf" srcId="{C59269D0-92A5-481C-BA64-727AFB0DD545}" destId="{B37A5355-225B-4C6F-AED7-6C620F99EECC}" srcOrd="0" destOrd="0" presId="urn:microsoft.com/office/officeart/2005/8/layout/vList5"/>
    <dgm:cxn modelId="{5C480439-3DDA-458F-B8B0-D2C958AE7BA7}" type="presOf" srcId="{6BE4E373-0656-4EDC-821E-BE09C952B1F6}" destId="{C7C3E6FD-D83F-4BDA-907E-B5EE041DA931}" srcOrd="0" destOrd="0" presId="urn:microsoft.com/office/officeart/2005/8/layout/vList5"/>
    <dgm:cxn modelId="{DA70DB38-67EA-4ECF-BC9C-996B011D96B7}" type="presOf" srcId="{74EE5CD8-078F-4590-BF9C-A341A294A016}" destId="{7E429971-BC57-430F-BB25-C0574E5E39E3}" srcOrd="0" destOrd="0" presId="urn:microsoft.com/office/officeart/2005/8/layout/vList5"/>
    <dgm:cxn modelId="{A0CADB0B-3DF3-499C-AE6E-23C05422CB50}" type="presParOf" srcId="{AAE7A1E6-6847-453D-B55B-8A82BF138C1D}" destId="{C4407577-18A2-46E0-8805-2838042EB67A}" srcOrd="0" destOrd="0" presId="urn:microsoft.com/office/officeart/2005/8/layout/vList5"/>
    <dgm:cxn modelId="{EAB6F6E5-4CA2-4E1E-B13D-E862097A5133}" type="presParOf" srcId="{C4407577-18A2-46E0-8805-2838042EB67A}" destId="{7E429971-BC57-430F-BB25-C0574E5E39E3}" srcOrd="0" destOrd="0" presId="urn:microsoft.com/office/officeart/2005/8/layout/vList5"/>
    <dgm:cxn modelId="{124D0867-421A-4763-8B95-0E0289A999C8}" type="presParOf" srcId="{C4407577-18A2-46E0-8805-2838042EB67A}" destId="{D54B1729-BC98-42C1-9C6C-D65DCBA4358F}" srcOrd="1" destOrd="0" presId="urn:microsoft.com/office/officeart/2005/8/layout/vList5"/>
    <dgm:cxn modelId="{CD9B4A82-616B-4A9E-B716-AF8EF75A171F}" type="presParOf" srcId="{AAE7A1E6-6847-453D-B55B-8A82BF138C1D}" destId="{AB8574CC-D4F2-4555-AEE3-F4EE58B11D03}" srcOrd="1" destOrd="0" presId="urn:microsoft.com/office/officeart/2005/8/layout/vList5"/>
    <dgm:cxn modelId="{0FF511F8-2B38-4DDB-BD3C-81B8B6742F94}" type="presParOf" srcId="{AAE7A1E6-6847-453D-B55B-8A82BF138C1D}" destId="{85B8F607-FDD8-476A-ADBE-E1250824F294}" srcOrd="2" destOrd="0" presId="urn:microsoft.com/office/officeart/2005/8/layout/vList5"/>
    <dgm:cxn modelId="{6606EB26-15A0-4983-807E-D7CF920C03EF}" type="presParOf" srcId="{85B8F607-FDD8-476A-ADBE-E1250824F294}" destId="{C04276DC-EE64-470A-B8BC-09067B8045FA}" srcOrd="0" destOrd="0" presId="urn:microsoft.com/office/officeart/2005/8/layout/vList5"/>
    <dgm:cxn modelId="{C928F374-EF81-480C-8A1A-2C3ECC3B4183}" type="presParOf" srcId="{85B8F607-FDD8-476A-ADBE-E1250824F294}" destId="{B37A5355-225B-4C6F-AED7-6C620F99EECC}" srcOrd="1" destOrd="0" presId="urn:microsoft.com/office/officeart/2005/8/layout/vList5"/>
    <dgm:cxn modelId="{96FA1B5B-2A8B-4133-9C4D-F6189ECC2A44}" type="presParOf" srcId="{AAE7A1E6-6847-453D-B55B-8A82BF138C1D}" destId="{5ACAA866-A8A8-4183-97B5-CEEAB1525C60}" srcOrd="3" destOrd="0" presId="urn:microsoft.com/office/officeart/2005/8/layout/vList5"/>
    <dgm:cxn modelId="{E1D4C77D-25A9-46D0-AFEC-BE9B9356D73F}" type="presParOf" srcId="{AAE7A1E6-6847-453D-B55B-8A82BF138C1D}" destId="{477213BE-9E91-4950-8451-7F60796F47F4}" srcOrd="4" destOrd="0" presId="urn:microsoft.com/office/officeart/2005/8/layout/vList5"/>
    <dgm:cxn modelId="{FD2A3355-5C1F-4AF0-B6F0-95E2B401022C}" type="presParOf" srcId="{477213BE-9E91-4950-8451-7F60796F47F4}" destId="{F5034101-5B7D-4FE7-B47A-5A48CF39606B}" srcOrd="0" destOrd="0" presId="urn:microsoft.com/office/officeart/2005/8/layout/vList5"/>
    <dgm:cxn modelId="{17195561-DCA5-4925-90C5-16C3E1B5798D}" type="presParOf" srcId="{477213BE-9E91-4950-8451-7F60796F47F4}" destId="{C7C3E6FD-D83F-4BDA-907E-B5EE041DA9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2839502" y="-1808507"/>
          <a:ext cx="982265" cy="488503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0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+mn-cs"/>
            </a:rPr>
            <a:t> 京都地理位置</a:t>
          </a:r>
          <a:r>
            <a:rPr lang="en-US" sz="3200" b="0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+mn-cs"/>
            </a:rPr>
            <a:t> </a:t>
          </a:r>
          <a:endParaRPr lang="en-US" sz="32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儷黑 Pro"/>
            <a:ea typeface="儷黑 Pro"/>
            <a:cs typeface="+mn-cs"/>
          </a:endParaRPr>
        </a:p>
      </dsp:txBody>
      <dsp:txXfrm rot="-5400000">
        <a:off x="888120" y="142875"/>
        <a:ext cx="4885030" cy="982265"/>
      </dsp:txXfrm>
    </dsp:sp>
    <dsp:sp modelId="{7E429971-BC57-430F-BB25-C0574E5E39E3}">
      <dsp:nvSpPr>
        <dsp:cNvPr id="0" name=""/>
        <dsp:cNvSpPr/>
      </dsp:nvSpPr>
      <dsp:spPr>
        <a:xfrm>
          <a:off x="107" y="0"/>
          <a:ext cx="1058355" cy="122783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0" i="0" kern="1200" dirty="0">
              <a:latin typeface="Calibri"/>
              <a:ea typeface="+mn-ea"/>
              <a:cs typeface="+mn-cs"/>
            </a:rPr>
            <a:t>1</a:t>
          </a:r>
          <a:endParaRPr lang="en-US" sz="4400" b="0" i="0" kern="1200" dirty="0">
            <a:latin typeface="儷黑 Pro"/>
            <a:ea typeface="儷黑 Pro"/>
            <a:cs typeface="+mn-cs"/>
          </a:endParaRPr>
        </a:p>
      </dsp:txBody>
      <dsp:txXfrm>
        <a:off x="51772" y="51665"/>
        <a:ext cx="955025" cy="1124502"/>
      </dsp:txXfrm>
    </dsp:sp>
    <dsp:sp modelId="{B37A5355-225B-4C6F-AED7-6C620F99EECC}">
      <dsp:nvSpPr>
        <dsp:cNvPr id="0" name=""/>
        <dsp:cNvSpPr/>
      </dsp:nvSpPr>
      <dsp:spPr>
        <a:xfrm rot="5400000">
          <a:off x="3009952" y="-522633"/>
          <a:ext cx="982265" cy="4885030"/>
        </a:xfrm>
        <a:prstGeom prst="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0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+mn-cs"/>
            </a:rPr>
            <a:t>平均氣溫</a:t>
          </a:r>
          <a:endParaRPr lang="en-US" sz="32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儷黑 Pro"/>
            <a:ea typeface="儷黑 Pro"/>
            <a:cs typeface="+mn-cs"/>
          </a:endParaRPr>
        </a:p>
      </dsp:txBody>
      <dsp:txXfrm rot="-5400000">
        <a:off x="1058570" y="1428749"/>
        <a:ext cx="4885030" cy="982265"/>
      </dsp:txXfrm>
    </dsp:sp>
    <dsp:sp modelId="{C04276DC-EE64-470A-B8BC-09067B8045FA}">
      <dsp:nvSpPr>
        <dsp:cNvPr id="0" name=""/>
        <dsp:cNvSpPr/>
      </dsp:nvSpPr>
      <dsp:spPr>
        <a:xfrm>
          <a:off x="107" y="1291083"/>
          <a:ext cx="1058355" cy="1227832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0" i="0" kern="1200" dirty="0">
              <a:latin typeface="儷黑 Pro"/>
              <a:ea typeface="儷黑 Pro"/>
              <a:cs typeface="+mn-cs"/>
            </a:rPr>
            <a:t>2</a:t>
          </a:r>
        </a:p>
      </dsp:txBody>
      <dsp:txXfrm>
        <a:off x="51772" y="1342748"/>
        <a:ext cx="955025" cy="1124502"/>
      </dsp:txXfrm>
    </dsp:sp>
    <dsp:sp modelId="{C7C3E6FD-D83F-4BDA-907E-B5EE041DA931}">
      <dsp:nvSpPr>
        <dsp:cNvPr id="0" name=""/>
        <dsp:cNvSpPr/>
      </dsp:nvSpPr>
      <dsp:spPr>
        <a:xfrm rot="5400000">
          <a:off x="3009844" y="751708"/>
          <a:ext cx="982265" cy="4885030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0" i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+mn-cs"/>
            </a:rPr>
            <a:t> 降雨量</a:t>
          </a:r>
          <a:endParaRPr lang="en-US" sz="32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儷黑 Pro"/>
            <a:ea typeface="儷黑 Pro"/>
            <a:cs typeface="+mn-cs"/>
          </a:endParaRPr>
        </a:p>
      </dsp:txBody>
      <dsp:txXfrm rot="-5400000">
        <a:off x="1058462" y="2703090"/>
        <a:ext cx="4885030" cy="982265"/>
      </dsp:txXfrm>
    </dsp:sp>
    <dsp:sp modelId="{F5034101-5B7D-4FE7-B47A-5A48CF39606B}">
      <dsp:nvSpPr>
        <dsp:cNvPr id="0" name=""/>
        <dsp:cNvSpPr/>
      </dsp:nvSpPr>
      <dsp:spPr>
        <a:xfrm>
          <a:off x="107" y="2580307"/>
          <a:ext cx="1058355" cy="1227832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0" i="0" kern="1200" dirty="0">
              <a:latin typeface="儷黑 Pro"/>
              <a:ea typeface="儷黑 Pro"/>
              <a:cs typeface="+mn-cs"/>
            </a:rPr>
            <a:t>3</a:t>
          </a:r>
        </a:p>
      </dsp:txBody>
      <dsp:txXfrm>
        <a:off x="51772" y="2631972"/>
        <a:ext cx="955025" cy="1124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9BFDF-DF89-48B6-9659-C58E14FFF3C9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F555A-B2BD-41DE-90C6-DD09435A4C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6061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>
                <a:solidFill>
                  <a:prstClr val="black"/>
                </a:solidFill>
              </a:rPr>
              <a:pPr/>
              <a:t>31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3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73860-F789-47FB-B07D-F7ED086FF931}" type="slidenum">
              <a:rPr lang="zh-TW" altLang="en-US" smtClean="0">
                <a:solidFill>
                  <a:prstClr val="black"/>
                </a:solidFill>
              </a:rPr>
              <a:pPr/>
              <a:t>33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06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>
                <a:solidFill>
                  <a:prstClr val="black"/>
                </a:solidFill>
              </a:rPr>
              <a:pPr/>
              <a:t>47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32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此範本可作為群組設定中簡報訓練教材的起始檔案。</a:t>
            </a:r>
          </a:p>
          <a:p>
            <a:pPr marL="0" algn="l" defTabSz="914400">
              <a:buNone/>
            </a:pPr>
            <a:endParaRPr lang="en-US" dirty="0" smtClean="0"/>
          </a:p>
          <a:p>
            <a:pPr marL="0" algn="l" defTabSz="914400">
              <a:buNone/>
            </a:pPr>
            <a:r>
              <a:rPr lang="en-US" sz="1200" b="1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章節</a:t>
            </a:r>
          </a:p>
          <a:p>
            <a:pPr marL="0" algn="l" defTabSz="914400">
              <a:buNone/>
            </a:pPr>
            <a:r>
              <a:rPr lang="en-US" sz="12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在投影片上按一下右鍵以新增章節。</a:t>
            </a:r>
            <a:r>
              <a:rPr lang="en-US" sz="1200" b="0" i="0" baseline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章節可協助您組織投影片，或簡化多個作者之間的共同作業。</a:t>
            </a:r>
          </a:p>
          <a:p>
            <a:pPr marL="0" algn="l" defTabSz="914400">
              <a:buNone/>
            </a:pPr>
            <a:endParaRPr lang="en-US" sz="1200" dirty="0" smtClean="0"/>
          </a:p>
          <a:p>
            <a:pPr marL="0" algn="l" defTabSz="914400">
              <a:buNone/>
            </a:pPr>
            <a:r>
              <a:rPr lang="en-US" sz="1200" b="1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備忘稿</a:t>
            </a:r>
          </a:p>
          <a:p>
            <a:pPr marL="0" algn="l" defTabSz="914400">
              <a:buNone/>
            </a:pPr>
            <a:r>
              <a:rPr lang="en-US" sz="12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使用 [備忘稿] 章節記錄交付備忘稿，或提供其他詳細資料給讀者。</a:t>
            </a:r>
            <a:r>
              <a:rPr lang="en-US" sz="1200" b="0" i="0" baseline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於簡報期間在 [簡報檢視] 中檢視這些備忘稿。 </a:t>
            </a:r>
          </a:p>
          <a:p>
            <a:pPr marL="0" algn="l" defTabSz="914400">
              <a:buNone/>
            </a:pPr>
            <a:r>
              <a:rPr lang="en-US" sz="12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請記住字型大小 (對於協助工具、可見度、影片拍攝及線上製作非常重要)</a:t>
            </a:r>
          </a:p>
          <a:p>
            <a:pPr marL="0" algn="l" defTabSz="914400">
              <a:buNone/>
            </a:pPr>
            <a:endParaRPr lang="en-US" sz="1200" dirty="0" smtClean="0"/>
          </a:p>
          <a:p>
            <a:pPr marL="0" algn="l" defTabSz="914400">
              <a:buNone/>
            </a:pPr>
            <a:r>
              <a:rPr lang="en-US" sz="1200" b="1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協調的色彩 </a:t>
            </a:r>
          </a:p>
          <a:p>
            <a:pPr marL="0" algn="l" defTabSz="914400">
              <a:buNone/>
            </a:pPr>
            <a:r>
              <a:rPr lang="en-US" sz="12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請特別注意圖形、圖表及文字方塊。</a:t>
            </a:r>
            <a:r>
              <a:rPr lang="en-US" sz="1200" b="0" i="0" baseline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0" algn="l" defTabSz="914400">
              <a:buNone/>
            </a:pPr>
            <a:r>
              <a:rPr lang="en-US" sz="12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請考慮到與會人員會列印成黑白兩色或灰階。請事先試印，確定進行純黑白雙色和灰階列印時，顏色正常呈現。</a:t>
            </a:r>
          </a:p>
          <a:p>
            <a:pPr marL="0" algn="l" defTabSz="914400">
              <a:buNone/>
            </a:pPr>
            <a:endParaRPr lang="en-US" sz="1200" dirty="0" smtClean="0"/>
          </a:p>
          <a:p>
            <a:pPr marL="0" algn="l" defTabSz="914400">
              <a:buNone/>
            </a:pPr>
            <a:r>
              <a:rPr lang="en-US" sz="1200" b="1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圖形、表格以及圖表</a:t>
            </a:r>
          </a:p>
          <a:p>
            <a:pPr marL="0" algn="l" defTabSz="914400">
              <a:buNone/>
            </a:pPr>
            <a:r>
              <a:rPr lang="en-US" sz="12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請保持簡單：如果可能，使用一致而不令人分心的樣式和色彩。</a:t>
            </a:r>
          </a:p>
          <a:p>
            <a:pPr marL="0" algn="l" defTabSz="914400">
              <a:buNone/>
            </a:pPr>
            <a:r>
              <a:rPr lang="en-US" sz="1200" b="0" i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所有圖表和表格都加上標籤。</a:t>
            </a:r>
          </a:p>
          <a:p>
            <a:pPr marL="0" algn="l" defTabSz="914400">
              <a:buNone/>
            </a:pPr>
            <a:endParaRPr lang="en-US" dirty="0" smtClean="0"/>
          </a:p>
          <a:p>
            <a:pPr marL="0" algn="l" defTabSz="914400">
              <a:buNone/>
            </a:pPr>
            <a:endParaRPr lang="en-US" dirty="0" smtClean="0"/>
          </a:p>
          <a:p>
            <a:pPr marL="0" algn="l" defTabSz="91440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[概觀] 投影片目前</a:t>
            </a:r>
            <a:r>
              <a:rPr lang="en-US" sz="1200" b="0" i="0" baseline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有另一種選項。</a:t>
            </a:r>
          </a:p>
          <a:p>
            <a:pPr marL="228600" indent="-228600" algn="l" defTabSz="914400">
              <a:buNone/>
            </a:pPr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algn="l" defTabSz="914400">
              <a:lnSpc>
                <a:spcPct val="80000"/>
              </a:lnSpc>
              <a:buNone/>
            </a:pP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提供簡報的簡短概觀。</a:t>
            </a:r>
            <a:r>
              <a:rPr lang="en-US" sz="1200" b="0" i="0" baseline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描</a:t>
            </a: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述簡報的主要焦點與其重要性。</a:t>
            </a:r>
          </a:p>
          <a:p>
            <a:pPr marL="0" algn="l" defTabSz="914400">
              <a:lnSpc>
                <a:spcPct val="80000"/>
              </a:lnSpc>
              <a:buNone/>
            </a:pP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介紹每個主要主題。</a:t>
            </a:r>
          </a:p>
          <a:p>
            <a:pPr marL="0" algn="l" defTabSz="914400">
              <a:buNone/>
            </a:pP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為了幫助簡報讀者掌握簡報重點，您</a:t>
            </a:r>
            <a:r>
              <a:rPr lang="en-US" sz="1200" b="0" i="0" baseline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可以</a:t>
            </a: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在整個簡報期間重複此概觀投影片，反白顯示您接下來要討論的特定主題。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638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93295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966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13557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518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445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25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lang="zh-TW" altLang="en-US" smtClean="0"/>
              <a:t> 按一下以編輯母片子標題樣式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sz="2000" baseline="0"/>
            </a:lvl1pPr>
          </a:lstStyle>
          <a:p>
            <a:r>
              <a:rPr kumimoji="0" lang="en-US" dirty="0" smtClean="0"/>
              <a:t>Company Logo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065526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eaLnBrk="1" latinLnBrk="0" hangingPunct="1">
              <a:defRPr kumimoji="0" sz="4000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sz="1800"/>
            </a:lvl1pPr>
          </a:lstStyle>
          <a:p>
            <a:r>
              <a:rPr kumimoji="0" lang="en-US" dirty="0" smtClean="0"/>
              <a:t>Company Logo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944546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 eaLnBrk="1" latinLnBrk="0" hangingPunct="1">
              <a:defRPr kumimoji="0" lang="en-US" dirty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sz="3200">
                <a:latin typeface="+mn-lt"/>
              </a:defRPr>
            </a:lvl1pPr>
            <a:lvl2pPr eaLnBrk="1" latinLnBrk="0" hangingPunct="1">
              <a:defRPr kumimoji="0" sz="2800">
                <a:latin typeface="+mn-lt"/>
              </a:defRPr>
            </a:lvl2pPr>
            <a:lvl3pPr eaLnBrk="1" latinLnBrk="0" hangingPunct="1">
              <a:defRPr kumimoji="0" sz="2400">
                <a:latin typeface="+mn-lt"/>
              </a:defRPr>
            </a:lvl3pPr>
            <a:lvl4pPr eaLnBrk="1" latinLnBrk="0" hangingPunct="1">
              <a:defRPr kumimoji="0" sz="2400">
                <a:latin typeface="+mn-lt"/>
              </a:defRPr>
            </a:lvl4pPr>
            <a:lvl5pPr eaLnBrk="1" latinLnBrk="0" hangingPunct="1">
              <a:defRPr kumimoji="0" sz="2400">
                <a:latin typeface="+mn-lt"/>
              </a:defRPr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799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sz="2800"/>
            </a:lvl1pPr>
            <a:lvl2pPr eaLnBrk="1" latinLnBrk="0" hangingPunct="1">
              <a:defRPr kumimoji="0" sz="2400"/>
            </a:lvl2pPr>
            <a:lvl3pPr eaLnBrk="1" latinLnBrk="0" hangingPunct="1">
              <a:defRPr kumimoji="0" sz="2000"/>
            </a:lvl3pPr>
            <a:lvl4pPr eaLnBrk="1" latinLnBrk="0" hangingPunct="1">
              <a:defRPr kumimoji="0" sz="1800"/>
            </a:lvl4pPr>
            <a:lvl5pPr eaLnBrk="1" latinLnBrk="0" hangingPunct="1">
              <a:defRPr kumimoji="0" sz="1800"/>
            </a:lvl5pPr>
            <a:lvl6pPr eaLnBrk="1" latinLnBrk="0" hangingPunct="1">
              <a:defRPr kumimoji="0" sz="1800"/>
            </a:lvl6pPr>
            <a:lvl7pPr eaLnBrk="1" latinLnBrk="0" hangingPunct="1">
              <a:defRPr kumimoji="0" sz="1800"/>
            </a:lvl7pPr>
            <a:lvl8pPr eaLnBrk="1" latinLnBrk="0" hangingPunct="1">
              <a:defRPr kumimoji="0" sz="1800"/>
            </a:lvl8pPr>
            <a:lvl9pPr eaLnBrk="1" latinLnBrk="0" hangingPunct="1">
              <a:defRPr kumimoji="0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sz="2800"/>
            </a:lvl1pPr>
            <a:lvl2pPr eaLnBrk="1" latinLnBrk="0" hangingPunct="1">
              <a:defRPr kumimoji="0" sz="2400"/>
            </a:lvl2pPr>
            <a:lvl3pPr eaLnBrk="1" latinLnBrk="0" hangingPunct="1">
              <a:defRPr kumimoji="0" sz="2000"/>
            </a:lvl3pPr>
            <a:lvl4pPr eaLnBrk="1" latinLnBrk="0" hangingPunct="1">
              <a:defRPr kumimoji="0" sz="1800"/>
            </a:lvl4pPr>
            <a:lvl5pPr eaLnBrk="1" latinLnBrk="0" hangingPunct="1">
              <a:defRPr kumimoji="0" sz="1800"/>
            </a:lvl5pPr>
            <a:lvl6pPr eaLnBrk="1" latinLnBrk="0" hangingPunct="1">
              <a:defRPr kumimoji="0" sz="1800"/>
            </a:lvl6pPr>
            <a:lvl7pPr eaLnBrk="1" latinLnBrk="0" hangingPunct="1">
              <a:defRPr kumimoji="0" sz="1800"/>
            </a:lvl7pPr>
            <a:lvl8pPr eaLnBrk="1" latinLnBrk="0" hangingPunct="1">
              <a:defRPr kumimoji="0" sz="1800"/>
            </a:lvl8pPr>
            <a:lvl9pPr eaLnBrk="1" latinLnBrk="0" hangingPunct="1">
              <a:defRPr kumimoji="0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307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sz="2400" b="1"/>
            </a:lvl1pPr>
            <a:lvl2pPr marL="457200" indent="0" eaLnBrk="1" latinLnBrk="0" hangingPunct="1">
              <a:buNone/>
              <a:defRPr kumimoji="0" sz="2000" b="1"/>
            </a:lvl2pPr>
            <a:lvl3pPr marL="914400" indent="0" eaLnBrk="1" latinLnBrk="0" hangingPunct="1">
              <a:buNone/>
              <a:defRPr kumimoji="0" sz="1800" b="1"/>
            </a:lvl3pPr>
            <a:lvl4pPr marL="1371600" indent="0" eaLnBrk="1" latinLnBrk="0" hangingPunct="1">
              <a:buNone/>
              <a:defRPr kumimoji="0" sz="1600" b="1"/>
            </a:lvl4pPr>
            <a:lvl5pPr marL="1828800" indent="0" eaLnBrk="1" latinLnBrk="0" hangingPunct="1">
              <a:buNone/>
              <a:defRPr kumimoji="0" sz="1600" b="1"/>
            </a:lvl5pPr>
            <a:lvl6pPr marL="2286000" indent="0" eaLnBrk="1" latinLnBrk="0" hangingPunct="1">
              <a:buNone/>
              <a:defRPr kumimoji="0" sz="1600" b="1"/>
            </a:lvl6pPr>
            <a:lvl7pPr marL="2743200" indent="0" eaLnBrk="1" latinLnBrk="0" hangingPunct="1">
              <a:buNone/>
              <a:defRPr kumimoji="0" sz="1600" b="1"/>
            </a:lvl7pPr>
            <a:lvl8pPr marL="3200400" indent="0" eaLnBrk="1" latinLnBrk="0" hangingPunct="1">
              <a:buNone/>
              <a:defRPr kumimoji="0" sz="1600" b="1"/>
            </a:lvl8pPr>
            <a:lvl9pPr marL="3657600" indent="0" eaLnBrk="1" latinLnBrk="0" hangingPunct="1">
              <a:buNone/>
              <a:defRPr kumimoji="0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sz="2400"/>
            </a:lvl1pPr>
            <a:lvl2pPr eaLnBrk="1" latinLnBrk="0" hangingPunct="1">
              <a:defRPr kumimoji="0" sz="2000"/>
            </a:lvl2pPr>
            <a:lvl3pPr eaLnBrk="1" latinLnBrk="0" hangingPunct="1">
              <a:defRPr kumimoji="0" sz="1800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lvl6pPr eaLnBrk="1" latinLnBrk="0" hangingPunct="1">
              <a:defRPr kumimoji="0" sz="1600"/>
            </a:lvl6pPr>
            <a:lvl7pPr eaLnBrk="1" latinLnBrk="0" hangingPunct="1">
              <a:defRPr kumimoji="0" sz="1600"/>
            </a:lvl7pPr>
            <a:lvl8pPr eaLnBrk="1" latinLnBrk="0" hangingPunct="1">
              <a:defRPr kumimoji="0" sz="1600"/>
            </a:lvl8pPr>
            <a:lvl9pPr eaLnBrk="1" latinLnBrk="0" hangingPunct="1">
              <a:defRPr kumimoji="0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sz="2400" b="1"/>
            </a:lvl1pPr>
            <a:lvl2pPr marL="457200" indent="0" eaLnBrk="1" latinLnBrk="0" hangingPunct="1">
              <a:buNone/>
              <a:defRPr kumimoji="0" sz="2000" b="1"/>
            </a:lvl2pPr>
            <a:lvl3pPr marL="914400" indent="0" eaLnBrk="1" latinLnBrk="0" hangingPunct="1">
              <a:buNone/>
              <a:defRPr kumimoji="0" sz="1800" b="1"/>
            </a:lvl3pPr>
            <a:lvl4pPr marL="1371600" indent="0" eaLnBrk="1" latinLnBrk="0" hangingPunct="1">
              <a:buNone/>
              <a:defRPr kumimoji="0" sz="1600" b="1"/>
            </a:lvl4pPr>
            <a:lvl5pPr marL="1828800" indent="0" eaLnBrk="1" latinLnBrk="0" hangingPunct="1">
              <a:buNone/>
              <a:defRPr kumimoji="0" sz="1600" b="1"/>
            </a:lvl5pPr>
            <a:lvl6pPr marL="2286000" indent="0" eaLnBrk="1" latinLnBrk="0" hangingPunct="1">
              <a:buNone/>
              <a:defRPr kumimoji="0" sz="1600" b="1"/>
            </a:lvl6pPr>
            <a:lvl7pPr marL="2743200" indent="0" eaLnBrk="1" latinLnBrk="0" hangingPunct="1">
              <a:buNone/>
              <a:defRPr kumimoji="0" sz="1600" b="1"/>
            </a:lvl7pPr>
            <a:lvl8pPr marL="3200400" indent="0" eaLnBrk="1" latinLnBrk="0" hangingPunct="1">
              <a:buNone/>
              <a:defRPr kumimoji="0" sz="1600" b="1"/>
            </a:lvl8pPr>
            <a:lvl9pPr marL="3657600" indent="0" eaLnBrk="1" latinLnBrk="0" hangingPunct="1">
              <a:buNone/>
              <a:defRPr kumimoji="0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sz="2400"/>
            </a:lvl1pPr>
            <a:lvl2pPr eaLnBrk="1" latinLnBrk="0" hangingPunct="1">
              <a:defRPr kumimoji="0" sz="2000"/>
            </a:lvl2pPr>
            <a:lvl3pPr eaLnBrk="1" latinLnBrk="0" hangingPunct="1">
              <a:defRPr kumimoji="0" sz="1800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lvl6pPr eaLnBrk="1" latinLnBrk="0" hangingPunct="1">
              <a:defRPr kumimoji="0" sz="1600"/>
            </a:lvl6pPr>
            <a:lvl7pPr eaLnBrk="1" latinLnBrk="0" hangingPunct="1">
              <a:defRPr kumimoji="0" sz="1600"/>
            </a:lvl7pPr>
            <a:lvl8pPr eaLnBrk="1" latinLnBrk="0" hangingPunct="1">
              <a:defRPr kumimoji="0" sz="1600"/>
            </a:lvl8pPr>
            <a:lvl9pPr eaLnBrk="1" latinLnBrk="0" hangingPunct="1">
              <a:defRPr kumimoji="0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84026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sz="3200"/>
            </a:lvl1pPr>
            <a:lvl2pPr eaLnBrk="1" latinLnBrk="0" hangingPunct="1">
              <a:defRPr kumimoji="0" sz="2800"/>
            </a:lvl2pPr>
            <a:lvl3pPr eaLnBrk="1" latinLnBrk="0" hangingPunct="1">
              <a:defRPr kumimoji="0" sz="2400"/>
            </a:lvl3pPr>
            <a:lvl4pPr eaLnBrk="1" latinLnBrk="0" hangingPunct="1">
              <a:defRPr kumimoji="0" sz="2000"/>
            </a:lvl4pPr>
            <a:lvl5pPr eaLnBrk="1" latinLnBrk="0" hangingPunct="1">
              <a:defRPr kumimoji="0" sz="2000"/>
            </a:lvl5pPr>
            <a:lvl6pPr eaLnBrk="1" latinLnBrk="0" hangingPunct="1">
              <a:defRPr kumimoji="0" sz="2000"/>
            </a:lvl6pPr>
            <a:lvl7pPr eaLnBrk="1" latinLnBrk="0" hangingPunct="1">
              <a:defRPr kumimoji="0" sz="2000"/>
            </a:lvl7pPr>
            <a:lvl8pPr eaLnBrk="1" latinLnBrk="0" hangingPunct="1">
              <a:defRPr kumimoji="0" sz="2000"/>
            </a:lvl8pPr>
            <a:lvl9pPr eaLnBrk="1" latinLnBrk="0" hangingPunct="1">
              <a:defRPr kumimoji="0"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sz="1400"/>
            </a:lvl1pPr>
            <a:lvl2pPr marL="457200" indent="0" eaLnBrk="1" latinLnBrk="0" hangingPunct="1">
              <a:buNone/>
              <a:defRPr kumimoji="0" sz="1200"/>
            </a:lvl2pPr>
            <a:lvl3pPr marL="914400" indent="0" eaLnBrk="1" latinLnBrk="0" hangingPunct="1">
              <a:buNone/>
              <a:defRPr kumimoji="0" sz="1000"/>
            </a:lvl3pPr>
            <a:lvl4pPr marL="1371600" indent="0" eaLnBrk="1" latinLnBrk="0" hangingPunct="1">
              <a:buNone/>
              <a:defRPr kumimoji="0" sz="900"/>
            </a:lvl4pPr>
            <a:lvl5pPr marL="1828800" indent="0" eaLnBrk="1" latinLnBrk="0" hangingPunct="1">
              <a:buNone/>
              <a:defRPr kumimoji="0" sz="900"/>
            </a:lvl5pPr>
            <a:lvl6pPr marL="2286000" indent="0" eaLnBrk="1" latinLnBrk="0" hangingPunct="1">
              <a:buNone/>
              <a:defRPr kumimoji="0" sz="900"/>
            </a:lvl6pPr>
            <a:lvl7pPr marL="2743200" indent="0" eaLnBrk="1" latinLnBrk="0" hangingPunct="1">
              <a:buNone/>
              <a:defRPr kumimoji="0" sz="900"/>
            </a:lvl7pPr>
            <a:lvl8pPr marL="3200400" indent="0" eaLnBrk="1" latinLnBrk="0" hangingPunct="1">
              <a:buNone/>
              <a:defRPr kumimoji="0" sz="900"/>
            </a:lvl8pPr>
            <a:lvl9pPr marL="3657600" indent="0" eaLnBrk="1" latinLnBrk="0" hangingPunct="1">
              <a:buNone/>
              <a:defRPr kumimoji="0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439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sz="3200"/>
            </a:lvl1pPr>
            <a:lvl2pPr marL="457200" indent="0" eaLnBrk="1" latinLnBrk="0" hangingPunct="1">
              <a:buNone/>
              <a:defRPr kumimoji="0" sz="2800"/>
            </a:lvl2pPr>
            <a:lvl3pPr marL="914400" indent="0" eaLnBrk="1" latinLnBrk="0" hangingPunct="1">
              <a:buNone/>
              <a:defRPr kumimoji="0" sz="2400"/>
            </a:lvl3pPr>
            <a:lvl4pPr marL="1371600" indent="0" eaLnBrk="1" latinLnBrk="0" hangingPunct="1">
              <a:buNone/>
              <a:defRPr kumimoji="0" sz="2000"/>
            </a:lvl4pPr>
            <a:lvl5pPr marL="1828800" indent="0" eaLnBrk="1" latinLnBrk="0" hangingPunct="1">
              <a:buNone/>
              <a:defRPr kumimoji="0" sz="2000"/>
            </a:lvl5pPr>
            <a:lvl6pPr marL="2286000" indent="0" eaLnBrk="1" latinLnBrk="0" hangingPunct="1">
              <a:buNone/>
              <a:defRPr kumimoji="0" sz="2000"/>
            </a:lvl6pPr>
            <a:lvl7pPr marL="2743200" indent="0" eaLnBrk="1" latinLnBrk="0" hangingPunct="1">
              <a:buNone/>
              <a:defRPr kumimoji="0" sz="2000"/>
            </a:lvl7pPr>
            <a:lvl8pPr marL="3200400" indent="0" eaLnBrk="1" latinLnBrk="0" hangingPunct="1">
              <a:buNone/>
              <a:defRPr kumimoji="0" sz="2000"/>
            </a:lvl8pPr>
            <a:lvl9pPr marL="3657600" indent="0" eaLnBrk="1" latinLnBrk="0" hangingPunct="1">
              <a:buNone/>
              <a:defRPr kumimoji="0" sz="2000"/>
            </a:lvl9pPr>
          </a:lstStyle>
          <a:p>
            <a:pPr eaLnBrk="1" latinLnBrk="0" hangingPunct="1"/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sz="1400"/>
            </a:lvl1pPr>
            <a:lvl2pPr marL="457200" indent="0" eaLnBrk="1" latinLnBrk="0" hangingPunct="1">
              <a:buNone/>
              <a:defRPr kumimoji="0" sz="1200"/>
            </a:lvl2pPr>
            <a:lvl3pPr marL="914400" indent="0" eaLnBrk="1" latinLnBrk="0" hangingPunct="1">
              <a:buNone/>
              <a:defRPr kumimoji="0" sz="1000"/>
            </a:lvl3pPr>
            <a:lvl4pPr marL="1371600" indent="0" eaLnBrk="1" latinLnBrk="0" hangingPunct="1">
              <a:buNone/>
              <a:defRPr kumimoji="0" sz="900"/>
            </a:lvl4pPr>
            <a:lvl5pPr marL="1828800" indent="0" eaLnBrk="1" latinLnBrk="0" hangingPunct="1">
              <a:buNone/>
              <a:defRPr kumimoji="0" sz="900"/>
            </a:lvl5pPr>
            <a:lvl6pPr marL="2286000" indent="0" eaLnBrk="1" latinLnBrk="0" hangingPunct="1">
              <a:buNone/>
              <a:defRPr kumimoji="0" sz="900"/>
            </a:lvl6pPr>
            <a:lvl7pPr marL="2743200" indent="0" eaLnBrk="1" latinLnBrk="0" hangingPunct="1">
              <a:buNone/>
              <a:defRPr kumimoji="0" sz="900"/>
            </a:lvl7pPr>
            <a:lvl8pPr marL="3200400" indent="0" eaLnBrk="1" latinLnBrk="0" hangingPunct="1">
              <a:buNone/>
              <a:defRPr kumimoji="0" sz="900"/>
            </a:lvl8pPr>
            <a:lvl9pPr marL="3657600" indent="0" eaLnBrk="1" latinLnBrk="0" hangingPunct="1">
              <a:buNone/>
              <a:defRPr kumimoji="0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28898"/>
      </p:ext>
    </p:extLst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65293"/>
      </p:ext>
    </p:extLst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53265"/>
      </p:ext>
    </p:extLst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623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015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66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00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96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38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22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5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14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37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9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01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94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17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橢圓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橢圓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橢圓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22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959A4-B13A-42E1-AA0E-7F0AFBB650A6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23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24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8CFB3-1E4C-4718-8B8C-FF5EE0FB43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2366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6779CFF-AAEF-480F-9967-C0C90754F1CC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5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B7C542B-5DB8-4DF9-A9F3-83A33477B6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01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新細明體" charset="-120"/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新細明體" charset="-120"/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新細明體" charset="-120"/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新細明體" charset="-120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新細明體" charset="-12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橢圓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橢圓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橢圓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新細明體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11F68-E056-4F20-B4DF-ACCA675044EB}" type="datetimeFigureOut">
              <a:rPr lang="zh-TW" altLang="en-US">
                <a:solidFill>
                  <a:srgbClr val="FFF39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FFF39D"/>
              </a:solidFill>
            </a:endParaRPr>
          </a:p>
        </p:txBody>
      </p:sp>
      <p:sp>
        <p:nvSpPr>
          <p:cNvPr id="21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39D"/>
              </a:solidFill>
            </a:endParaRP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EE0F2-E586-462E-B1B3-CD68276459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939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EE71-676A-4FA4-9A82-A023289A9DB1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41D8E-9381-46A9-A002-7BA02487D9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291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6D6DC-EB7D-4F57-AB9B-F63577E21310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9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F2A38-B916-41B5-8370-4BFBDD78B47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539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F28D226-81CA-46C6-A547-44BBCC6ED52D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4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9D6285-87E2-4395-8F65-FA18F4E6C4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67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E218-9A4C-4473-9241-233533EEF7D8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7E98-98D6-4897-A856-5281F5E46D3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307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6" name="直線接點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7" name="直線接點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8" name="直線接點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直線接點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2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78F5504-37EC-43A9-B5B5-38CA4B3BFF70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3" name="投影片編號版面配置區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5C7CB6D-433C-4909-8B97-4C588D0A56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4" name="頁尾版面配置區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26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直線接點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直線接點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1" name="直線接點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22D6342-5284-4A2D-A470-D18D0ECD50BE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3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77BDD1E-48F1-4F42-8D84-E5E60283263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4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3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AC6BC-F201-4AA1-A2AA-FBB88FC3AFD8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F52EC-F8C7-4A0A-9BD2-013F9E5E84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218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FE79F-FB26-438F-B236-BD7A55E5038B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8203E-8A63-4FCE-9E7D-EEB50F07DBB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3554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78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65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55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84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03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9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3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18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26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0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14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88924EE3-0532-4827-A7D2-4F252E5FB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52435"/>
            <a:ext cx="10406301" cy="6910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3060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6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72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0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1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30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83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73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229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036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41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" y="0"/>
            <a:ext cx="9141524" cy="47993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ltGray">
          <a:xfrm>
            <a:off x="-2" y="4754880"/>
            <a:ext cx="9144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 lang="zh-TW"/>
            </a:pPr>
            <a:endParaRPr lang="zh-TW" altLang="en-US"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6" name="矩形 5"/>
          <p:cNvSpPr/>
          <p:nvPr/>
        </p:nvSpPr>
        <p:spPr bwMode="white">
          <a:xfrm>
            <a:off x="-96" y="4724400"/>
            <a:ext cx="914162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1" y="4800600"/>
            <a:ext cx="6858002" cy="1143000"/>
          </a:xfrm>
        </p:spPr>
        <p:txBody>
          <a:bodyPr anchor="b">
            <a:normAutofit/>
          </a:bodyPr>
          <a:lstStyle>
            <a:lvl1pPr algn="ctr" latinLnBrk="0">
              <a:defRPr lang="zh-TW" sz="48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1810" y="5943600"/>
            <a:ext cx="6858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none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6017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1" y="0"/>
            <a:ext cx="9141620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TW" altLang="en-US"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-1" y="4114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4300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400" cap="none" baseline="0">
                <a:solidFill>
                  <a:schemeClr val="tx2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20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替代的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 latinLnBrk="0">
              <a:defRPr lang="zh-TW" sz="5200" b="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4181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68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5840" y="466344"/>
            <a:ext cx="7132320" cy="12344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0" cap="none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05840" y="2740741"/>
            <a:ext cx="3429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0" cap="none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09160" y="2740741"/>
            <a:ext cx="3429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zh-TW" altLang="en-US">
                <a:solidFill>
                  <a:srgbClr val="263050"/>
                </a:solidFill>
              </a:rPr>
              <a:pPr/>
              <a:t>2018/6/15</a:t>
            </a:fld>
            <a:endParaRPr altLang="en-US" dirty="0">
              <a:solidFill>
                <a:srgbClr val="26305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endParaRPr altLang="en-US" dirty="0">
              <a:solidFill>
                <a:srgbClr val="26305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en-US" altLang="zh-TW">
                <a:solidFill>
                  <a:srgbClr val="263050"/>
                </a:solidFill>
              </a:rPr>
              <a:pPr/>
              <a:t>‹#›</a:t>
            </a:fld>
            <a:endParaRPr altLang="en-US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0311" y="2362209"/>
            <a:ext cx="2400300" cy="1990725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70663" y="685800"/>
            <a:ext cx="5429251" cy="54864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70311" y="4367308"/>
            <a:ext cx="24003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替代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ltGray">
          <a:xfrm>
            <a:off x="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 lang="zh-TW"/>
            </a:pPr>
            <a:endParaRPr lang="zh-TW" altLang="en-US"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0311" y="2362209"/>
            <a:ext cx="2400300" cy="1990725"/>
          </a:xfrm>
        </p:spPr>
        <p:txBody>
          <a:bodyPr anchor="b">
            <a:normAutofit/>
          </a:bodyPr>
          <a:lstStyle>
            <a:lvl1pPr latinLnBrk="0">
              <a:defRPr lang="zh-TW" sz="3400" b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22171" y="685800"/>
            <a:ext cx="4777740" cy="54864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70311" y="4367308"/>
            <a:ext cx="24003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zh-TW" altLang="en-US">
                <a:solidFill>
                  <a:srgbClr val="263050"/>
                </a:solidFill>
              </a:rPr>
              <a:pPr/>
              <a:t>2018/6/15</a:t>
            </a:fld>
            <a:endParaRPr altLang="en-US">
              <a:solidFill>
                <a:srgbClr val="26305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en-US" altLang="zh-TW">
                <a:solidFill>
                  <a:srgbClr val="263050"/>
                </a:solidFill>
              </a:rPr>
              <a:pPr/>
              <a:t>‹#›</a:t>
            </a:fld>
            <a:endParaRPr altLang="en-US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ltGray">
          <a:xfrm>
            <a:off x="548640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 lang="zh-TW"/>
            </a:pPr>
            <a:endParaRPr lang="zh-TW" altLang="en-US"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2412" y="2362200"/>
            <a:ext cx="2400300" cy="1993392"/>
          </a:xfrm>
        </p:spPr>
        <p:txBody>
          <a:bodyPr anchor="b">
            <a:normAutofit/>
          </a:bodyPr>
          <a:lstStyle>
            <a:lvl1pPr latinLnBrk="0">
              <a:defRPr lang="zh-TW" sz="3400" b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zh-TW" sz="3200">
                <a:solidFill>
                  <a:schemeClr val="tx2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42412" y="4355592"/>
            <a:ext cx="24003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543679" y="274638"/>
            <a:ext cx="1971675" cy="58975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4" y="274638"/>
            <a:ext cx="5800725" cy="5897562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zh-TW" altLang="en-US">
                <a:solidFill>
                  <a:srgbClr val="E5E8E8"/>
                </a:solidFill>
              </a:rPr>
              <a:pPr/>
              <a:t>2018/6/15</a:t>
            </a:fld>
            <a:endParaRPr altLang="en-US">
              <a:solidFill>
                <a:srgbClr val="E5E8E8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E5E8E8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>
                <a:solidFill>
                  <a:srgbClr val="E5E8E8"/>
                </a:solidFill>
              </a:rPr>
              <a:pPr/>
              <a:t>‹#›</a:t>
            </a:fld>
            <a:endParaRPr altLang="en-US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4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936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49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018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90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819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595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59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494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901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1051C-C289-4272-92B3-3ED2C642343C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7256C-B2BE-49AF-9D07-2E1BA1F694C4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381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19FD5-4B7B-4469-9517-1418C34510B7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0C20F-7705-4B78-8C41-623F6924465E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147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3F85-4C2B-44E4-9645-81CFDC717802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10C10-5CA1-4C89-B0C9-36CFEE7160C0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263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C19B0-8C32-462E-8AA1-5BDC421E34FC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1E722-674A-4462-9614-13013596FE0B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71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47E7A-EDCB-4307-892D-CD03F0CECDB0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C962D-DC4D-4662-A6EB-C2790C9252F7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33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52B65-33A2-45E0-8E02-562A76003410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AA8D-4EB1-42EC-A828-D150BE3AB56C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382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CDFF0-171F-46B0-8486-5C8E54AAF3CE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C619-A356-4ABD-8D9A-D6247E05F3BC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185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8B2E-2591-4C5C-99FB-6B6B68CD02D5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3BAE-C163-4383-B089-AFA3D99481C2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252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E26F7-D9AE-4088-B262-41CD028287AB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5789-E78E-4AE0-B7A8-1DF64CDB5A0C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706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D7E72-3D54-421A-A507-87D653CABCE7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4719F-9624-4A93-8353-2FD066F61BA8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1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AF90A-7B5B-4A22-90CA-E6C06C3FB898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89D14-0D0F-48CC-98E2-5800ACB0BEED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028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932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16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404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81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339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14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578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305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zh-TW" altLang="en-US" smtClean="0"/>
              <a:t>按一下以編輯母片標題樣式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4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n-US"/>
      </a:defPPr>
      <a:lvl1pPr marL="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B071C92-DBD0-4212-A293-B540998B540D}" type="datetimeFigureOut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D2D7347-2023-4454-AEED-A4F6ABAFA8C7}" type="slidenum">
              <a:rPr lang="zh-TW" alt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71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28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6BB6A71-3140-472C-9C68-CB68FF277D90}" type="datetimeFigureOut">
              <a:rPr lang="zh-TW" altLang="en-US">
                <a:solidFill>
                  <a:srgbClr val="575F6D"/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032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AA59F4B-8E8F-4EDD-8C25-2475B37995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588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25EDEF-0CDA-47B0-B4AD-F47BD54777A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2D5F67-2987-4F0C-A8DC-132AE148EA91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46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2E7CE5A-353E-4AAD-8D5A-59A4FF619A2C}" type="datetimeFigureOut">
              <a:rPr lang="zh-TW" altLang="en-US" smtClean="0">
                <a:solidFill>
                  <a:srgbClr val="073E87"/>
                </a:solidFill>
              </a:rPr>
              <a:pPr/>
              <a:t>2018/6/15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CF0A8BF-5EB3-4562-B5E9-73B2E78CDB5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9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1192" y="6583680"/>
            <a:ext cx="9141620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TW" altLang="en-US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1192" y="65836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05840" y="1901960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  <a:p>
            <a:pPr lvl="5"/>
            <a:r>
              <a:rPr lang="zh-TW" dirty="0"/>
              <a:t>第六層</a:t>
            </a:r>
          </a:p>
          <a:p>
            <a:pPr lvl="6"/>
            <a:r>
              <a:rPr lang="zh-TW" dirty="0"/>
              <a:t>第七層</a:t>
            </a:r>
          </a:p>
          <a:p>
            <a:pPr lvl="7"/>
            <a:r>
              <a:rPr lang="zh-TW" dirty="0"/>
              <a:t>第八層</a:t>
            </a:r>
          </a:p>
          <a:p>
            <a:pPr lvl="8"/>
            <a:r>
              <a:rPr lang="zh-TW" dirty="0"/>
              <a:t>第九層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altLang="zh-TW" smtClean="0">
                <a:solidFill>
                  <a:srgbClr val="E5E8E8"/>
                </a:solidFill>
              </a:rPr>
              <a:pPr/>
              <a:t>6/15/2018</a:t>
            </a:fld>
            <a:endParaRPr altLang="en-US" dirty="0">
              <a:solidFill>
                <a:srgbClr val="E5E8E8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005842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altLang="en-US" dirty="0">
              <a:solidFill>
                <a:srgbClr val="E5E8E8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>
                <a:solidFill>
                  <a:srgbClr val="E5E8E8"/>
                </a:solidFill>
              </a:rPr>
              <a:pPr/>
              <a:t>‹#›</a:t>
            </a:fld>
            <a:endParaRPr lang="en-US" altLang="zh-TW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5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zh-TW" sz="20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zh-TW" sz="18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zh-TW" sz="16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zh-TW" sz="14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zh-TW" sz="14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BAF03-FB5A-452F-82F5-EB3BB5821F0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3802A-D212-4BA4-943A-F7D24F4314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8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7CDB58A-B5DA-46FD-8BA9-66A2D8019D95}" type="datetimeFigureOut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157E67F-B3DE-4263-9889-F067F9797D28}" type="slidenum">
              <a:rPr lang="zh-TW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2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微軟正黑體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0EDCF-E01D-4429-816E-569E0D7AE5AC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5F64DF-6EFF-458D-9C4D-BF964B3D18CC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0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PzO9KfhjhTw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6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788" t="13407" r="44587" b="36556"/>
          <a:stretch>
            <a:fillRect/>
          </a:stretch>
        </p:blipFill>
        <p:spPr bwMode="auto">
          <a:xfrm>
            <a:off x="2699791" y="2492896"/>
            <a:ext cx="5753545" cy="362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827584" y="297830"/>
            <a:ext cx="81369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prstClr val="white"/>
                </a:solidFill>
                <a:latin typeface="Calibri"/>
                <a:ea typeface="新細明體"/>
              </a:rPr>
              <a:t>紐約市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新細明體"/>
              </a:rPr>
              <a:t>2018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新細明體"/>
              </a:rPr>
              <a:t>年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新細明體"/>
              </a:rPr>
              <a:t>5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新細明體"/>
              </a:rPr>
              <a:t>月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新細明體"/>
              </a:rPr>
              <a:t>27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新細明體"/>
              </a:rPr>
              <a:t>日天氣預測    </a:t>
            </a:r>
            <a:r>
              <a:rPr lang="en-US" altLang="zh-TW" sz="4400" dirty="0" smtClean="0">
                <a:solidFill>
                  <a:prstClr val="white"/>
                </a:solidFill>
                <a:latin typeface="Calibri"/>
                <a:ea typeface="新細明體"/>
              </a:rPr>
              <a:t>306-1</a:t>
            </a:r>
            <a:r>
              <a:rPr lang="zh-TW" altLang="en-US" sz="4400" dirty="0" smtClean="0">
                <a:solidFill>
                  <a:prstClr val="white"/>
                </a:solidFill>
                <a:latin typeface="Calibri"/>
                <a:ea typeface="新細明體"/>
              </a:rPr>
              <a:t> </a:t>
            </a:r>
            <a:endParaRPr lang="zh-TW" altLang="en-US" sz="4400" dirty="0">
              <a:solidFill>
                <a:prstClr val="white"/>
              </a:solidFill>
              <a:latin typeface="Calibri"/>
              <a:ea typeface="新細明體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716016" y="1409459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TW" altLang="en-US" sz="3200" b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氣溫</a:t>
            </a:r>
            <a:endParaRPr lang="zh-TW" altLang="en-US" sz="3200" b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032" name="Picture 8" descr="ãæ¥å¤©æè£å¡é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836712"/>
            <a:ext cx="1235768" cy="1656184"/>
          </a:xfrm>
          <a:prstGeom prst="rect">
            <a:avLst/>
          </a:prstGeom>
          <a:noFill/>
        </p:spPr>
      </p:pic>
      <p:sp>
        <p:nvSpPr>
          <p:cNvPr id="1034" name="AutoShape 10" descr="ãé¢¨è¡£å¡é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036" name="AutoShape 12" descr="ãé¢¨è¡£å¡é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038" name="AutoShape 14" descr="ãé¢¨è¡£å¡é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040" name="AutoShape 16" descr="ãé¢¨è¡£å¡é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pic>
        <p:nvPicPr>
          <p:cNvPr id="1042" name="Picture 18" descr="ãé¢¨è¡£å¡éãçåçæå°çµæ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49403">
            <a:off x="77573" y="1790328"/>
            <a:ext cx="1802466" cy="1802466"/>
          </a:xfrm>
          <a:prstGeom prst="rect">
            <a:avLst/>
          </a:prstGeom>
          <a:noFill/>
        </p:spPr>
      </p:pic>
      <p:sp>
        <p:nvSpPr>
          <p:cNvPr id="1044" name="AutoShape 20" descr="ãé¨å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046" name="AutoShape 22" descr="ãé¨å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048" name="AutoShape 24" descr="ãé¨å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050" name="AutoShape 26" descr="ãé¨å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1054" name="AutoShape 30" descr="ãé¢¨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461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邁阿密雨量</a:t>
            </a:r>
            <a:endParaRPr lang="zh-TW" altLang="en-US" dirty="0"/>
          </a:p>
        </p:txBody>
      </p:sp>
      <p:pic>
        <p:nvPicPr>
          <p:cNvPr id="6" name="內容版面配置區 5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6720746" cy="5040560"/>
          </a:xfrm>
        </p:spPr>
      </p:pic>
    </p:spTree>
    <p:extLst>
      <p:ext uri="{BB962C8B-B14F-4D97-AF65-F5344CB8AC3E}">
        <p14:creationId xmlns:p14="http://schemas.microsoft.com/office/powerpoint/2010/main" val="11852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氣候紀錄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邁阿密史上最</a:t>
            </a:r>
            <a:r>
              <a:rPr lang="zh-TW" altLang="en-US" dirty="0"/>
              <a:t>熱氣溫是</a:t>
            </a:r>
            <a:r>
              <a:rPr lang="en-US" altLang="zh-TW" dirty="0"/>
              <a:t>38 °</a:t>
            </a:r>
            <a:r>
              <a:rPr lang="en-US" altLang="zh-TW" dirty="0" smtClean="0"/>
              <a:t>C</a:t>
            </a:r>
            <a:r>
              <a:rPr lang="zh-TW" altLang="en-US" dirty="0" smtClean="0"/>
              <a:t>（</a:t>
            </a:r>
            <a:r>
              <a:rPr lang="en-US" altLang="zh-TW" dirty="0"/>
              <a:t>1942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21</a:t>
            </a:r>
            <a:r>
              <a:rPr lang="zh-TW" altLang="en-US" dirty="0"/>
              <a:t>日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zh-TW" altLang="en-US" dirty="0" smtClean="0"/>
              <a:t>最</a:t>
            </a:r>
            <a:r>
              <a:rPr lang="zh-TW" altLang="en-US" dirty="0"/>
              <a:t>冷的</a:t>
            </a:r>
            <a:r>
              <a:rPr lang="zh-TW" altLang="en-US" dirty="0" smtClean="0"/>
              <a:t>記錄是</a:t>
            </a:r>
            <a:r>
              <a:rPr lang="zh-TW" altLang="en-US" dirty="0"/>
              <a:t>−</a:t>
            </a:r>
            <a:r>
              <a:rPr lang="en-US" altLang="zh-TW" dirty="0"/>
              <a:t>3 °C</a:t>
            </a:r>
            <a:r>
              <a:rPr lang="zh-TW" altLang="en-US" dirty="0"/>
              <a:t>（</a:t>
            </a:r>
            <a:r>
              <a:rPr lang="en-US" altLang="zh-TW" dirty="0"/>
              <a:t>1917</a:t>
            </a:r>
            <a:r>
              <a:rPr lang="zh-TW" altLang="en-US" dirty="0"/>
              <a:t>年</a:t>
            </a:r>
            <a:r>
              <a:rPr lang="en-US" altLang="zh-TW" dirty="0"/>
              <a:t>2</a:t>
            </a:r>
            <a:r>
              <a:rPr lang="zh-TW" altLang="en-US" dirty="0"/>
              <a:t>月</a:t>
            </a:r>
            <a:r>
              <a:rPr lang="en-US" altLang="zh-TW" dirty="0"/>
              <a:t>3</a:t>
            </a:r>
            <a:r>
              <a:rPr lang="zh-TW" altLang="en-US" dirty="0"/>
              <a:t>日）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779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氣候影響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根據統計，邁阿密是最容易受到颱風侵襲的城市</a:t>
            </a:r>
            <a:endParaRPr lang="en-US" altLang="zh-TW" dirty="0" smtClean="0"/>
          </a:p>
          <a:p>
            <a:r>
              <a:rPr lang="zh-TW" altLang="en-US" dirty="0"/>
              <a:t>邁阿密只要碰到滿月，海水漲潮不但使得整個大水淹沒屋外的整個街道，甚至連屋內浴室的排水孔也會不斷冒出水來。</a:t>
            </a:r>
          </a:p>
        </p:txBody>
      </p:sp>
    </p:spTree>
    <p:extLst>
      <p:ext uri="{BB962C8B-B14F-4D97-AF65-F5344CB8AC3E}">
        <p14:creationId xmlns:p14="http://schemas.microsoft.com/office/powerpoint/2010/main" val="405125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è¬è¬è§è³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3"/>
            <a:ext cx="7128792" cy="33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北海道天氣</a:t>
            </a:r>
            <a:r>
              <a:rPr lang="en-US" altLang="zh-TW" dirty="0" smtClean="0"/>
              <a:t>---</a:t>
            </a:r>
            <a:r>
              <a:rPr lang="zh-TW" altLang="en-US" dirty="0" smtClean="0"/>
              <a:t>第 </a:t>
            </a:r>
            <a:r>
              <a:rPr lang="en-US" altLang="zh-TW" dirty="0" smtClean="0"/>
              <a:t>9</a:t>
            </a:r>
            <a:r>
              <a:rPr lang="zh-TW" altLang="en-US" dirty="0" smtClean="0"/>
              <a:t> 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I:\_\62c70a69c5264052d24704bc8d029a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4654"/>
            <a:ext cx="7128792" cy="541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2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札幌與台北的年平均氣溫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55210"/>
            <a:ext cx="7816185" cy="399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4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39752" y="4221088"/>
            <a:ext cx="6172200" cy="598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福州市天氣報告        </a:t>
            </a:r>
            <a:r>
              <a:rPr lang="zh-TW" altLang="en-US" dirty="0"/>
              <a:t>第</a:t>
            </a:r>
            <a:r>
              <a:rPr lang="en-US" altLang="zh-TW" dirty="0"/>
              <a:t>8</a:t>
            </a:r>
            <a:r>
              <a:rPr lang="zh-TW" altLang="en-US" dirty="0"/>
              <a:t>組</a:t>
            </a:r>
          </a:p>
        </p:txBody>
      </p:sp>
      <p:sp>
        <p:nvSpPr>
          <p:cNvPr id="8195" name="副標題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r>
              <a:rPr lang="zh-TW" altLang="en-US" smtClean="0"/>
              <a:t>報告者</a:t>
            </a:r>
            <a:r>
              <a:rPr lang="en-US" altLang="zh-TW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三年義班 </a:t>
            </a: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mtClean="0">
                <a:latin typeface="微軟正黑體" pitchFamily="34" charset="-120"/>
                <a:ea typeface="微軟正黑體" pitchFamily="34" charset="-120"/>
              </a:rPr>
              <a:t>                 方蕾雅、陳紫綸、陳可蘋、黃柏翔</a:t>
            </a: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zh-TW" altLang="en-US" smtClean="0"/>
          </a:p>
        </p:txBody>
      </p:sp>
      <p:pic>
        <p:nvPicPr>
          <p:cNvPr id="8196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"/>
          <a:stretch>
            <a:fillRect/>
          </a:stretch>
        </p:blipFill>
        <p:spPr bwMode="auto">
          <a:xfrm>
            <a:off x="3924300" y="766763"/>
            <a:ext cx="1900238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4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b="1" dirty="0" smtClean="0"/>
              <a:t>地理位置</a:t>
            </a:r>
            <a:endParaRPr lang="zh-TW" altLang="en-US" sz="3600" b="1" dirty="0"/>
          </a:p>
        </p:txBody>
      </p:sp>
      <p:sp>
        <p:nvSpPr>
          <p:cNvPr id="9219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zh-TW" altLang="en-US" sz="2800" smtClean="0"/>
              <a:t>福州市，是中華人民共和國福建省的省會，位於福建省東部的閩江下游及沿海地區，是福建省的政治、文化、交通中心，海峽西岸經濟區中心城市。</a:t>
            </a:r>
          </a:p>
        </p:txBody>
      </p:sp>
    </p:spTree>
    <p:extLst>
      <p:ext uri="{BB962C8B-B14F-4D97-AF65-F5344CB8AC3E}">
        <p14:creationId xmlns:p14="http://schemas.microsoft.com/office/powerpoint/2010/main" val="82070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b="1" dirty="0" smtClean="0"/>
              <a:t>地理位置 </a:t>
            </a:r>
            <a:r>
              <a:rPr lang="en-US" altLang="zh-TW" sz="3600" b="1" dirty="0" smtClean="0"/>
              <a:t>– </a:t>
            </a:r>
            <a:r>
              <a:rPr lang="zh-TW" altLang="en-US" sz="3600" b="1" dirty="0" smtClean="0"/>
              <a:t>在臺灣西北部</a:t>
            </a:r>
            <a:endParaRPr lang="zh-TW" altLang="en-US" sz="3600" b="1" dirty="0"/>
          </a:p>
        </p:txBody>
      </p:sp>
      <p:pic>
        <p:nvPicPr>
          <p:cNvPr id="10243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225" y="1600200"/>
            <a:ext cx="7299325" cy="5032375"/>
          </a:xfrm>
        </p:spPr>
      </p:pic>
    </p:spTree>
    <p:extLst>
      <p:ext uri="{BB962C8B-B14F-4D97-AF65-F5344CB8AC3E}">
        <p14:creationId xmlns:p14="http://schemas.microsoft.com/office/powerpoint/2010/main" val="28498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b="1" dirty="0"/>
              <a:t>氣候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zh-TW" altLang="zh-TW" sz="2800" smtClean="0"/>
              <a:t>福州的氣候屬</a:t>
            </a:r>
            <a:r>
              <a:rPr lang="zh-TW" altLang="en-US" sz="2800" smtClean="0"/>
              <a:t>於</a:t>
            </a:r>
            <a:r>
              <a:rPr lang="zh-TW" altLang="zh-TW" sz="2800" smtClean="0"/>
              <a:t>海洋性亞熱帶季風氣候，溫暖濕潤，年相對濕度約77%，2007年年降雨量為1367.5毫米，年平均氣溫為16～20℃，最冷的1、2月平均氣溫為6～10℃，最熱的7、8月平均氣溫達到24～29℃。</a:t>
            </a:r>
            <a:endParaRPr lang="zh-TW" altLang="en-US" sz="2800" smtClean="0"/>
          </a:p>
        </p:txBody>
      </p:sp>
      <p:pic>
        <p:nvPicPr>
          <p:cNvPr id="11268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3860800"/>
            <a:ext cx="7712075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8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ç¸éåç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654699">
            <a:off x="1175366" y="1775147"/>
            <a:ext cx="1851476" cy="1757067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1260" t="40976" r="45134" b="36137"/>
          <a:stretch>
            <a:fillRect/>
          </a:stretch>
        </p:blipFill>
        <p:spPr bwMode="auto">
          <a:xfrm rot="21600000">
            <a:off x="863590" y="3645024"/>
            <a:ext cx="756483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5"/>
          <p:cNvSpPr txBox="1">
            <a:spLocks noGrp="1"/>
          </p:cNvSpPr>
          <p:nvPr>
            <p:ph type="title"/>
          </p:nvPr>
        </p:nvSpPr>
        <p:spPr>
          <a:xfrm>
            <a:off x="457200" y="522973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TW" altLang="en-US" sz="3600" b="1" dirty="0" smtClean="0">
                <a:solidFill>
                  <a:schemeClr val="tx1">
                    <a:lumMod val="9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降雨機率</a:t>
            </a:r>
            <a:endParaRPr lang="zh-TW" altLang="en-US" sz="3600" b="1" dirty="0">
              <a:solidFill>
                <a:schemeClr val="tx1">
                  <a:lumMod val="9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02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b="1" dirty="0" smtClean="0"/>
              <a:t>福州未來一週氣象預報</a:t>
            </a:r>
            <a:endParaRPr lang="zh-TW" altLang="en-US" sz="3600" b="1" dirty="0"/>
          </a:p>
        </p:txBody>
      </p:sp>
      <p:pic>
        <p:nvPicPr>
          <p:cNvPr id="12291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39030"/>
          <a:stretch>
            <a:fillRect/>
          </a:stretch>
        </p:blipFill>
        <p:spPr>
          <a:xfrm>
            <a:off x="611188" y="1484313"/>
            <a:ext cx="6192837" cy="5176837"/>
          </a:xfrm>
        </p:spPr>
      </p:pic>
    </p:spTree>
    <p:extLst>
      <p:ext uri="{BB962C8B-B14F-4D97-AF65-F5344CB8AC3E}">
        <p14:creationId xmlns:p14="http://schemas.microsoft.com/office/powerpoint/2010/main" val="205905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400" b="1" dirty="0" smtClean="0"/>
              <a:t>報告結束  謝謝大家</a:t>
            </a:r>
            <a:r>
              <a:rPr lang="en-US" altLang="zh-TW" sz="4400" b="1" dirty="0" smtClean="0"/>
              <a:t>!!</a:t>
            </a:r>
            <a:endParaRPr lang="zh-TW" altLang="en-US" sz="4400" b="1" dirty="0"/>
          </a:p>
        </p:txBody>
      </p:sp>
      <p:sp>
        <p:nvSpPr>
          <p:cNvPr id="13315" name="內容版面配置區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3316" name="Picture 5" descr="C:\Program Files (x86)\Microsoft Office\MEDIA\CAGCAT10\j023087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49688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7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5720" y="1871666"/>
            <a:ext cx="8572560" cy="234315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zh-TW" altLang="en-US" sz="6600" dirty="0" smtClean="0"/>
              <a:t>韓國首爾四季氣候變化</a:t>
            </a: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r>
              <a:rPr lang="en-US" altLang="zh-TW" sz="6600" dirty="0" smtClean="0"/>
              <a:t>SEOUL, KOERA</a:t>
            </a:r>
            <a:endParaRPr lang="zh-TW" altLang="en-US" sz="6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71472" y="4429132"/>
            <a:ext cx="7858180" cy="1643074"/>
          </a:xfrm>
        </p:spPr>
        <p:txBody>
          <a:bodyPr>
            <a:normAutofit fontScale="92500"/>
          </a:bodyPr>
          <a:lstStyle/>
          <a:p>
            <a:pPr algn="ctr">
              <a:lnSpc>
                <a:spcPct val="300000"/>
              </a:lnSpc>
              <a:spcBef>
                <a:spcPts val="600"/>
              </a:spcBef>
            </a:pP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報    告：陳姿穎    收集資料：隋昀璋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pPr algn="ctr"/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整理資料：方柔涵    電    腦：黃湘芸</a:t>
            </a:r>
            <a:endParaRPr lang="zh-TW" altLang="en-US" dirty="0"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036083" y="4149080"/>
            <a:ext cx="2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prstClr val="white"/>
                </a:solidFill>
                <a:latin typeface="華康中特圓體" pitchFamily="49" charset="-120"/>
                <a:ea typeface="華康中特圓體" pitchFamily="49" charset="-120"/>
              </a:rPr>
              <a:t>第十組</a:t>
            </a:r>
            <a:endParaRPr lang="en-US" altLang="zh-TW" sz="4000" dirty="0" smtClean="0">
              <a:solidFill>
                <a:prstClr val="white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algn="ctr"/>
            <a:endParaRPr lang="zh-TW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2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305800" cy="704104"/>
          </a:xfrm>
        </p:spPr>
        <p:txBody>
          <a:bodyPr>
            <a:noAutofit/>
          </a:bodyPr>
          <a:lstStyle/>
          <a:p>
            <a:r>
              <a:rPr lang="zh-TW" altLang="en-US" sz="4000" dirty="0" smtClean="0"/>
              <a:t>地理位置介紹</a:t>
            </a:r>
            <a:endParaRPr lang="zh-TW" altLang="en-US" sz="4000" dirty="0"/>
          </a:p>
        </p:txBody>
      </p:sp>
      <p:pic>
        <p:nvPicPr>
          <p:cNvPr id="6" name="圖片 5" descr="kr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907635"/>
            <a:ext cx="4143404" cy="445032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143504" y="1857364"/>
            <a:ext cx="371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prstClr val="black"/>
                </a:solidFill>
                <a:latin typeface="華康少女文字W7" pitchFamily="81" charset="-120"/>
                <a:ea typeface="華康少女文字W7" pitchFamily="81" charset="-120"/>
              </a:rPr>
              <a:t>韓</a:t>
            </a:r>
            <a:r>
              <a:rPr lang="zh-TW" altLang="zh-TW" sz="2400" dirty="0" smtClean="0">
                <a:solidFill>
                  <a:prstClr val="black"/>
                </a:solidFill>
                <a:latin typeface="華康少女文字W7" pitchFamily="81" charset="-120"/>
                <a:ea typeface="華康少女文字W7" pitchFamily="81" charset="-120"/>
              </a:rPr>
              <a:t>國首都，同時為韓國及朝鮮半島最大城市，位於韓國西北部的漢江流域，地處朝鮮半島中部。</a:t>
            </a:r>
            <a:endParaRPr lang="en-US" altLang="zh-TW" sz="2400" dirty="0" smtClean="0">
              <a:solidFill>
                <a:prstClr val="black"/>
              </a:solidFill>
              <a:latin typeface="華康少女文字W7" pitchFamily="81" charset="-120"/>
              <a:ea typeface="華康少女文字W7" pitchFamily="81" charset="-120"/>
            </a:endParaRPr>
          </a:p>
          <a:p>
            <a:r>
              <a:rPr lang="en-US" altLang="zh-TW" sz="2400" dirty="0" smtClean="0">
                <a:solidFill>
                  <a:prstClr val="black"/>
                </a:solidFill>
                <a:latin typeface="華康少女文字W7" pitchFamily="81" charset="-120"/>
                <a:ea typeface="華康少女文字W7" pitchFamily="81" charset="-12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華康少女文字W7" pitchFamily="81" charset="-120"/>
                <a:ea typeface="華康少女文字W7" pitchFamily="81" charset="-120"/>
              </a:rPr>
              <a:t>北緯</a:t>
            </a:r>
            <a:r>
              <a:rPr lang="en-US" altLang="zh-TW" sz="2400" dirty="0" smtClean="0">
                <a:solidFill>
                  <a:prstClr val="black"/>
                </a:solidFill>
              </a:rPr>
              <a:t>37°33’N )</a:t>
            </a:r>
            <a:endParaRPr lang="zh-TW" altLang="en-US" sz="2400" dirty="0">
              <a:solidFill>
                <a:prstClr val="black"/>
              </a:solidFill>
              <a:latin typeface="華康少女文字W7" pitchFamily="81" charset="-120"/>
              <a:ea typeface="華康少女文字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37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438880"/>
            <a:ext cx="8305800" cy="989856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首爾氣候平均數據</a:t>
            </a:r>
            <a:endParaRPr lang="zh-TW" altLang="en-US" sz="4000" dirty="0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rcRect l="18708" t="37500" r="6317" b="23922"/>
          <a:stretch>
            <a:fillRect/>
          </a:stretch>
        </p:blipFill>
        <p:spPr bwMode="auto">
          <a:xfrm>
            <a:off x="500034" y="1357298"/>
            <a:ext cx="814359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 descr="IMG_00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3767135"/>
            <a:ext cx="7072362" cy="29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4500578"/>
            <a:ext cx="7715304" cy="1143000"/>
          </a:xfrm>
        </p:spPr>
        <p:txBody>
          <a:bodyPr>
            <a:noAutofit/>
          </a:bodyPr>
          <a:lstStyle/>
          <a:p>
            <a:r>
              <a:rPr lang="zh-TW" altLang="zh-TW" sz="3200" dirty="0" smtClean="0"/>
              <a:t>首爾的天氣是比較溫和而四季分明。數百年來，許多詩人和藝術家都在首爾這個都市，因隨著季節變化的風情汲取了靈感。欣賞季節更迭變化的不同風景，這是居住首爾的各種樂趣之一。春天和秋天展現極致的美麗，但是在夏天和冬天也仍然有獨特的魅力，因此首爾是隨時都適合造訪的都市。</a:t>
            </a:r>
            <a:endParaRPr lang="zh-TW" altLang="en-US" sz="32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785786" y="928670"/>
            <a:ext cx="550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4000" dirty="0" smtClean="0">
                <a:solidFill>
                  <a:prstClr val="black"/>
                </a:solidFill>
                <a:latin typeface="微軟正黑體"/>
                <a:ea typeface="微軟正黑體"/>
              </a:rPr>
              <a:t>首爾的四季</a:t>
            </a:r>
            <a:endParaRPr lang="zh-TW" altLang="en-US" sz="4000" dirty="0">
              <a:solidFill>
                <a:prstClr val="black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959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7224" y="357166"/>
            <a:ext cx="7834338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春天</a:t>
            </a:r>
            <a:endParaRPr lang="zh-TW" altLang="en-US" sz="4000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928662" y="3429000"/>
            <a:ext cx="8001056" cy="71438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</a:pP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首爾的春天是從三月開始到五月。三月的平均氣溫為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5.7</a:t>
            </a: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度，到了五月就升高為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17.8</a:t>
            </a: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度。由於高氣壓影響，首爾的天空大多晴朗，但是偶爾也會出現從橫跨中國和蒙古的大沙漠飛來的黃沙及粉塵。春天的空氣非常乾燥，登山客要格外注意避免引起火災。隨著春天的到來，櫻花、菊花、杜鵑花等春天盛開的花到處綻放遍滿四方，被稱為「首爾的曼哈頓」之汝矣島舉辦的櫻花祭很值得觀賞。</a:t>
            </a:r>
            <a:endParaRPr lang="zh-TW" altLang="en-US" sz="2400" dirty="0">
              <a:solidFill>
                <a:srgbClr val="04617B"/>
              </a:solidFill>
              <a:latin typeface="微軟正黑體"/>
              <a:ea typeface="微軟正黑體"/>
            </a:endParaRPr>
          </a:p>
        </p:txBody>
      </p:sp>
      <p:pic>
        <p:nvPicPr>
          <p:cNvPr id="4" name="圖片 3" descr="img-content-trevelinfo-climat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4214818"/>
            <a:ext cx="5072098" cy="2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5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7224" y="357166"/>
            <a:ext cx="7834338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夏天</a:t>
            </a:r>
            <a:endParaRPr lang="zh-TW" altLang="en-US" sz="4000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928662" y="3429000"/>
            <a:ext cx="8001056" cy="71438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</a:pP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首爾的夏天是從六月開始到八月底。炎熱而潮濕，到了八月平均氣溫為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25.7</a:t>
            </a: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度而達到顛峰。六月中旬梅雨季節開始，大概會持續一個月。但是相較於其他國家的雨季，首爾的大雨還算溫和，每月的降水量在七月達到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383mm</a:t>
            </a: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最多。此時首爾的公園、山和森林裡的綠蔭充分吸收水分，變得更加濃綠。夏季休閒生活深受大家喜愛的有騎單車或滑輪、游泳、在漢江玩風帆等。</a:t>
            </a:r>
            <a:endParaRPr lang="zh-TW" altLang="en-US" sz="2400" dirty="0">
              <a:solidFill>
                <a:prstClr val="black"/>
              </a:solidFill>
              <a:latin typeface="微軟正黑體"/>
              <a:ea typeface="微軟正黑體"/>
            </a:endParaRPr>
          </a:p>
        </p:txBody>
      </p:sp>
      <p:pic>
        <p:nvPicPr>
          <p:cNvPr id="4" name="圖片 3" descr="img-content-trevelinfo-climat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1" y="4214818"/>
            <a:ext cx="4500596" cy="2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834338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秋天</a:t>
            </a:r>
            <a:endParaRPr lang="zh-TW" altLang="en-US" sz="4000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928662" y="3429000"/>
            <a:ext cx="8001056" cy="71438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</a:pP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首爾的秋天非常美麗。秋高氣爽氣候宜人，環繞都市的山丘被染成繽紛的金黃和深紅色。楓樹、銀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杏樹</a:t>
            </a: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、櫸樹到處灑落在寬闊的古宮庭院裡，非常適合散步於此。秋季到了如火如荼時，許多的首爾人為了賞楓前往山上欣賞大自然的美景。韓國的秋天是從九月開始到十一月。慶祝秋收的韓國固有節慶中秋節也是在這個時候。</a:t>
            </a:r>
          </a:p>
          <a:p>
            <a:pPr>
              <a:spcBef>
                <a:spcPct val="0"/>
              </a:spcBef>
            </a:pPr>
            <a:endParaRPr lang="zh-TW" altLang="en-US" sz="2400" dirty="0">
              <a:solidFill>
                <a:prstClr val="black"/>
              </a:solidFill>
              <a:latin typeface="微軟正黑體"/>
              <a:ea typeface="微軟正黑體"/>
            </a:endParaRPr>
          </a:p>
        </p:txBody>
      </p:sp>
      <p:pic>
        <p:nvPicPr>
          <p:cNvPr id="4" name="圖片 3" descr="img-content-trevelinfo-climat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3929066"/>
            <a:ext cx="4643472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834338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冬天</a:t>
            </a:r>
            <a:endParaRPr lang="zh-TW" altLang="en-US" sz="4000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928662" y="3000372"/>
            <a:ext cx="8001056" cy="71438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首爾的冬天是從十二月到二月，由西伯利亞高氣壓圈形成的西北季風帶來寒風刺骨的冷風，因此非常寒冷。氣溫降到零下十五度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, </a:t>
            </a: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連漢江的水都結凍。有句話說「三寒四溫」剛好形容冬天的氣候有三天是冷的四天是溫暖的。也會定期下大雪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, </a:t>
            </a:r>
            <a:r>
              <a:rPr lang="zh-TW" altLang="zh-TW" sz="2400" dirty="0" smtClean="0">
                <a:solidFill>
                  <a:prstClr val="black"/>
                </a:solidFill>
                <a:latin typeface="微軟正黑體"/>
                <a:ea typeface="微軟正黑體"/>
              </a:rPr>
              <a:t>每到此時整座都市的公園和花園，宛如銀色世界般閃閃發光。農曆過年的節慶日也是在冬季。</a:t>
            </a:r>
            <a:endParaRPr lang="zh-TW" altLang="zh-TW" sz="2400" dirty="0">
              <a:solidFill>
                <a:prstClr val="black"/>
              </a:solidFill>
              <a:latin typeface="微軟正黑體"/>
              <a:ea typeface="微軟正黑體"/>
            </a:endParaRPr>
          </a:p>
        </p:txBody>
      </p:sp>
      <p:pic>
        <p:nvPicPr>
          <p:cNvPr id="4" name="圖片 3" descr="img-content-trevelinfo-climat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3" y="3929066"/>
            <a:ext cx="4786346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1069" t="42431" r="44226" b="36016"/>
          <a:stretch>
            <a:fillRect/>
          </a:stretch>
        </p:blipFill>
        <p:spPr bwMode="auto">
          <a:xfrm>
            <a:off x="519084" y="3284984"/>
            <a:ext cx="8762257" cy="237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2" descr="ãé¢¨ãçåçæå°çµæ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27204"/>
            <a:ext cx="2828780" cy="2828780"/>
          </a:xfrm>
          <a:prstGeom prst="rect">
            <a:avLst/>
          </a:prstGeom>
          <a:noFill/>
        </p:spPr>
      </p:pic>
      <p:sp>
        <p:nvSpPr>
          <p:cNvPr id="6" name="標題 5"/>
          <p:cNvSpPr txBox="1">
            <a:spLocks noGrp="1"/>
          </p:cNvSpPr>
          <p:nvPr>
            <p:ph type="title"/>
          </p:nvPr>
        </p:nvSpPr>
        <p:spPr>
          <a:xfrm>
            <a:off x="457200" y="569139"/>
            <a:ext cx="746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prstClr val="black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TW" altLang="en-US" sz="3000" b="1" dirty="0" smtClean="0">
                <a:solidFill>
                  <a:schemeClr val="tx1">
                    <a:lumMod val="9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風向</a:t>
            </a:r>
            <a:r>
              <a:rPr lang="en-US" altLang="zh-TW" sz="3000" b="1" dirty="0" smtClean="0">
                <a:solidFill>
                  <a:schemeClr val="tx1">
                    <a:lumMod val="9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/</a:t>
            </a:r>
            <a:r>
              <a:rPr lang="zh-TW" altLang="en-US" sz="3000" b="1" dirty="0" smtClean="0">
                <a:solidFill>
                  <a:schemeClr val="tx1">
                    <a:lumMod val="9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風速</a:t>
            </a:r>
            <a:endParaRPr lang="zh-TW" altLang="en-US" sz="3000" b="1" dirty="0">
              <a:solidFill>
                <a:schemeClr val="tx1">
                  <a:lumMod val="9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24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306-</a:t>
            </a:r>
            <a:r>
              <a:rPr lang="zh-TW" altLang="en-US" dirty="0" smtClean="0"/>
              <a:t>第三組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3528" y="1525182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404040"/>
                </a:solidFill>
              </a:rPr>
              <a:t>洛杉磯天氣報告</a:t>
            </a:r>
            <a:endParaRPr lang="zh-TW" altLang="en-US" sz="5400" b="1" dirty="0">
              <a:solidFill>
                <a:srgbClr val="404040"/>
              </a:solidFill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報告人 </a:t>
            </a:r>
            <a:r>
              <a:rPr lang="en-US" altLang="zh-TW" dirty="0" smtClean="0"/>
              <a:t>:</a:t>
            </a:r>
            <a:r>
              <a:rPr lang="zh-TW" altLang="en-US" dirty="0" smtClean="0"/>
              <a:t> 吳</a:t>
            </a:r>
            <a:r>
              <a:rPr lang="zh-TW" altLang="en-US" dirty="0"/>
              <a:t>俊</a:t>
            </a:r>
            <a:r>
              <a:rPr lang="zh-TW" altLang="en-US" dirty="0" smtClean="0"/>
              <a:t>頡、許康軒、劉康成、林家弘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52" y="552449"/>
            <a:ext cx="4770173" cy="36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排文字版面配置區 2"/>
          <p:cNvSpPr>
            <a:spLocks noGrp="1"/>
          </p:cNvSpPr>
          <p:nvPr>
            <p:ph idx="1"/>
          </p:nvPr>
        </p:nvSpPr>
        <p:spPr>
          <a:xfrm>
            <a:off x="467544" y="1844824"/>
            <a:ext cx="8424936" cy="374441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zh-TW" altLang="en-US" sz="4400" dirty="0" smtClean="0">
                <a:latin typeface="+mj-ea"/>
                <a:ea typeface="+mj-ea"/>
              </a:rPr>
              <a:t>洛杉磯的</a:t>
            </a:r>
            <a:r>
              <a:rPr lang="zh-TW" altLang="en-US" sz="4400" dirty="0" smtClean="0">
                <a:solidFill>
                  <a:srgbClr val="002060"/>
                </a:solidFill>
                <a:latin typeface="+mj-ea"/>
                <a:ea typeface="+mj-ea"/>
              </a:rPr>
              <a:t>氣候特徵</a:t>
            </a:r>
            <a:r>
              <a:rPr lang="en-US" altLang="zh-TW" sz="4400" dirty="0" smtClean="0">
                <a:solidFill>
                  <a:srgbClr val="002060"/>
                </a:solidFill>
                <a:latin typeface="+mj-ea"/>
                <a:ea typeface="+mj-ea"/>
              </a:rPr>
              <a:t>:</a:t>
            </a:r>
          </a:p>
          <a:p>
            <a:r>
              <a:rPr lang="zh-TW" altLang="en-US" sz="4400" dirty="0">
                <a:solidFill>
                  <a:srgbClr val="002060"/>
                </a:solidFill>
                <a:latin typeface="+mj-ea"/>
                <a:ea typeface="+mj-ea"/>
              </a:rPr>
              <a:t>洛杉磯位於</a:t>
            </a:r>
            <a:r>
              <a:rPr lang="zh-TW" altLang="en-US" sz="4400" dirty="0">
                <a:solidFill>
                  <a:srgbClr val="FF0000"/>
                </a:solidFill>
                <a:latin typeface="+mj-ea"/>
                <a:ea typeface="+mj-ea"/>
              </a:rPr>
              <a:t>地中海型氣候帶</a:t>
            </a:r>
            <a:r>
              <a:rPr lang="zh-TW" altLang="en-US" sz="4400" dirty="0">
                <a:solidFill>
                  <a:srgbClr val="002060"/>
                </a:solidFill>
                <a:latin typeface="+mj-ea"/>
                <a:ea typeface="+mj-ea"/>
              </a:rPr>
              <a:t>，</a:t>
            </a:r>
            <a:r>
              <a:rPr lang="zh-TW" altLang="en-US" sz="4400" dirty="0">
                <a:solidFill>
                  <a:srgbClr val="FF0000"/>
                </a:solidFill>
                <a:latin typeface="+mj-ea"/>
                <a:ea typeface="+mj-ea"/>
              </a:rPr>
              <a:t>氣候溫和</a:t>
            </a: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</a:rPr>
              <a:t>。</a:t>
            </a:r>
            <a:endParaRPr lang="en-US" altLang="zh-TW" sz="440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4400" dirty="0" smtClean="0">
                <a:solidFill>
                  <a:srgbClr val="002060"/>
                </a:solidFill>
                <a:latin typeface="+mj-ea"/>
                <a:ea typeface="+mj-ea"/>
              </a:rPr>
              <a:t>大至上，一整年都</a:t>
            </a: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</a:rPr>
              <a:t>乾燥</a:t>
            </a:r>
            <a:r>
              <a:rPr lang="zh-TW" altLang="en-US" sz="4400" dirty="0">
                <a:solidFill>
                  <a:srgbClr val="FF0000"/>
                </a:solidFill>
                <a:latin typeface="+mj-ea"/>
                <a:ea typeface="+mj-ea"/>
              </a:rPr>
              <a:t>少雨</a:t>
            </a:r>
            <a:r>
              <a:rPr lang="zh-TW" altLang="en-US" sz="4400" dirty="0" smtClean="0">
                <a:solidFill>
                  <a:srgbClr val="002060"/>
                </a:solidFill>
                <a:latin typeface="+mj-ea"/>
                <a:ea typeface="+mj-ea"/>
              </a:rPr>
              <a:t>，只有在</a:t>
            </a:r>
            <a:r>
              <a:rPr lang="zh-TW" altLang="en-US" sz="4400" dirty="0">
                <a:solidFill>
                  <a:srgbClr val="FF0000"/>
                </a:solidFill>
                <a:latin typeface="+mj-ea"/>
                <a:ea typeface="+mj-ea"/>
              </a:rPr>
              <a:t>冬季</a:t>
            </a:r>
            <a:r>
              <a:rPr lang="zh-TW" altLang="en-US" sz="4400" dirty="0">
                <a:solidFill>
                  <a:srgbClr val="002060"/>
                </a:solidFill>
                <a:latin typeface="+mj-ea"/>
                <a:ea typeface="+mj-ea"/>
              </a:rPr>
              <a:t>降雨稍多。</a:t>
            </a:r>
          </a:p>
        </p:txBody>
      </p:sp>
    </p:spTree>
    <p:extLst>
      <p:ext uri="{BB962C8B-B14F-4D97-AF65-F5344CB8AC3E}">
        <p14:creationId xmlns:p14="http://schemas.microsoft.com/office/powerpoint/2010/main" val="18798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8" y="1484784"/>
            <a:ext cx="9144000" cy="42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" y="0"/>
            <a:ext cx="9094470" cy="692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49530" y="188640"/>
            <a:ext cx="295465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週日</a:t>
            </a:r>
            <a:r>
              <a:rPr lang="en-US" altLang="zh-TW" sz="3600" b="1" cap="all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6/2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實際氣溫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27° /15°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24° / 15°</a:t>
            </a:r>
            <a:endParaRPr lang="zh-TW" alt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954857" y="188640"/>
            <a:ext cx="295465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週六</a:t>
            </a:r>
            <a:r>
              <a:rPr lang="en-US" altLang="zh-TW" sz="3600" b="1" cap="all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6/3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>
                <a:solidFill>
                  <a:prstClr val="black"/>
                </a:solidFill>
                <a:ea typeface="全真海報體" panose="02010609000101010101" pitchFamily="49" charset="-120"/>
              </a:rPr>
              <a:t>實際氣溫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26°</a:t>
            </a:r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 /</a:t>
            </a:r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16°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24° / 15°</a:t>
            </a:r>
            <a:endParaRPr lang="zh-TW" alt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09512" y="198860"/>
            <a:ext cx="295465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週一</a:t>
            </a:r>
            <a:r>
              <a:rPr lang="en-US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6/4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>
                <a:solidFill>
                  <a:prstClr val="black"/>
                </a:solidFill>
                <a:ea typeface="全真海報體" panose="02010609000101010101" pitchFamily="49" charset="-120"/>
              </a:rPr>
              <a:t>實際氣溫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25° /16°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24° / 15°</a:t>
            </a:r>
            <a:endParaRPr lang="zh-TW" alt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02" y="4005064"/>
            <a:ext cx="2954655" cy="36933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週二</a:t>
            </a:r>
            <a:r>
              <a:rPr lang="en-US" altLang="zh-TW" sz="3600" b="1" cap="all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6/5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實際氣溫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23° /17°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24° / 15°</a:t>
            </a:r>
            <a:endParaRPr lang="zh-TW" altLang="en-US" sz="36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  <a:p>
            <a:pPr algn="ctr"/>
            <a:endParaRPr lang="zh-TW" alt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954857" y="4005064"/>
            <a:ext cx="2954655" cy="36933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週三</a:t>
            </a:r>
            <a:r>
              <a:rPr lang="en-US" altLang="zh-TW" sz="3600" b="1" cap="all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6/6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實際氣溫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23° /16°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b="1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24° / 15°</a:t>
            </a:r>
            <a:endParaRPr lang="zh-TW" altLang="en-US" sz="36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  <a:p>
            <a:pPr algn="ctr"/>
            <a:endParaRPr lang="zh-TW" altLang="en-US" sz="54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872190" y="4005064"/>
            <a:ext cx="2954655" cy="36933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週四</a:t>
            </a:r>
            <a:r>
              <a:rPr lang="en-US" altLang="zh-TW" sz="3600" b="1" cap="all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 6/7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24° /16°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多雲轉晴</a:t>
            </a:r>
          </a:p>
          <a:p>
            <a:pPr fontAlgn="base"/>
            <a:r>
              <a:rPr lang="zh-TW" altLang="zh-TW" sz="3600" b="1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 smtClean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 smtClean="0">
                <a:solidFill>
                  <a:prstClr val="black"/>
                </a:solidFill>
                <a:ea typeface="全真海報體" panose="02010609000101010101" pitchFamily="49" charset="-120"/>
              </a:rPr>
              <a:t>25° / 15°</a:t>
            </a:r>
            <a:endParaRPr lang="zh-TW" altLang="en-US" sz="36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  <a:p>
            <a:pPr algn="ctr"/>
            <a:endParaRPr lang="zh-TW" alt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35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" y="-2483"/>
            <a:ext cx="9144000" cy="682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減號 6"/>
          <p:cNvSpPr/>
          <p:nvPr/>
        </p:nvSpPr>
        <p:spPr>
          <a:xfrm>
            <a:off x="-2052736" y="3212976"/>
            <a:ext cx="12961440" cy="7200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43608" y="350654"/>
            <a:ext cx="295465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週四</a:t>
            </a:r>
            <a:r>
              <a:rPr lang="en-US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 6/7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24° /16°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多雲轉晴</a:t>
            </a:r>
          </a:p>
          <a:p>
            <a:pPr fontAlgn="base"/>
            <a:r>
              <a:rPr lang="zh-TW" altLang="zh-TW" sz="3600" b="1" dirty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25° / 15°</a:t>
            </a:r>
            <a:endParaRPr lang="zh-TW" alt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24128" y="350654"/>
            <a:ext cx="295465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週五</a:t>
            </a:r>
            <a:r>
              <a:rPr lang="en-US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 6/8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27° /17°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晴</a:t>
            </a:r>
          </a:p>
          <a:p>
            <a:pPr fontAlgn="base"/>
            <a:r>
              <a:rPr lang="zh-TW" altLang="zh-TW" sz="3600" b="1" dirty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25° / 15°</a:t>
            </a:r>
            <a:endParaRPr lang="zh-TW" alt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3440896"/>
            <a:ext cx="295465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週六</a:t>
            </a:r>
            <a:r>
              <a:rPr lang="en-US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 6/9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28° /17°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晴</a:t>
            </a:r>
          </a:p>
          <a:p>
            <a:pPr fontAlgn="base"/>
            <a:r>
              <a:rPr lang="zh-TW" altLang="zh-TW" sz="3600" b="1" dirty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25° / 15°</a:t>
            </a:r>
            <a:endParaRPr lang="zh-TW" alt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24127" y="3440896"/>
            <a:ext cx="295465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/>
            <a:r>
              <a:rPr lang="zh-TW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週日</a:t>
            </a:r>
            <a:r>
              <a:rPr lang="en-US" altLang="zh-TW" sz="3600" b="1" cap="all" dirty="0">
                <a:solidFill>
                  <a:prstClr val="black"/>
                </a:solidFill>
                <a:ea typeface="全真海報體" panose="02010609000101010101" pitchFamily="49" charset="-120"/>
              </a:rPr>
              <a:t> 6/10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28° /17°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pPr fontAlgn="base"/>
            <a:r>
              <a:rPr lang="zh-TW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陽光充足</a:t>
            </a:r>
          </a:p>
          <a:p>
            <a:pPr fontAlgn="base"/>
            <a:r>
              <a:rPr lang="zh-TW" altLang="zh-TW" sz="3600" b="1" dirty="0">
                <a:solidFill>
                  <a:prstClr val="black"/>
                </a:solidFill>
                <a:ea typeface="全真海報體" panose="02010609000101010101" pitchFamily="49" charset="-120"/>
              </a:rPr>
              <a:t>歷史平均氣溫</a:t>
            </a:r>
            <a:endParaRPr lang="zh-TW" altLang="zh-TW" sz="3600" dirty="0">
              <a:solidFill>
                <a:prstClr val="black"/>
              </a:solidFill>
              <a:ea typeface="全真海報體" panose="02010609000101010101" pitchFamily="49" charset="-120"/>
            </a:endParaRPr>
          </a:p>
          <a:p>
            <a:r>
              <a:rPr lang="en-US" altLang="zh-TW" sz="3600" dirty="0">
                <a:solidFill>
                  <a:prstClr val="black"/>
                </a:solidFill>
                <a:ea typeface="全真海報體" panose="02010609000101010101" pitchFamily="49" charset="-120"/>
              </a:rPr>
              <a:t>25° / 15°</a:t>
            </a:r>
            <a:endParaRPr lang="zh-TW" alt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全真海報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38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" y="1340768"/>
            <a:ext cx="7529029" cy="502562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91459" y="1346049"/>
            <a:ext cx="6284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solidFill>
                  <a:prstClr val="white"/>
                </a:solidFill>
              </a:rPr>
              <a:t>謝謝大家</a:t>
            </a:r>
            <a:r>
              <a:rPr lang="zh-TW" altLang="en-US" sz="6000" dirty="0" smtClean="0">
                <a:solidFill>
                  <a:prstClr val="white"/>
                </a:solidFill>
              </a:rPr>
              <a:t>聆聽</a:t>
            </a:r>
            <a:r>
              <a:rPr lang="en-US" altLang="zh-TW" sz="6600" dirty="0" smtClean="0">
                <a:solidFill>
                  <a:prstClr val="white"/>
                </a:solidFill>
              </a:rPr>
              <a:t>!</a:t>
            </a:r>
            <a:endParaRPr lang="zh-TW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354013"/>
            <a:ext cx="657225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0145" y="620688"/>
            <a:ext cx="6512511" cy="114300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氣象報告小幫手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109663" y="2349500"/>
            <a:ext cx="6400800" cy="3473450"/>
          </a:xfrm>
        </p:spPr>
        <p:txBody>
          <a:bodyPr rtlCol="0">
            <a:normAutofit fontScale="85000" lnSpcReduction="20000"/>
          </a:bodyPr>
          <a:lstStyle/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三年義班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306-4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en-US" altLang="zh-TW" sz="4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沛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葶</a:t>
            </a:r>
            <a:endParaRPr lang="en-US" altLang="zh-TW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馬煜堯</a:t>
            </a:r>
            <a:endParaRPr lang="en-US" altLang="zh-TW" sz="4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沈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彥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</a:t>
            </a:r>
            <a:endParaRPr lang="en-US" altLang="zh-TW" sz="4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李凱泰</a:t>
            </a:r>
            <a:endParaRPr lang="zh-TW" altLang="en-US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2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副標題 2"/>
          <p:cNvSpPr>
            <a:spLocks noGrp="1"/>
          </p:cNvSpPr>
          <p:nvPr>
            <p:ph type="subTitle" idx="1"/>
          </p:nvPr>
        </p:nvSpPr>
        <p:spPr>
          <a:xfrm>
            <a:off x="1782763" y="5178425"/>
            <a:ext cx="5761037" cy="1409700"/>
          </a:xfrm>
        </p:spPr>
        <p:txBody>
          <a:bodyPr/>
          <a:lstStyle/>
          <a:p>
            <a:pPr algn="ctr"/>
            <a:r>
              <a:rPr lang="zh-TW" altLang="en-US" sz="2800" b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報告的國家是</a:t>
            </a:r>
            <a:endParaRPr lang="en-US" altLang="zh-TW" sz="2800" b="1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b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歐洲</a:t>
            </a:r>
            <a:r>
              <a:rPr lang="en-US" altLang="zh-TW" sz="2800" b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b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丹麥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620713"/>
            <a:ext cx="598805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4140200" y="2774950"/>
            <a:ext cx="576263" cy="4381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484313" y="5157788"/>
            <a:ext cx="6048375" cy="1008062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報告丹麥的地區是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哥本哈根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en-US" altLang="zh-TW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zh-TW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765175"/>
            <a:ext cx="6048375" cy="410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4356100" y="2276475"/>
            <a:ext cx="1295400" cy="542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zh-TW" altLang="en-US" dirty="0"/>
          </a:p>
        </p:txBody>
      </p:sp>
      <p:sp>
        <p:nvSpPr>
          <p:cNvPr id="8195" name="內容版面配置區 4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marL="0" indent="0">
              <a:buFont typeface="Georgia" pitchFamily="18" charset="0"/>
              <a:buNone/>
            </a:pPr>
            <a:endParaRPr lang="zh-TW" altLang="en-US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92188"/>
            <a:ext cx="7132637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3663"/>
            <a:ext cx="2822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2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780108"/>
          </a:xfrm>
        </p:spPr>
        <p:txBody>
          <a:bodyPr/>
          <a:lstStyle/>
          <a:p>
            <a:r>
              <a:rPr lang="zh-TW" altLang="en-US" u="sng" dirty="0">
                <a:latin typeface="華康布丁體" pitchFamily="81" charset="-120"/>
                <a:ea typeface="華康布丁體" pitchFamily="81" charset="-120"/>
              </a:rPr>
              <a:t>日本沖繩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94" y="4509120"/>
            <a:ext cx="6400800" cy="1761232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4800" b="1" dirty="0">
                <a:solidFill>
                  <a:srgbClr val="7030A0"/>
                </a:solidFill>
                <a:latin typeface="華康少女文字W7" pitchFamily="81" charset="-120"/>
                <a:ea typeface="華康少女文字W7" pitchFamily="81" charset="-120"/>
              </a:rPr>
              <a:t>306-7</a:t>
            </a:r>
          </a:p>
          <a:p>
            <a:endParaRPr lang="en-US" altLang="zh-TW" b="1" dirty="0">
              <a:solidFill>
                <a:srgbClr val="FFFF66"/>
              </a:solidFill>
              <a:latin typeface="華康少女文字W7" pitchFamily="81" charset="-120"/>
              <a:ea typeface="華康少女文字W7" pitchFamily="81" charset="-120"/>
            </a:endParaRPr>
          </a:p>
          <a:p>
            <a:r>
              <a:rPr lang="zh-TW" altLang="en-US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收集資料</a:t>
            </a:r>
            <a:r>
              <a:rPr lang="en-US" altLang="zh-TW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:</a:t>
            </a:r>
            <a:r>
              <a:rPr lang="zh-TW" altLang="en-US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林依萱  整理資料</a:t>
            </a:r>
            <a:r>
              <a:rPr lang="en-US" altLang="zh-TW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:</a:t>
            </a:r>
            <a:r>
              <a:rPr lang="zh-TW" altLang="en-US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宋卉晴</a:t>
            </a:r>
            <a:endParaRPr lang="en-US" altLang="zh-TW" b="1" dirty="0">
              <a:solidFill>
                <a:srgbClr val="FFFF66"/>
              </a:solidFill>
              <a:latin typeface="華康少女文字W7" pitchFamily="81" charset="-120"/>
              <a:ea typeface="華康少女文字W7" pitchFamily="81" charset="-120"/>
            </a:endParaRPr>
          </a:p>
          <a:p>
            <a:r>
              <a:rPr lang="en-US" altLang="zh-TW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/>
            </a:r>
            <a:br>
              <a:rPr lang="en-US" altLang="zh-TW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</a:br>
            <a:r>
              <a:rPr lang="zh-TW" altLang="en-US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電腦</a:t>
            </a:r>
            <a:r>
              <a:rPr lang="en-US" altLang="zh-TW" b="1" dirty="0" err="1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ppt</a:t>
            </a:r>
            <a:r>
              <a:rPr lang="en-US" altLang="zh-TW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:</a:t>
            </a:r>
            <a:r>
              <a:rPr lang="zh-TW" altLang="en-US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王子菲   報告人</a:t>
            </a:r>
            <a:r>
              <a:rPr lang="en-US" altLang="zh-TW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:</a:t>
            </a:r>
            <a:r>
              <a:rPr lang="zh-TW" altLang="en-US" b="1" dirty="0">
                <a:solidFill>
                  <a:srgbClr val="FFFF66"/>
                </a:solidFill>
                <a:latin typeface="華康少女文字W7" pitchFamily="81" charset="-120"/>
                <a:ea typeface="華康少女文字W7" pitchFamily="81" charset="-120"/>
              </a:rPr>
              <a:t>徐羿祺</a:t>
            </a:r>
          </a:p>
        </p:txBody>
      </p:sp>
    </p:spTree>
    <p:extLst>
      <p:ext uri="{BB962C8B-B14F-4D97-AF65-F5344CB8AC3E}">
        <p14:creationId xmlns:p14="http://schemas.microsoft.com/office/powerpoint/2010/main" val="13589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內容版面配置區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marL="0" indent="0">
              <a:buFont typeface="Georgia" pitchFamily="18" charset="0"/>
              <a:buNone/>
            </a:pPr>
            <a:endParaRPr lang="en-US" altLang="zh-TW" smtClean="0"/>
          </a:p>
          <a:p>
            <a:pPr marL="0" indent="0">
              <a:buFont typeface="Georgia" pitchFamily="18" charset="0"/>
              <a:buNone/>
            </a:pPr>
            <a:endParaRPr lang="zh-TW" altLang="en-US" smtClean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2781300"/>
            <a:ext cx="4211637" cy="3709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6477000" y="3500438"/>
            <a:ext cx="255588" cy="28082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60350"/>
            <a:ext cx="3935413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矩形 5"/>
          <p:cNvSpPr>
            <a:spLocks noChangeArrowheads="1"/>
          </p:cNvSpPr>
          <p:nvPr/>
        </p:nvSpPr>
        <p:spPr bwMode="auto">
          <a:xfrm>
            <a:off x="395288" y="3644900"/>
            <a:ext cx="38750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報告的日期是</a:t>
            </a:r>
            <a:r>
              <a:rPr lang="en-US" altLang="zh-TW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2018</a:t>
            </a: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27</a:t>
            </a: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b="1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哥本哈根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天氣狀況</a:t>
            </a:r>
            <a:r>
              <a:rPr lang="en-US" altLang="zh-TW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天氣晴時多雲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天氣溫度</a:t>
            </a:r>
            <a:r>
              <a:rPr lang="en-US" altLang="zh-TW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最高溫</a:t>
            </a:r>
            <a:r>
              <a:rPr lang="en-US" altLang="zh-TW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度</a:t>
            </a:r>
            <a:r>
              <a:rPr lang="en-US" altLang="zh-TW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最低溫</a:t>
            </a:r>
            <a:r>
              <a:rPr lang="en-US" altLang="zh-TW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度</a:t>
            </a:r>
          </a:p>
        </p:txBody>
      </p:sp>
    </p:spTree>
    <p:extLst>
      <p:ext uri="{BB962C8B-B14F-4D97-AF65-F5344CB8AC3E}">
        <p14:creationId xmlns:p14="http://schemas.microsoft.com/office/powerpoint/2010/main" val="2915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757238"/>
            <a:ext cx="6958013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8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68313" y="692150"/>
            <a:ext cx="8229600" cy="5578475"/>
          </a:xfrm>
        </p:spPr>
        <p:txBody>
          <a:bodyPr rtlCol="0">
            <a:normAutofit fontScale="25000" lnSpcReduction="20000"/>
          </a:bodyPr>
          <a:lstStyle/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氣候</a:t>
            </a:r>
            <a:endParaRPr lang="en-US" altLang="zh-TW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zh-TW" altLang="en-US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丹麥位於北歐，北部隔大西洋北海和波羅的海與瑞典和挪威相望，南部與德國接壤，三面環海，為世界第一大島。</a:t>
            </a:r>
            <a:endParaRPr lang="en-US" altLang="zh-TW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zh-TW" altLang="en-US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丹麥因為地處於緯度較高而白晝較長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晚上九時後才日落。秋季九至十一月多風多雨，冬季常常有些霜雪。</a:t>
            </a:r>
            <a:endParaRPr lang="en-US" altLang="zh-TW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zh-TW" altLang="en-US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通常旅行丹麥 都在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月以後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此時氣候稍微暖和日照時間也較長。若是冬天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月以後才到訪丹麥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晚上很快就會天黑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就像是一個沉睡的國度一樣。</a:t>
            </a:r>
            <a:endParaRPr lang="en-US" altLang="zh-TW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zh-TW" altLang="en-US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丹麥在北歐國家的氣候中算是比較溫和，夏天氣溫平均在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16°C-25°C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、冬天平均氣溫很少到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-1°C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en-US" altLang="zh-TW" sz="7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丹麥為溫帶氣候。冬季溫和，一月和二月平均溫度達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攝氏度；夏季氣候涼爽，八月平均溫度為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攝氏度；秋季濕潤而春天乾燥。全年有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121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日降雨天，年降水量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600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800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毫米。由于丹麥地處北方，不同季節時長變化極大。冬季時長最短時太陽可晚至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8:45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升起，早至下午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3:45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日落；夏季時長最長時太陽早至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4:30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升起，晚至</a:t>
            </a:r>
            <a:r>
              <a:rPr lang="en-US" altLang="zh-TW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點日落。</a:t>
            </a: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0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858218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謝謝大家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報告完畢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2276475"/>
            <a:ext cx="3600450" cy="3133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6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 smtClean="0"/>
              <a:t>巴黎天氣</a:t>
            </a:r>
            <a:endParaRPr lang="zh-TW" altLang="en-US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6609757" cy="2114470"/>
          </a:xfrm>
        </p:spPr>
        <p:txBody>
          <a:bodyPr>
            <a:normAutofit/>
          </a:bodyPr>
          <a:lstStyle/>
          <a:p>
            <a:r>
              <a:rPr lang="en-US" altLang="zh-TW" sz="5100" b="1" dirty="0" smtClean="0">
                <a:solidFill>
                  <a:srgbClr val="FF0000"/>
                </a:solidFill>
              </a:rPr>
              <a:t>306-6</a:t>
            </a:r>
          </a:p>
          <a:p>
            <a:r>
              <a:rPr lang="zh-TW" altLang="en-US" sz="2800" dirty="0" smtClean="0"/>
              <a:t>組長湯家甯</a:t>
            </a:r>
            <a:endParaRPr lang="en-US" altLang="zh-TW" sz="2800" dirty="0" smtClean="0"/>
          </a:p>
          <a:p>
            <a:r>
              <a:rPr lang="zh-TW" altLang="en-US" sz="2800" dirty="0" smtClean="0"/>
              <a:t>組員黃思睿、邱紀襄、黃品人</a:t>
            </a:r>
            <a:endParaRPr lang="en-US" altLang="zh-TW" sz="2800" dirty="0" smtClean="0"/>
          </a:p>
          <a:p>
            <a:endParaRPr lang="en-US" altLang="zh-TW" sz="28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852936"/>
            <a:ext cx="1633870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巴黎在哪裡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628800"/>
            <a:ext cx="3743325" cy="3305175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123728" y="2492896"/>
            <a:ext cx="72008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11960" y="1628800"/>
            <a:ext cx="3744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prstClr val="black"/>
                </a:solidFill>
              </a:rPr>
              <a:t>巴黎</a:t>
            </a:r>
            <a:r>
              <a:rPr lang="en-US" altLang="zh-TW" dirty="0" smtClean="0">
                <a:solidFill>
                  <a:prstClr val="black"/>
                </a:solidFill>
              </a:rPr>
              <a:t>Paris</a:t>
            </a:r>
            <a:r>
              <a:rPr lang="zh-TW" altLang="en-US" dirty="0" smtClean="0">
                <a:solidFill>
                  <a:prstClr val="black"/>
                </a:solidFill>
              </a:rPr>
              <a:t>是</a:t>
            </a:r>
            <a:r>
              <a:rPr lang="zh-TW" altLang="en-US" dirty="0">
                <a:solidFill>
                  <a:prstClr val="black"/>
                </a:solidFill>
              </a:rPr>
              <a:t>法國的最大</a:t>
            </a:r>
            <a:r>
              <a:rPr lang="zh-TW" altLang="en-US" dirty="0" smtClean="0">
                <a:solidFill>
                  <a:prstClr val="black"/>
                </a:solidFill>
              </a:rPr>
              <a:t>城市，法國</a:t>
            </a:r>
            <a:r>
              <a:rPr lang="zh-TW" altLang="en-US" dirty="0">
                <a:solidFill>
                  <a:prstClr val="black"/>
                </a:solidFill>
              </a:rPr>
              <a:t>的政治與文化</a:t>
            </a:r>
            <a:r>
              <a:rPr lang="zh-TW" altLang="en-US" dirty="0" smtClean="0">
                <a:solidFill>
                  <a:prstClr val="black"/>
                </a:solidFill>
              </a:rPr>
              <a:t>中心，也</a:t>
            </a:r>
            <a:r>
              <a:rPr lang="zh-TW" altLang="zh-TW" dirty="0" smtClean="0">
                <a:solidFill>
                  <a:prstClr val="black"/>
                </a:solidFill>
              </a:rPr>
              <a:t>是</a:t>
            </a:r>
            <a:r>
              <a:rPr lang="zh-TW" altLang="zh-TW" dirty="0">
                <a:solidFill>
                  <a:prstClr val="black"/>
                </a:solidFill>
              </a:rPr>
              <a:t>歐洲大陸上第二大</a:t>
            </a:r>
            <a:r>
              <a:rPr lang="zh-TW" altLang="zh-TW" dirty="0" smtClean="0">
                <a:solidFill>
                  <a:prstClr val="black"/>
                </a:solidFill>
              </a:rPr>
              <a:t>城市</a:t>
            </a:r>
            <a:r>
              <a:rPr lang="zh-TW" altLang="en-US" dirty="0" smtClean="0">
                <a:solidFill>
                  <a:prstClr val="black"/>
                </a:solidFill>
              </a:rPr>
              <a:t>。</a:t>
            </a:r>
            <a:endParaRPr lang="zh-TW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prstClr val="black"/>
                </a:solidFill>
              </a:rPr>
              <a:t>地處</a:t>
            </a:r>
            <a:r>
              <a:rPr lang="zh-TW" altLang="en-US" dirty="0">
                <a:solidFill>
                  <a:prstClr val="black"/>
                </a:solidFill>
              </a:rPr>
              <a:t>法國北部，塞納河西岸，距河口（英吉利海峽</a:t>
            </a:r>
            <a:r>
              <a:rPr lang="zh-TW" altLang="en-US" dirty="0" smtClean="0">
                <a:solidFill>
                  <a:prstClr val="black"/>
                </a:solidFill>
              </a:rPr>
              <a:t>）</a:t>
            </a:r>
            <a:r>
              <a:rPr lang="en-US" altLang="zh-TW" dirty="0" smtClean="0">
                <a:solidFill>
                  <a:prstClr val="black"/>
                </a:solidFill>
              </a:rPr>
              <a:t>375</a:t>
            </a:r>
            <a:r>
              <a:rPr lang="zh-TW" altLang="en-US" dirty="0" smtClean="0">
                <a:solidFill>
                  <a:prstClr val="black"/>
                </a:solidFill>
              </a:rPr>
              <a:t>公里。城市</a:t>
            </a:r>
            <a:r>
              <a:rPr lang="zh-TW" altLang="en-US" dirty="0">
                <a:solidFill>
                  <a:prstClr val="black"/>
                </a:solidFill>
              </a:rPr>
              <a:t>本身踞巴黎盆地中央，屬溫和的</a:t>
            </a:r>
            <a:r>
              <a:rPr lang="zh-TW" altLang="en-US" dirty="0" smtClean="0">
                <a:solidFill>
                  <a:prstClr val="black"/>
                </a:solidFill>
              </a:rPr>
              <a:t>海洋性氣候。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prstClr val="black"/>
                </a:solidFill>
              </a:rPr>
              <a:t>台北</a:t>
            </a:r>
            <a:r>
              <a:rPr lang="zh-TW" altLang="en-US" dirty="0">
                <a:solidFill>
                  <a:prstClr val="black"/>
                </a:solidFill>
              </a:rPr>
              <a:t>到</a:t>
            </a:r>
            <a:r>
              <a:rPr lang="zh-TW" altLang="en-US" dirty="0" smtClean="0">
                <a:solidFill>
                  <a:prstClr val="black"/>
                </a:solidFill>
              </a:rPr>
              <a:t>巴黎約</a:t>
            </a:r>
            <a:r>
              <a:rPr lang="en-US" altLang="zh-TW" dirty="0" smtClean="0">
                <a:solidFill>
                  <a:prstClr val="black"/>
                </a:solidFill>
              </a:rPr>
              <a:t>9,825</a:t>
            </a:r>
            <a:r>
              <a:rPr lang="zh-TW" altLang="en-US" dirty="0" smtClean="0">
                <a:solidFill>
                  <a:prstClr val="black"/>
                </a:solidFill>
              </a:rPr>
              <a:t>公里，飛行時間約</a:t>
            </a:r>
            <a:r>
              <a:rPr lang="en-US" altLang="zh-TW" dirty="0" smtClean="0">
                <a:solidFill>
                  <a:prstClr val="black"/>
                </a:solidFill>
              </a:rPr>
              <a:t>13</a:t>
            </a:r>
            <a:r>
              <a:rPr lang="zh-TW" altLang="en-US" dirty="0" smtClean="0">
                <a:solidFill>
                  <a:prstClr val="black"/>
                </a:solidFill>
              </a:rPr>
              <a:t>小時</a:t>
            </a:r>
            <a:r>
              <a:rPr lang="en-US" altLang="zh-TW" dirty="0" smtClean="0">
                <a:solidFill>
                  <a:prstClr val="black"/>
                </a:solidFill>
              </a:rPr>
              <a:t>50</a:t>
            </a:r>
            <a:r>
              <a:rPr lang="zh-TW" altLang="en-US" dirty="0" smtClean="0">
                <a:solidFill>
                  <a:prstClr val="black"/>
                </a:solidFill>
              </a:rPr>
              <a:t>分。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385" y="4221088"/>
            <a:ext cx="28479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24024"/>
            <a:ext cx="6347714" cy="1320800"/>
          </a:xfrm>
        </p:spPr>
        <p:txBody>
          <a:bodyPr/>
          <a:lstStyle/>
          <a:p>
            <a:r>
              <a:rPr lang="zh-TW" altLang="en-US" dirty="0" smtClean="0"/>
              <a:t>巴黎四季的天氣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4" y="1988840"/>
            <a:ext cx="7073652" cy="454221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07904" y="3429000"/>
            <a:ext cx="504056" cy="1512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9552" y="1268760"/>
            <a:ext cx="7776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夏無酷暑，冬無嚴寒；１月平均氣溫３℃，７月平均氣溫１８℃，年平均氣溫１０℃。全年降雨分佈均衡，夏秋季稍多，年平均降雨量６１９毫米。</a:t>
            </a:r>
          </a:p>
        </p:txBody>
      </p:sp>
    </p:spTree>
    <p:extLst>
      <p:ext uri="{BB962C8B-B14F-4D97-AF65-F5344CB8AC3E}">
        <p14:creationId xmlns:p14="http://schemas.microsoft.com/office/powerpoint/2010/main" val="7795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巴黎</a:t>
            </a:r>
            <a:r>
              <a:rPr lang="en-US" altLang="zh-TW" dirty="0" smtClean="0"/>
              <a:t>2018/5/31</a:t>
            </a:r>
            <a:r>
              <a:rPr lang="zh-TW" altLang="en-US" dirty="0" smtClean="0"/>
              <a:t>的天氣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556792"/>
            <a:ext cx="6000102" cy="223224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532337"/>
            <a:ext cx="7943850" cy="17049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63888" y="1628800"/>
            <a:ext cx="864096" cy="2088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4532337"/>
            <a:ext cx="7943850" cy="1704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3760596" y="3789040"/>
            <a:ext cx="595380" cy="69414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599" y="5445224"/>
            <a:ext cx="794049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25°</a:t>
            </a:r>
            <a:r>
              <a:rPr lang="zh-TW" altLang="en-US" sz="1200" dirty="0">
                <a:solidFill>
                  <a:prstClr val="white">
                    <a:lumMod val="50000"/>
                  </a:prstClr>
                </a:solidFill>
              </a:rPr>
              <a:t> 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/15°</a:t>
            </a:r>
            <a:endParaRPr lang="zh-TW" alt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95400" y="1600200"/>
            <a:ext cx="7094624" cy="16764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zh-TW" altLang="zh-TW" sz="7300" cap="all" dirty="0" smtClean="0">
                <a:solidFill>
                  <a:srgbClr val="FF0000"/>
                </a:solidFill>
                <a:effectLst>
                  <a:reflection blurRad="12700" stA="28000" endPos="45000" dist="1003" dir="5400000" sy="-100000" algn="bl"/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方圓體 Std W7" charset="2"/>
              </a:rPr>
              <a:t>日本京都天氣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sz="4400" b="1" i="0" baseline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114800" y="4800600"/>
            <a:ext cx="4772528" cy="1905000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zh-TW" altLang="en-US" sz="2400" b="1" dirty="0" smtClean="0">
                <a:solidFill>
                  <a:srgbClr val="1B2AFF"/>
                </a:solidFill>
                <a:latin typeface="華康少女文字 Std W3" charset="2"/>
                <a:ea typeface="華康少女文字 Std W3" charset="2"/>
                <a:cs typeface="華康少女文字 Std W3" charset="2"/>
              </a:rPr>
              <a:t>組員：康太一</a:t>
            </a:r>
            <a:endParaRPr lang="en-US" altLang="zh-TW" sz="2400" b="1" dirty="0" smtClean="0">
              <a:solidFill>
                <a:srgbClr val="1B2AFF"/>
              </a:solidFill>
              <a:latin typeface="華康少女文字 Std W3" charset="2"/>
              <a:ea typeface="華康少女文字 Std W3" charset="2"/>
              <a:cs typeface="華康少女文字 Std W3" charset="2"/>
            </a:endParaRPr>
          </a:p>
          <a:p>
            <a:pPr marL="0" indent="0" algn="r">
              <a:buNone/>
            </a:pPr>
            <a:r>
              <a:rPr lang="zh-TW" altLang="en-US" sz="2400" b="1" dirty="0" smtClean="0">
                <a:solidFill>
                  <a:srgbClr val="1B2AFF"/>
                </a:solidFill>
                <a:latin typeface="華康少女文字 Std W3" charset="2"/>
                <a:ea typeface="華康少女文字 Std W3" charset="2"/>
                <a:cs typeface="華康少女文字 Std W3" charset="2"/>
              </a:rPr>
              <a:t>李其諺</a:t>
            </a:r>
            <a:endParaRPr lang="en-US" altLang="zh-TW" sz="2400" b="1" dirty="0" smtClean="0">
              <a:solidFill>
                <a:srgbClr val="1B2AFF"/>
              </a:solidFill>
              <a:latin typeface="華康少女文字 Std W3" charset="2"/>
              <a:ea typeface="華康少女文字 Std W3" charset="2"/>
              <a:cs typeface="華康少女文字 Std W3" charset="2"/>
            </a:endParaRPr>
          </a:p>
          <a:p>
            <a:pPr marL="0" indent="0" algn="r">
              <a:buNone/>
            </a:pPr>
            <a:r>
              <a:rPr lang="zh-TW" altLang="en-US" sz="2400" b="1" i="0" dirty="0" smtClean="0">
                <a:solidFill>
                  <a:srgbClr val="1B2AFF"/>
                </a:solidFill>
                <a:latin typeface="華康少女文字 Std W3" charset="2"/>
                <a:ea typeface="華康少女文字 Std W3" charset="2"/>
                <a:cs typeface="華康少女文字 Std W3" charset="2"/>
              </a:rPr>
              <a:t>林宜霆</a:t>
            </a:r>
            <a:endParaRPr lang="en-US" altLang="zh-TW" sz="2400" b="1" i="0" dirty="0" smtClean="0">
              <a:solidFill>
                <a:srgbClr val="1B2AFF"/>
              </a:solidFill>
              <a:latin typeface="華康少女文字 Std W3" charset="2"/>
              <a:ea typeface="華康少女文字 Std W3" charset="2"/>
              <a:cs typeface="華康少女文字 Std W3" charset="2"/>
            </a:endParaRPr>
          </a:p>
          <a:p>
            <a:pPr marL="0" indent="0" algn="r">
              <a:buNone/>
            </a:pPr>
            <a:r>
              <a:rPr lang="zh-TW" altLang="en-US" sz="2400" b="1" i="0" dirty="0" smtClean="0">
                <a:solidFill>
                  <a:srgbClr val="1B2AFF"/>
                </a:solidFill>
                <a:latin typeface="華康少女文字 Std W3" charset="2"/>
                <a:ea typeface="華康少女文字 Std W3" charset="2"/>
                <a:cs typeface="華康少女文字 Std W3" charset="2"/>
              </a:rPr>
              <a:t>黃品睿</a:t>
            </a:r>
            <a:endParaRPr lang="en-US" sz="2400" b="1" i="0" dirty="0">
              <a:solidFill>
                <a:srgbClr val="1B2AFF"/>
              </a:solidFill>
              <a:latin typeface="華康少女文字 Std W3" charset="2"/>
              <a:ea typeface="華康少女文字 Std W3" charset="2"/>
              <a:cs typeface="華康少女文字 Std W3" charset="2"/>
            </a:endParaRPr>
          </a:p>
          <a:p>
            <a:pPr marL="0" indent="0" algn="r">
              <a:buNone/>
            </a:pPr>
            <a:r>
              <a:rPr lang="en-US" sz="2400" b="1" i="0" dirty="0" smtClean="0">
                <a:solidFill>
                  <a:srgbClr val="1B2AFF"/>
                </a:solidFill>
                <a:latin typeface="華康少女文字 Std W3" charset="2"/>
                <a:ea typeface="華康少女文字 Std W3" charset="2"/>
                <a:cs typeface="華康少女文字 Std W3" charset="2"/>
              </a:rPr>
              <a:t>2018/06/15</a:t>
            </a:r>
            <a:endParaRPr lang="en-US" sz="2400" b="1" i="0" dirty="0">
              <a:solidFill>
                <a:srgbClr val="1B2AFF"/>
              </a:solidFill>
              <a:latin typeface="華康少女文字 Std W3" charset="2"/>
              <a:ea typeface="華康少女文字 Std W3" charset="2"/>
              <a:cs typeface="華康少女文字 Std W3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05352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17343719"/>
              </p:ext>
            </p:extLst>
          </p:nvPr>
        </p:nvGraphicFramePr>
        <p:xfrm>
          <a:off x="2514600" y="1752600"/>
          <a:ext cx="59436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8001000" cy="1447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TW" sz="5400" dirty="0" smtClean="0">
                <a:solidFill>
                  <a:srgbClr val="FF0000"/>
                </a:solidFill>
                <a:latin typeface="華康POP3體 Std W12" charset="2"/>
                <a:ea typeface="華康POP3體 Std W12" charset="2"/>
                <a:cs typeface="華康POP3體 Std W12" charset="2"/>
              </a:rPr>
              <a:t>  </a:t>
            </a:r>
            <a:r>
              <a:rPr lang="en-US" altLang="zh-TW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POP3體 Std W12" charset="2"/>
              </a:rPr>
              <a:t>摘要</a:t>
            </a:r>
            <a:r>
              <a:rPr lang="en-US" sz="4400" b="0" i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4400" b="0" i="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39" descr="dna_looking_through_magnifying_glass_hg_clr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0162"/>
            <a:ext cx="1371600" cy="148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84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0E5BBC37-25ED-44D7-A894-884AE8E1BC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99392"/>
            <a:ext cx="1036915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47800" y="152400"/>
            <a:ext cx="7086600" cy="1371600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POP3體 Std W12" charset="2"/>
              </a:rPr>
              <a:t>京都地理位置</a:t>
            </a:r>
            <a:r>
              <a:rPr lang="en-US" altLang="zh-TW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POP3體 Std W12" charset="2"/>
              </a:rPr>
              <a:t/>
            </a:r>
            <a:br>
              <a:rPr lang="en-US" altLang="zh-TW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POP3體 Std W12" charset="2"/>
              </a:rPr>
            </a:br>
            <a:endParaRPr lang="en-US" sz="1600" b="0" i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POP3體 Std W12" charset="2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/>
          <a:srcRect t="13997" b="13997"/>
          <a:stretch>
            <a:fillRect/>
          </a:stretch>
        </p:blipFill>
        <p:spPr>
          <a:xfrm>
            <a:off x="838200" y="1219200"/>
            <a:ext cx="7799603" cy="5486400"/>
          </a:xfrm>
        </p:spPr>
      </p:pic>
      <p:sp>
        <p:nvSpPr>
          <p:cNvPr id="6" name="圓角矩形 5"/>
          <p:cNvSpPr/>
          <p:nvPr/>
        </p:nvSpPr>
        <p:spPr>
          <a:xfrm>
            <a:off x="3429000" y="4724400"/>
            <a:ext cx="685800" cy="4572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black"/>
              </a:solidFill>
            </a:endParaRPr>
          </a:p>
        </p:txBody>
      </p:sp>
      <p:pic>
        <p:nvPicPr>
          <p:cNvPr id="7" name="Picture 7194" descr="004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52400"/>
            <a:ext cx="790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4117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00200" y="304800"/>
            <a:ext cx="6882954" cy="1295400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zh-TW" altLang="en-US" sz="4400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POP3體 Std W12" charset="2"/>
              </a:rPr>
              <a:t>京都平均氣溫</a:t>
            </a:r>
            <a:endParaRPr lang="en-US" altLang="zh-TW" sz="4400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POP3體 Std W12" charset="2"/>
            </a:endParaRPr>
          </a:p>
          <a:p>
            <a:endParaRPr lang="en-US" altLang="zh-TW" sz="2000" b="1" dirty="0" smtClean="0">
              <a:solidFill>
                <a:srgbClr val="FF0000"/>
              </a:solidFill>
              <a:latin typeface="儷黑 Pro"/>
              <a:ea typeface="儷黑 Pro"/>
            </a:endParaRPr>
          </a:p>
          <a:p>
            <a:r>
              <a:rPr lang="en-US" altLang="zh-TW" sz="2000" b="1" dirty="0">
                <a:solidFill>
                  <a:srgbClr val="FF0000"/>
                </a:solidFill>
                <a:latin typeface="儷黑 Pro"/>
                <a:ea typeface="儷黑 Pro"/>
              </a:rPr>
              <a:t> </a:t>
            </a:r>
            <a:r>
              <a:rPr lang="en-US" altLang="zh-TW" sz="2000" b="1" dirty="0" smtClean="0">
                <a:solidFill>
                  <a:srgbClr val="FF0000"/>
                </a:solidFill>
                <a:latin typeface="儷黑 Pro"/>
                <a:ea typeface="儷黑 Pro"/>
              </a:rPr>
              <a:t>       </a:t>
            </a:r>
            <a:r>
              <a:rPr lang="en-US" altLang="zh-TW" sz="2800" b="1" dirty="0" smtClean="0">
                <a:solidFill>
                  <a:srgbClr val="FF0000"/>
                </a:solidFill>
                <a:latin typeface="儷黑 Pro"/>
                <a:ea typeface="儷黑 Pro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儷黑 Pro"/>
                <a:ea typeface="儷黑 Pro"/>
              </a:rPr>
              <a:t>全年以來溫度最高在</a:t>
            </a:r>
            <a:r>
              <a:rPr lang="en-US" altLang="zh-TW" sz="2800" b="1" dirty="0" smtClean="0">
                <a:solidFill>
                  <a:srgbClr val="FF0000"/>
                </a:solidFill>
                <a:latin typeface="儷黑 Pro"/>
                <a:ea typeface="儷黑 Pro"/>
              </a:rPr>
              <a:t>8</a:t>
            </a:r>
            <a:r>
              <a:rPr lang="zh-TW" altLang="en-US" sz="2800" b="1" dirty="0" smtClean="0">
                <a:solidFill>
                  <a:srgbClr val="FF0000"/>
                </a:solidFill>
                <a:latin typeface="儷黑 Pro"/>
                <a:ea typeface="儷黑 Pro"/>
              </a:rPr>
              <a:t>月，</a:t>
            </a:r>
            <a:r>
              <a:rPr lang="en-US" altLang="zh-TW" sz="2800" b="1" dirty="0" smtClean="0">
                <a:solidFill>
                  <a:srgbClr val="FF0000"/>
                </a:solidFill>
                <a:latin typeface="儷黑 Pro"/>
                <a:ea typeface="儷黑 Pro"/>
              </a:rPr>
              <a:t>1</a:t>
            </a:r>
            <a:r>
              <a:rPr lang="zh-TW" altLang="en-US" sz="2800" b="1" dirty="0" smtClean="0">
                <a:solidFill>
                  <a:srgbClr val="FF0000"/>
                </a:solidFill>
                <a:latin typeface="儷黑 Pro"/>
                <a:ea typeface="儷黑 Pro"/>
              </a:rPr>
              <a:t>月溫度最低</a:t>
            </a:r>
            <a:endParaRPr lang="en-US" altLang="zh-TW" sz="2800" b="1" dirty="0" smtClean="0">
              <a:solidFill>
                <a:srgbClr val="FF0000"/>
              </a:solidFill>
              <a:latin typeface="儷黑 Pro"/>
              <a:ea typeface="儷黑 Pro"/>
            </a:endParaRPr>
          </a:p>
          <a:p>
            <a:r>
              <a:rPr lang="en-US" altLang="zh-TW" sz="2800" b="1" dirty="0">
                <a:solidFill>
                  <a:srgbClr val="FF0000"/>
                </a:solidFill>
                <a:latin typeface="儷黑 Pro"/>
                <a:ea typeface="儷黑 Pro"/>
              </a:rPr>
              <a:t> </a:t>
            </a:r>
            <a:r>
              <a:rPr lang="en-US" altLang="zh-TW" sz="2800" b="1" dirty="0" smtClean="0">
                <a:solidFill>
                  <a:srgbClr val="FF0000"/>
                </a:solidFill>
                <a:latin typeface="儷黑 Pro"/>
                <a:ea typeface="儷黑 Pro"/>
              </a:rPr>
              <a:t>      </a:t>
            </a:r>
          </a:p>
          <a:p>
            <a:endParaRPr lang="en-US" altLang="zh-TW" sz="2800" b="1" dirty="0" smtClean="0">
              <a:solidFill>
                <a:srgbClr val="FF0000"/>
              </a:solidFill>
              <a:latin typeface="儷黑 Pro"/>
              <a:ea typeface="儷黑 Pro"/>
            </a:endParaRPr>
          </a:p>
        </p:txBody>
      </p:sp>
      <p:sp>
        <p:nvSpPr>
          <p:cNvPr id="5" name="5-Point Star 5"/>
          <p:cNvSpPr/>
          <p:nvPr/>
        </p:nvSpPr>
        <p:spPr>
          <a:xfrm>
            <a:off x="990600" y="0"/>
            <a:ext cx="685800" cy="685800"/>
          </a:xfrm>
          <a:prstGeom prst="star5">
            <a:avLst/>
          </a:prstGeom>
          <a:solidFill>
            <a:srgbClr val="1B2A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儷黑 Pro"/>
              <a:ea typeface="儷黑 Pro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alphaModFix amt="94000"/>
          </a:blip>
          <a:stretch>
            <a:fillRect/>
          </a:stretch>
        </p:blipFill>
        <p:spPr>
          <a:xfrm>
            <a:off x="1981200" y="1828800"/>
            <a:ext cx="712983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8236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0800" y="228600"/>
            <a:ext cx="6019800" cy="5943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華康POP3體 Std W12" charset="2"/>
                <a:ea typeface="華康POP3體 Std W12" charset="2"/>
                <a:cs typeface="華康POP3體 Std W12" charset="2"/>
              </a:rPr>
              <a:t>  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POP3體 Std W12" charset="2"/>
              </a:rPr>
              <a:t>降雨量</a:t>
            </a:r>
            <a:endParaRPr lang="en-US" altLang="zh-TW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76800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0" y="-6705600"/>
            <a:ext cx="7765662" cy="164761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2374957" y="1371600"/>
            <a:ext cx="6799059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223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76800" y="3200400"/>
            <a:ext cx="3886200" cy="16002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POP2體 Std W9" charset="2"/>
              </a:rPr>
              <a:t>謝謝大家</a:t>
            </a:r>
            <a:endParaRPr lang="en-US" sz="7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POP2體 Std W9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108261" y="-3142205"/>
            <a:ext cx="2895600" cy="6861081"/>
          </a:xfrm>
          <a:prstGeom prst="rect">
            <a:avLst/>
          </a:prstGeom>
        </p:spPr>
      </p:pic>
      <p:pic>
        <p:nvPicPr>
          <p:cNvPr id="5" name="Picture 4" descr="BD0666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339484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0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7A59850-801E-477C-848B-F7EFFCCA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1834" cy="30963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257D3D40-A3FD-43BD-8E03-1E4BF7616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365104"/>
            <a:ext cx="878409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E980E6B-4E91-4069-84CF-A7FC72E9F7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76672"/>
            <a:ext cx="968456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3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3356992"/>
            <a:ext cx="6480048" cy="64807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邁阿密天氣預報  </a:t>
            </a:r>
            <a:r>
              <a:rPr lang="en-US" altLang="zh-TW" dirty="0" smtClean="0"/>
              <a:t>306-2</a:t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131840" y="4437112"/>
            <a:ext cx="4419600" cy="1066800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報告</a:t>
            </a:r>
            <a:r>
              <a:rPr lang="zh-TW" altLang="en-US" dirty="0">
                <a:latin typeface="+mj-ea"/>
                <a:ea typeface="+mj-ea"/>
              </a:rPr>
              <a:t>：</a:t>
            </a:r>
            <a:r>
              <a:rPr lang="zh-TW" altLang="en-US" dirty="0" smtClean="0">
                <a:latin typeface="+mj-ea"/>
                <a:ea typeface="+mj-ea"/>
              </a:rPr>
              <a:t>賴騏淯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+mj-ea"/>
                <a:ea typeface="+mj-ea"/>
              </a:rPr>
              <a:t>報告</a:t>
            </a:r>
            <a:r>
              <a:rPr lang="zh-TW" altLang="en-US" dirty="0">
                <a:latin typeface="+mj-ea"/>
                <a:ea typeface="+mj-ea"/>
              </a:rPr>
              <a:t>：李一弘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</a:rPr>
              <a:t>蒐集資料：李宇安</a:t>
            </a:r>
            <a:endParaRPr lang="en-US" altLang="zh-TW" dirty="0">
              <a:latin typeface="+mj-ea"/>
            </a:endParaRPr>
          </a:p>
          <a:p>
            <a:r>
              <a:rPr lang="zh-TW" altLang="en-US" dirty="0">
                <a:latin typeface="+mj-ea"/>
              </a:rPr>
              <a:t>電腦</a:t>
            </a:r>
            <a:r>
              <a:rPr lang="en-US" altLang="zh-TW" dirty="0">
                <a:latin typeface="+mj-ea"/>
              </a:rPr>
              <a:t>PPT</a:t>
            </a:r>
            <a:r>
              <a:rPr lang="zh-TW" altLang="en-US" dirty="0">
                <a:latin typeface="+mj-ea"/>
              </a:rPr>
              <a:t>：張守逸</a:t>
            </a:r>
            <a:endParaRPr lang="en-US" altLang="zh-TW" dirty="0">
              <a:latin typeface="+mj-ea"/>
            </a:endParaRPr>
          </a:p>
          <a:p>
            <a:endParaRPr lang="zh-TW" altLang="en-US" dirty="0">
              <a:latin typeface="華康布丁體"/>
            </a:endParaRPr>
          </a:p>
        </p:txBody>
      </p:sp>
    </p:spTree>
    <p:extLst>
      <p:ext uri="{BB962C8B-B14F-4D97-AF65-F5344CB8AC3E}">
        <p14:creationId xmlns:p14="http://schemas.microsoft.com/office/powerpoint/2010/main" val="301018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67600" cy="1143000"/>
          </a:xfrm>
        </p:spPr>
        <p:txBody>
          <a:bodyPr/>
          <a:lstStyle/>
          <a:p>
            <a:r>
              <a:rPr lang="zh-TW" altLang="en-US" dirty="0" smtClean="0"/>
              <a:t>邁阿密氣候簡介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zh-TW" altLang="en-US" dirty="0" smtClean="0"/>
              <a:t>邁阿密</a:t>
            </a:r>
            <a:r>
              <a:rPr lang="zh-TW" altLang="en-US" dirty="0"/>
              <a:t>市和南佛羅里達州的其他城市一樣，擁有溫暖、濕潤的夏雨</a:t>
            </a:r>
            <a:r>
              <a:rPr lang="zh-TW" altLang="en-US" dirty="0" smtClean="0"/>
              <a:t>型，是暖</a:t>
            </a:r>
            <a:r>
              <a:rPr lang="zh-TW" altLang="en-US" dirty="0"/>
              <a:t>熱帶氣候，但邁阿密平均冬季氣溫比起其他位於北回歸線以南的城市為高，平均最低氣溫有攝氏</a:t>
            </a:r>
            <a:r>
              <a:rPr lang="en-US" altLang="zh-TW" dirty="0"/>
              <a:t>15.1</a:t>
            </a:r>
            <a:r>
              <a:rPr lang="zh-TW" altLang="en-US" dirty="0"/>
              <a:t>度。這個地區並沒有明顯的四季之分，取而代之的是一年被分成濕季和乾季，每季六個月。乾季是在冬天，濕季通常伴隨著夏天颶風季節</a:t>
            </a:r>
          </a:p>
        </p:txBody>
      </p:sp>
    </p:spTree>
    <p:extLst>
      <p:ext uri="{BB962C8B-B14F-4D97-AF65-F5344CB8AC3E}">
        <p14:creationId xmlns:p14="http://schemas.microsoft.com/office/powerpoint/2010/main" val="12597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訓練新員工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科技">
  <a:themeElements>
    <a:clrScheme name="科技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科技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科技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ppt/theme/themeOverride1.xml><?xml version="1.0" encoding="utf-8"?>
<a:themeOverride xmlns:a="http://schemas.openxmlformats.org/drawingml/2006/main">
  <a:clrScheme name="壁窗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1619</Words>
  <Application>Microsoft Office PowerPoint</Application>
  <PresentationFormat>如螢幕大小 (4:3)</PresentationFormat>
  <Paragraphs>198</Paragraphs>
  <Slides>53</Slides>
  <Notes>9</Notes>
  <HiddenSlides>0</HiddenSlides>
  <MMClips>0</MMClips>
  <ScaleCrop>false</ScaleCrop>
  <HeadingPairs>
    <vt:vector size="4" baseType="variant">
      <vt:variant>
        <vt:lpstr>佈景主題</vt:lpstr>
      </vt:variant>
      <vt:variant>
        <vt:i4>10</vt:i4>
      </vt:variant>
      <vt:variant>
        <vt:lpstr>投影片標題</vt:lpstr>
      </vt:variant>
      <vt:variant>
        <vt:i4>53</vt:i4>
      </vt:variant>
    </vt:vector>
  </HeadingPairs>
  <TitlesOfParts>
    <vt:vector size="63" baseType="lpstr">
      <vt:lpstr>Office 佈景主題</vt:lpstr>
      <vt:lpstr>科技</vt:lpstr>
      <vt:lpstr>壁窗</vt:lpstr>
      <vt:lpstr>流線</vt:lpstr>
      <vt:lpstr>波形</vt:lpstr>
      <vt:lpstr>Banded Design Blue 16x9</vt:lpstr>
      <vt:lpstr>1_Office 佈景主題</vt:lpstr>
      <vt:lpstr>氣流</vt:lpstr>
      <vt:lpstr>多面向</vt:lpstr>
      <vt:lpstr>訓練新員工</vt:lpstr>
      <vt:lpstr>PowerPoint 簡報</vt:lpstr>
      <vt:lpstr> 降雨機率</vt:lpstr>
      <vt:lpstr> 風向/風速</vt:lpstr>
      <vt:lpstr>日本沖繩</vt:lpstr>
      <vt:lpstr>PowerPoint 簡報</vt:lpstr>
      <vt:lpstr>PowerPoint 簡報</vt:lpstr>
      <vt:lpstr>PowerPoint 簡報</vt:lpstr>
      <vt:lpstr>邁阿密天氣預報  306-2   </vt:lpstr>
      <vt:lpstr>邁阿密氣候簡介</vt:lpstr>
      <vt:lpstr>邁阿密雨量</vt:lpstr>
      <vt:lpstr>氣候紀錄</vt:lpstr>
      <vt:lpstr>氣候影響</vt:lpstr>
      <vt:lpstr>PowerPoint 簡報</vt:lpstr>
      <vt:lpstr>北海道天氣---第 9 組</vt:lpstr>
      <vt:lpstr>札幌與台北的年平均氣溫</vt:lpstr>
      <vt:lpstr>福州市天氣報告        第8組</vt:lpstr>
      <vt:lpstr>地理位置</vt:lpstr>
      <vt:lpstr>地理位置 – 在臺灣西北部</vt:lpstr>
      <vt:lpstr>氣候</vt:lpstr>
      <vt:lpstr>福州未來一週氣象預報</vt:lpstr>
      <vt:lpstr>報告結束  謝謝大家!!</vt:lpstr>
      <vt:lpstr>韓國首爾四季氣候變化 SEOUL, KOERA</vt:lpstr>
      <vt:lpstr>地理位置介紹</vt:lpstr>
      <vt:lpstr>首爾氣候平均數據</vt:lpstr>
      <vt:lpstr>首爾的天氣是比較溫和而四季分明。數百年來，許多詩人和藝術家都在首爾這個都市，因隨著季節變化的風情汲取了靈感。欣賞季節更迭變化的不同風景，這是居住首爾的各種樂趣之一。春天和秋天展現極致的美麗，但是在夏天和冬天也仍然有獨特的魅力，因此首爾是隨時都適合造訪的都市。</vt:lpstr>
      <vt:lpstr>春天</vt:lpstr>
      <vt:lpstr>夏天</vt:lpstr>
      <vt:lpstr>秋天</vt:lpstr>
      <vt:lpstr>冬天</vt:lpstr>
      <vt:lpstr>306-第三組</vt:lpstr>
      <vt:lpstr>PowerPoint 簡報</vt:lpstr>
      <vt:lpstr>PowerPoint 簡報</vt:lpstr>
      <vt:lpstr>PowerPoint 簡報</vt:lpstr>
      <vt:lpstr>PowerPoint 簡報</vt:lpstr>
      <vt:lpstr>PowerPoint 簡報</vt:lpstr>
      <vt:lpstr>氣象報告小幫手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謝謝大家 報告完畢</vt:lpstr>
      <vt:lpstr>巴黎天氣</vt:lpstr>
      <vt:lpstr>巴黎在哪裡?</vt:lpstr>
      <vt:lpstr>巴黎四季的天氣</vt:lpstr>
      <vt:lpstr>巴黎2018/5/31的天氣</vt:lpstr>
      <vt:lpstr>日本京都天氣 </vt:lpstr>
      <vt:lpstr>  摘要 </vt:lpstr>
      <vt:lpstr>京都地理位置 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邁阿密天氣預報</dc:title>
  <dc:creator>高溫妮</dc:creator>
  <cp:lastModifiedBy>高溫妮</cp:lastModifiedBy>
  <cp:revision>13</cp:revision>
  <dcterms:created xsi:type="dcterms:W3CDTF">2018-06-04T06:18:22Z</dcterms:created>
  <dcterms:modified xsi:type="dcterms:W3CDTF">2018-06-15T03:28:04Z</dcterms:modified>
</cp:coreProperties>
</file>