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59"/>
  </p:notesMasterIdLst>
  <p:sldIdLst>
    <p:sldId id="260" r:id="rId2"/>
    <p:sldId id="261" r:id="rId3"/>
    <p:sldId id="262" r:id="rId4"/>
    <p:sldId id="263" r:id="rId5"/>
    <p:sldId id="264" r:id="rId6"/>
    <p:sldId id="267" r:id="rId7"/>
    <p:sldId id="317" r:id="rId8"/>
    <p:sldId id="318" r:id="rId9"/>
    <p:sldId id="296" r:id="rId10"/>
    <p:sldId id="320" r:id="rId11"/>
    <p:sldId id="331" r:id="rId12"/>
    <p:sldId id="322" r:id="rId13"/>
    <p:sldId id="332" r:id="rId14"/>
    <p:sldId id="323" r:id="rId15"/>
    <p:sldId id="324" r:id="rId16"/>
    <p:sldId id="302" r:id="rId17"/>
    <p:sldId id="303" r:id="rId18"/>
    <p:sldId id="352" r:id="rId19"/>
    <p:sldId id="357" r:id="rId20"/>
    <p:sldId id="356" r:id="rId21"/>
    <p:sldId id="355" r:id="rId22"/>
    <p:sldId id="353" r:id="rId23"/>
    <p:sldId id="360" r:id="rId24"/>
    <p:sldId id="354" r:id="rId25"/>
    <p:sldId id="358" r:id="rId26"/>
    <p:sldId id="359" r:id="rId27"/>
    <p:sldId id="361" r:id="rId28"/>
    <p:sldId id="362" r:id="rId29"/>
    <p:sldId id="363" r:id="rId30"/>
    <p:sldId id="364" r:id="rId31"/>
    <p:sldId id="366" r:id="rId32"/>
    <p:sldId id="365" r:id="rId33"/>
    <p:sldId id="367" r:id="rId34"/>
    <p:sldId id="283" r:id="rId35"/>
    <p:sldId id="286" r:id="rId36"/>
    <p:sldId id="326" r:id="rId37"/>
    <p:sldId id="330" r:id="rId38"/>
    <p:sldId id="327" r:id="rId39"/>
    <p:sldId id="375" r:id="rId40"/>
    <p:sldId id="377" r:id="rId41"/>
    <p:sldId id="376" r:id="rId42"/>
    <p:sldId id="284" r:id="rId43"/>
    <p:sldId id="315" r:id="rId44"/>
    <p:sldId id="329" r:id="rId45"/>
    <p:sldId id="314" r:id="rId46"/>
    <p:sldId id="311" r:id="rId47"/>
    <p:sldId id="257" r:id="rId48"/>
    <p:sldId id="334" r:id="rId49"/>
    <p:sldId id="335" r:id="rId50"/>
    <p:sldId id="336" r:id="rId51"/>
    <p:sldId id="291" r:id="rId52"/>
    <p:sldId id="372" r:id="rId53"/>
    <p:sldId id="369" r:id="rId54"/>
    <p:sldId id="370" r:id="rId55"/>
    <p:sldId id="374" r:id="rId56"/>
    <p:sldId id="371" r:id="rId57"/>
    <p:sldId id="373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3300"/>
    <a:srgbClr val="000000"/>
    <a:srgbClr val="66CCFF"/>
    <a:srgbClr val="723A02"/>
    <a:srgbClr val="A42895"/>
    <a:srgbClr val="5F174A"/>
    <a:srgbClr val="761C5C"/>
    <a:srgbClr val="631146"/>
    <a:srgbClr val="B95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66" d="100"/>
          <a:sy n="66" d="100"/>
        </p:scale>
        <p:origin x="1234" y="3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75942DC-B272-4DEA-9C7F-9D1E2474B902}" type="datetimeFigureOut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375B623-EC2B-4BBA-8317-0E619D42F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71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B3173-CDD7-4A43-95A3-AF625B932C18}" type="datetimeFigureOut">
              <a:rPr lang="en-US"/>
              <a:pPr>
                <a:defRPr/>
              </a:pPr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F879B-C786-4208-A484-92B5D93AC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1FC58-A715-433B-AB36-D52A6D4D682A}" type="datetimeFigureOut">
              <a:rPr lang="en-US"/>
              <a:pPr>
                <a:defRPr/>
              </a:pPr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B0334-AA5B-415A-B12F-186F864B5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4255E-E1C7-427E-B3F9-73017F6D1062}" type="datetimeFigureOut">
              <a:rPr lang="en-US"/>
              <a:pPr>
                <a:defRPr/>
              </a:pPr>
              <a:t>7/12/2016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95BA6-BC6D-4D11-8A67-14776E274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C76A60F-804B-40A0-A2BE-E25F11DFD308}" type="datetimeFigureOut">
              <a:rPr lang="en-US"/>
              <a:pPr>
                <a:defRPr/>
              </a:pPr>
              <a:t>7/12/2016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8BA9FE9-8ADB-42BD-BEBB-0F15DBAD9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1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924104"/>
          </a:solidFill>
          <a:latin typeface="Arial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Lucida San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Lucida San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Lucida San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Lucida San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3200" kern="1200">
          <a:solidFill>
            <a:srgbClr val="5F174A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2800" kern="1200">
          <a:solidFill>
            <a:srgbClr val="5F174A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2400" kern="1200">
          <a:solidFill>
            <a:srgbClr val="5F174A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2000" kern="1200">
          <a:solidFill>
            <a:srgbClr val="5F174A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2000" kern="1200">
          <a:solidFill>
            <a:srgbClr val="5F174A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7"/>
        </a:buBlip>
        <a:defRPr sz="1800" kern="1200">
          <a:solidFill>
            <a:srgbClr val="631146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6"/>
        </a:buBlip>
        <a:defRPr sz="1800" kern="1200">
          <a:solidFill>
            <a:srgbClr val="631146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7"/>
        </a:buBlip>
        <a:defRPr sz="1600" kern="1200">
          <a:solidFill>
            <a:srgbClr val="631146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6"/>
        </a:buBlip>
        <a:defRPr sz="1400" kern="1200">
          <a:solidFill>
            <a:srgbClr val="631146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pn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hyperlink" Target="http://holdennews.blogspot.tw/" TargetMode="External"/><Relationship Id="rId7" Type="http://schemas.openxmlformats.org/officeDocument/2006/relationships/image" Target="../media/image73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pc.gov.tw/" TargetMode="External"/><Relationship Id="rId13" Type="http://schemas.openxmlformats.org/officeDocument/2006/relationships/hyperlink" Target="http://soonmis.pixnet.net/blog" TargetMode="External"/><Relationship Id="rId3" Type="http://schemas.openxmlformats.org/officeDocument/2006/relationships/hyperlink" Target="http://zh.wikipedia.org/" TargetMode="External"/><Relationship Id="rId7" Type="http://schemas.openxmlformats.org/officeDocument/2006/relationships/hyperlink" Target="http://kids.yam.com/why/article/article402.html" TargetMode="External"/><Relationship Id="rId12" Type="http://schemas.openxmlformats.org/officeDocument/2006/relationships/hyperlink" Target="https://www.facebook.com/soonmis" TargetMode="External"/><Relationship Id="rId2" Type="http://schemas.openxmlformats.org/officeDocument/2006/relationships/hyperlink" Target="http://www.hdi.tcu.edu.tw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roghome.idv.tw/" TargetMode="External"/><Relationship Id="rId11" Type="http://schemas.openxmlformats.org/officeDocument/2006/relationships/hyperlink" Target="http://www.ianthro.tw/" TargetMode="External"/><Relationship Id="rId5" Type="http://schemas.openxmlformats.org/officeDocument/2006/relationships/hyperlink" Target="http://quest.eb.com/failedlogin?target=/" TargetMode="External"/><Relationship Id="rId10" Type="http://schemas.openxmlformats.org/officeDocument/2006/relationships/hyperlink" Target="http://ticeda.moc.gov.tw/" TargetMode="External"/><Relationship Id="rId4" Type="http://schemas.openxmlformats.org/officeDocument/2006/relationships/hyperlink" Target="http://210.240.125.35/citing/default.asp" TargetMode="External"/><Relationship Id="rId9" Type="http://schemas.openxmlformats.org/officeDocument/2006/relationships/hyperlink" Target="http://taibif.org.tw/" TargetMode="External"/><Relationship Id="rId14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210.240.125.35/citing/default.asp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gimuse.nmns.edu.tw/da/collections/ha/a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hyperlink" Target="http://www.sshm.ntpc.gov.tw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1916113"/>
            <a:ext cx="7772400" cy="1470025"/>
          </a:xfrm>
        </p:spPr>
        <p:txBody>
          <a:bodyPr/>
          <a:lstStyle/>
          <a:p>
            <a:r>
              <a:rPr lang="zh-TW" altLang="en-US" sz="6100" dirty="0" smtClean="0">
                <a:latin typeface="Lucida Sans"/>
                <a:ea typeface="華康POP1體W7" pitchFamily="81" charset="-120"/>
              </a:rPr>
              <a:t>探訪臺灣原住民</a:t>
            </a:r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851275" y="260350"/>
            <a:ext cx="5037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3200">
                <a:solidFill>
                  <a:schemeClr val="tx2"/>
                </a:solidFill>
                <a:latin typeface="Garamond" pitchFamily="18" charset="0"/>
                <a:ea typeface="華康POP1體W7" pitchFamily="81" charset="-120"/>
                <a:cs typeface="Microsoft JhengHei UI"/>
              </a:rPr>
              <a:t>翰林版社會科</a:t>
            </a:r>
            <a:r>
              <a:rPr kumimoji="0" lang="en-US" altLang="zh-TW"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Microsoft JhengHei UI"/>
              </a:rPr>
              <a:t>•</a:t>
            </a:r>
            <a:r>
              <a:rPr kumimoji="0" lang="zh-TW" altLang="en-US" sz="3200">
                <a:solidFill>
                  <a:schemeClr val="tx2"/>
                </a:solidFill>
                <a:latin typeface="Garamond" pitchFamily="18" charset="0"/>
                <a:ea typeface="華康POP1體W7" pitchFamily="81" charset="-120"/>
                <a:cs typeface="Microsoft JhengHei UI"/>
              </a:rPr>
              <a:t>五上</a:t>
            </a:r>
            <a:r>
              <a:rPr kumimoji="0" lang="en-US" altLang="zh-TW"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Microsoft JhengHei UI"/>
              </a:rPr>
              <a:t>•</a:t>
            </a:r>
            <a:r>
              <a:rPr kumimoji="0" lang="en-US" altLang="zh-TW" sz="3200">
                <a:solidFill>
                  <a:schemeClr val="tx2"/>
                </a:solidFill>
                <a:latin typeface="Franklin Gothic Medium" pitchFamily="34" charset="0"/>
                <a:ea typeface="華康POP1體W7" pitchFamily="81" charset="-120"/>
                <a:cs typeface="Microsoft JhengHei UI"/>
              </a:rPr>
              <a:t>3</a:t>
            </a:r>
            <a:r>
              <a:rPr kumimoji="0" lang="en-US" altLang="zh-TW"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Microsoft JhengHei UI"/>
              </a:rPr>
              <a:t>-</a:t>
            </a:r>
            <a:r>
              <a:rPr kumimoji="0" lang="en-US" altLang="zh-TW" sz="3200">
                <a:solidFill>
                  <a:schemeClr val="tx2"/>
                </a:solidFill>
                <a:latin typeface="Franklin Gothic Medium" pitchFamily="34" charset="0"/>
                <a:ea typeface="華康POP1體W7" pitchFamily="81" charset="-120"/>
                <a:cs typeface="Microsoft JhengHei UI"/>
              </a:rPr>
              <a:t>3</a:t>
            </a:r>
          </a:p>
        </p:txBody>
      </p:sp>
      <p:sp>
        <p:nvSpPr>
          <p:cNvPr id="6147" name="Rectangle 5"/>
          <p:cNvSpPr>
            <a:spLocks noGrp="1"/>
          </p:cNvSpPr>
          <p:nvPr>
            <p:ph type="subTitle" idx="4294967295"/>
          </p:nvPr>
        </p:nvSpPr>
        <p:spPr>
          <a:xfrm>
            <a:off x="2124075" y="3573463"/>
            <a:ext cx="4929188" cy="24225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◎平埔族與高山族</a:t>
            </a:r>
          </a:p>
          <a:p>
            <a:pPr marL="0" indent="0"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◎臺灣原住民的起源</a:t>
            </a:r>
          </a:p>
          <a:p>
            <a:pPr marL="0" indent="0"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◎平埔族的社會</a:t>
            </a:r>
          </a:p>
          <a:p>
            <a:pPr marL="0" indent="0"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◎原住民文化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4294967295"/>
          </p:nvPr>
        </p:nvSpPr>
        <p:spPr>
          <a:xfrm>
            <a:off x="0" y="1295400"/>
            <a:ext cx="8964613" cy="52578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zh-TW" altLang="en-US" b="1" dirty="0" smtClean="0">
                <a:latin typeface="Book Antiqua" pitchFamily="18" charset="0"/>
                <a:ea typeface="標楷體" pitchFamily="65" charset="-120"/>
              </a:rPr>
              <a:t>娶則視女子可室者，遣人遺瑪瑙珠雙，女子不受則已；</a:t>
            </a:r>
            <a:r>
              <a:rPr lang="zh-TW" altLang="en-US" b="1" dirty="0" smtClean="0">
                <a:solidFill>
                  <a:srgbClr val="3333FF"/>
                </a:solidFill>
                <a:latin typeface="Book Antiqua" pitchFamily="18" charset="0"/>
                <a:ea typeface="標楷體" pitchFamily="65" charset="-120"/>
              </a:rPr>
              <a:t>受，夜造其家，不呼門，彈口琴挑之。</a:t>
            </a:r>
            <a:r>
              <a:rPr lang="zh-TW" altLang="en-US" b="1" dirty="0" smtClean="0">
                <a:latin typeface="Book Antiqua" pitchFamily="18" charset="0"/>
                <a:ea typeface="標楷體" pitchFamily="65" charset="-120"/>
              </a:rPr>
              <a:t>口琴，薄鐵所製，齧而鼓之，錚錚有聲。</a:t>
            </a:r>
            <a:r>
              <a:rPr lang="zh-TW" altLang="en-US" b="1" dirty="0" smtClean="0">
                <a:solidFill>
                  <a:srgbClr val="3333FF"/>
                </a:solidFill>
                <a:latin typeface="Book Antiqua" pitchFamily="18" charset="0"/>
                <a:ea typeface="標楷體" pitchFamily="65" charset="-120"/>
              </a:rPr>
              <a:t>女聞，纳宿，未明徑去，不見女父母。</a:t>
            </a:r>
            <a:r>
              <a:rPr lang="zh-TW" altLang="en-US" b="1" dirty="0" smtClean="0">
                <a:latin typeface="Book Antiqua" pitchFamily="18" charset="0"/>
                <a:ea typeface="標楷體" pitchFamily="65" charset="-120"/>
              </a:rPr>
              <a:t>自是宵來晨去必以星，累歲月不改。</a:t>
            </a:r>
            <a:r>
              <a:rPr lang="zh-TW" altLang="en-US" b="1" dirty="0" smtClean="0">
                <a:solidFill>
                  <a:srgbClr val="3333FF"/>
                </a:solidFill>
                <a:latin typeface="Book Antiqua" pitchFamily="18" charset="0"/>
                <a:ea typeface="標楷體" pitchFamily="65" charset="-120"/>
              </a:rPr>
              <a:t>迨產子女，婦始往壻家迎壻，如親迎，壻始見女父母。</a:t>
            </a:r>
            <a:r>
              <a:rPr lang="zh-TW" altLang="en-US" b="1" dirty="0" smtClean="0">
                <a:latin typeface="Book Antiqua" pitchFamily="18" charset="0"/>
                <a:ea typeface="標楷體" pitchFamily="65" charset="-120"/>
              </a:rPr>
              <a:t>遂家其家，養女父母終身，其本父母不得子也。故生女喜倍男，為女可繼嗣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pPr algn="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～明</a:t>
            </a:r>
            <a:r>
              <a:rPr lang="en-US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•</a:t>
            </a:r>
            <a:r>
              <a:rPr lang="zh-TW" altLang="en-US" b="1" dirty="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陳第</a:t>
            </a:r>
            <a:r>
              <a:rPr lang="en-US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東番記</a:t>
            </a:r>
            <a:r>
              <a:rPr lang="en-US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》</a:t>
            </a: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2843808" y="260648"/>
            <a:ext cx="5904656" cy="884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TW" altLang="en-US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為什麼說「牽手」？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13迎婦"/>
          <p:cNvPicPr>
            <a:picLocks noChangeAspect="1" noChangeArrowheads="1"/>
          </p:cNvPicPr>
          <p:nvPr/>
        </p:nvPicPr>
        <p:blipFill>
          <a:blip r:embed="rId2" cstate="email">
            <a:lum bright="-18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78450" y="5581650"/>
            <a:ext cx="8991600" cy="1225550"/>
          </a:xfrm>
          <a:prstGeom prst="rect">
            <a:avLst/>
          </a:prstGeom>
          <a:solidFill>
            <a:srgbClr val="FFCC99">
              <a:alpha val="79999"/>
            </a:srgbClr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成婚之日，新娘穿露臍短衣之禮服，戴羽冠，坐在板棚之上，由四個人肩扛，揭舉彩竿，鳴鑼遊社，到男方迎娶丈夫，攜手同歸，故結婚稱為「牽手」。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中央研究院藏，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番社采風圖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2843808" y="260648"/>
            <a:ext cx="5904656" cy="884238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TW" altLang="en-US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為什麼說「牽手」？</a:t>
            </a:r>
          </a:p>
        </p:txBody>
      </p:sp>
      <p:sp>
        <p:nvSpPr>
          <p:cNvPr id="8" name="橢圓 7"/>
          <p:cNvSpPr/>
          <p:nvPr/>
        </p:nvSpPr>
        <p:spPr>
          <a:xfrm>
            <a:off x="7236296" y="2396162"/>
            <a:ext cx="1008112" cy="720080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圖說文字 8"/>
          <p:cNvSpPr/>
          <p:nvPr/>
        </p:nvSpPr>
        <p:spPr>
          <a:xfrm>
            <a:off x="5724128" y="4249143"/>
            <a:ext cx="3318238" cy="2477393"/>
          </a:xfrm>
          <a:prstGeom prst="wedgeRoundRectCallout">
            <a:avLst>
              <a:gd name="adj1" fmla="val 10342"/>
              <a:gd name="adj2" fmla="val -11056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男孩腰帶有用竹片編成的帶狀物，稱為箍腹，平埔族青春期男孩開始束腰，到結婚那天才割斷辜負。細腰是美男子的一項標準唷</a:t>
            </a:r>
            <a:endParaRPr lang="zh-TW" altLang="en-US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4211960" y="3429000"/>
            <a:ext cx="1008112" cy="720080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Picture 4" descr="13迎婦"/>
          <p:cNvPicPr>
            <a:picLocks noChangeAspect="1" noChangeArrowheads="1"/>
          </p:cNvPicPr>
          <p:nvPr/>
        </p:nvPicPr>
        <p:blipFill rotWithShape="1">
          <a:blip r:embed="rId3" cstate="email">
            <a:lum bright="-18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88640"/>
            <a:ext cx="4464496" cy="642233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橢圓 11"/>
          <p:cNvSpPr/>
          <p:nvPr/>
        </p:nvSpPr>
        <p:spPr>
          <a:xfrm rot="20262223">
            <a:off x="1169812" y="3511410"/>
            <a:ext cx="2975818" cy="1631311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393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/>
          </p:cNvSpPr>
          <p:nvPr/>
        </p:nvSpPr>
        <p:spPr bwMode="auto">
          <a:xfrm>
            <a:off x="2843808" y="260648"/>
            <a:ext cx="5904656" cy="884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TW" altLang="en-US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平埔族的日常生活</a:t>
            </a:r>
          </a:p>
        </p:txBody>
      </p:sp>
      <p:sp>
        <p:nvSpPr>
          <p:cNvPr id="17409" name="Rectangle 3"/>
          <p:cNvSpPr>
            <a:spLocks noGrp="1"/>
          </p:cNvSpPr>
          <p:nvPr>
            <p:ph type="body" idx="4294967295"/>
          </p:nvPr>
        </p:nvSpPr>
        <p:spPr>
          <a:xfrm>
            <a:off x="47625" y="2057400"/>
            <a:ext cx="8916988" cy="4419600"/>
          </a:xfrm>
        </p:spPr>
        <p:txBody>
          <a:bodyPr lIns="18000" rIns="0"/>
          <a:lstStyle/>
          <a:p>
            <a:pPr>
              <a:lnSpc>
                <a:spcPct val="130000"/>
              </a:lnSpc>
            </a:pPr>
            <a:r>
              <a:rPr lang="zh-TW" altLang="zh-TW" sz="3500" b="1" dirty="0" smtClean="0">
                <a:latin typeface="Book Antiqua" pitchFamily="18" charset="0"/>
                <a:ea typeface="標楷體" pitchFamily="65" charset="-120"/>
              </a:rPr>
              <a:t>篤嗜鹿，剖其腸中新咽草將糞未糞者，名百草膏，旨食之，不饜，華人見，輒嘔。食豖不食雞，畜雞任自生長，惟拔其尾飾旗；射雉，亦只拔其尾。見華人食雞雉，輒嘔。夫孰知正味乎？又惡在口有同嗜也？</a:t>
            </a:r>
            <a:endParaRPr lang="zh-TW" altLang="en-US" sz="3500" b="1" dirty="0" smtClean="0">
              <a:latin typeface="Book Antiqua" pitchFamily="18" charset="0"/>
              <a:ea typeface="標楷體" pitchFamily="65" charset="-120"/>
            </a:endParaRPr>
          </a:p>
          <a:p>
            <a:pPr algn="r">
              <a:lnSpc>
                <a:spcPct val="130000"/>
              </a:lnSpc>
              <a:buFontTx/>
              <a:buNone/>
            </a:pPr>
            <a:r>
              <a:rPr lang="zh-TW" altLang="zh-TW" sz="3500" b="1" dirty="0" smtClean="0">
                <a:latin typeface="Book Antiqua" pitchFamily="18" charset="0"/>
                <a:ea typeface="標楷體" pitchFamily="65" charset="-120"/>
              </a:rPr>
              <a:t>～</a:t>
            </a:r>
            <a:r>
              <a:rPr lang="zh-TW" altLang="en-US" sz="3500" b="1" dirty="0" smtClean="0">
                <a:latin typeface="Lucida Sans"/>
                <a:ea typeface="標楷體" pitchFamily="65" charset="-120"/>
              </a:rPr>
              <a:t>明</a:t>
            </a:r>
            <a:r>
              <a:rPr lang="zh-TW" altLang="en-US" sz="3500" b="1" dirty="0" smtClean="0">
                <a:latin typeface="新細明體" charset="-120"/>
                <a:ea typeface="新細明體" charset="-120"/>
              </a:rPr>
              <a:t>・</a:t>
            </a:r>
            <a:r>
              <a:rPr lang="zh-TW" altLang="en-US" sz="3500" b="1" dirty="0" smtClean="0">
                <a:latin typeface="Lucida Sans"/>
                <a:ea typeface="標楷體" pitchFamily="65" charset="-120"/>
              </a:rPr>
              <a:t>陳第</a:t>
            </a:r>
            <a:r>
              <a:rPr lang="en-US" altLang="zh-TW" sz="3500" b="1" dirty="0" smtClean="0">
                <a:latin typeface="新細明體" charset="-120"/>
                <a:ea typeface="標楷體" pitchFamily="65" charset="-120"/>
              </a:rPr>
              <a:t>《</a:t>
            </a:r>
            <a:r>
              <a:rPr lang="zh-TW" altLang="en-US" sz="3500" b="1" dirty="0" smtClean="0">
                <a:latin typeface="Lucida Sans"/>
                <a:ea typeface="標楷體" pitchFamily="65" charset="-120"/>
              </a:rPr>
              <a:t>東番記</a:t>
            </a:r>
            <a:r>
              <a:rPr lang="en-US" altLang="zh-TW" sz="3500" b="1" dirty="0" smtClean="0">
                <a:latin typeface="新細明體" charset="-120"/>
                <a:ea typeface="標楷體" pitchFamily="65" charset="-120"/>
              </a:rPr>
              <a:t>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02捕鹿"/>
          <p:cNvPicPr>
            <a:picLocks noChangeAspect="1" noChangeArrowheads="1"/>
          </p:cNvPicPr>
          <p:nvPr/>
        </p:nvPicPr>
        <p:blipFill>
          <a:blip r:embed="rId2" cstate="email">
            <a:lum bright="-18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27"/>
            <a:ext cx="91440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7625" y="4797152"/>
            <a:ext cx="4812407" cy="1938992"/>
          </a:xfrm>
          <a:prstGeom prst="rect">
            <a:avLst/>
          </a:prstGeom>
          <a:solidFill>
            <a:srgbClr val="FFCC99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平埔族捕鹿叫做「出草」，先放火燃燒，留一個大缺口，獵人圍在出口擊殺。獵犬是平埔族第二生命，日夜親近，如同家族的一員。 </a:t>
            </a:r>
          </a:p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清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•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五十六，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番社采風圖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》</a:t>
            </a:r>
          </a:p>
        </p:txBody>
      </p:sp>
      <p:sp>
        <p:nvSpPr>
          <p:cNvPr id="11" name="橢圓 10"/>
          <p:cNvSpPr/>
          <p:nvPr/>
        </p:nvSpPr>
        <p:spPr>
          <a:xfrm>
            <a:off x="2411760" y="2204864"/>
            <a:ext cx="2232248" cy="1512168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1187624" y="44624"/>
            <a:ext cx="2160240" cy="1368152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483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2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01捕魚"/>
          <p:cNvPicPr>
            <a:picLocks noChangeAspect="1" noChangeArrowheads="1"/>
          </p:cNvPicPr>
          <p:nvPr/>
        </p:nvPicPr>
        <p:blipFill rotWithShape="1">
          <a:blip r:embed="rId2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00" y="-27384"/>
            <a:ext cx="9131300" cy="687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3563888" y="168498"/>
            <a:ext cx="5328592" cy="884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TW" altLang="en-US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平埔族的日常生活</a:t>
            </a:r>
          </a:p>
        </p:txBody>
      </p:sp>
      <p:sp>
        <p:nvSpPr>
          <p:cNvPr id="6" name="橢圓 5"/>
          <p:cNvSpPr/>
          <p:nvPr/>
        </p:nvSpPr>
        <p:spPr>
          <a:xfrm>
            <a:off x="6224399" y="1131469"/>
            <a:ext cx="2232248" cy="1512168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979712" y="4339624"/>
            <a:ext cx="720080" cy="673552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5508104" y="4249143"/>
            <a:ext cx="3534262" cy="2477393"/>
          </a:xfrm>
          <a:prstGeom prst="wedgeRoundRectCallout">
            <a:avLst>
              <a:gd name="adj1" fmla="val -130808"/>
              <a:gd name="adj2" fmla="val -2973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男子大耳才算英俊唷，可以博得女生的青睞，所以，男生從小就穿耳洞。此外，他們也喜歡戴項鍊和手鐲，有時甚至一次戴上好幾個呢！</a:t>
            </a:r>
            <a:endParaRPr lang="zh-TW" altLang="en-US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5538419" y="4249143"/>
            <a:ext cx="3554764" cy="2477394"/>
          </a:xfrm>
          <a:prstGeom prst="wedgeRoundRectCallout">
            <a:avLst>
              <a:gd name="adj1" fmla="val -53318"/>
              <a:gd name="adj2" fmla="val -11570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chemeClr val="tx1"/>
                </a:solidFill>
                <a:ea typeface="標楷體" pitchFamily="65" charset="-120"/>
              </a:rPr>
              <a:t>魚笱ㄍㄡˇ：一種捕魚工具。將竹子剖分成細條狀，交互編織而成的曲形器具，魚游進去後，無法游出。</a:t>
            </a:r>
          </a:p>
          <a:p>
            <a:r>
              <a:rPr lang="zh-TW" altLang="en-US" sz="2000" b="1" dirty="0">
                <a:solidFill>
                  <a:schemeClr val="tx1"/>
                </a:solidFill>
                <a:ea typeface="標楷體" pitchFamily="65" charset="-120"/>
              </a:rPr>
              <a:t>清</a:t>
            </a:r>
            <a:r>
              <a:rPr lang="en-US" altLang="zh-TW" sz="2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•</a:t>
            </a:r>
            <a:r>
              <a:rPr lang="zh-TW" altLang="en-US" sz="2000" b="1" dirty="0">
                <a:solidFill>
                  <a:schemeClr val="tx1"/>
                </a:solidFill>
                <a:ea typeface="標楷體" pitchFamily="65" charset="-120"/>
              </a:rPr>
              <a:t>五十六，</a:t>
            </a:r>
            <a:r>
              <a:rPr lang="en-US" altLang="zh-TW" sz="2000" b="1" dirty="0">
                <a:solidFill>
                  <a:schemeClr val="tx1"/>
                </a:solidFill>
                <a:ea typeface="標楷體" pitchFamily="65" charset="-120"/>
              </a:rPr>
              <a:t>《</a:t>
            </a:r>
            <a:r>
              <a:rPr lang="zh-TW" altLang="en-US" sz="2000" b="1" dirty="0">
                <a:solidFill>
                  <a:schemeClr val="tx1"/>
                </a:solidFill>
                <a:ea typeface="標楷體" pitchFamily="65" charset="-120"/>
              </a:rPr>
              <a:t>番社采風圖</a:t>
            </a:r>
            <a:r>
              <a:rPr lang="en-US" altLang="zh-TW" sz="2000" b="1" dirty="0" smtClean="0">
                <a:solidFill>
                  <a:schemeClr val="tx1"/>
                </a:solidFill>
                <a:ea typeface="標楷體" pitchFamily="65" charset="-120"/>
              </a:rPr>
              <a:t>》</a:t>
            </a:r>
            <a:endParaRPr lang="en-US" altLang="zh-TW" sz="2000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4211960" y="1268759"/>
            <a:ext cx="1872208" cy="1440609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Picture 2" descr="01捕魚"/>
          <p:cNvPicPr>
            <a:picLocks noChangeAspect="1" noChangeArrowheads="1"/>
          </p:cNvPicPr>
          <p:nvPr/>
        </p:nvPicPr>
        <p:blipFill rotWithShape="1">
          <a:blip r:embed="rId3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1" y="150537"/>
            <a:ext cx="4896544" cy="4430591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橢圓 11"/>
          <p:cNvSpPr/>
          <p:nvPr/>
        </p:nvSpPr>
        <p:spPr>
          <a:xfrm>
            <a:off x="3203848" y="3140968"/>
            <a:ext cx="720080" cy="673552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094888" y="1339051"/>
            <a:ext cx="720080" cy="673552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7010400" y="1971675"/>
            <a:ext cx="2057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說明：</a:t>
            </a:r>
          </a:p>
          <a:p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描述南部原住民的穿著打扮。女生腿上纏布，男生則無。另據當時</a:t>
            </a:r>
            <a:r>
              <a:rPr lang="en-US" altLang="zh-TW" sz="2400" b="1">
                <a:latin typeface="Times New Roman" pitchFamily="18" charset="0"/>
                <a:ea typeface="標楷體" pitchFamily="65" charset="-120"/>
              </a:rPr>
              <a:t>Depper</a:t>
            </a:r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描述，豬就像寵物一般習慣被帶出門。</a:t>
            </a:r>
          </a:p>
        </p:txBody>
      </p:sp>
      <p:pic>
        <p:nvPicPr>
          <p:cNvPr id="19458" name="Picture 3" descr="0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" y="1371600"/>
            <a:ext cx="68865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0" y="6156325"/>
            <a:ext cx="678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000" b="1">
                <a:latin typeface="Times New Roman" pitchFamily="18" charset="0"/>
                <a:ea typeface="標楷體" pitchFamily="65" charset="-120"/>
              </a:rPr>
              <a:t>出處：荷蘭地理學者</a:t>
            </a:r>
            <a:r>
              <a:rPr lang="en-US" altLang="zh-TW" sz="2000" b="1">
                <a:latin typeface="Times New Roman" pitchFamily="18" charset="0"/>
                <a:ea typeface="標楷體" pitchFamily="65" charset="-120"/>
              </a:rPr>
              <a:t>Olfert  Dapper</a:t>
            </a:r>
            <a:r>
              <a:rPr lang="zh-TW" altLang="en-US" sz="2000" b="1">
                <a:latin typeface="Times New Roman" pitchFamily="18" charset="0"/>
                <a:ea typeface="標楷體" pitchFamily="65" charset="-120"/>
              </a:rPr>
              <a:t>，</a:t>
            </a:r>
            <a:r>
              <a:rPr lang="en-US" altLang="zh-TW" sz="2000" b="1">
                <a:latin typeface="Times New Roman" pitchFamily="18" charset="0"/>
                <a:ea typeface="標楷體" pitchFamily="65" charset="-120"/>
              </a:rPr>
              <a:t>1670</a:t>
            </a:r>
            <a:r>
              <a:rPr lang="zh-TW" altLang="en-US" sz="2000" b="1">
                <a:latin typeface="Times New Roman" pitchFamily="18" charset="0"/>
                <a:ea typeface="標楷體" pitchFamily="65" charset="-120"/>
              </a:rPr>
              <a:t>年出版</a:t>
            </a:r>
          </a:p>
          <a:p>
            <a:pPr algn="ctr"/>
            <a:r>
              <a:rPr lang="en-US" altLang="zh-TW" sz="2000" b="1">
                <a:latin typeface="Times New Roman" pitchFamily="18" charset="0"/>
                <a:ea typeface="標楷體" pitchFamily="65" charset="-120"/>
              </a:rPr>
              <a:t>《</a:t>
            </a:r>
            <a:r>
              <a:rPr lang="zh-TW" altLang="en-US" sz="2000" b="1">
                <a:latin typeface="Times New Roman" pitchFamily="18" charset="0"/>
                <a:ea typeface="標楷體" pitchFamily="65" charset="-120"/>
              </a:rPr>
              <a:t>第二、三次荷蘭東印度公司使節出使大清帝國記</a:t>
            </a:r>
            <a:r>
              <a:rPr lang="en-US" altLang="zh-TW" sz="2000" b="1">
                <a:latin typeface="Times New Roman" pitchFamily="18" charset="0"/>
                <a:ea typeface="標楷體" pitchFamily="65" charset="-120"/>
              </a:rPr>
              <a:t>》</a:t>
            </a: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3203848" y="330696"/>
            <a:ext cx="5328592" cy="884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TW" altLang="en-US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平埔族的日常生活</a:t>
            </a:r>
          </a:p>
        </p:txBody>
      </p:sp>
      <p:sp>
        <p:nvSpPr>
          <p:cNvPr id="2" name="橢圓 1"/>
          <p:cNvSpPr/>
          <p:nvPr/>
        </p:nvSpPr>
        <p:spPr>
          <a:xfrm>
            <a:off x="4644008" y="3861048"/>
            <a:ext cx="2232248" cy="2232248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176464"/>
          </a:xfrm>
        </p:spPr>
        <p:txBody>
          <a:bodyPr/>
          <a:lstStyle/>
          <a:p>
            <a:r>
              <a:rPr lang="zh-TW" altLang="zh-TW" sz="3800" b="1" dirty="0">
                <a:latin typeface="Book Antiqua" pitchFamily="18" charset="0"/>
                <a:ea typeface="標楷體" pitchFamily="65" charset="-120"/>
              </a:rPr>
              <a:t>地多竹，大數拱，長十丈。伐竹搆屋，茨以茅，廣長數雉，族又共</a:t>
            </a:r>
            <a:r>
              <a:rPr lang="zh-TW" altLang="zh-TW" sz="3800" b="1" dirty="0" smtClean="0">
                <a:latin typeface="Book Antiqua" pitchFamily="18" charset="0"/>
                <a:ea typeface="標楷體" pitchFamily="65" charset="-120"/>
              </a:rPr>
              <a:t>屋，</a:t>
            </a:r>
            <a:r>
              <a:rPr lang="zh-TW" altLang="zh-TW" sz="3800" b="1" dirty="0">
                <a:latin typeface="Book Antiqua" pitchFamily="18" charset="0"/>
                <a:ea typeface="標楷體" pitchFamily="65" charset="-120"/>
              </a:rPr>
              <a:t>一區稍大，曰公</a:t>
            </a:r>
            <a:r>
              <a:rPr lang="zh-TW" altLang="zh-TW" sz="3800" b="1" dirty="0" smtClean="0">
                <a:latin typeface="Book Antiqua" pitchFamily="18" charset="0"/>
                <a:ea typeface="標楷體" pitchFamily="65" charset="-120"/>
              </a:rPr>
              <a:t>廨</a:t>
            </a:r>
            <a:r>
              <a:rPr lang="zh-TW" altLang="en-US" sz="3800" b="1" dirty="0" smtClean="0">
                <a:latin typeface="Book Antiqua" pitchFamily="18" charset="0"/>
                <a:ea typeface="標楷體" pitchFamily="65" charset="-120"/>
              </a:rPr>
              <a:t>（音ㄐ一ㄝˋ）</a:t>
            </a:r>
            <a:r>
              <a:rPr lang="zh-TW" altLang="zh-TW" sz="3800" b="1" dirty="0" smtClean="0">
                <a:latin typeface="Book Antiqua" pitchFamily="18" charset="0"/>
                <a:ea typeface="標楷體" pitchFamily="65" charset="-120"/>
              </a:rPr>
              <a:t>。</a:t>
            </a:r>
            <a:r>
              <a:rPr lang="zh-TW" altLang="zh-TW" sz="3800" b="1" dirty="0">
                <a:latin typeface="Book Antiqua" pitchFamily="18" charset="0"/>
                <a:ea typeface="標楷體" pitchFamily="65" charset="-120"/>
              </a:rPr>
              <a:t>少壯未娶者，曹居之。議事必於公廨，調發易也</a:t>
            </a:r>
            <a:r>
              <a:rPr lang="zh-TW" altLang="zh-TW" sz="3800" b="1" dirty="0" smtClean="0">
                <a:latin typeface="Book Antiqua" pitchFamily="18" charset="0"/>
                <a:ea typeface="標楷體" pitchFamily="65" charset="-120"/>
              </a:rPr>
              <a:t>。</a:t>
            </a:r>
            <a:endParaRPr lang="en-US" altLang="zh-TW" sz="3800" b="1" dirty="0" smtClean="0">
              <a:latin typeface="Book Antiqua" pitchFamily="18" charset="0"/>
              <a:ea typeface="標楷體" pitchFamily="65" charset="-120"/>
            </a:endParaRPr>
          </a:p>
          <a:p>
            <a:pPr marL="0" indent="0" algn="r">
              <a:buNone/>
            </a:pPr>
            <a:r>
              <a:rPr lang="zh-TW" altLang="zh-TW" sz="3800" b="1" dirty="0" smtClean="0">
                <a:latin typeface="Book Antiqua" pitchFamily="18" charset="0"/>
                <a:ea typeface="標楷體" pitchFamily="65" charset="-120"/>
              </a:rPr>
              <a:t>～</a:t>
            </a:r>
            <a:r>
              <a:rPr lang="zh-TW" altLang="en-US" sz="3800" b="1" dirty="0">
                <a:latin typeface="Book Antiqua" pitchFamily="18" charset="0"/>
                <a:ea typeface="標楷體" pitchFamily="65" charset="-120"/>
              </a:rPr>
              <a:t>明・陳第</a:t>
            </a:r>
            <a:r>
              <a:rPr lang="en-US" altLang="zh-TW" sz="3800" b="1" dirty="0">
                <a:latin typeface="Book Antiqua" pitchFamily="18" charset="0"/>
                <a:ea typeface="標楷體" pitchFamily="65" charset="-120"/>
              </a:rPr>
              <a:t>《</a:t>
            </a:r>
            <a:r>
              <a:rPr lang="zh-TW" altLang="en-US" sz="3800" b="1" dirty="0">
                <a:latin typeface="Book Antiqua" pitchFamily="18" charset="0"/>
                <a:ea typeface="標楷體" pitchFamily="65" charset="-120"/>
              </a:rPr>
              <a:t>東番記</a:t>
            </a:r>
            <a:r>
              <a:rPr lang="en-US" altLang="zh-TW" sz="3800" b="1" dirty="0">
                <a:latin typeface="Book Antiqua" pitchFamily="18" charset="0"/>
                <a:ea typeface="標楷體" pitchFamily="65" charset="-120"/>
              </a:rPr>
              <a:t>》</a:t>
            </a:r>
          </a:p>
          <a:p>
            <a:endParaRPr lang="zh-TW" altLang="en-US" sz="400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2699792" y="260648"/>
            <a:ext cx="6336704" cy="884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TW" altLang="en-US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西拉雅族的公廨</a:t>
            </a:r>
            <a:r>
              <a:rPr kumimoji="0" lang="zh-TW" altLang="en-US" sz="4800" b="1" dirty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與祭</a:t>
            </a:r>
            <a:r>
              <a:rPr kumimoji="0" lang="zh-TW" altLang="en-US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33492" y="5517232"/>
            <a:ext cx="8256917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「公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廨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」是過去西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拉雅族人生活與信仰的核心，部落活動的重地，舉行祭典、會議決斷等皆在公廨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現存的公廨大多位於臺南、高雄、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屏東。其名稱也有不同的轉變。</a:t>
            </a:r>
            <a:endParaRPr lang="zh-TW" altLang="en-US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95" y="212549"/>
            <a:ext cx="7632848" cy="52326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文字方塊 4"/>
          <p:cNvSpPr txBox="1"/>
          <p:nvPr/>
        </p:nvSpPr>
        <p:spPr>
          <a:xfrm>
            <a:off x="5652120" y="5013175"/>
            <a:ext cx="259228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吉貝耍公廨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潘英海攝影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261" y="188640"/>
            <a:ext cx="8256917" cy="52565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文字方塊 6"/>
          <p:cNvSpPr txBox="1"/>
          <p:nvPr/>
        </p:nvSpPr>
        <p:spPr>
          <a:xfrm>
            <a:off x="4297249" y="5013176"/>
            <a:ext cx="430719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頭社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公廨 （太上龍頭忠義廟）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維基百科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335957"/>
            <a:ext cx="8280920" cy="4961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文字方塊 8"/>
          <p:cNvSpPr txBox="1"/>
          <p:nvPr/>
        </p:nvSpPr>
        <p:spPr>
          <a:xfrm>
            <a:off x="1024502" y="4817567"/>
            <a:ext cx="29607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吉貝耍的大公廨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維基百科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公廨1-西拉雅原住民事務委員會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16632"/>
            <a:ext cx="824692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文字方塊 4"/>
          <p:cNvSpPr txBox="1"/>
          <p:nvPr/>
        </p:nvSpPr>
        <p:spPr>
          <a:xfrm>
            <a:off x="398767" y="5564961"/>
            <a:ext cx="8256917" cy="1224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>
              <a:lnSpc>
                <a:spcPts val="2000"/>
              </a:lnSpc>
            </a:pPr>
            <a:r>
              <a:rPr lang="zh-TW" altLang="en-US" sz="2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阿立祖」一詞原是平埔語「阿立」</a:t>
            </a:r>
            <a:r>
              <a:rPr lang="en-US" altLang="zh-TW" sz="2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祖先的意思</a:t>
            </a:r>
            <a:r>
              <a:rPr lang="en-US" altLang="zh-TW" sz="2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，以及漢語「祖」二字的結合，原意應該是祖靈的信仰，而「阿立祖」也就成了西拉雅族共同祖靈信仰的神祇</a:t>
            </a:r>
            <a:r>
              <a:rPr lang="zh-TW" altLang="en-US" sz="2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阿立母是最主要執行神務的神</a:t>
            </a:r>
            <a:r>
              <a:rPr lang="zh-TW" altLang="en-US" sz="2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祇。但還有太祖、老祖、太上老君、阿日祖</a:t>
            </a:r>
            <a:r>
              <a:rPr lang="en-US" altLang="zh-TW" sz="2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非常複雜。圖：</a:t>
            </a:r>
            <a:r>
              <a:rPr lang="zh-TW" altLang="en-US" sz="21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西拉雅原住民委員會</a:t>
            </a:r>
          </a:p>
        </p:txBody>
      </p:sp>
      <p:sp>
        <p:nvSpPr>
          <p:cNvPr id="6" name="圓角矩形圖說文字 5"/>
          <p:cNvSpPr/>
          <p:nvPr/>
        </p:nvSpPr>
        <p:spPr>
          <a:xfrm>
            <a:off x="378731" y="5545683"/>
            <a:ext cx="8276953" cy="1224136"/>
          </a:xfrm>
          <a:prstGeom prst="wedgeRoundRectCallout">
            <a:avLst>
              <a:gd name="adj1" fmla="val -804"/>
              <a:gd name="adj2" fmla="val -97131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00"/>
              </a:lnSpc>
            </a:pP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西拉雅族所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祭祀的主神是不「現身」的，也就是說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沒有神像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金身，而是以壺、罐、瓶、碗、甕等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器皿盛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水於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內下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鋪香蕉葉或金紙，置於地上或桌上，表徵神明的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存在</a:t>
            </a:r>
            <a:endParaRPr lang="en-US" altLang="zh-TW" sz="2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76672"/>
            <a:ext cx="7200800" cy="4894294"/>
          </a:xfrm>
          <a:prstGeom prst="rect">
            <a:avLst/>
          </a:prstGeom>
          <a:ln w="168275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圓角矩形圖說文字 7"/>
          <p:cNvSpPr/>
          <p:nvPr/>
        </p:nvSpPr>
        <p:spPr>
          <a:xfrm>
            <a:off x="1403648" y="620688"/>
            <a:ext cx="6264696" cy="864096"/>
          </a:xfrm>
          <a:prstGeom prst="wedgeRoundRectCallout">
            <a:avLst>
              <a:gd name="adj1" fmla="val -22191"/>
              <a:gd name="adj2" fmla="val -46502"/>
              <a:gd name="adj3" fmla="val 16667"/>
            </a:avLst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00"/>
              </a:lnSpc>
            </a:pP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壺體、檳榔和酒是西拉雅族阿立祖信仰的組成三要素，也是辨識特徵。 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en-US" altLang="zh-TW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潘英海</a:t>
            </a:r>
            <a:endParaRPr lang="en-US" altLang="zh-TW" sz="2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607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718" y="211790"/>
            <a:ext cx="7757886" cy="5171924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文字方塊 2"/>
          <p:cNvSpPr txBox="1"/>
          <p:nvPr/>
        </p:nvSpPr>
        <p:spPr>
          <a:xfrm>
            <a:off x="611560" y="5553496"/>
            <a:ext cx="7920880" cy="12208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豬頭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殼是太祖的法力象徵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，所以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掛豬頭殼的竹枝稱為「向竹」。此外，這些豬頭殼也象徵太祖的神兵神將，所以掛豬頭殼的柱子又稱「將軍柱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」。小孩子不可以隨便亂碰，否則不是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手腫，就是肚子痛，要向她求向水喝下才會好。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27584" y="4972539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潘英海攝影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63888" y="476672"/>
            <a:ext cx="1224136" cy="1872208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5076056" y="3717032"/>
            <a:ext cx="1368152" cy="576064"/>
          </a:xfrm>
          <a:prstGeom prst="wedgeRoundRectCallout">
            <a:avLst>
              <a:gd name="adj1" fmla="val -108768"/>
              <a:gd name="adj2" fmla="val -66093"/>
              <a:gd name="adj3" fmla="val 16667"/>
            </a:avLst>
          </a:prstGeom>
          <a:solidFill>
            <a:srgbClr val="66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將軍柱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5258162" y="1484784"/>
            <a:ext cx="1368152" cy="576064"/>
          </a:xfrm>
          <a:prstGeom prst="wedgeRoundRectCallout">
            <a:avLst>
              <a:gd name="adj1" fmla="val -108768"/>
              <a:gd name="adj2" fmla="val -66093"/>
              <a:gd name="adj3" fmla="val 16667"/>
            </a:avLst>
          </a:prstGeom>
          <a:solidFill>
            <a:srgbClr val="66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豬頭殼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 idx="4294967295"/>
          </p:nvPr>
        </p:nvSpPr>
        <p:spPr>
          <a:xfrm>
            <a:off x="589641" y="260648"/>
            <a:ext cx="7833508" cy="972000"/>
          </a:xfrm>
          <a:blipFill dpi="0" rotWithShape="1">
            <a:blip r:embed="rId2">
              <a:alphaModFix amt="79000"/>
            </a:blip>
            <a:srcRect/>
            <a:tile tx="0" ty="0" sx="100000" sy="100000" flip="none" algn="tl"/>
          </a:blipFill>
          <a:ln w="101600"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120650" prstMaterial="matte">
            <a:bevelT w="63500" h="63500" prst="relaxedInset"/>
            <a:contourClr>
              <a:srgbClr val="FFFFFF"/>
            </a:contourClr>
          </a:sp3d>
        </p:spPr>
        <p:txBody>
          <a:bodyPr/>
          <a:lstStyle/>
          <a:p>
            <a:r>
              <a:rPr lang="zh-TW" altLang="en-US" sz="5400" b="1" dirty="0" smtClean="0">
                <a:solidFill>
                  <a:schemeClr val="tx1"/>
                </a:solidFill>
                <a:latin typeface="Lucida Sans"/>
                <a:ea typeface="標楷體" pitchFamily="65" charset="-120"/>
              </a:rPr>
              <a:t>一、平埔族 </a:t>
            </a:r>
            <a:r>
              <a:rPr lang="en-US" altLang="zh-TW" sz="5400" b="1" dirty="0" smtClean="0">
                <a:solidFill>
                  <a:schemeClr val="tx1"/>
                </a:solidFill>
                <a:latin typeface="Lucida Sans"/>
                <a:ea typeface="標楷體" pitchFamily="65" charset="-120"/>
              </a:rPr>
              <a:t>&amp; </a:t>
            </a:r>
            <a:r>
              <a:rPr lang="zh-TW" altLang="en-US" sz="5400" b="1" dirty="0" smtClean="0">
                <a:solidFill>
                  <a:schemeClr val="tx1"/>
                </a:solidFill>
                <a:latin typeface="Lucida Sans"/>
                <a:ea typeface="標楷體" pitchFamily="65" charset="-120"/>
              </a:rPr>
              <a:t>高山族</a:t>
            </a:r>
          </a:p>
        </p:txBody>
      </p:sp>
      <p:sp>
        <p:nvSpPr>
          <p:cNvPr id="7170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1900238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南島語系民族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平埔：指住在平地上的人。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名稱的演變</a:t>
            </a:r>
          </a:p>
        </p:txBody>
      </p:sp>
      <p:graphicFrame>
        <p:nvGraphicFramePr>
          <p:cNvPr id="15406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56339"/>
              </p:ext>
            </p:extLst>
          </p:nvPr>
        </p:nvGraphicFramePr>
        <p:xfrm>
          <a:off x="971550" y="3573463"/>
          <a:ext cx="7200900" cy="2028826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704975"/>
                <a:gridCol w="2447925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174A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清代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174A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 3" pitchFamily="18" charset="2"/>
                        </a:rPr>
                        <a:t>日  治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174A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 3" pitchFamily="18" charset="2"/>
                        </a:rPr>
                        <a:t>中華民國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生番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 3" pitchFamily="18" charset="2"/>
                        </a:rPr>
                        <a:t>高砂族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 3" pitchFamily="18" charset="2"/>
                        </a:rPr>
                        <a:t>山地山胞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 3" pitchFamily="18" charset="2"/>
                        </a:rPr>
                        <a:t>原住民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 3" pitchFamily="18" charset="2"/>
                        </a:rPr>
                        <a:t>-16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 3" pitchFamily="18" charset="2"/>
                        </a:rPr>
                        <a:t>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 3" pitchFamily="18" charset="2"/>
                        </a:rPr>
                        <a:t>平埔族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 3" pitchFamily="18" charset="2"/>
                        </a:rPr>
                        <a:t>-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 3" pitchFamily="18" charset="2"/>
                        </a:rPr>
                        <a:t>？族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熟番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 3" pitchFamily="18" charset="2"/>
                        </a:rPr>
                        <a:t>平埔族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 3" pitchFamily="18" charset="2"/>
                        </a:rPr>
                        <a:t>平地山胞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392113" y="1651565"/>
            <a:ext cx="8388409" cy="4965462"/>
          </a:xfrm>
          <a:prstGeom prst="rect">
            <a:avLst/>
          </a:prstGeom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altLang="zh-TW" sz="40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【</a:t>
            </a:r>
            <a:r>
              <a:rPr lang="zh-TW" altLang="en-US" sz="40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觀念篇</a:t>
            </a:r>
            <a:r>
              <a:rPr lang="en-US" altLang="zh-TW" sz="40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】</a:t>
            </a:r>
          </a:p>
          <a:p>
            <a:pPr>
              <a:lnSpc>
                <a:spcPts val="38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臺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灣</a:t>
            </a:r>
            <a:r>
              <a:rPr lang="zh-TW" altLang="zh-TW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的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原住民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以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部落</a:t>
            </a:r>
            <a:r>
              <a:rPr lang="zh-TW" altLang="zh-TW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組織「社」為單位，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只有社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的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領域</a:t>
            </a:r>
            <a:r>
              <a:rPr lang="zh-TW" altLang="zh-TW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觀念，並無族群之分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。現在</a:t>
            </a:r>
            <a:r>
              <a:rPr lang="zh-TW" altLang="zh-TW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使用之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地名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有許多即是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原住民部落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的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「</a:t>
            </a:r>
            <a:r>
              <a:rPr lang="zh-TW" altLang="zh-TW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社名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」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。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例如：</a:t>
            </a:r>
            <a:endParaRPr lang="en-US" altLang="zh-TW" sz="2800" b="1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>
              <a:lnSpc>
                <a:spcPts val="38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北投（北投社）、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苗栗</a:t>
            </a:r>
            <a:r>
              <a:rPr lang="zh-TW" altLang="zh-TW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（貓裏社）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、</a:t>
            </a:r>
            <a:r>
              <a:rPr lang="zh-TW" altLang="en-US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後龍</a:t>
            </a:r>
            <a:r>
              <a:rPr lang="zh-TW" altLang="zh-TW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（</a:t>
            </a:r>
            <a:r>
              <a:rPr lang="zh-TW" altLang="en-US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後壠社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）通霄</a:t>
            </a:r>
            <a:r>
              <a:rPr lang="zh-TW" altLang="zh-TW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（吞霄社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）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、大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甲</a:t>
            </a:r>
            <a:r>
              <a:rPr lang="zh-TW" altLang="zh-TW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（大甲社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）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、</a:t>
            </a:r>
            <a:r>
              <a:rPr lang="zh-TW" altLang="zh-TW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沙鹿（沙轆社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）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大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肚</a:t>
            </a:r>
            <a:r>
              <a:rPr lang="zh-TW" altLang="zh-TW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（大肚社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）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、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南投</a:t>
            </a:r>
            <a:r>
              <a:rPr lang="zh-TW" altLang="zh-TW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（南投社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）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、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埔里</a:t>
            </a:r>
            <a:r>
              <a:rPr lang="zh-TW" altLang="zh-TW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（埔裏社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）斗六</a:t>
            </a:r>
            <a:r>
              <a:rPr lang="zh-TW" altLang="zh-TW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（斗六社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）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、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西螺</a:t>
            </a:r>
            <a:r>
              <a:rPr lang="zh-TW" altLang="zh-TW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（西螺社）、麻豆（麻豆社</a:t>
            </a:r>
            <a:r>
              <a:rPr lang="zh-TW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）</a:t>
            </a:r>
            <a:endParaRPr lang="en-US" altLang="zh-TW" sz="2800" b="1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>
              <a:lnSpc>
                <a:spcPts val="3800"/>
              </a:lnSpc>
            </a:pPr>
            <a:r>
              <a:rPr lang="zh-TW" altLang="zh-TW" sz="2800" b="1" dirty="0" smtClean="0">
                <a:solidFill>
                  <a:srgbClr val="7030A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</a:t>
            </a:r>
            <a:r>
              <a:rPr lang="zh-TW" altLang="en-US" sz="2800" b="1" dirty="0" smtClean="0">
                <a:solidFill>
                  <a:srgbClr val="7030A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現今所使用的族名，是後人研究後所進行的分類</a:t>
            </a:r>
            <a:endParaRPr lang="en-US" altLang="zh-TW" sz="2800" b="1" dirty="0" smtClean="0">
              <a:solidFill>
                <a:srgbClr val="7030A0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  <a:p>
            <a:pPr>
              <a:lnSpc>
                <a:spcPts val="3800"/>
              </a:lnSpc>
            </a:pPr>
            <a:r>
              <a:rPr lang="en-US" altLang="zh-TW" sz="2800" b="1" dirty="0">
                <a:solidFill>
                  <a:srgbClr val="7030A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 </a:t>
            </a:r>
            <a:r>
              <a:rPr lang="en-US" altLang="zh-TW" sz="2800" b="1" dirty="0" smtClean="0">
                <a:solidFill>
                  <a:srgbClr val="7030A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      </a:t>
            </a:r>
            <a:r>
              <a:rPr lang="zh-TW" altLang="en-US" sz="2800" b="1" dirty="0" smtClean="0">
                <a:solidFill>
                  <a:srgbClr val="7030A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因此，會有許多不同的見解。</a:t>
            </a:r>
            <a:endParaRPr lang="zh-TW" alt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498" y="128207"/>
            <a:ext cx="8136904" cy="5285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文字方塊 2"/>
          <p:cNvSpPr txBox="1"/>
          <p:nvPr/>
        </p:nvSpPr>
        <p:spPr>
          <a:xfrm>
            <a:off x="433493" y="5517232"/>
            <a:ext cx="8196910" cy="127214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向缸水</a:t>
            </a:r>
            <a:r>
              <a:rPr lang="en-US" altLang="zh-TW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「向缸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」上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插澤蘭、青蔗葉，內盛具療效的「向水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」。水是靈的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法力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象徵，壺的意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涵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如同香爐。向水的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功能與意義亦與「香灰」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一樣，可以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向神明乞求喝下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，可保平安。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壺瓶上所插之青葉</a:t>
            </a:r>
            <a:r>
              <a:rPr lang="en-US" altLang="zh-TW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甘蔗葉或澤蘭</a:t>
            </a:r>
            <a:r>
              <a:rPr lang="en-US" altLang="zh-TW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代表的是神威，插於瓶中，向魂即不能外逸。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11560" y="4911266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潘英海攝影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25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97" y="404664"/>
            <a:ext cx="8145277" cy="54726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文字方塊 2"/>
          <p:cNvSpPr txBox="1"/>
          <p:nvPr/>
        </p:nvSpPr>
        <p:spPr>
          <a:xfrm>
            <a:off x="411464" y="6165304"/>
            <a:ext cx="8196910" cy="3872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澤蘭，祭祀中所採用的植物，其葉子可當成護身符。 圖</a:t>
            </a:r>
            <a:r>
              <a:rPr lang="en-US" altLang="zh-TW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潘英海</a:t>
            </a:r>
            <a:endParaRPr lang="zh-TW" altLang="en-US" sz="2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76256" y="5301208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潘英海攝影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83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969" y="237498"/>
            <a:ext cx="8263539" cy="53285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文字方塊 2"/>
          <p:cNvSpPr txBox="1"/>
          <p:nvPr/>
        </p:nvSpPr>
        <p:spPr>
          <a:xfrm>
            <a:off x="467544" y="5721681"/>
            <a:ext cx="8256917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阿立祖性好潔淨，忌火氣，祭品多為酒、檳榔、</a:t>
            </a:r>
            <a:r>
              <a:rPr lang="zh-TW" altLang="en-US" sz="2400" b="1" spc="-93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米買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（米製品）等，不拿香也不燒金紙。進入公廨時髒話、粗俗的動作、亂吐口水、放屁等都是禁忌！此外，不可以穿鞋進入。</a:t>
            </a:r>
            <a:endParaRPr lang="zh-TW" altLang="en-US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948264" y="476672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潘英海攝影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93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383961" y="260648"/>
            <a:ext cx="8424936" cy="884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TW" altLang="en-US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西拉雅族吉貝耍的夜祭與哮海祭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340768"/>
            <a:ext cx="8352928" cy="53887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981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274627"/>
            <a:ext cx="8208912" cy="49314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文字方塊 3"/>
          <p:cNvSpPr txBox="1"/>
          <p:nvPr/>
        </p:nvSpPr>
        <p:spPr>
          <a:xfrm>
            <a:off x="467544" y="5360054"/>
            <a:ext cx="8256917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每年農曆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九月初四深夜至初五凌晨四、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五點是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吉貝耍舉辦夜祭的時間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。也是西拉雅族保存最為完整的祭儀。如今，祭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儀含有豐年慶收、祈求平安之歲時祭儀的意涵，有時亦包含了乞雨的意涵。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11560" y="4653136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潘英海攝影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71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9"/>
          <a:stretch/>
        </p:blipFill>
        <p:spPr>
          <a:xfrm>
            <a:off x="283036" y="260648"/>
            <a:ext cx="8568952" cy="51845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文字方塊 2"/>
          <p:cNvSpPr txBox="1"/>
          <p:nvPr/>
        </p:nvSpPr>
        <p:spPr>
          <a:xfrm>
            <a:off x="283036" y="5589240"/>
            <a:ext cx="8568952" cy="10541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第一項儀式「獻豬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」～豬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隻擺放完畢，由尪姨進行「敬酒禮」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並由尪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姨帶領還願主家向阿立母告知還願事由，逐一跪拜並點燃茅草以火拂拍豬體，以示「過火」淨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豬。</a:t>
            </a:r>
            <a:endParaRPr lang="zh-TW" altLang="en-US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4963235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潘英海攝影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26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118" y="263206"/>
            <a:ext cx="8568290" cy="51125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文字方塊 2"/>
          <p:cNvSpPr txBox="1"/>
          <p:nvPr/>
        </p:nvSpPr>
        <p:spPr>
          <a:xfrm>
            <a:off x="250858" y="5485065"/>
            <a:ext cx="8568952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過火完畢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，尪姨再一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一噴酒表示消毒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。接著在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豬隻身上覆白布，以防其他神鬼竊食。若從科學角度來看，想必是有防止蚊蟲沾粘的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效果。此外，主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家須進行間隔五次的敬酒，完成還願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禮</a:t>
            </a:r>
            <a:endParaRPr lang="zh-TW" altLang="en-US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4870635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潘英海攝影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84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60648"/>
            <a:ext cx="8280920" cy="54124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文字方塊 2"/>
          <p:cNvSpPr txBox="1"/>
          <p:nvPr/>
        </p:nvSpPr>
        <p:spPr>
          <a:xfrm>
            <a:off x="412904" y="5877272"/>
            <a:ext cx="8263552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三向禮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村人手持檳榔，向阿立母行祭拜「三向」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禮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（三次點酒、三拜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、像神案噴酒兩次，轉頭向後噴酒一次）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39552" y="5221169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潘英海攝影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69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4248472" cy="6259619"/>
          </a:xfrm>
          <a:prstGeom prst="rect">
            <a:avLst/>
          </a:prstGeom>
          <a:ln w="88900" cap="sq" cmpd="thickThin">
            <a:solidFill>
              <a:srgbClr val="723A0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文字方塊 2"/>
          <p:cNvSpPr txBox="1"/>
          <p:nvPr/>
        </p:nvSpPr>
        <p:spPr>
          <a:xfrm>
            <a:off x="4860032" y="215422"/>
            <a:ext cx="4087088" cy="64940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尪姨拿起檳榔切半的「筶」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即卜杯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，卜筶了解諸神是否點收獻豬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完畢？</a:t>
            </a:r>
            <a:endParaRPr lang="en-US" altLang="zh-TW" sz="32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禮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成，尪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姨會以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刀背敲打豬頭兩下，並掀開白布，還願者協助翻仰豬身，進行「翻豬禮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en-US" altLang="zh-TW" sz="32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然後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尪姨以刀象徵性劃一下豬口、耳、身體，表示諸神點收完畢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059832" y="6165304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潘英海攝影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59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1235" y="4664711"/>
            <a:ext cx="8784976" cy="209288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牽曲是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一種舞者手交叉圍成圈，配合簡單進退的舞步，邊唱邊跳的歌曲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。以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平埔古語吟唱而成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，但已無人能翻譯其意。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600"/>
              </a:lnSpc>
            </a:pP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牽曲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在西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拉雅族的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信仰中，具有神聖性，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平常是不可以隨便唱的。吉貝耍的牽曲需在農曆八月十五日，由尪姨「開向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」之後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才能唱，在農曆九月初五之後就不能再吟唱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。吉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貝耍的牽曲可分成老調及新調兩種。新調即是由少女所唱的版本，老調是由婦女所唱的曲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235" y="165490"/>
            <a:ext cx="8793253" cy="43924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文字方塊 4"/>
          <p:cNvSpPr txBox="1"/>
          <p:nvPr/>
        </p:nvSpPr>
        <p:spPr>
          <a:xfrm>
            <a:off x="7308304" y="4063134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潘英海攝影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10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 dirty="0" smtClean="0">
                <a:latin typeface="Book Antiqua" pitchFamily="18" charset="0"/>
                <a:ea typeface="標楷體" pitchFamily="65" charset="-120"/>
              </a:rPr>
              <a:t>1</a:t>
            </a:r>
            <a:r>
              <a:rPr lang="zh-TW" altLang="en-US" b="1" dirty="0" smtClean="0">
                <a:latin typeface="Book Antiqua" pitchFamily="18" charset="0"/>
                <a:ea typeface="標楷體" pitchFamily="65" charset="-120"/>
              </a:rPr>
              <a:t>、西來說：起源華南苗族（冰河期）</a:t>
            </a:r>
          </a:p>
          <a:p>
            <a:pPr>
              <a:buFontTx/>
              <a:buNone/>
            </a:pPr>
            <a:r>
              <a:rPr lang="en-US" altLang="zh-TW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2</a:t>
            </a:r>
            <a:r>
              <a:rPr lang="zh-TW" altLang="en-US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、南島語族說 </a:t>
            </a:r>
            <a:r>
              <a:rPr lang="zh-TW" altLang="en-US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  <a:sym typeface="Wingdings 3" pitchFamily="18" charset="2"/>
              </a:rPr>
              <a:t></a:t>
            </a:r>
            <a:r>
              <a:rPr lang="en-US" altLang="zh-TW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  <a:sym typeface="Wingdings 3" pitchFamily="18" charset="2"/>
              </a:rPr>
              <a:t>3000</a:t>
            </a:r>
            <a:r>
              <a:rPr lang="zh-TW" altLang="en-US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  <a:sym typeface="Wingdings 3" pitchFamily="18" charset="2"/>
              </a:rPr>
              <a:t>～</a:t>
            </a:r>
            <a:r>
              <a:rPr lang="en-US" altLang="zh-TW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  <a:sym typeface="Wingdings 3" pitchFamily="18" charset="2"/>
              </a:rPr>
              <a:t>5000B.C.</a:t>
            </a:r>
            <a:r>
              <a:rPr lang="zh-TW" altLang="en-US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  <a:sym typeface="Wingdings 3" pitchFamily="18" charset="2"/>
              </a:rPr>
              <a:t>先後來臺</a:t>
            </a:r>
            <a:endParaRPr lang="zh-TW" altLang="en-US" b="1" dirty="0" smtClean="0">
              <a:solidFill>
                <a:srgbClr val="0000FF"/>
              </a:solidFill>
              <a:latin typeface="Book Antiqua" pitchFamily="18" charset="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     </a:t>
            </a:r>
            <a:r>
              <a:rPr lang="en-US" altLang="zh-TW" sz="3000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  <a:sym typeface="Wingdings" pitchFamily="2" charset="2"/>
              </a:rPr>
              <a:t>(</a:t>
            </a:r>
            <a:r>
              <a:rPr lang="zh-TW" altLang="en-US" sz="3000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  <a:sym typeface="Wingdings" pitchFamily="2" charset="2"/>
              </a:rPr>
              <a:t>智利復活島、夏威夷、馬達加斯加、菲律賓</a:t>
            </a:r>
            <a:r>
              <a:rPr lang="en-US" altLang="zh-TW" sz="3000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  <a:sym typeface="Wingdings" pitchFamily="2" charset="2"/>
              </a:rPr>
              <a:t>)</a:t>
            </a:r>
            <a:endParaRPr lang="en-US" altLang="zh-TW" sz="3000" b="1" dirty="0" smtClean="0">
              <a:solidFill>
                <a:srgbClr val="0000FF"/>
              </a:solidFill>
              <a:latin typeface="Book Antiqua" pitchFamily="18" charset="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      </a:t>
            </a:r>
            <a:r>
              <a:rPr lang="en-US" altLang="zh-TW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  <a:sym typeface="Wingdings 2" pitchFamily="18" charset="2"/>
              </a:rPr>
              <a:t></a:t>
            </a:r>
            <a:r>
              <a:rPr lang="zh-TW" altLang="en-US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  <a:sym typeface="Wingdings 2" pitchFamily="18" charset="2"/>
              </a:rPr>
              <a:t>海洋無阻隔（無山谷、沙漠）</a:t>
            </a:r>
          </a:p>
          <a:p>
            <a:pPr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  <a:sym typeface="Wingdings 2" pitchFamily="18" charset="2"/>
              </a:rPr>
              <a:t>      季風洋流之便（西南季風、黑潮）</a:t>
            </a:r>
          </a:p>
          <a:p>
            <a:pPr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   ∴臺灣的文化多元</a:t>
            </a:r>
          </a:p>
          <a:p>
            <a:pPr>
              <a:buFontTx/>
              <a:buNone/>
            </a:pPr>
            <a:r>
              <a:rPr lang="en-US" altLang="zh-TW" b="1" dirty="0" smtClean="0">
                <a:latin typeface="Book Antiqua" pitchFamily="18" charset="0"/>
                <a:ea typeface="標楷體" pitchFamily="65" charset="-120"/>
              </a:rPr>
              <a:t>3</a:t>
            </a:r>
            <a:r>
              <a:rPr lang="zh-TW" altLang="en-US" b="1" dirty="0" smtClean="0">
                <a:latin typeface="Book Antiqua" pitchFamily="18" charset="0"/>
                <a:ea typeface="標楷體" pitchFamily="65" charset="-120"/>
              </a:rPr>
              <a:t>、本島說：</a:t>
            </a:r>
            <a:r>
              <a:rPr lang="en-US" altLang="zh-TW" b="1" dirty="0" smtClean="0">
                <a:latin typeface="Book Antiqua" pitchFamily="18" charset="0"/>
                <a:ea typeface="標楷體" pitchFamily="65" charset="-120"/>
              </a:rPr>
              <a:t>6000</a:t>
            </a:r>
            <a:r>
              <a:rPr lang="zh-TW" altLang="en-US" b="1" dirty="0" smtClean="0">
                <a:latin typeface="Book Antiqua" pitchFamily="18" charset="0"/>
                <a:ea typeface="標楷體" pitchFamily="65" charset="-120"/>
              </a:rPr>
              <a:t>年前開始從臺灣散佈出去</a:t>
            </a:r>
          </a:p>
          <a:p>
            <a:pPr>
              <a:buFontTx/>
              <a:buNone/>
            </a:pPr>
            <a:r>
              <a:rPr lang="zh-TW" altLang="en-US" b="1" dirty="0" smtClean="0">
                <a:latin typeface="Book Antiqua" pitchFamily="18" charset="0"/>
                <a:ea typeface="標楷體" pitchFamily="65" charset="-120"/>
              </a:rPr>
              <a:t>      </a:t>
            </a:r>
            <a:r>
              <a:rPr lang="zh-TW" altLang="en-US" b="1" dirty="0" smtClean="0">
                <a:latin typeface="Book Antiqua" pitchFamily="18" charset="0"/>
                <a:ea typeface="標楷體" pitchFamily="65" charset="-120"/>
                <a:sym typeface="Wingdings 2" pitchFamily="18" charset="2"/>
              </a:rPr>
              <a:t>沒有「</a:t>
            </a:r>
            <a:r>
              <a:rPr lang="zh-TW" altLang="en-US" b="1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  <a:sym typeface="Wingdings 2" pitchFamily="18" charset="2"/>
              </a:rPr>
              <a:t>船</a:t>
            </a:r>
            <a:r>
              <a:rPr lang="zh-TW" altLang="en-US" b="1" dirty="0" smtClean="0">
                <a:latin typeface="Book Antiqua" pitchFamily="18" charset="0"/>
                <a:ea typeface="標楷體" pitchFamily="65" charset="-120"/>
                <a:sym typeface="Wingdings 2" pitchFamily="18" charset="2"/>
              </a:rPr>
              <a:t>」的字、沒有航海技術</a:t>
            </a:r>
          </a:p>
          <a:p>
            <a:pPr>
              <a:buFontTx/>
              <a:buNone/>
            </a:pPr>
            <a:r>
              <a:rPr lang="zh-TW" altLang="en-US" b="1" dirty="0" smtClean="0">
                <a:latin typeface="Book Antiqua" pitchFamily="18" charset="0"/>
                <a:ea typeface="標楷體" pitchFamily="65" charset="-120"/>
                <a:sym typeface="Wingdings 2" pitchFamily="18" charset="2"/>
              </a:rPr>
              <a:t>      語言古老</a:t>
            </a:r>
          </a:p>
        </p:txBody>
      </p:sp>
      <p:pic>
        <p:nvPicPr>
          <p:cNvPr id="7172" name="Picture 4" descr="米崙亞冰期古地理圖，說明冰河時期台灣海峽成陸的狀態(引自宋文薰1981圖版64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1989138"/>
            <a:ext cx="4184650" cy="4683125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17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4292600"/>
            <a:ext cx="1081088" cy="431800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/>
          </a:p>
        </p:txBody>
      </p:sp>
      <p:sp>
        <p:nvSpPr>
          <p:cNvPr id="717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6021388"/>
            <a:ext cx="935038" cy="36036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589641" y="260648"/>
            <a:ext cx="7833508" cy="972000"/>
          </a:xfrm>
          <a:prstGeom prst="rect">
            <a:avLst/>
          </a:prstGeom>
          <a:blipFill dpi="0" rotWithShape="1">
            <a:blip r:embed="rId5">
              <a:alphaModFix amt="79000"/>
            </a:blip>
            <a:srcRect/>
            <a:tile tx="0" ty="0" sx="100000" sy="100000" flip="none" algn="tl"/>
          </a:blipFill>
          <a:ln w="1016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120650" prstMaterial="matte">
            <a:bevelT w="63500" h="63500" prst="relaxedInset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24104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9pPr>
          </a:lstStyle>
          <a:p>
            <a:r>
              <a:rPr kumimoji="0" lang="zh-TW" altLang="en-US" sz="5400" b="1" dirty="0" smtClean="0">
                <a:solidFill>
                  <a:schemeClr val="tx1"/>
                </a:solidFill>
                <a:latin typeface="Lucida Sans"/>
                <a:ea typeface="標楷體" pitchFamily="65" charset="-120"/>
              </a:rPr>
              <a:t>二、原住民的起源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11760" y="2060848"/>
            <a:ext cx="1584176" cy="36933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zh-TW" alt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圖片</a:t>
            </a:r>
            <a:r>
              <a:rPr kumimoji="1" lang="zh-TW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：宋文薰</a:t>
            </a:r>
            <a:endParaRPr kumimoji="1" lang="zh-TW" altLang="en-US" sz="1800" b="1" dirty="0">
              <a:solidFill>
                <a:srgbClr val="00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  <p:bldP spid="7173" grpId="0" animBg="1"/>
      <p:bldP spid="7174" grpId="0" animBg="1"/>
      <p:bldP spid="8" grpId="0" animBg="1"/>
      <p:bldP spid="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4404864" cy="648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文字方塊 2"/>
          <p:cNvSpPr txBox="1"/>
          <p:nvPr/>
        </p:nvSpPr>
        <p:spPr>
          <a:xfrm>
            <a:off x="4860032" y="232502"/>
            <a:ext cx="4032448" cy="64940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午後進行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的「哮海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」祭典是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吉貝耍獨有的慰祖靈儀式。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相傳漁人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「阿海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」引導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段氏始祖船隻登陸，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並以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其所養殖之魚隻供給段氏始祖食用，段氏始祖感懷其恩，在阿海遭雷殛後，與當地居民合立草廟紀念阿海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。並叮嚀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後代子孫，莫忘「阿海」對我族人之恩澤，於是在九月初五當日，面向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西南方遙祭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恩人「阿海」，遂演進成吉貝耍特有的祭典「哮海祭」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。圖為村人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挑飯菜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前去碗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拜阿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海。潘英海提供</a:t>
            </a:r>
            <a:endParaRPr lang="zh-TW" altLang="en-US" sz="2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87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88640"/>
            <a:ext cx="8208912" cy="46805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文字方塊 2"/>
          <p:cNvSpPr txBox="1"/>
          <p:nvPr/>
        </p:nvSpPr>
        <p:spPr>
          <a:xfrm>
            <a:off x="323528" y="5013176"/>
            <a:ext cx="8496944" cy="17594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地面舖上香蕉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葉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象徵海面的船隻</a:t>
            </a:r>
            <a:r>
              <a:rPr lang="en-US" altLang="zh-TW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當成祭壇，置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尪公壺、尪祖壺，及大小公廨的阿立母祀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壺，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旁擺祭品檳榔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。照片中尪姨已唸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禱詞「請神」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，在卜筶判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示諸神降臨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後，祭拜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的村民全體行三向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禮。接下來尪姨會摘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一片甘蔗葉置於飯菜旁米酒瓶中；此時牽曲上場，少女圍著祭壇舞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唱牽曲。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3568" y="4366804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潘英海攝影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69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203112" y="3861048"/>
            <a:ext cx="4833384" cy="27597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牽曲時尪姨手持尪姨拐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尪姨拐有著權杖的意味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，代表尪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祖檢視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村民祭品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，左圖的尪姨拔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去甘蔗葉「換青祈福」，代表接受祭品，並且使亡靈得以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快活。右圖的尪姨在祖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靈上身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之後尪姨倒臥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在農地上翻滾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，哭喊訴說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祖先開基創業的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艱苦       圖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潘英海</a:t>
            </a:r>
            <a:endParaRPr lang="zh-TW" altLang="en-US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3" y="275451"/>
            <a:ext cx="3816424" cy="6372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101" y="297820"/>
            <a:ext cx="4941395" cy="3406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69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819" y="260648"/>
            <a:ext cx="8280920" cy="51845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文字方塊 2"/>
          <p:cNvSpPr txBox="1"/>
          <p:nvPr/>
        </p:nvSpPr>
        <p:spPr>
          <a:xfrm>
            <a:off x="444394" y="5609612"/>
            <a:ext cx="8280920" cy="10926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尪姨「退乩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」後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，牽曲亦停，進行牽曲少女的「採青走向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」。成群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少女由東向西奔去，採取一片青草（採青）再跑回祭壇，以示不忘來自西南方的先祖，有代代綿延的意思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103855" y="4964517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潘英海攝影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66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589641" y="260648"/>
            <a:ext cx="7833508" cy="972000"/>
          </a:xfrm>
          <a:prstGeom prst="rect">
            <a:avLst/>
          </a:prstGeom>
          <a:blipFill dpi="0" rotWithShape="1">
            <a:blip r:embed="rId2">
              <a:alphaModFix amt="79000"/>
            </a:blip>
            <a:srcRect/>
            <a:tile tx="0" ty="0" sx="100000" sy="100000" flip="none" algn="tl"/>
          </a:blipFill>
          <a:ln w="1016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120650" prstMaterial="matte">
            <a:bevelT w="63500" h="63500" prst="relaxedInset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24104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9pPr>
          </a:lstStyle>
          <a:p>
            <a:r>
              <a:rPr kumimoji="0" lang="zh-TW" altLang="en-US" sz="5400" b="1" dirty="0" smtClean="0">
                <a:solidFill>
                  <a:schemeClr val="tx1"/>
                </a:solidFill>
                <a:latin typeface="Lucida Sans"/>
                <a:ea typeface="標楷體" pitchFamily="65" charset="-120"/>
              </a:rPr>
              <a:t>四、原住民的生態智慧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589641" y="1628800"/>
            <a:ext cx="8375650" cy="4927872"/>
          </a:xfrm>
          <a:noFill/>
        </p:spPr>
        <p:txBody>
          <a:bodyPr lIns="18000" rIns="18000"/>
          <a:lstStyle/>
          <a:p>
            <a:pPr>
              <a:lnSpc>
                <a:spcPts val="4600"/>
              </a:lnSpc>
              <a:spcBef>
                <a:spcPts val="0"/>
              </a:spcBef>
              <a:buFontTx/>
              <a:buNone/>
            </a:pPr>
            <a:r>
              <a:rPr lang="en-US" altLang="zh-TW" b="1" dirty="0" smtClean="0">
                <a:latin typeface="Book Antiqua" pitchFamily="18" charset="0"/>
                <a:ea typeface="標楷體" pitchFamily="65" charset="-120"/>
              </a:rPr>
              <a:t>1</a:t>
            </a:r>
            <a:r>
              <a:rPr lang="zh-TW" altLang="en-US" b="1" dirty="0">
                <a:latin typeface="Book Antiqua" pitchFamily="18" charset="0"/>
                <a:ea typeface="標楷體" pitchFamily="65" charset="-120"/>
              </a:rPr>
              <a:t>、鳥占：泰雅族、布農族、排灣、鄒族</a:t>
            </a:r>
            <a:r>
              <a:rPr lang="en-US" altLang="zh-TW" b="1" dirty="0">
                <a:latin typeface="Book Antiqua" pitchFamily="18" charset="0"/>
                <a:ea typeface="標楷體" pitchFamily="65" charset="-120"/>
              </a:rPr>
              <a:t>……</a:t>
            </a:r>
          </a:p>
          <a:p>
            <a:pPr>
              <a:lnSpc>
                <a:spcPts val="4600"/>
              </a:lnSpc>
              <a:spcBef>
                <a:spcPts val="0"/>
              </a:spcBef>
              <a:buFontTx/>
              <a:buNone/>
            </a:pPr>
            <a:r>
              <a:rPr lang="en-US" altLang="zh-TW" b="1" dirty="0" smtClean="0">
                <a:latin typeface="Book Antiqua" pitchFamily="18" charset="0"/>
                <a:ea typeface="標楷體" pitchFamily="65" charset="-120"/>
              </a:rPr>
              <a:t>2</a:t>
            </a:r>
            <a:r>
              <a:rPr lang="zh-TW" altLang="en-US" b="1" dirty="0">
                <a:latin typeface="Book Antiqua" pitchFamily="18" charset="0"/>
                <a:ea typeface="標楷體" pitchFamily="65" charset="-120"/>
              </a:rPr>
              <a:t>、魯凱</a:t>
            </a:r>
            <a:r>
              <a:rPr lang="zh-TW" altLang="en-US" b="1" dirty="0" smtClean="0">
                <a:latin typeface="Book Antiqua" pitchFamily="18" charset="0"/>
                <a:ea typeface="標楷體" pitchFamily="65" charset="-120"/>
              </a:rPr>
              <a:t>族：巴冷公主～鬼</a:t>
            </a:r>
            <a:r>
              <a:rPr lang="zh-TW" altLang="en-US" b="1" dirty="0">
                <a:latin typeface="Book Antiqua" pitchFamily="18" charset="0"/>
                <a:ea typeface="標楷體" pitchFamily="65" charset="-120"/>
              </a:rPr>
              <a:t>湖</a:t>
            </a:r>
            <a:r>
              <a:rPr lang="zh-TW" altLang="en-US" b="1" dirty="0" smtClean="0">
                <a:latin typeface="Book Antiqua" pitchFamily="18" charset="0"/>
                <a:ea typeface="標楷體" pitchFamily="65" charset="-120"/>
              </a:rPr>
              <a:t>傳說</a:t>
            </a:r>
            <a:endParaRPr lang="en-US" altLang="zh-TW" b="1" dirty="0" smtClean="0">
              <a:latin typeface="Book Antiqua" pitchFamily="18" charset="0"/>
              <a:ea typeface="標楷體" pitchFamily="65" charset="-120"/>
            </a:endParaRPr>
          </a:p>
          <a:p>
            <a:pPr>
              <a:lnSpc>
                <a:spcPts val="4600"/>
              </a:lnSpc>
              <a:spcBef>
                <a:spcPts val="0"/>
              </a:spcBef>
              <a:buFontTx/>
              <a:buNone/>
            </a:pPr>
            <a:r>
              <a:rPr lang="en-US" altLang="zh-TW" b="1" dirty="0" smtClean="0">
                <a:latin typeface="Book Antiqua" pitchFamily="18" charset="0"/>
                <a:ea typeface="標楷體" pitchFamily="65" charset="-120"/>
              </a:rPr>
              <a:t>3</a:t>
            </a:r>
            <a:r>
              <a:rPr lang="zh-TW" altLang="en-US" b="1" dirty="0" smtClean="0">
                <a:latin typeface="Book Antiqua" pitchFamily="18" charset="0"/>
                <a:ea typeface="標楷體" pitchFamily="65" charset="-120"/>
              </a:rPr>
              <a:t>、達悟族：捕食飛魚、依年齡性別分魚</a:t>
            </a:r>
            <a:endParaRPr lang="en-US" altLang="zh-TW" b="1" dirty="0" smtClean="0">
              <a:latin typeface="Book Antiqua" pitchFamily="18" charset="0"/>
              <a:ea typeface="標楷體" pitchFamily="65" charset="-120"/>
            </a:endParaRPr>
          </a:p>
          <a:p>
            <a:pPr>
              <a:lnSpc>
                <a:spcPts val="4600"/>
              </a:lnSpc>
              <a:spcBef>
                <a:spcPts val="0"/>
              </a:spcBef>
              <a:buFontTx/>
              <a:buNone/>
            </a:pPr>
            <a:r>
              <a:rPr lang="en-US" altLang="zh-TW" b="1" dirty="0" smtClean="0">
                <a:latin typeface="Book Antiqua" pitchFamily="18" charset="0"/>
                <a:ea typeface="標楷體" pitchFamily="65" charset="-120"/>
              </a:rPr>
              <a:t>4</a:t>
            </a:r>
            <a:r>
              <a:rPr lang="zh-TW" altLang="en-US" b="1" dirty="0" smtClean="0">
                <a:latin typeface="Book Antiqua" pitchFamily="18" charset="0"/>
                <a:ea typeface="標楷體" pitchFamily="65" charset="-120"/>
              </a:rPr>
              <a:t>、狩獵限制：</a:t>
            </a:r>
            <a:endParaRPr lang="en-US" altLang="zh-TW" b="1" dirty="0" smtClean="0">
              <a:latin typeface="Book Antiqua" pitchFamily="18" charset="0"/>
              <a:ea typeface="標楷體" pitchFamily="65" charset="-120"/>
            </a:endParaRPr>
          </a:p>
          <a:p>
            <a:pPr>
              <a:lnSpc>
                <a:spcPts val="4600"/>
              </a:lnSpc>
              <a:spcBef>
                <a:spcPts val="0"/>
              </a:spcBef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過度捕殺。只獵取夠食用的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份量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600"/>
              </a:lnSpc>
              <a:spcBef>
                <a:spcPts val="0"/>
              </a:spcBef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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繁殖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季節不得獵殺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600"/>
              </a:lnSpc>
              <a:spcBef>
                <a:spcPts val="0"/>
              </a:spcBef>
              <a:buFontTx/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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獵殺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sym typeface="Wingdings 3" panose="05040102010807070707" pitchFamily="18" charset="2"/>
              </a:rPr>
              <a:t>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公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獸；幼小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的、母獸不得獵捕。</a:t>
            </a:r>
          </a:p>
          <a:p>
            <a:pPr>
              <a:lnSpc>
                <a:spcPts val="4600"/>
              </a:lnSpc>
              <a:spcBef>
                <a:spcPts val="0"/>
              </a:spcBef>
              <a:buFontTx/>
              <a:buNone/>
            </a:pPr>
            <a:r>
              <a:rPr lang="zh-TW" altLang="en-US" b="1" dirty="0" smtClean="0">
                <a:latin typeface="Book Antiqua" pitchFamily="18" charset="0"/>
                <a:ea typeface="標楷體" pitchFamily="65" charset="-120"/>
                <a:sym typeface="Wingdings" pitchFamily="2" charset="2"/>
              </a:rPr>
              <a:t></a:t>
            </a:r>
            <a:r>
              <a:rPr lang="zh-TW" altLang="en-US" b="1" dirty="0">
                <a:latin typeface="Book Antiqua" pitchFamily="18" charset="0"/>
                <a:ea typeface="標楷體" pitchFamily="65" charset="-120"/>
                <a:sym typeface="Wingdings" pitchFamily="2" charset="2"/>
              </a:rPr>
              <a:t>敬畏自然</a:t>
            </a:r>
            <a:r>
              <a:rPr lang="zh-TW" altLang="en-US" b="1" dirty="0" smtClean="0">
                <a:latin typeface="Book Antiqua" pitchFamily="18" charset="0"/>
                <a:ea typeface="標楷體" pitchFamily="65" charset="-120"/>
                <a:sym typeface="Wingdings" pitchFamily="2" charset="2"/>
              </a:rPr>
              <a:t>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符合生態永續觀念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-26988"/>
            <a:ext cx="8064500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7543800" y="4114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標楷體" pitchFamily="65" charset="-120"/>
              </a:rPr>
              <a:t>183,385</a:t>
            </a:r>
            <a:r>
              <a:rPr lang="zh-TW" altLang="en-US" sz="2400">
                <a:ea typeface="標楷體" pitchFamily="65" charset="-120"/>
              </a:rPr>
              <a:t>人 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133600" y="1524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人口統計資料來源：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98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月行政院原委會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7620000" y="700088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標楷體" pitchFamily="65" charset="-120"/>
              </a:rPr>
              <a:t>79,902</a:t>
            </a:r>
            <a:r>
              <a:rPr lang="zh-TW" altLang="en-US" sz="2400">
                <a:ea typeface="標楷體" pitchFamily="65" charset="-120"/>
              </a:rPr>
              <a:t>人</a:t>
            </a:r>
            <a:r>
              <a:rPr lang="zh-TW" altLang="en-US"/>
              <a:t> 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0" y="5867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標楷體" pitchFamily="65" charset="-120"/>
              </a:rPr>
              <a:t>88,160</a:t>
            </a:r>
            <a:r>
              <a:rPr lang="en-US" altLang="zh-TW"/>
              <a:t> 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42863" y="329088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標楷體" pitchFamily="65" charset="-120"/>
              </a:rPr>
              <a:t>51,332</a:t>
            </a:r>
            <a:endParaRPr lang="en-US" altLang="zh-TW"/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7620000" y="4876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/>
              <a:t>11,808 </a:t>
            </a:r>
            <a:r>
              <a:rPr lang="zh-TW" altLang="en-US" sz="2400">
                <a:ea typeface="標楷體" pitchFamily="65" charset="-120"/>
              </a:rPr>
              <a:t>人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0" y="5029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/>
              <a:t>11,903</a:t>
            </a:r>
            <a:r>
              <a:rPr lang="en-US" altLang="zh-TW"/>
              <a:t> 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76200" y="4114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標楷體" pitchFamily="65" charset="-120"/>
              </a:rPr>
              <a:t>6,712</a:t>
            </a:r>
            <a:r>
              <a:rPr lang="zh-TW" altLang="en-US" sz="2400">
                <a:ea typeface="標楷體" pitchFamily="65" charset="-120"/>
              </a:rPr>
              <a:t>人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0" y="671513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標楷體" pitchFamily="65" charset="-120"/>
              </a:rPr>
              <a:t>5,881</a:t>
            </a:r>
            <a:r>
              <a:rPr lang="zh-TW" altLang="en-US" sz="2400">
                <a:ea typeface="標楷體" pitchFamily="65" charset="-120"/>
              </a:rPr>
              <a:t>人</a:t>
            </a:r>
            <a:r>
              <a:rPr lang="zh-TW" altLang="en-US"/>
              <a:t> 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7605713" y="58483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標楷體" pitchFamily="65" charset="-120"/>
              </a:rPr>
              <a:t>3,719</a:t>
            </a:r>
            <a:r>
              <a:rPr lang="zh-TW" altLang="en-US" sz="2400">
                <a:ea typeface="標楷體" pitchFamily="65" charset="-120"/>
              </a:rPr>
              <a:t>人</a:t>
            </a:r>
            <a:r>
              <a:rPr lang="zh-TW" altLang="en-US"/>
              <a:t> 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180975" y="239077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標楷體" pitchFamily="65" charset="-120"/>
              </a:rPr>
              <a:t>690</a:t>
            </a:r>
            <a:r>
              <a:rPr lang="zh-TW" altLang="en-US" sz="2400">
                <a:ea typeface="標楷體" pitchFamily="65" charset="-120"/>
              </a:rPr>
              <a:t>人 </a:t>
            </a:r>
          </a:p>
        </p:txBody>
      </p:sp>
      <p:sp>
        <p:nvSpPr>
          <p:cNvPr id="28685" name="Text Box 14"/>
          <p:cNvSpPr txBox="1">
            <a:spLocks noChangeArrowheads="1"/>
          </p:cNvSpPr>
          <p:nvPr/>
        </p:nvSpPr>
        <p:spPr bwMode="auto">
          <a:xfrm>
            <a:off x="7758113" y="3200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標楷體" pitchFamily="65" charset="-120"/>
              </a:rPr>
              <a:t>1,216</a:t>
            </a:r>
            <a:r>
              <a:rPr lang="zh-TW" altLang="en-US" sz="2400">
                <a:ea typeface="標楷體" pitchFamily="65" charset="-120"/>
              </a:rPr>
              <a:t>人</a:t>
            </a:r>
            <a:r>
              <a:rPr lang="zh-TW" altLang="en-US"/>
              <a:t> </a:t>
            </a:r>
          </a:p>
        </p:txBody>
      </p:sp>
      <p:sp>
        <p:nvSpPr>
          <p:cNvPr id="28686" name="Text Box 15"/>
          <p:cNvSpPr txBox="1">
            <a:spLocks noChangeArrowheads="1"/>
          </p:cNvSpPr>
          <p:nvPr/>
        </p:nvSpPr>
        <p:spPr bwMode="auto">
          <a:xfrm>
            <a:off x="7786688" y="1495425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標楷體" pitchFamily="65" charset="-120"/>
              </a:rPr>
              <a:t>25,775</a:t>
            </a:r>
            <a:r>
              <a:rPr lang="zh-TW" altLang="en-US" sz="2400">
                <a:ea typeface="標楷體" pitchFamily="65" charset="-120"/>
              </a:rPr>
              <a:t>人 </a:t>
            </a:r>
          </a:p>
        </p:txBody>
      </p:sp>
      <p:sp>
        <p:nvSpPr>
          <p:cNvPr id="28687" name="Text Box 16"/>
          <p:cNvSpPr txBox="1">
            <a:spLocks noChangeArrowheads="1"/>
          </p:cNvSpPr>
          <p:nvPr/>
        </p:nvSpPr>
        <p:spPr bwMode="auto">
          <a:xfrm>
            <a:off x="8029575" y="2362200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標楷體" pitchFamily="65" charset="-120"/>
              </a:rPr>
              <a:t>432</a:t>
            </a:r>
            <a:r>
              <a:rPr lang="zh-TW" altLang="en-US" sz="2400">
                <a:ea typeface="標楷體" pitchFamily="65" charset="-120"/>
              </a:rPr>
              <a:t>人</a:t>
            </a:r>
          </a:p>
        </p:txBody>
      </p:sp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14288" y="154305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標楷體" pitchFamily="65" charset="-120"/>
              </a:rPr>
              <a:t>7,575</a:t>
            </a:r>
            <a:r>
              <a:rPr lang="en-US" altLang="zh-TW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10644457_729267980465586_2647945133024981377_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50355"/>
            <a:ext cx="5263686" cy="65144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1524000" y="62626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 b="1">
                <a:ea typeface="標楷體" pitchFamily="65" charset="-120"/>
              </a:rPr>
              <a:t>張崴耑老師製作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21653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37074" name="Group 2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278575"/>
              </p:ext>
            </p:extLst>
          </p:nvPr>
        </p:nvGraphicFramePr>
        <p:xfrm>
          <a:off x="395288" y="2454275"/>
          <a:ext cx="8424862" cy="2743200"/>
        </p:xfrm>
        <a:graphic>
          <a:graphicData uri="http://schemas.openxmlformats.org/drawingml/2006/table">
            <a:tbl>
              <a:tblPr/>
              <a:tblGrid>
                <a:gridCol w="527050"/>
                <a:gridCol w="525462"/>
                <a:gridCol w="527050"/>
                <a:gridCol w="527050"/>
                <a:gridCol w="525463"/>
                <a:gridCol w="527050"/>
                <a:gridCol w="527050"/>
                <a:gridCol w="527050"/>
                <a:gridCol w="525462"/>
                <a:gridCol w="527050"/>
                <a:gridCol w="527050"/>
                <a:gridCol w="525463"/>
                <a:gridCol w="527050"/>
                <a:gridCol w="527050"/>
                <a:gridCol w="525462"/>
                <a:gridCol w="527050"/>
              </a:tblGrid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阿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撒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不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魯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少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男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嘎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太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太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打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德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州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牌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賽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93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拉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阿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魯哇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撒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奇萊雅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布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農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魯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凱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阿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邵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族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卑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南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噶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瑪蘭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卡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那卡那富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泰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雅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太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魯閣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達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悟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賽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德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克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鄒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族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排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灣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賽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夏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/>
          </p:cNvSpPr>
          <p:nvPr/>
        </p:nvSpPr>
        <p:spPr bwMode="auto">
          <a:xfrm>
            <a:off x="2650934" y="332656"/>
            <a:ext cx="6192366" cy="884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TW" altLang="en-US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原住民</a:t>
            </a:r>
            <a:r>
              <a:rPr kumimoji="0" lang="en-US" altLang="zh-TW" sz="4800" b="1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16</a:t>
            </a:r>
            <a:r>
              <a:rPr kumimoji="0" lang="zh-TW" altLang="en-US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族  速記口訣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10644457_729267980465586_2647945133024981377_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75856" y="476672"/>
            <a:ext cx="5410944" cy="792088"/>
          </a:xfr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新細明體" charset="-120"/>
                <a:ea typeface="標楷體" pitchFamily="65" charset="-120"/>
                <a:cs typeface="+mn-cs"/>
              </a:rPr>
              <a:t>達悟族的飛魚文化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三月，招魚祭後族人開始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捕飛魚，但只限於晚上以火炬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照明吸引魚群。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四月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，准許白天用小船釣大魚，夜間則休息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五～七月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，開放白天捕飛魚，這幾個月也是最繁忙的季節，但除了飛魚以外，其他的漁類不准撈捕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。捕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了這麼多飛魚，吃不完的曬乾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儲存。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日為終食祭。所有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吃不完的飛魚也要全部丟棄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8775" indent="-358775">
              <a:spcBef>
                <a:spcPts val="0"/>
              </a:spcBef>
              <a:buNone/>
            </a:pPr>
            <a:r>
              <a:rPr lang="zh-TW" altLang="zh-TW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 panose="05040102010807070707" pitchFamily="18" charset="2"/>
              </a:rPr>
              <a:t>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</a:t>
            </a:r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的月份用不同的方式捕不同的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魚類，不僅</a:t>
            </a:r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調節了海洋魚類的生態，而吃飛魚的季節限制也遏止了濫捕、貪婪的情況發生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324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慈濟大學 人類發展研究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75" y="332656"/>
            <a:ext cx="8915400" cy="591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0" y="63341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00FF"/>
                </a:solidFill>
                <a:ea typeface="標楷體" pitchFamily="65" charset="-120"/>
              </a:rPr>
              <a:t> 南島語系分佈範圍</a:t>
            </a:r>
            <a:r>
              <a:rPr lang="zh-TW" altLang="en-US" sz="2800">
                <a:ea typeface="標楷體" pitchFamily="65" charset="-120"/>
              </a:rPr>
              <a:t>。     </a:t>
            </a:r>
            <a:r>
              <a:rPr lang="zh-TW" altLang="en-US" sz="2000">
                <a:ea typeface="標楷體" pitchFamily="65" charset="-120"/>
              </a:rPr>
              <a:t>圖片來源：慈濟大學人類發展研究所</a:t>
            </a:r>
          </a:p>
        </p:txBody>
      </p:sp>
      <p:sp>
        <p:nvSpPr>
          <p:cNvPr id="9219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480175"/>
            <a:ext cx="863600" cy="333375"/>
          </a:xfrm>
          <a:prstGeom prst="actionButtonReturn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87" y="0"/>
            <a:ext cx="9145660" cy="609329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" y="9826"/>
            <a:ext cx="9145660" cy="609329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" y="-9826"/>
            <a:ext cx="9137641" cy="608795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6" y="-6662"/>
            <a:ext cx="9145660" cy="609329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27597" y="6068207"/>
            <a:ext cx="9124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ea typeface="標楷體" panose="03000509000000000000" pitchFamily="65" charset="-120"/>
              </a:rPr>
              <a:t>蘭嶼是達悟族人居住的地方，這裡擁有美麗的海岸景致。</a:t>
            </a:r>
            <a:endParaRPr lang="en-US" altLang="zh-TW" sz="2000" b="1" dirty="0" smtClean="0"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ea typeface="標楷體" panose="03000509000000000000" pitchFamily="65" charset="-120"/>
              </a:rPr>
              <a:t>攝影：</a:t>
            </a:r>
            <a:r>
              <a:rPr lang="en-US" altLang="zh-TW" sz="2000" b="1" dirty="0" smtClean="0">
                <a:ea typeface="標楷體" panose="03000509000000000000" pitchFamily="65" charset="-120"/>
              </a:rPr>
              <a:t>Soon Wang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，網址：</a:t>
            </a:r>
            <a:r>
              <a:rPr lang="en-US" altLang="zh-TW" sz="2000" b="1" dirty="0">
                <a:ea typeface="標楷體" panose="03000509000000000000" pitchFamily="65" charset="-120"/>
              </a:rPr>
              <a:t>http://soonmis.pixnet.net/blog</a:t>
            </a:r>
            <a:endParaRPr lang="zh-TW" altLang="en-US" sz="2000" b="1" dirty="0"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27597" y="6062595"/>
            <a:ext cx="7092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ea typeface="標楷體" panose="03000509000000000000" pitchFamily="65" charset="-120"/>
              </a:rPr>
              <a:t>每年三月左右，隨著招魚祭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的展開，</a:t>
            </a:r>
            <a:r>
              <a:rPr lang="zh-TW" altLang="en-US" sz="2000" b="1" dirty="0">
                <a:ea typeface="標楷體" panose="03000509000000000000" pitchFamily="65" charset="-120"/>
              </a:rPr>
              <a:t>達悟人開始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忙著捕飛魚。</a:t>
            </a:r>
            <a:endParaRPr lang="en-US" altLang="zh-TW" sz="2000" b="1" dirty="0"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ea typeface="標楷體" panose="03000509000000000000" pitchFamily="65" charset="-120"/>
              </a:rPr>
              <a:t>攝影</a:t>
            </a:r>
            <a:r>
              <a:rPr lang="zh-TW" altLang="en-US" sz="2000" b="1" dirty="0">
                <a:ea typeface="標楷體" panose="03000509000000000000" pitchFamily="65" charset="-120"/>
              </a:rPr>
              <a:t>：</a:t>
            </a:r>
            <a:r>
              <a:rPr lang="en-US" altLang="zh-TW" sz="2000" b="1" dirty="0">
                <a:ea typeface="標楷體" panose="03000509000000000000" pitchFamily="65" charset="-120"/>
              </a:rPr>
              <a:t>Soon Wang</a:t>
            </a:r>
            <a:r>
              <a:rPr lang="zh-TW" altLang="en-US" sz="2000" b="1" dirty="0">
                <a:ea typeface="標楷體" panose="03000509000000000000" pitchFamily="65" charset="-120"/>
              </a:rPr>
              <a:t>，網址：</a:t>
            </a:r>
            <a:r>
              <a:rPr lang="en-US" altLang="zh-TW" sz="2000" b="1" dirty="0">
                <a:ea typeface="標楷體" panose="03000509000000000000" pitchFamily="65" charset="-120"/>
              </a:rPr>
              <a:t>http://soonmis.pixnet.net/blog</a:t>
            </a:r>
            <a:endParaRPr lang="zh-TW" altLang="en-US" sz="2000" b="1" dirty="0">
              <a:ea typeface="標楷體" panose="03000509000000000000" pitchFamily="65" charset="-120"/>
            </a:endParaRPr>
          </a:p>
          <a:p>
            <a:endParaRPr lang="zh-TW" altLang="en-US" sz="2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27596" y="6086868"/>
            <a:ext cx="9012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ea typeface="標楷體" panose="03000509000000000000" pitchFamily="65" charset="-120"/>
              </a:rPr>
              <a:t>所曬的飛魚乾必須在</a:t>
            </a:r>
            <a:r>
              <a:rPr lang="en-US" altLang="zh-TW" b="1" dirty="0" smtClean="0">
                <a:ea typeface="標楷體" panose="03000509000000000000" pitchFamily="65" charset="-120"/>
              </a:rPr>
              <a:t>10/15</a:t>
            </a:r>
            <a:r>
              <a:rPr lang="zh-TW" altLang="en-US" b="1" dirty="0" smtClean="0">
                <a:ea typeface="標楷體" panose="03000509000000000000" pitchFamily="65" charset="-120"/>
              </a:rPr>
              <a:t>前吃完，否則要全都丟掉，因此，族人了解只捕適當的量就好</a:t>
            </a:r>
            <a:endParaRPr lang="en-US" altLang="zh-TW" b="1" dirty="0" smtClean="0"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ea typeface="標楷體" panose="03000509000000000000" pitchFamily="65" charset="-120"/>
              </a:rPr>
              <a:t>攝影</a:t>
            </a:r>
            <a:r>
              <a:rPr lang="zh-TW" altLang="en-US" sz="2000" b="1" dirty="0">
                <a:ea typeface="標楷體" panose="03000509000000000000" pitchFamily="65" charset="-120"/>
              </a:rPr>
              <a:t>：</a:t>
            </a:r>
            <a:r>
              <a:rPr lang="en-US" altLang="zh-TW" sz="2000" b="1" dirty="0">
                <a:ea typeface="標楷體" panose="03000509000000000000" pitchFamily="65" charset="-120"/>
              </a:rPr>
              <a:t>Soon Wang</a:t>
            </a:r>
            <a:r>
              <a:rPr lang="zh-TW" altLang="en-US" sz="2000" b="1" dirty="0">
                <a:ea typeface="標楷體" panose="03000509000000000000" pitchFamily="65" charset="-120"/>
              </a:rPr>
              <a:t>，網址：</a:t>
            </a:r>
            <a:r>
              <a:rPr lang="en-US" altLang="zh-TW" sz="2000" b="1" dirty="0">
                <a:ea typeface="標楷體" panose="03000509000000000000" pitchFamily="65" charset="-120"/>
              </a:rPr>
              <a:t>http://soonmis.pixnet.net/blog</a:t>
            </a:r>
            <a:endParaRPr lang="zh-TW" altLang="en-US" b="1" dirty="0"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24810" y="6067665"/>
            <a:ext cx="89116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達悟族的拼板舟可說是族人的第二生命，全船由白、紅、黑三色構成。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>
                <a:ea typeface="標楷體" panose="03000509000000000000" pitchFamily="65" charset="-120"/>
              </a:rPr>
              <a:t>攝影：</a:t>
            </a:r>
            <a:r>
              <a:rPr lang="en-US" altLang="zh-TW" sz="2000" b="1" dirty="0">
                <a:ea typeface="標楷體" panose="03000509000000000000" pitchFamily="65" charset="-120"/>
              </a:rPr>
              <a:t>Soon Wang</a:t>
            </a:r>
            <a:r>
              <a:rPr lang="zh-TW" altLang="en-US" sz="2000" b="1" dirty="0">
                <a:ea typeface="標楷體" panose="03000509000000000000" pitchFamily="65" charset="-120"/>
              </a:rPr>
              <a:t>，網址：</a:t>
            </a:r>
            <a:r>
              <a:rPr lang="en-US" altLang="zh-TW" sz="2000" b="1" dirty="0">
                <a:ea typeface="標楷體" panose="03000509000000000000" pitchFamily="65" charset="-120"/>
              </a:rPr>
              <a:t>http://soonmis.pixnet.net/blog</a:t>
            </a:r>
            <a:endParaRPr lang="zh-TW" altLang="en-US" sz="2000" b="1" dirty="0">
              <a:ea typeface="標楷體" panose="03000509000000000000" pitchFamily="65" charset="-120"/>
            </a:endParaRPr>
          </a:p>
          <a:p>
            <a:endParaRPr lang="zh-TW" altLang="en-US" b="1" dirty="0"/>
          </a:p>
        </p:txBody>
      </p:sp>
      <p:sp>
        <p:nvSpPr>
          <p:cNvPr id="13" name="橢圓 12"/>
          <p:cNvSpPr/>
          <p:nvPr/>
        </p:nvSpPr>
        <p:spPr>
          <a:xfrm>
            <a:off x="4370109" y="3912464"/>
            <a:ext cx="936104" cy="936104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圖說文字 13"/>
          <p:cNvSpPr/>
          <p:nvPr/>
        </p:nvSpPr>
        <p:spPr>
          <a:xfrm>
            <a:off x="899592" y="2276872"/>
            <a:ext cx="2736304" cy="1872208"/>
          </a:xfrm>
          <a:prstGeom prst="wedgeRoundRectCallout">
            <a:avLst>
              <a:gd name="adj1" fmla="val 83604"/>
              <a:gd name="adj2" fmla="val 55286"/>
              <a:gd name="adj3" fmla="val 16667"/>
            </a:avLst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0" rIns="36000"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船眼：位在船首的船眼可以幫助船主人找尋飛魚蹤跡。</a:t>
            </a:r>
            <a:endPara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211960" y="3284984"/>
            <a:ext cx="936104" cy="936104"/>
          </a:xfrm>
          <a:prstGeom prst="ellipse">
            <a:avLst/>
          </a:prstGeom>
          <a:noFill/>
          <a:ln w="101600">
            <a:solidFill>
              <a:srgbClr val="99FF3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圖說文字 15"/>
          <p:cNvSpPr/>
          <p:nvPr/>
        </p:nvSpPr>
        <p:spPr>
          <a:xfrm>
            <a:off x="5306212" y="188639"/>
            <a:ext cx="3586268" cy="2988000"/>
          </a:xfrm>
          <a:prstGeom prst="wedgeRoundRectCallout">
            <a:avLst>
              <a:gd name="adj1" fmla="val -60857"/>
              <a:gd name="adj2" fmla="val 58932"/>
              <a:gd name="adj3" fmla="val 16667"/>
            </a:avLst>
          </a:prstGeom>
          <a:solidFill>
            <a:srgbClr val="99FF3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0" rIns="36000" rtlCol="0" anchor="ctr"/>
          <a:lstStyle/>
          <a:p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人形紋：</a:t>
            </a:r>
            <a:endParaRPr lang="en-US" altLang="zh-TW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傳說是幫助達悟族人製船、捕魚、耕種的教導者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馬加麻歐古。也有人認為其手長腳長的圖案象徵族人游得快，可以捕更多魚</a:t>
            </a:r>
            <a:endPara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311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1" grpId="0"/>
      <p:bldP spid="11" grpId="1"/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/>
          <a:lstStyle/>
          <a:p>
            <a:pPr>
              <a:lnSpc>
                <a:spcPts val="4300"/>
              </a:lnSpc>
              <a:spcBef>
                <a:spcPts val="0"/>
              </a:spcBef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魚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可以分為：</a:t>
            </a:r>
            <a:b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人魚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只有老人可以食用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300"/>
              </a:lnSpc>
              <a:spcBef>
                <a:spcPts val="0"/>
              </a:spcBef>
              <a:buNone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男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人魚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味腥、皮如砂紙，女人不能食用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300"/>
              </a:lnSpc>
              <a:spcBef>
                <a:spcPts val="0"/>
              </a:spcBef>
              <a:buNone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女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人魚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肉質鮮美，任何人皆可食用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lnSpc>
                <a:spcPts val="4300"/>
              </a:lnSpc>
              <a:spcBef>
                <a:spcPts val="0"/>
              </a:spcBef>
              <a:buNone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3" panose="05040102010807070707" pitchFamily="18" charset="2"/>
              </a:rPr>
              <a:t>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達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悟男子在捕魚時，必須捕撈到不同種的魚，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  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300"/>
              </a:lnSpc>
              <a:spcBef>
                <a:spcPts val="0"/>
              </a:spcBef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供應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家裡的男女老少享用。間接地抑制了過量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捕 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300"/>
              </a:lnSpc>
              <a:spcBef>
                <a:spcPts val="0"/>
              </a:spcBef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殺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單一魚類的危機，也兼顧了生態保育的平衡。</a:t>
            </a:r>
          </a:p>
          <a:p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275856" y="476672"/>
            <a:ext cx="5410944" cy="792088"/>
          </a:xfr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新細明體" charset="-120"/>
                <a:ea typeface="標楷體" pitchFamily="65" charset="-120"/>
                <a:cs typeface="+mn-cs"/>
              </a:rPr>
              <a:t>達悟族的飛魚文化</a:t>
            </a:r>
          </a:p>
        </p:txBody>
      </p:sp>
    </p:spTree>
    <p:extLst>
      <p:ext uri="{BB962C8B-B14F-4D97-AF65-F5344CB8AC3E}">
        <p14:creationId xmlns:p14="http://schemas.microsoft.com/office/powerpoint/2010/main" val="124049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443663" y="6381750"/>
            <a:ext cx="2555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林務局</a:t>
            </a:r>
            <a:r>
              <a:rPr lang="en-US" altLang="zh-TW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屏東林管處</a:t>
            </a:r>
            <a:endParaRPr lang="en-US" altLang="zh-TW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5220072" y="332656"/>
            <a:ext cx="3551220" cy="884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TW" altLang="en-US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延伸閱讀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346010"/>
            <a:ext cx="4608512" cy="626150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P12-13各時代小人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9077" y="1916832"/>
            <a:ext cx="38146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29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589641" y="260648"/>
            <a:ext cx="7833508" cy="972000"/>
          </a:xfrm>
          <a:prstGeom prst="rect">
            <a:avLst/>
          </a:prstGeom>
          <a:blipFill dpi="0" rotWithShape="1">
            <a:blip r:embed="rId2">
              <a:alphaModFix amt="79000"/>
            </a:blip>
            <a:srcRect/>
            <a:tile tx="0" ty="0" sx="100000" sy="100000" flip="none" algn="tl"/>
          </a:blipFill>
          <a:ln w="1016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120650" prstMaterial="matte">
            <a:bevelT w="63500" h="63500" prst="relaxedInset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24104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9pPr>
          </a:lstStyle>
          <a:p>
            <a:r>
              <a:rPr kumimoji="0" lang="zh-TW" altLang="en-US" sz="5400" b="1" dirty="0" smtClean="0">
                <a:solidFill>
                  <a:schemeClr val="tx1"/>
                </a:solidFill>
                <a:latin typeface="Lucida Sans"/>
                <a:ea typeface="標楷體" pitchFamily="65" charset="-120"/>
              </a:rPr>
              <a:t>五、原住民的傳說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457200" y="1844675"/>
            <a:ext cx="8229600" cy="259238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1" dirty="0" smtClean="0">
                <a:ea typeface="標楷體" pitchFamily="65" charset="-120"/>
              </a:rPr>
              <a:t>賽夏族</a:t>
            </a:r>
            <a:r>
              <a:rPr lang="en-US" altLang="zh-TW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TW" altLang="en-US" b="1" dirty="0" smtClean="0">
                <a:ea typeface="標楷體" pitchFamily="65" charset="-120"/>
              </a:rPr>
              <a:t>矮靈傳說</a:t>
            </a:r>
            <a:r>
              <a:rPr lang="en-US" altLang="zh-TW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TW" altLang="en-US" b="1" dirty="0">
                <a:ea typeface="標楷體" pitchFamily="65" charset="-120"/>
              </a:rPr>
              <a:t>：矮靈祭</a:t>
            </a:r>
          </a:p>
          <a:p>
            <a:pPr>
              <a:lnSpc>
                <a:spcPct val="120000"/>
              </a:lnSpc>
            </a:pPr>
            <a:r>
              <a:rPr lang="zh-TW" altLang="en-US" b="1" dirty="0" smtClean="0">
                <a:ea typeface="標楷體" pitchFamily="65" charset="-120"/>
              </a:rPr>
              <a:t>布農族</a:t>
            </a:r>
            <a:r>
              <a:rPr lang="en-US" altLang="zh-TW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TW" altLang="en-US" b="1" dirty="0" smtClean="0">
                <a:ea typeface="標楷體" pitchFamily="65" charset="-120"/>
              </a:rPr>
              <a:t>英雄</a:t>
            </a:r>
            <a:r>
              <a:rPr lang="en-US" altLang="zh-TW" b="1" dirty="0">
                <a:ea typeface="標楷體" pitchFamily="65" charset="-120"/>
              </a:rPr>
              <a:t>——</a:t>
            </a:r>
            <a:r>
              <a:rPr lang="zh-TW" altLang="en-US" b="1" dirty="0" smtClean="0">
                <a:ea typeface="標楷體" pitchFamily="65" charset="-120"/>
              </a:rPr>
              <a:t>海皮斯</a:t>
            </a:r>
            <a:r>
              <a:rPr lang="en-US" altLang="zh-TW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TW" altLang="en-US" b="1" dirty="0">
                <a:ea typeface="標楷體" pitchFamily="65" charset="-120"/>
              </a:rPr>
              <a:t>：紅嘴黑鵯</a:t>
            </a:r>
          </a:p>
          <a:p>
            <a:pPr>
              <a:lnSpc>
                <a:spcPct val="120000"/>
              </a:lnSpc>
            </a:pPr>
            <a:r>
              <a:rPr lang="zh-TW" altLang="en-US" b="1" dirty="0" smtClean="0">
                <a:ea typeface="標楷體" pitchFamily="65" charset="-120"/>
              </a:rPr>
              <a:t>邵族</a:t>
            </a:r>
            <a:r>
              <a:rPr lang="en-US" altLang="zh-TW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TW" altLang="en-US" b="1" dirty="0" smtClean="0">
                <a:ea typeface="標楷體" pitchFamily="65" charset="-120"/>
              </a:rPr>
              <a:t>勇者鬥惡龍</a:t>
            </a:r>
            <a:r>
              <a:rPr lang="en-US" altLang="zh-TW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TW" altLang="en-US" b="1" dirty="0">
                <a:ea typeface="標楷體" pitchFamily="65" charset="-120"/>
              </a:rPr>
              <a:t>：日月潭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/>
          </p:cNvSpPr>
          <p:nvPr/>
        </p:nvSpPr>
        <p:spPr bwMode="auto">
          <a:xfrm>
            <a:off x="2774331" y="113445"/>
            <a:ext cx="5688632" cy="884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altLang="zh-TW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【</a:t>
            </a:r>
            <a:r>
              <a:rPr kumimoji="0" lang="zh-TW" altLang="en-US" sz="4800" b="1" dirty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賽夏</a:t>
            </a:r>
            <a:r>
              <a:rPr kumimoji="0" lang="zh-TW" altLang="en-US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族</a:t>
            </a:r>
            <a:r>
              <a:rPr kumimoji="0" lang="en-US" altLang="zh-TW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】</a:t>
            </a:r>
            <a:r>
              <a:rPr kumimoji="0" lang="zh-TW" altLang="en-US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矮靈傳說</a:t>
            </a:r>
          </a:p>
        </p:txBody>
      </p:sp>
      <p:pic>
        <p:nvPicPr>
          <p:cNvPr id="31745" name="Picture 8" descr="賽夏族 Saisiy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84313"/>
            <a:ext cx="76327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4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700213"/>
            <a:ext cx="6121400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403350" y="6092825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ea typeface="標楷體" pitchFamily="65" charset="-120"/>
              </a:rPr>
              <a:t>圖片：小蕃薯網頁</a:t>
            </a:r>
          </a:p>
        </p:txBody>
      </p:sp>
      <p:pic>
        <p:nvPicPr>
          <p:cNvPr id="27657" name="Picture 9" descr="劉瑞鎮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7993062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835150" y="1484313"/>
            <a:ext cx="676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dirty="0" smtClean="0">
                <a:ea typeface="標楷體" pitchFamily="65" charset="-120"/>
              </a:rPr>
              <a:t>臺灣</a:t>
            </a:r>
            <a:r>
              <a:rPr lang="zh-TW" altLang="en-US" b="1" dirty="0">
                <a:ea typeface="標楷體" pitchFamily="65" charset="-120"/>
              </a:rPr>
              <a:t>山枇杷</a:t>
            </a:r>
            <a:r>
              <a:rPr lang="en-US" altLang="zh-TW" b="1" dirty="0">
                <a:ea typeface="標楷體" pitchFamily="65" charset="-120"/>
              </a:rPr>
              <a:t>-</a:t>
            </a:r>
            <a:r>
              <a:rPr lang="zh-TW" altLang="en-US" b="1" dirty="0">
                <a:ea typeface="標楷體" pitchFamily="65" charset="-120"/>
              </a:rPr>
              <a:t>劉瑞鎮攝影，引</a:t>
            </a:r>
            <a:r>
              <a:rPr lang="zh-TW" altLang="en-US" b="1" dirty="0" smtClean="0">
                <a:ea typeface="標楷體" pitchFamily="65" charset="-120"/>
              </a:rPr>
              <a:t>自</a:t>
            </a:r>
            <a:r>
              <a:rPr kumimoji="0" lang="zh-TW" altLang="en-US" b="1" dirty="0" smtClean="0">
                <a:ea typeface="標楷體" pitchFamily="65" charset="-120"/>
              </a:rPr>
              <a:t>臺灣</a:t>
            </a:r>
            <a:r>
              <a:rPr kumimoji="0" lang="zh-TW" altLang="en-US" b="1" dirty="0">
                <a:ea typeface="標楷體" pitchFamily="65" charset="-120"/>
              </a:rPr>
              <a:t>生物多樣性資訊入口網</a:t>
            </a:r>
          </a:p>
        </p:txBody>
      </p:sp>
      <p:pic>
        <p:nvPicPr>
          <p:cNvPr id="27659" name="Picture 11" descr="山棕9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271588"/>
            <a:ext cx="7413625" cy="55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6529388" y="642778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山棕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作者自攝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900113" y="6308725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山棕 作者自攝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5435600" y="1262063"/>
            <a:ext cx="3097213" cy="3667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dirty="0">
                <a:ea typeface="標楷體" pitchFamily="65" charset="-120"/>
              </a:rPr>
              <a:t>圖</a:t>
            </a:r>
            <a:r>
              <a:rPr lang="zh-TW" altLang="en-US" b="1" dirty="0" smtClean="0">
                <a:ea typeface="標楷體" pitchFamily="65" charset="-120"/>
              </a:rPr>
              <a:t>：臺灣</a:t>
            </a:r>
            <a:r>
              <a:rPr lang="zh-TW" altLang="en-US" b="1" dirty="0">
                <a:ea typeface="標楷體" pitchFamily="65" charset="-120"/>
              </a:rPr>
              <a:t>原住民神話與傳說</a:t>
            </a:r>
          </a:p>
        </p:txBody>
      </p:sp>
      <p:pic>
        <p:nvPicPr>
          <p:cNvPr id="49164" name="Picture 12" descr="s1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1390650"/>
            <a:ext cx="7086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山棕9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77163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5" name="Oval 17"/>
          <p:cNvSpPr>
            <a:spLocks noChangeArrowheads="1"/>
          </p:cNvSpPr>
          <p:nvPr/>
        </p:nvSpPr>
        <p:spPr bwMode="auto">
          <a:xfrm>
            <a:off x="990600" y="2974975"/>
            <a:ext cx="2952750" cy="2663825"/>
          </a:xfrm>
          <a:prstGeom prst="ellipse">
            <a:avLst/>
          </a:prstGeom>
          <a:noFill/>
          <a:ln w="1143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7667" name="Picture 19" descr="e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9763" y="1143000"/>
            <a:ext cx="7920037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8" grpId="0"/>
      <p:bldP spid="27662" grpId="0"/>
      <p:bldP spid="27668" grpId="0" animBg="1"/>
      <p:bldP spid="2766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紅嘴黑鵯-D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512888"/>
            <a:ext cx="78486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5"/>
          <p:cNvSpPr>
            <a:spLocks noGrp="1"/>
          </p:cNvSpPr>
          <p:nvPr>
            <p:ph type="title" idx="4294967295"/>
          </p:nvPr>
        </p:nvSpPr>
        <p:spPr>
          <a:xfrm>
            <a:off x="2527656" y="197525"/>
            <a:ext cx="6292816" cy="864000"/>
          </a:xfr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【</a:t>
            </a:r>
            <a:r>
              <a:rPr lang="zh-TW" altLang="en-US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布農族</a:t>
            </a:r>
            <a:r>
              <a:rPr lang="en-US" altLang="zh-TW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】</a:t>
            </a:r>
            <a:r>
              <a:rPr lang="zh-TW" altLang="en-US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英雄海皮斯</a:t>
            </a:r>
            <a:endParaRPr lang="zh-TW" altLang="en-US" sz="4800" b="1" dirty="0">
              <a:solidFill>
                <a:schemeClr val="bg1"/>
              </a:solidFill>
              <a:latin typeface="新細明體" charset="-120"/>
              <a:ea typeface="標楷體" pitchFamily="65" charset="-120"/>
            </a:endParaRP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7019925" y="630237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solidFill>
                  <a:schemeClr val="bg1"/>
                </a:solidFill>
                <a:ea typeface="標楷體" pitchFamily="65" charset="-120"/>
              </a:rPr>
              <a:t>吳志典攝影</a:t>
            </a:r>
          </a:p>
        </p:txBody>
      </p:sp>
      <p:pic>
        <p:nvPicPr>
          <p:cNvPr id="74760" name="Picture 8" descr="013審久以前布農族的神與一條大蛇鬥法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357313"/>
            <a:ext cx="6985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258888" y="630872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農委會</a:t>
            </a:r>
            <a:r>
              <a:rPr lang="en-US" altLang="zh-TW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百步蛇</a:t>
            </a:r>
            <a:endParaRPr lang="en-US" altLang="zh-TW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4761" name="Picture 9" descr="014族人都逃至玉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850" y="1241425"/>
            <a:ext cx="74882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10" descr="015首先派青蛙去取火種-諸羅樹蛙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341438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3" name="Picture 11" descr="016可愛的蛙蛙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1341438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6" name="Picture 14" descr="圖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5613" y="1293813"/>
            <a:ext cx="8316912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684213" y="623728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楊懿如 青蛙小站</a:t>
            </a:r>
          </a:p>
        </p:txBody>
      </p:sp>
      <p:pic>
        <p:nvPicPr>
          <p:cNvPr id="74768" name="Picture 16" descr="鱉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3413" y="1385888"/>
            <a:ext cx="8064500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314325" y="6381750"/>
            <a:ext cx="8532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1">
                <a:solidFill>
                  <a:schemeClr val="bg1"/>
                </a:solidFill>
              </a:rPr>
              <a:t>Credit</a:t>
            </a:r>
            <a:r>
              <a:rPr lang="zh-TW" altLang="en-US" sz="1600" b="1">
                <a:solidFill>
                  <a:schemeClr val="bg1"/>
                </a:solidFill>
              </a:rPr>
              <a:t>：</a:t>
            </a:r>
            <a:r>
              <a:rPr lang="en-US" altLang="zh-TW" sz="1600" b="1">
                <a:solidFill>
                  <a:schemeClr val="bg1"/>
                </a:solidFill>
              </a:rPr>
              <a:t>Suzanne L. &amp; Joseph T. Collins / Photo Researchers / Universal Images Group</a:t>
            </a:r>
            <a:endParaRPr lang="zh-TW" altLang="en-US" sz="1600" b="1">
              <a:solidFill>
                <a:schemeClr val="bg1"/>
              </a:solidFill>
            </a:endParaRPr>
          </a:p>
        </p:txBody>
      </p:sp>
      <p:pic>
        <p:nvPicPr>
          <p:cNvPr id="74770" name="Picture 18" descr="巴西龜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1773238"/>
            <a:ext cx="82089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468313" y="6021388"/>
            <a:ext cx="8207375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/>
              <a:t>Credit</a:t>
            </a:r>
            <a:r>
              <a:rPr lang="zh-TW" altLang="en-US" b="1"/>
              <a:t>：</a:t>
            </a:r>
            <a:r>
              <a:rPr lang="en-US" altLang="zh-TW" b="1"/>
              <a:t>Geoff Brightling/ Dorling Kindersley / Universal Images Group</a:t>
            </a:r>
            <a:endParaRPr lang="zh-TW" altLang="en-US" b="1"/>
          </a:p>
        </p:txBody>
      </p:sp>
      <p:pic>
        <p:nvPicPr>
          <p:cNvPr id="74773" name="Picture 21" descr="烏頭翁-廖本興 (7)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273175"/>
            <a:ext cx="8351837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6877050" y="630872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廖本興 攝影</a:t>
            </a:r>
          </a:p>
        </p:txBody>
      </p:sp>
      <p:pic>
        <p:nvPicPr>
          <p:cNvPr id="74775" name="Picture 23" descr="白頭翁--廖本興 (1)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8351837" cy="55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6300788" y="6237288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solidFill>
                  <a:schemeClr val="bg1"/>
                </a:solidFill>
                <a:ea typeface="標楷體" pitchFamily="65" charset="-120"/>
              </a:rPr>
              <a:t>廖本興 攝影</a:t>
            </a:r>
          </a:p>
        </p:txBody>
      </p:sp>
      <p:pic>
        <p:nvPicPr>
          <p:cNvPr id="74777" name="Picture 25" descr="紅嘴黑鵯-DW (9)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75596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6740525" y="1557338"/>
            <a:ext cx="1511300" cy="3667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吳志典 攝影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  <p:bldP spid="74767" grpId="0"/>
      <p:bldP spid="74769" grpId="0"/>
      <p:bldP spid="74771" grpId="0" animBg="1"/>
      <p:bldP spid="74774" grpId="0"/>
      <p:bldP spid="74776" grpId="0"/>
      <p:bldP spid="7477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>
          <a:xfrm>
            <a:off x="2843808" y="176808"/>
            <a:ext cx="5689129" cy="900000"/>
          </a:xfr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【</a:t>
            </a:r>
            <a:r>
              <a:rPr lang="zh-TW" altLang="en-US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邵族</a:t>
            </a:r>
            <a:r>
              <a:rPr lang="en-US" altLang="zh-TW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】</a:t>
            </a:r>
            <a:r>
              <a:rPr lang="zh-TW" altLang="en-US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  <a:cs typeface="+mn-cs"/>
              </a:rPr>
              <a:t>勇</a:t>
            </a:r>
            <a:r>
              <a:rPr lang="zh-TW" altLang="en-US" sz="4800" b="1" dirty="0">
                <a:solidFill>
                  <a:schemeClr val="bg1"/>
                </a:solidFill>
                <a:latin typeface="新細明體" charset="-120"/>
                <a:ea typeface="標楷體" pitchFamily="65" charset="-120"/>
                <a:cs typeface="+mn-cs"/>
              </a:rPr>
              <a:t>者鬥惡龍</a:t>
            </a:r>
          </a:p>
        </p:txBody>
      </p:sp>
      <p:pic>
        <p:nvPicPr>
          <p:cNvPr id="33794" name="Picture 4" descr="%E9%82%B5%E6%97%8F%E5%85%AC%E4%BB%9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763270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692275" y="6086475"/>
            <a:ext cx="626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solidFill>
                  <a:srgbClr val="000000"/>
                </a:solidFill>
                <a:ea typeface="標楷體" pitchFamily="65" charset="-120"/>
              </a:rPr>
              <a:t>圖片設計：放</a:t>
            </a:r>
            <a:r>
              <a:rPr lang="en-US" altLang="zh-TW" b="1">
                <a:solidFill>
                  <a:srgbClr val="000000"/>
                </a:solidFill>
                <a:latin typeface="新細明體" charset="-120"/>
                <a:ea typeface="標楷體" pitchFamily="65" charset="-120"/>
              </a:rPr>
              <a:t>•</a:t>
            </a:r>
            <a:r>
              <a:rPr lang="zh-TW" altLang="en-US" b="1">
                <a:solidFill>
                  <a:srgbClr val="000000"/>
                </a:solidFill>
                <a:latin typeface="新細明體" charset="-120"/>
                <a:ea typeface="標楷體" pitchFamily="65" charset="-120"/>
              </a:rPr>
              <a:t>設計，</a:t>
            </a:r>
            <a:r>
              <a:rPr lang="en-US" altLang="zh-TW" b="1">
                <a:solidFill>
                  <a:srgbClr val="000000"/>
                </a:solidFill>
                <a:ea typeface="標楷體" pitchFamily="65" charset="-120"/>
                <a:hlinkClick r:id="rId3"/>
              </a:rPr>
              <a:t>http://holdennews.blogspot.tw</a:t>
            </a:r>
            <a:r>
              <a:rPr lang="en-US" altLang="zh-TW" b="1">
                <a:solidFill>
                  <a:srgbClr val="000000"/>
                </a:solidFill>
                <a:ea typeface="標楷體" pitchFamily="65" charset="-120"/>
              </a:rPr>
              <a:t> </a:t>
            </a:r>
          </a:p>
        </p:txBody>
      </p:sp>
      <p:pic>
        <p:nvPicPr>
          <p:cNvPr id="71686" name="Picture 6" descr="小魯電子報313期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557338"/>
            <a:ext cx="70580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5795963" y="616585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solidFill>
                  <a:srgbClr val="000000"/>
                </a:solidFill>
                <a:ea typeface="標楷體" pitchFamily="65" charset="-120"/>
              </a:rPr>
              <a:t>圖：小魯電子報</a:t>
            </a:r>
          </a:p>
        </p:txBody>
      </p:sp>
      <p:pic>
        <p:nvPicPr>
          <p:cNvPr id="71688" name="Picture 8" descr="File:Chamaecyparis formosensi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3790950" cy="54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9" name="Picture 9" descr="Scisso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1268413"/>
            <a:ext cx="42481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468650" y="6027738"/>
            <a:ext cx="3770313" cy="64135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dirty="0">
                <a:solidFill>
                  <a:srgbClr val="000000"/>
                </a:solidFill>
                <a:ea typeface="標楷體" pitchFamily="65" charset="-120"/>
              </a:rPr>
              <a:t>老婆婆說出的惡龍的祕密～圖為阿里山神木。引自維基百科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4427538" y="3213100"/>
            <a:ext cx="40322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600" b="1">
                <a:solidFill>
                  <a:srgbClr val="FFFF00"/>
                </a:solidFill>
                <a:ea typeface="標楷體" pitchFamily="65" charset="-120"/>
              </a:rPr>
              <a:t>可剪斷惡龍喉嚨的金剪刀就在阿里山底。</a:t>
            </a:r>
            <a:r>
              <a:rPr lang="en-US" altLang="zh-TW" sz="1300">
                <a:solidFill>
                  <a:srgbClr val="FFFF00"/>
                </a:solidFill>
              </a:rPr>
              <a:t>Credit</a:t>
            </a:r>
            <a:r>
              <a:rPr lang="zh-TW" altLang="en-US" sz="1300">
                <a:solidFill>
                  <a:srgbClr val="FFFF00"/>
                </a:solidFill>
              </a:rPr>
              <a:t>：</a:t>
            </a:r>
            <a:r>
              <a:rPr lang="en-US" altLang="zh-TW" sz="1300">
                <a:solidFill>
                  <a:srgbClr val="FFFF00"/>
                </a:solidFill>
              </a:rPr>
              <a:t>PATRICK LLEWELYN-DAVIES / SCIENCE PHOTO LIBRARY / Universal Images Group</a:t>
            </a:r>
          </a:p>
        </p:txBody>
      </p:sp>
      <p:pic>
        <p:nvPicPr>
          <p:cNvPr id="71692" name="Picture 12" descr="東方兀蘭戰斧 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4005263"/>
            <a:ext cx="42481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4140200" y="6092825"/>
            <a:ext cx="4464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solidFill>
                  <a:srgbClr val="FFFF66"/>
                </a:solidFill>
                <a:ea typeface="標楷體" pitchFamily="65" charset="-120"/>
              </a:rPr>
              <a:t>金斧頭能劈開惡龍的頭殼。</a:t>
            </a:r>
            <a:r>
              <a:rPr lang="en-US" altLang="zh-TW" sz="1400" b="1">
                <a:solidFill>
                  <a:srgbClr val="FFFF66"/>
                </a:solidFill>
                <a:ea typeface="標楷體" pitchFamily="65" charset="-120"/>
              </a:rPr>
              <a:t>Credit</a:t>
            </a:r>
            <a:r>
              <a:rPr lang="zh-TW" altLang="en-US" sz="1400" b="1">
                <a:solidFill>
                  <a:srgbClr val="FFFF66"/>
                </a:solidFill>
                <a:ea typeface="標楷體" pitchFamily="65" charset="-120"/>
              </a:rPr>
              <a:t>：</a:t>
            </a:r>
            <a:r>
              <a:rPr lang="en-US" altLang="zh-TW" sz="1400" b="1">
                <a:solidFill>
                  <a:srgbClr val="FFFF66"/>
                </a:solidFill>
                <a:ea typeface="標楷體" pitchFamily="65" charset="-120"/>
              </a:rPr>
              <a:t>Bridgeman Art Library / Universal Images Group</a:t>
            </a:r>
          </a:p>
        </p:txBody>
      </p:sp>
      <p:pic>
        <p:nvPicPr>
          <p:cNvPr id="71694" name="Picture 14" descr="日月潭10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99" y="1241425"/>
            <a:ext cx="8064500" cy="541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821461" y="6215064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 dirty="0">
                <a:solidFill>
                  <a:schemeClr val="bg1"/>
                </a:solidFill>
                <a:ea typeface="標楷體" pitchFamily="65" charset="-120"/>
              </a:rPr>
              <a:t>作者自攝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/>
      <p:bldP spid="71690" grpId="0" animBg="1"/>
      <p:bldP spid="71691" grpId="0"/>
      <p:bldP spid="71693" grpId="0"/>
      <p:bldP spid="7169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41438"/>
            <a:ext cx="8507413" cy="5327650"/>
          </a:xfrm>
        </p:spPr>
        <p:txBody>
          <a:bodyPr/>
          <a:lstStyle/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zh-TW" altLang="en-US" sz="1800" b="1" dirty="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慈濟大學人類發展研究所，網址：</a:t>
            </a:r>
            <a:r>
              <a:rPr lang="en-US" altLang="zh-TW" sz="1800" b="1" dirty="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hlinkClick r:id="rId2"/>
              </a:rPr>
              <a:t>http://www.hdi.tcu.edu.tw/</a:t>
            </a:r>
            <a:r>
              <a:rPr lang="en-US" altLang="zh-TW" sz="1800" b="1" dirty="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 </a:t>
            </a: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kumimoji="1" lang="zh-TW" altLang="en-US" sz="1800" b="1" dirty="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周婉窈</a:t>
            </a:r>
            <a:r>
              <a:rPr kumimoji="1" lang="en-US" altLang="zh-TW" sz="1800" b="1" dirty="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《</a:t>
            </a:r>
            <a:r>
              <a:rPr kumimoji="1" lang="zh-TW" altLang="en-US" sz="1800" b="1" dirty="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臺灣歷史圖說</a:t>
            </a:r>
            <a:r>
              <a:rPr kumimoji="1" lang="en-US" altLang="zh-TW" sz="1800" b="1" dirty="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》</a:t>
            </a:r>
            <a:r>
              <a:rPr kumimoji="1" lang="zh-TW" altLang="en-US" sz="1800" b="1" dirty="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（臺北市：聯經，</a:t>
            </a:r>
            <a:r>
              <a:rPr kumimoji="1" lang="en-US" altLang="zh-TW" sz="1800" b="1" dirty="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1998</a:t>
            </a:r>
            <a:r>
              <a:rPr kumimoji="1" lang="zh-TW" altLang="en-US" sz="1800" b="1" dirty="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）。</a:t>
            </a: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kumimoji="1" lang="zh-TW" altLang="en-US" sz="1800" b="1" dirty="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維基百科，網址：</a:t>
            </a:r>
            <a:r>
              <a:rPr kumimoji="1" lang="en-US" altLang="zh-TW" sz="1800" b="1" dirty="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hlinkClick r:id="rId3"/>
              </a:rPr>
              <a:t>http://zh.wikipedia.org/</a:t>
            </a:r>
            <a:endParaRPr kumimoji="1" lang="en-US" altLang="zh-TW" sz="1800" b="1" dirty="0" smtClean="0">
              <a:solidFill>
                <a:schemeClr val="tx1"/>
              </a:solidFill>
              <a:latin typeface="Book Antiqua" pitchFamily="18" charset="0"/>
              <a:ea typeface="標楷體" pitchFamily="65" charset="-120"/>
            </a:endParaRP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zh-TW" altLang="en-US" sz="1800" b="1" dirty="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明</a:t>
            </a:r>
            <a:r>
              <a:rPr lang="zh-TW" altLang="en-US" sz="1800" b="1" dirty="0" smtClean="0">
                <a:solidFill>
                  <a:schemeClr val="tx1"/>
                </a:solidFill>
                <a:latin typeface="新細明體" charset="-120"/>
                <a:ea typeface="標楷體" pitchFamily="65" charset="-120"/>
              </a:rPr>
              <a:t>・</a:t>
            </a:r>
            <a:r>
              <a:rPr lang="zh-TW" altLang="en-US" sz="1800" b="1" dirty="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陳第，</a:t>
            </a:r>
            <a:r>
              <a:rPr lang="en-US" altLang="zh-TW" sz="1800" b="1" dirty="0" smtClean="0">
                <a:solidFill>
                  <a:schemeClr val="tx1"/>
                </a:solidFill>
                <a:latin typeface="新細明體" charset="-120"/>
                <a:ea typeface="標楷體" pitchFamily="65" charset="-120"/>
              </a:rPr>
              <a:t>《</a:t>
            </a:r>
            <a:r>
              <a:rPr lang="zh-TW" altLang="en-US" sz="1800" b="1" dirty="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東番記</a:t>
            </a:r>
            <a:r>
              <a:rPr lang="en-US" altLang="zh-TW" sz="1800" b="1" dirty="0" smtClean="0">
                <a:solidFill>
                  <a:schemeClr val="tx1"/>
                </a:solidFill>
                <a:latin typeface="新細明體" charset="-120"/>
                <a:ea typeface="標楷體" pitchFamily="65" charset="-120"/>
              </a:rPr>
              <a:t>》</a:t>
            </a:r>
            <a:r>
              <a:rPr lang="zh-TW" altLang="en-US" sz="1800" b="1" dirty="0" smtClean="0">
                <a:solidFill>
                  <a:schemeClr val="tx1"/>
                </a:solidFill>
                <a:latin typeface="新細明體" charset="-120"/>
                <a:ea typeface="標楷體" pitchFamily="65" charset="-120"/>
              </a:rPr>
              <a:t>。</a:t>
            </a: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zh-TW" altLang="en-US" sz="1800" b="1" dirty="0" smtClean="0">
                <a:solidFill>
                  <a:schemeClr val="tx1"/>
                </a:solidFill>
                <a:latin typeface="新細明體" charset="-120"/>
                <a:ea typeface="標楷體" pitchFamily="65" charset="-120"/>
              </a:rPr>
              <a:t>乾隆・六十七，</a:t>
            </a:r>
            <a:r>
              <a:rPr lang="en-US" altLang="zh-TW" sz="1800" b="1" dirty="0" smtClean="0">
                <a:solidFill>
                  <a:schemeClr val="tx1"/>
                </a:solidFill>
                <a:latin typeface="新細明體" charset="-120"/>
                <a:ea typeface="標楷體" pitchFamily="65" charset="-120"/>
              </a:rPr>
              <a:t>《</a:t>
            </a:r>
            <a:r>
              <a:rPr lang="zh-TW" altLang="en-US" sz="1800" b="1" dirty="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番社采風圖</a:t>
            </a:r>
            <a:r>
              <a:rPr lang="en-US" altLang="zh-TW" sz="1800" b="1" dirty="0" smtClean="0">
                <a:solidFill>
                  <a:schemeClr val="tx1"/>
                </a:solidFill>
                <a:latin typeface="新細明體" charset="-120"/>
                <a:ea typeface="標楷體" pitchFamily="65" charset="-120"/>
              </a:rPr>
              <a:t>》</a:t>
            </a:r>
            <a:r>
              <a:rPr lang="zh-TW" altLang="en-US" sz="1800" b="1" dirty="0" smtClean="0">
                <a:solidFill>
                  <a:schemeClr val="tx1"/>
                </a:solidFill>
                <a:latin typeface="新細明體" charset="-120"/>
                <a:ea typeface="標楷體" pitchFamily="65" charset="-120"/>
              </a:rPr>
              <a:t>。</a:t>
            </a: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en-US" altLang="zh-TW" sz="1800" b="1" dirty="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 </a:t>
            </a:r>
            <a:r>
              <a:rPr lang="en-US" altLang="zh-TW" sz="1800" b="1" dirty="0" err="1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Olfert</a:t>
            </a:r>
            <a:r>
              <a:rPr lang="en-US" altLang="zh-TW" sz="1800" b="1" dirty="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  Dapper  1670</a:t>
            </a:r>
            <a:r>
              <a:rPr lang="zh-TW" altLang="en-US" sz="1800" b="1" dirty="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年，</a:t>
            </a:r>
            <a:r>
              <a:rPr lang="en-US" altLang="zh-TW" sz="1800" b="1" dirty="0" smtClean="0">
                <a:solidFill>
                  <a:schemeClr val="tx1"/>
                </a:solidFill>
                <a:latin typeface="新細明體" charset="-120"/>
                <a:ea typeface="標楷體" pitchFamily="65" charset="-120"/>
              </a:rPr>
              <a:t>《</a:t>
            </a:r>
            <a:r>
              <a:rPr lang="zh-TW" altLang="en-US" sz="1800" b="1" dirty="0" smtClean="0">
                <a:solidFill>
                  <a:schemeClr val="tx1"/>
                </a:solidFill>
                <a:latin typeface="新細明體" charset="-120"/>
                <a:ea typeface="標楷體" pitchFamily="65" charset="-120"/>
              </a:rPr>
              <a:t>第二、三次荷蘭東印度公司使節出使大清帝國記</a:t>
            </a:r>
            <a:r>
              <a:rPr lang="en-US" altLang="zh-TW" sz="1800" b="1" dirty="0" smtClean="0">
                <a:solidFill>
                  <a:schemeClr val="tx1"/>
                </a:solidFill>
                <a:latin typeface="新細明體" charset="-120"/>
                <a:ea typeface="標楷體" pitchFamily="65" charset="-120"/>
              </a:rPr>
              <a:t>》</a:t>
            </a: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zh-TW" altLang="en-US" sz="1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西拉雅原住民委員會</a:t>
            </a: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zh-TW" altLang="en-US" sz="1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彭裕峰攝影、陳錦輝繪圖、張崴耑老師製圖</a:t>
            </a:r>
            <a:endParaRPr lang="en-US" altLang="zh-TW" sz="1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zh-TW" altLang="en-US" sz="1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臺灣原住民族歷史語言文化大辭典，</a:t>
            </a:r>
            <a:r>
              <a:rPr lang="en-US" altLang="zh-TW" sz="1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4"/>
              </a:rPr>
              <a:t>http</a:t>
            </a:r>
            <a:r>
              <a:rPr lang="en-US" altLang="zh-TW" sz="1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4"/>
              </a:rPr>
              <a:t>://</a:t>
            </a:r>
            <a:r>
              <a:rPr lang="en-US" altLang="zh-TW" sz="1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4"/>
              </a:rPr>
              <a:t>210.240.125.35/citing/default.asp</a:t>
            </a:r>
            <a:endParaRPr lang="en-US" altLang="zh-TW" sz="16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zh-TW" altLang="en-US" sz="1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小魯電子報</a:t>
            </a: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zh-TW" altLang="en-US" sz="1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大英百科教育應用圖庫，網址：</a:t>
            </a:r>
            <a:r>
              <a:rPr lang="en-US" altLang="zh-TW" sz="1400" b="1" dirty="0" smtClean="0">
                <a:latin typeface="Book Antiqua" pitchFamily="18" charset="0"/>
                <a:ea typeface="新細明體" charset="-120"/>
                <a:hlinkClick r:id="rId5"/>
              </a:rPr>
              <a:t>http://quest.eb.com/failedlogin?target=%2F</a:t>
            </a:r>
            <a:endParaRPr lang="en-US" altLang="zh-TW" sz="1400" b="1" dirty="0" smtClean="0">
              <a:latin typeface="Book Antiqua" pitchFamily="18" charset="0"/>
              <a:ea typeface="新細明體" charset="-120"/>
            </a:endParaRP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zh-TW" altLang="en-US" sz="1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青蛙小站，網址： </a:t>
            </a:r>
            <a:r>
              <a:rPr lang="en-US" altLang="zh-TW" sz="1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6"/>
              </a:rPr>
              <a:t>http://www.froghome.idv.tw/</a:t>
            </a:r>
            <a:r>
              <a:rPr lang="en-US" altLang="zh-TW" sz="1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zh-TW" altLang="en-US" sz="1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感謝鳥友吳志典、廖本興先生與張崴耑老師提供照片。</a:t>
            </a: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zh-TW" altLang="en-US" sz="1800" b="1" dirty="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小蕃薯，網址：</a:t>
            </a:r>
            <a:r>
              <a:rPr lang="en-US" altLang="zh-TW" sz="1800" b="1" dirty="0" smtClean="0">
                <a:ea typeface="新細明體" charset="-120"/>
                <a:hlinkClick r:id="rId7"/>
              </a:rPr>
              <a:t>http://kids.yam.com/why/article/article402.html</a:t>
            </a:r>
            <a:r>
              <a:rPr lang="en-US" altLang="zh-TW" sz="1800" dirty="0" smtClean="0">
                <a:ea typeface="新細明體" charset="-120"/>
              </a:rPr>
              <a:t> </a:t>
            </a: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zh-TW" altLang="en-US" sz="1800" b="1" dirty="0" smtClean="0">
                <a:solidFill>
                  <a:schemeClr val="tx1"/>
                </a:solidFill>
                <a:ea typeface="標楷體" pitchFamily="65" charset="-120"/>
              </a:rPr>
              <a:t>行政院原住民委員會，網址：</a:t>
            </a:r>
            <a:r>
              <a:rPr lang="en-US" altLang="zh-TW" sz="1800" dirty="0" smtClean="0">
                <a:ea typeface="新細明體" charset="-120"/>
                <a:hlinkClick r:id="rId8"/>
              </a:rPr>
              <a:t>http://www.apc.gov.tw/</a:t>
            </a:r>
            <a:endParaRPr lang="en-US" altLang="zh-TW" sz="1800" dirty="0" smtClean="0">
              <a:ea typeface="新細明體" charset="-120"/>
            </a:endParaRP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zh-TW" altLang="en-US" sz="1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臺灣生物多樣性資訊入口網，網址：</a:t>
            </a:r>
            <a:r>
              <a:rPr lang="en-US" altLang="zh-TW" sz="1800" dirty="0" smtClean="0">
                <a:ea typeface="新細明體" charset="-120"/>
                <a:hlinkClick r:id="rId9"/>
              </a:rPr>
              <a:t>http://taibif.org.tw/</a:t>
            </a:r>
            <a:endParaRPr lang="en-US" altLang="zh-TW" sz="1800" dirty="0" smtClean="0">
              <a:ea typeface="新細明體" charset="-120"/>
            </a:endParaRP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zh-TW" altLang="en-US" sz="1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臺灣原住民神話與傳說，網址：</a:t>
            </a:r>
            <a:r>
              <a:rPr lang="en-US" altLang="zh-TW" sz="1800" dirty="0" smtClean="0">
                <a:ea typeface="新細明體" charset="-120"/>
                <a:hlinkClick r:id="rId10"/>
              </a:rPr>
              <a:t>http://ticeda.moc.gov.tw/</a:t>
            </a:r>
            <a:endParaRPr lang="en-US" altLang="zh-TW" sz="1800" dirty="0" smtClean="0">
              <a:ea typeface="新細明體" charset="-12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zh-TW" altLang="en-US" sz="1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中央研究院民族學研究所數位典藏</a:t>
            </a:r>
            <a:r>
              <a:rPr lang="zh-TW" altLang="en-US" sz="1800" dirty="0" smtClean="0">
                <a:ea typeface="新細明體" charset="-120"/>
              </a:rPr>
              <a:t>，</a:t>
            </a:r>
            <a:r>
              <a:rPr lang="en-US" altLang="zh-TW" sz="1800" dirty="0">
                <a:ea typeface="新細明體" charset="-120"/>
                <a:hlinkClick r:id="rId11"/>
              </a:rPr>
              <a:t>http://www.ianthro.tw</a:t>
            </a:r>
            <a:r>
              <a:rPr lang="en-US" altLang="zh-TW" sz="1800" dirty="0" smtClean="0">
                <a:ea typeface="新細明體" charset="-120"/>
                <a:hlinkClick r:id="rId11"/>
              </a:rPr>
              <a:t>/</a:t>
            </a:r>
            <a:endParaRPr lang="en-US" altLang="zh-TW" sz="1800" dirty="0" smtClean="0">
              <a:ea typeface="新細明體" charset="-12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zh-TW" altLang="en-US" sz="1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潘英海</a:t>
            </a:r>
            <a:endParaRPr lang="en-US" altLang="zh-TW" sz="1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altLang="zh-TW" sz="1800" b="1" dirty="0">
                <a:hlinkClick r:id="rId12"/>
              </a:rPr>
              <a:t>Soon </a:t>
            </a:r>
            <a:r>
              <a:rPr lang="en-US" altLang="zh-TW" sz="1800" b="1" dirty="0" smtClean="0">
                <a:hlinkClick r:id="rId12"/>
              </a:rPr>
              <a:t>Wang</a:t>
            </a:r>
            <a:r>
              <a:rPr lang="zh-TW" altLang="en-US" sz="1800" b="1" dirty="0" smtClean="0"/>
              <a:t>，</a:t>
            </a:r>
            <a:r>
              <a:rPr lang="en-US" altLang="zh-TW" sz="1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13"/>
              </a:rPr>
              <a:t>http://</a:t>
            </a:r>
            <a:r>
              <a:rPr lang="en-US" altLang="zh-TW" sz="1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13"/>
              </a:rPr>
              <a:t>soonmis.pixnet.net/blog</a:t>
            </a:r>
            <a:endParaRPr lang="en-US" altLang="zh-TW" sz="1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589641" y="260648"/>
            <a:ext cx="7833508" cy="972000"/>
          </a:xfrm>
          <a:prstGeom prst="rect">
            <a:avLst/>
          </a:prstGeom>
          <a:blipFill dpi="0" rotWithShape="1">
            <a:blip r:embed="rId14">
              <a:alphaModFix amt="79000"/>
            </a:blip>
            <a:srcRect/>
            <a:tile tx="0" ty="0" sx="100000" sy="100000" flip="none" algn="tl"/>
          </a:blipFill>
          <a:ln w="1016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120650" prstMaterial="matte">
            <a:bevelT w="63500" h="63500" prst="relaxedInset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24104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9pPr>
          </a:lstStyle>
          <a:p>
            <a:r>
              <a:rPr kumimoji="0" lang="zh-TW" altLang="en-US" sz="5400" b="1" dirty="0" smtClean="0">
                <a:solidFill>
                  <a:schemeClr val="tx1"/>
                </a:solidFill>
                <a:latin typeface="Lucida Sans"/>
                <a:ea typeface="標楷體" pitchFamily="65" charset="-120"/>
              </a:rPr>
              <a:t>引用資料來源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628800"/>
            <a:ext cx="8424936" cy="45275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589641" y="260648"/>
            <a:ext cx="7833508" cy="972000"/>
          </a:xfrm>
          <a:prstGeom prst="rect">
            <a:avLst/>
          </a:prstGeom>
          <a:blipFill dpi="0" rotWithShape="1">
            <a:blip r:embed="rId3">
              <a:alphaModFix amt="79000"/>
            </a:blip>
            <a:srcRect/>
            <a:tile tx="0" ty="0" sx="100000" sy="100000" flip="none" algn="tl"/>
          </a:blipFill>
          <a:ln w="1016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120650" prstMaterial="matte">
            <a:bevelT w="63500" h="63500" prst="relaxedInset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24104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9pPr>
          </a:lstStyle>
          <a:p>
            <a:r>
              <a:rPr kumimoji="0" lang="zh-TW" altLang="en-US" sz="5400" b="1" dirty="0" smtClean="0">
                <a:solidFill>
                  <a:schemeClr val="tx1"/>
                </a:solidFill>
                <a:latin typeface="Lucida Sans"/>
                <a:ea typeface="標楷體" pitchFamily="65" charset="-120"/>
              </a:rPr>
              <a:t>推薦網站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836882" y="6372487"/>
            <a:ext cx="4068177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0" rIns="91440" bIns="72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1" hangingPunct="1">
              <a:defRPr kumimoji="0" sz="4800" b="1">
                <a:solidFill>
                  <a:schemeClr val="bg1"/>
                </a:solidFill>
                <a:latin typeface="新細明體" charset="-120"/>
                <a:ea typeface="標楷體" pitchFamily="65" charset="-120"/>
              </a:defRPr>
            </a:lvl1pPr>
            <a:lvl2pPr algn="ctr" eaLnBrk="1" hangingPunct="1">
              <a:defRPr sz="4400">
                <a:solidFill>
                  <a:schemeClr val="lt1"/>
                </a:solidFill>
                <a:latin typeface="+mn-lt"/>
                <a:ea typeface="+mn-ea"/>
              </a:defRPr>
            </a:lvl2pPr>
            <a:lvl3pPr algn="ctr" eaLnBrk="1" hangingPunct="1">
              <a:defRPr sz="4400">
                <a:solidFill>
                  <a:schemeClr val="lt1"/>
                </a:solidFill>
                <a:latin typeface="+mn-lt"/>
                <a:ea typeface="+mn-ea"/>
              </a:defRPr>
            </a:lvl3pPr>
            <a:lvl4pPr algn="ctr" eaLnBrk="1" hangingPunct="1">
              <a:defRPr sz="4400">
                <a:solidFill>
                  <a:schemeClr val="lt1"/>
                </a:solidFill>
                <a:latin typeface="+mn-lt"/>
                <a:ea typeface="+mn-ea"/>
              </a:defRPr>
            </a:lvl4pPr>
            <a:lvl5pPr algn="ctr" eaLnBrk="1" hangingPunct="1">
              <a:defRPr sz="4400">
                <a:solidFill>
                  <a:schemeClr val="lt1"/>
                </a:solidFill>
                <a:latin typeface="+mn-lt"/>
                <a:ea typeface="+mn-ea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2400"/>
              </a:lnSpc>
            </a:pPr>
            <a:r>
              <a:rPr lang="en-US" altLang="zh-TW" sz="2000" dirty="0">
                <a:hlinkClick r:id="rId4"/>
              </a:rPr>
              <a:t>http://</a:t>
            </a:r>
            <a:r>
              <a:rPr lang="en-US" altLang="zh-TW" sz="2000" dirty="0" smtClean="0">
                <a:hlinkClick r:id="rId4"/>
              </a:rPr>
              <a:t>210.240.125.35/citing/default.asp</a:t>
            </a: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427411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253" y="1700808"/>
            <a:ext cx="8424936" cy="4392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589641" y="260648"/>
            <a:ext cx="7833508" cy="972000"/>
          </a:xfrm>
          <a:prstGeom prst="rect">
            <a:avLst/>
          </a:prstGeom>
          <a:blipFill dpi="0" rotWithShape="1">
            <a:blip r:embed="rId3">
              <a:alphaModFix amt="79000"/>
            </a:blip>
            <a:srcRect/>
            <a:tile tx="0" ty="0" sx="100000" sy="100000" flip="none" algn="tl"/>
          </a:blipFill>
          <a:ln w="1016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120650" prstMaterial="matte">
            <a:bevelT w="63500" h="63500" prst="relaxedInset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24104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9pPr>
          </a:lstStyle>
          <a:p>
            <a:r>
              <a:rPr kumimoji="0" lang="zh-TW" altLang="en-US" sz="5400" b="1" dirty="0" smtClean="0">
                <a:solidFill>
                  <a:schemeClr val="tx1"/>
                </a:solidFill>
                <a:latin typeface="Lucida Sans"/>
                <a:ea typeface="標楷體" pitchFamily="65" charset="-120"/>
              </a:rPr>
              <a:t>推薦網站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684754" y="6283612"/>
            <a:ext cx="5197155" cy="396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0" rIns="91440" bIns="72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1" hangingPunct="1">
              <a:defRPr kumimoji="0" sz="4800" b="1">
                <a:solidFill>
                  <a:schemeClr val="bg1"/>
                </a:solidFill>
                <a:latin typeface="新細明體" charset="-120"/>
                <a:ea typeface="標楷體" pitchFamily="65" charset="-120"/>
              </a:defRPr>
            </a:lvl1pPr>
            <a:lvl2pPr algn="ctr" eaLnBrk="1" hangingPunct="1">
              <a:defRPr sz="4400">
                <a:solidFill>
                  <a:schemeClr val="lt1"/>
                </a:solidFill>
                <a:latin typeface="+mn-lt"/>
                <a:ea typeface="+mn-ea"/>
              </a:defRPr>
            </a:lvl2pPr>
            <a:lvl3pPr algn="ctr" eaLnBrk="1" hangingPunct="1">
              <a:defRPr sz="4400">
                <a:solidFill>
                  <a:schemeClr val="lt1"/>
                </a:solidFill>
                <a:latin typeface="+mn-lt"/>
                <a:ea typeface="+mn-ea"/>
              </a:defRPr>
            </a:lvl3pPr>
            <a:lvl4pPr algn="ctr" eaLnBrk="1" hangingPunct="1">
              <a:defRPr sz="4400">
                <a:solidFill>
                  <a:schemeClr val="lt1"/>
                </a:solidFill>
                <a:latin typeface="+mn-lt"/>
                <a:ea typeface="+mn-ea"/>
              </a:defRPr>
            </a:lvl4pPr>
            <a:lvl5pPr algn="ctr" eaLnBrk="1" hangingPunct="1">
              <a:defRPr sz="4400">
                <a:solidFill>
                  <a:schemeClr val="lt1"/>
                </a:solidFill>
                <a:latin typeface="+mn-lt"/>
                <a:ea typeface="+mn-ea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2400"/>
              </a:lnSpc>
            </a:pPr>
            <a:r>
              <a:rPr lang="en-US" altLang="zh-TW" sz="2000" dirty="0">
                <a:hlinkClick r:id="rId4"/>
              </a:rPr>
              <a:t>http://digimuse.nmns.edu.tw/da/collections/ha/a0</a:t>
            </a:r>
            <a:r>
              <a:rPr lang="en-US" altLang="zh-TW" sz="2000" dirty="0" smtClean="0">
                <a:hlinkClick r:id="rId4"/>
              </a:rPr>
              <a:t>/</a:t>
            </a: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12124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南島民族擴散說--維基百科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150" y="0"/>
            <a:ext cx="9144000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533400" y="6110288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圖片：維基百科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851275" y="26035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FF6600"/>
                </a:solidFill>
                <a:ea typeface="標楷體" pitchFamily="65" charset="-120"/>
              </a:rPr>
              <a:t>說明：</a:t>
            </a:r>
            <a:r>
              <a:rPr lang="zh-TW" altLang="en-US" sz="2400" b="1" dirty="0" smtClean="0">
                <a:solidFill>
                  <a:srgbClr val="FF6600"/>
                </a:solidFill>
                <a:ea typeface="標楷體" pitchFamily="65" charset="-120"/>
              </a:rPr>
              <a:t>從臺灣</a:t>
            </a:r>
            <a:r>
              <a:rPr lang="zh-TW" altLang="en-US" sz="2400" b="1" dirty="0">
                <a:solidFill>
                  <a:srgbClr val="FF6600"/>
                </a:solidFill>
                <a:ea typeface="標楷體" pitchFamily="65" charset="-120"/>
              </a:rPr>
              <a:t>開始擴散出去的時間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811" y="1628800"/>
            <a:ext cx="8419699" cy="4464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589641" y="260648"/>
            <a:ext cx="7833508" cy="972000"/>
          </a:xfrm>
          <a:prstGeom prst="rect">
            <a:avLst/>
          </a:prstGeom>
          <a:blipFill dpi="0" rotWithShape="1">
            <a:blip r:embed="rId3">
              <a:alphaModFix amt="79000"/>
            </a:blip>
            <a:srcRect/>
            <a:tile tx="0" ty="0" sx="100000" sy="100000" flip="none" algn="tl"/>
          </a:blipFill>
          <a:ln w="1016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120650" prstMaterial="matte">
            <a:bevelT w="63500" h="63500" prst="relaxedInset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24104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9pPr>
          </a:lstStyle>
          <a:p>
            <a:r>
              <a:rPr kumimoji="0" lang="zh-TW" altLang="en-US" sz="5400" b="1" dirty="0" smtClean="0">
                <a:solidFill>
                  <a:schemeClr val="tx1"/>
                </a:solidFill>
                <a:latin typeface="Lucida Sans"/>
                <a:ea typeface="標楷體" pitchFamily="65" charset="-120"/>
              </a:rPr>
              <a:t>推薦網站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364088" y="6364637"/>
            <a:ext cx="3517821" cy="396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0" rIns="91440" bIns="72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1" hangingPunct="1">
              <a:defRPr kumimoji="0" sz="4800" b="1">
                <a:solidFill>
                  <a:schemeClr val="bg1"/>
                </a:solidFill>
                <a:latin typeface="新細明體" charset="-120"/>
                <a:ea typeface="標楷體" pitchFamily="65" charset="-120"/>
              </a:defRPr>
            </a:lvl1pPr>
            <a:lvl2pPr algn="ctr" eaLnBrk="1" hangingPunct="1">
              <a:defRPr sz="4400">
                <a:solidFill>
                  <a:schemeClr val="lt1"/>
                </a:solidFill>
                <a:latin typeface="+mn-lt"/>
                <a:ea typeface="+mn-ea"/>
              </a:defRPr>
            </a:lvl2pPr>
            <a:lvl3pPr algn="ctr" eaLnBrk="1" hangingPunct="1">
              <a:defRPr sz="4400">
                <a:solidFill>
                  <a:schemeClr val="lt1"/>
                </a:solidFill>
                <a:latin typeface="+mn-lt"/>
                <a:ea typeface="+mn-ea"/>
              </a:defRPr>
            </a:lvl3pPr>
            <a:lvl4pPr algn="ctr" eaLnBrk="1" hangingPunct="1">
              <a:defRPr sz="4400">
                <a:solidFill>
                  <a:schemeClr val="lt1"/>
                </a:solidFill>
                <a:latin typeface="+mn-lt"/>
                <a:ea typeface="+mn-ea"/>
              </a:defRPr>
            </a:lvl4pPr>
            <a:lvl5pPr algn="ctr" eaLnBrk="1" hangingPunct="1">
              <a:defRPr sz="4400">
                <a:solidFill>
                  <a:schemeClr val="lt1"/>
                </a:solidFill>
                <a:latin typeface="+mn-lt"/>
                <a:ea typeface="+mn-ea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2400"/>
              </a:lnSpc>
            </a:pPr>
            <a:r>
              <a:rPr lang="en-US" altLang="zh-TW" sz="2000" dirty="0">
                <a:hlinkClick r:id="rId4"/>
              </a:rPr>
              <a:t>http://www.sshm.ntpc.gov.tw</a:t>
            </a:r>
            <a:r>
              <a:rPr lang="en-US" altLang="zh-TW" sz="2000" dirty="0" smtClean="0">
                <a:hlinkClick r:id="rId4"/>
              </a:rPr>
              <a:t>/</a:t>
            </a:r>
            <a:endParaRPr lang="en-US" altLang="zh-TW" sz="2000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361" y="1758683"/>
            <a:ext cx="7632848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103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4" y="-9796"/>
            <a:ext cx="9140656" cy="6867796"/>
          </a:xfrm>
          <a:prstGeom prst="rect">
            <a:avLst/>
          </a:prstGeom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589641" y="260648"/>
            <a:ext cx="7833508" cy="972000"/>
          </a:xfrm>
          <a:prstGeom prst="rect">
            <a:avLst/>
          </a:prstGeom>
          <a:blipFill dpi="0" rotWithShape="1">
            <a:blip r:embed="rId3">
              <a:alphaModFix amt="79000"/>
            </a:blip>
            <a:srcRect/>
            <a:tile tx="0" ty="0" sx="100000" sy="100000" flip="none" algn="tl"/>
          </a:blipFill>
          <a:ln w="1016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120650" prstMaterial="matte">
            <a:bevelT w="63500" h="63500" prst="relaxedInset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24104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9pPr>
          </a:lstStyle>
          <a:p>
            <a:r>
              <a:rPr lang="zh-TW" altLang="en-US" sz="5400" b="1" dirty="0" smtClean="0">
                <a:solidFill>
                  <a:srgbClr val="008000"/>
                </a:solidFill>
                <a:latin typeface="Lucida Sans"/>
                <a:ea typeface="華康POP1體W7" pitchFamily="81" charset="-120"/>
              </a:rPr>
              <a:t>～</a:t>
            </a:r>
            <a:r>
              <a:rPr lang="en-US" altLang="zh-TW" sz="5400" b="1" dirty="0" smtClean="0">
                <a:solidFill>
                  <a:srgbClr val="008000"/>
                </a:solidFill>
                <a:latin typeface="Lucida Sans"/>
                <a:ea typeface="華康POP1體W7" pitchFamily="81" charset="-120"/>
              </a:rPr>
              <a:t>THE END</a:t>
            </a:r>
            <a:r>
              <a:rPr lang="zh-TW" altLang="en-US" sz="5400" b="1" dirty="0" smtClean="0">
                <a:solidFill>
                  <a:srgbClr val="008000"/>
                </a:solidFill>
                <a:latin typeface="Lucida Sans"/>
                <a:ea typeface="華康POP1體W7" pitchFamily="81" charset="-120"/>
              </a:rPr>
              <a:t>～</a:t>
            </a:r>
            <a:endParaRPr kumimoji="0" lang="zh-TW" altLang="en-US" sz="5400" b="1" dirty="0" smtClean="0">
              <a:solidFill>
                <a:schemeClr val="tx1"/>
              </a:solidFill>
              <a:latin typeface="Lucida Sans"/>
              <a:ea typeface="標楷體" pitchFamily="65" charset="-120"/>
            </a:endParaRPr>
          </a:p>
        </p:txBody>
      </p:sp>
      <p:sp>
        <p:nvSpPr>
          <p:cNvPr id="4" name="圓角矩形圖說文字 3"/>
          <p:cNvSpPr/>
          <p:nvPr/>
        </p:nvSpPr>
        <p:spPr>
          <a:xfrm>
            <a:off x="2339752" y="2682070"/>
            <a:ext cx="3312368" cy="1363254"/>
          </a:xfrm>
          <a:prstGeom prst="wedgeRoundRectCallout">
            <a:avLst>
              <a:gd name="adj1" fmla="val -49487"/>
              <a:gd name="adj2" fmla="val 109769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標楷體" panose="03000509000000000000" pitchFamily="65" charset="-120"/>
              </a:rPr>
              <a:t>備註：從下一頁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標楷體" panose="03000509000000000000" pitchFamily="65" charset="-120"/>
              </a:rPr>
              <a:t>起即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標楷體" panose="03000509000000000000" pitchFamily="65" charset="-120"/>
              </a:rPr>
              <a:t>為本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標楷體" panose="03000509000000000000" pitchFamily="65" charset="-120"/>
              </a:rPr>
              <a:t>單元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標楷體" panose="03000509000000000000" pitchFamily="65" charset="-120"/>
              </a:rPr>
              <a:t>要抄寫的筆記內容唷！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1916113"/>
            <a:ext cx="7772400" cy="2160959"/>
          </a:xfrm>
        </p:spPr>
        <p:txBody>
          <a:bodyPr/>
          <a:lstStyle/>
          <a:p>
            <a:r>
              <a:rPr lang="en-US" altLang="zh-TW" sz="7200" b="1" dirty="0" smtClean="0">
                <a:latin typeface="Lucida Sans"/>
                <a:ea typeface="華康POP1體W7" pitchFamily="81" charset="-120"/>
              </a:rPr>
              <a:t>3-3</a:t>
            </a:r>
            <a:r>
              <a:rPr lang="en-US" altLang="zh-TW" sz="6100" dirty="0" smtClean="0">
                <a:latin typeface="Lucida Sans"/>
                <a:ea typeface="華康POP1體W7" pitchFamily="81" charset="-120"/>
              </a:rPr>
              <a:t/>
            </a:r>
            <a:br>
              <a:rPr lang="en-US" altLang="zh-TW" sz="6100" dirty="0" smtClean="0">
                <a:latin typeface="Lucida Sans"/>
                <a:ea typeface="華康POP1體W7" pitchFamily="81" charset="-120"/>
              </a:rPr>
            </a:br>
            <a:r>
              <a:rPr lang="zh-TW" altLang="en-US" sz="6100" dirty="0" smtClean="0">
                <a:latin typeface="Lucida Sans"/>
                <a:ea typeface="華康POP1體W7" pitchFamily="81" charset="-120"/>
              </a:rPr>
              <a:t>探訪臺灣原住民</a:t>
            </a:r>
          </a:p>
        </p:txBody>
      </p:sp>
    </p:spTree>
    <p:extLst>
      <p:ext uri="{BB962C8B-B14F-4D97-AF65-F5344CB8AC3E}">
        <p14:creationId xmlns:p14="http://schemas.microsoft.com/office/powerpoint/2010/main" val="1652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 idx="4294967295"/>
          </p:nvPr>
        </p:nvSpPr>
        <p:spPr>
          <a:xfrm>
            <a:off x="589641" y="260648"/>
            <a:ext cx="7833508" cy="972000"/>
          </a:xfrm>
          <a:blipFill dpi="0" rotWithShape="1">
            <a:blip r:embed="rId2">
              <a:alphaModFix amt="79000"/>
            </a:blip>
            <a:srcRect/>
            <a:tile tx="0" ty="0" sx="100000" sy="100000" flip="none" algn="tl"/>
          </a:blipFill>
          <a:ln w="101600"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120650" prstMaterial="matte">
            <a:bevelT w="63500" h="63500" prst="relaxedInset"/>
            <a:contourClr>
              <a:srgbClr val="FFFFFF"/>
            </a:contourClr>
          </a:sp3d>
        </p:spPr>
        <p:txBody>
          <a:bodyPr/>
          <a:lstStyle/>
          <a:p>
            <a:r>
              <a:rPr lang="zh-TW" altLang="en-US" sz="5400" b="1" dirty="0" smtClean="0">
                <a:solidFill>
                  <a:schemeClr val="tx1"/>
                </a:solidFill>
                <a:latin typeface="Lucida Sans"/>
                <a:ea typeface="標楷體" pitchFamily="65" charset="-120"/>
              </a:rPr>
              <a:t>一、平埔族 </a:t>
            </a:r>
            <a:r>
              <a:rPr lang="en-US" altLang="zh-TW" sz="5400" b="1" dirty="0" smtClean="0">
                <a:solidFill>
                  <a:schemeClr val="tx1"/>
                </a:solidFill>
                <a:latin typeface="Lucida Sans"/>
                <a:ea typeface="標楷體" pitchFamily="65" charset="-120"/>
              </a:rPr>
              <a:t>&amp; </a:t>
            </a:r>
            <a:r>
              <a:rPr lang="zh-TW" altLang="en-US" sz="5400" b="1" dirty="0" smtClean="0">
                <a:solidFill>
                  <a:schemeClr val="tx1"/>
                </a:solidFill>
                <a:latin typeface="Lucida Sans"/>
                <a:ea typeface="標楷體" pitchFamily="65" charset="-120"/>
              </a:rPr>
              <a:t>高山族</a:t>
            </a:r>
          </a:p>
        </p:txBody>
      </p:sp>
      <p:sp>
        <p:nvSpPr>
          <p:cNvPr id="7170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1900238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南島語系民族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平埔：指住在平地上的人。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名稱的演變</a:t>
            </a:r>
          </a:p>
        </p:txBody>
      </p:sp>
      <p:graphicFrame>
        <p:nvGraphicFramePr>
          <p:cNvPr id="15406" name="Group 46"/>
          <p:cNvGraphicFramePr>
            <a:graphicFrameLocks noGrp="1"/>
          </p:cNvGraphicFramePr>
          <p:nvPr>
            <p:extLst/>
          </p:nvPr>
        </p:nvGraphicFramePr>
        <p:xfrm>
          <a:off x="971550" y="3573463"/>
          <a:ext cx="7200900" cy="2028826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704975"/>
                <a:gridCol w="2447925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174A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清代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174A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 3" pitchFamily="18" charset="2"/>
                        </a:rPr>
                        <a:t>日  治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174A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 3" pitchFamily="18" charset="2"/>
                        </a:rPr>
                        <a:t>中華民國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生番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 3" pitchFamily="18" charset="2"/>
                        </a:rPr>
                        <a:t>高砂族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 3" pitchFamily="18" charset="2"/>
                        </a:rPr>
                        <a:t>山地山胞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 3" pitchFamily="18" charset="2"/>
                        </a:rPr>
                        <a:t>原住民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 3" pitchFamily="18" charset="2"/>
                        </a:rPr>
                        <a:t>-16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 3" pitchFamily="18" charset="2"/>
                        </a:rPr>
                        <a:t>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 3" pitchFamily="18" charset="2"/>
                        </a:rPr>
                        <a:t>平埔族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 3" pitchFamily="18" charset="2"/>
                        </a:rPr>
                        <a:t>-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 3" pitchFamily="18" charset="2"/>
                        </a:rPr>
                        <a:t>？族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熟番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 3" pitchFamily="18" charset="2"/>
                        </a:rPr>
                        <a:t>平埔族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 3" pitchFamily="18" charset="2"/>
                        </a:rPr>
                        <a:t>平地山胞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7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524000"/>
            <a:ext cx="82296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 dirty="0" smtClean="0">
                <a:latin typeface="Book Antiqua" pitchFamily="18" charset="0"/>
                <a:ea typeface="標楷體" pitchFamily="65" charset="-120"/>
              </a:rPr>
              <a:t>1</a:t>
            </a:r>
            <a:r>
              <a:rPr lang="zh-TW" altLang="en-US" b="1" dirty="0" smtClean="0">
                <a:latin typeface="Book Antiqua" pitchFamily="18" charset="0"/>
                <a:ea typeface="標楷體" pitchFamily="65" charset="-120"/>
              </a:rPr>
              <a:t>、西來說：起源華南苗族（冰河期）</a:t>
            </a:r>
          </a:p>
          <a:p>
            <a:pPr>
              <a:buFontTx/>
              <a:buNone/>
            </a:pPr>
            <a:r>
              <a:rPr lang="en-US" altLang="zh-TW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2</a:t>
            </a:r>
            <a:r>
              <a:rPr lang="zh-TW" altLang="en-US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、南島語族說 </a:t>
            </a:r>
            <a:r>
              <a:rPr lang="zh-TW" altLang="en-US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  <a:sym typeface="Wingdings 3" pitchFamily="18" charset="2"/>
              </a:rPr>
              <a:t></a:t>
            </a:r>
            <a:r>
              <a:rPr lang="en-US" altLang="zh-TW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  <a:sym typeface="Wingdings 3" pitchFamily="18" charset="2"/>
              </a:rPr>
              <a:t>3000</a:t>
            </a:r>
            <a:r>
              <a:rPr lang="zh-TW" altLang="en-US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  <a:sym typeface="Wingdings 3" pitchFamily="18" charset="2"/>
              </a:rPr>
              <a:t>～</a:t>
            </a:r>
            <a:r>
              <a:rPr lang="en-US" altLang="zh-TW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  <a:sym typeface="Wingdings 3" pitchFamily="18" charset="2"/>
              </a:rPr>
              <a:t>5000B.C.</a:t>
            </a:r>
            <a:r>
              <a:rPr lang="zh-TW" altLang="en-US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  <a:sym typeface="Wingdings 3" pitchFamily="18" charset="2"/>
              </a:rPr>
              <a:t>先後來臺</a:t>
            </a:r>
            <a:endParaRPr lang="zh-TW" altLang="en-US" b="1" dirty="0" smtClean="0">
              <a:solidFill>
                <a:srgbClr val="0000FF"/>
              </a:solidFill>
              <a:latin typeface="Book Antiqua" pitchFamily="18" charset="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      </a:t>
            </a:r>
            <a:r>
              <a:rPr lang="en-US" altLang="zh-TW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  <a:sym typeface="Wingdings 2" pitchFamily="18" charset="2"/>
              </a:rPr>
              <a:t></a:t>
            </a:r>
            <a:r>
              <a:rPr lang="zh-TW" altLang="en-US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  <a:sym typeface="Wingdings 2" pitchFamily="18" charset="2"/>
              </a:rPr>
              <a:t>海洋無阻隔</a:t>
            </a:r>
          </a:p>
          <a:p>
            <a:pPr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  <a:sym typeface="Wingdings 2" pitchFamily="18" charset="2"/>
              </a:rPr>
              <a:t>      季風洋流之便</a:t>
            </a:r>
          </a:p>
          <a:p>
            <a:pPr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   ∴臺灣的文化多元</a:t>
            </a:r>
          </a:p>
          <a:p>
            <a:pPr>
              <a:buFontTx/>
              <a:buNone/>
            </a:pPr>
            <a:r>
              <a:rPr lang="en-US" altLang="zh-TW" b="1" dirty="0" smtClean="0">
                <a:latin typeface="Book Antiqua" pitchFamily="18" charset="0"/>
                <a:ea typeface="標楷體" pitchFamily="65" charset="-120"/>
              </a:rPr>
              <a:t>3</a:t>
            </a:r>
            <a:r>
              <a:rPr lang="zh-TW" altLang="en-US" b="1" dirty="0" smtClean="0">
                <a:latin typeface="Book Antiqua" pitchFamily="18" charset="0"/>
                <a:ea typeface="標楷體" pitchFamily="65" charset="-120"/>
              </a:rPr>
              <a:t>、本島說：</a:t>
            </a:r>
            <a:r>
              <a:rPr lang="en-US" altLang="zh-TW" b="1" dirty="0" smtClean="0">
                <a:latin typeface="Book Antiqua" pitchFamily="18" charset="0"/>
                <a:ea typeface="標楷體" pitchFamily="65" charset="-120"/>
              </a:rPr>
              <a:t>6000</a:t>
            </a:r>
            <a:r>
              <a:rPr lang="zh-TW" altLang="en-US" b="1" dirty="0" smtClean="0">
                <a:latin typeface="Book Antiqua" pitchFamily="18" charset="0"/>
                <a:ea typeface="標楷體" pitchFamily="65" charset="-120"/>
              </a:rPr>
              <a:t>年前開始從臺灣散佈出去</a:t>
            </a:r>
          </a:p>
          <a:p>
            <a:pPr>
              <a:buFontTx/>
              <a:buNone/>
            </a:pPr>
            <a:r>
              <a:rPr lang="zh-TW" altLang="en-US" b="1" dirty="0" smtClean="0">
                <a:latin typeface="Book Antiqua" pitchFamily="18" charset="0"/>
                <a:ea typeface="標楷體" pitchFamily="65" charset="-120"/>
              </a:rPr>
              <a:t>      </a:t>
            </a:r>
            <a:r>
              <a:rPr lang="zh-TW" altLang="en-US" b="1" dirty="0" smtClean="0">
                <a:latin typeface="Book Antiqua" pitchFamily="18" charset="0"/>
                <a:ea typeface="標楷體" pitchFamily="65" charset="-120"/>
                <a:sym typeface="Wingdings 2" pitchFamily="18" charset="2"/>
              </a:rPr>
              <a:t>沒有「</a:t>
            </a:r>
            <a:r>
              <a:rPr lang="zh-TW" altLang="en-US" b="1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  <a:sym typeface="Wingdings 2" pitchFamily="18" charset="2"/>
              </a:rPr>
              <a:t>船</a:t>
            </a:r>
            <a:r>
              <a:rPr lang="zh-TW" altLang="en-US" b="1" dirty="0" smtClean="0">
                <a:latin typeface="Book Antiqua" pitchFamily="18" charset="0"/>
                <a:ea typeface="標楷體" pitchFamily="65" charset="-120"/>
                <a:sym typeface="Wingdings 2" pitchFamily="18" charset="2"/>
              </a:rPr>
              <a:t>」的字、沒有航海技術</a:t>
            </a:r>
          </a:p>
          <a:p>
            <a:pPr>
              <a:buFontTx/>
              <a:buNone/>
            </a:pPr>
            <a:r>
              <a:rPr lang="zh-TW" altLang="en-US" b="1" dirty="0" smtClean="0">
                <a:latin typeface="Book Antiqua" pitchFamily="18" charset="0"/>
                <a:ea typeface="標楷體" pitchFamily="65" charset="-120"/>
                <a:sym typeface="Wingdings 2" pitchFamily="18" charset="2"/>
              </a:rPr>
              <a:t>      語言古老</a:t>
            </a: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589641" y="260648"/>
            <a:ext cx="7833508" cy="972000"/>
          </a:xfrm>
          <a:prstGeom prst="rect">
            <a:avLst/>
          </a:prstGeom>
          <a:blipFill dpi="0" rotWithShape="1">
            <a:blip r:embed="rId2">
              <a:alphaModFix amt="79000"/>
            </a:blip>
            <a:srcRect/>
            <a:tile tx="0" ty="0" sx="100000" sy="100000" flip="none" algn="tl"/>
          </a:blipFill>
          <a:ln w="1016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120650" prstMaterial="matte">
            <a:bevelT w="63500" h="63500" prst="relaxedInset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24104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9pPr>
          </a:lstStyle>
          <a:p>
            <a:r>
              <a:rPr kumimoji="0" lang="zh-TW" altLang="en-US" sz="5400" b="1" dirty="0" smtClean="0">
                <a:solidFill>
                  <a:schemeClr val="tx1"/>
                </a:solidFill>
                <a:latin typeface="Lucida Sans"/>
                <a:ea typeface="標楷體" pitchFamily="65" charset="-120"/>
              </a:rPr>
              <a:t>二、原住民的起源</a:t>
            </a:r>
          </a:p>
        </p:txBody>
      </p:sp>
    </p:spTree>
    <p:extLst>
      <p:ext uri="{BB962C8B-B14F-4D97-AF65-F5344CB8AC3E}">
        <p14:creationId xmlns:p14="http://schemas.microsoft.com/office/powerpoint/2010/main" val="25202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/>
              <p:cNvSpPr txBox="1">
                <a:spLocks/>
              </p:cNvSpPr>
              <p:nvPr/>
            </p:nvSpPr>
            <p:spPr bwMode="auto">
              <a:xfrm>
                <a:off x="683568" y="1772816"/>
                <a:ext cx="6120680" cy="2808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rgbClr val="924104"/>
                    </a:solidFill>
                    <a:latin typeface="Arial" charset="0"/>
                    <a:ea typeface="+mj-ea"/>
                    <a:cs typeface="+mj-cs"/>
                  </a:defRPr>
                </a:lvl1pPr>
                <a:lvl2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924104"/>
                    </a:solidFill>
                    <a:latin typeface="Arial" charset="0"/>
                  </a:defRPr>
                </a:lvl2pPr>
                <a:lvl3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924104"/>
                    </a:solidFill>
                    <a:latin typeface="Arial" charset="0"/>
                  </a:defRPr>
                </a:lvl3pPr>
                <a:lvl4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924104"/>
                    </a:solidFill>
                    <a:latin typeface="Arial" charset="0"/>
                  </a:defRPr>
                </a:lvl4pPr>
                <a:lvl5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924104"/>
                    </a:solidFill>
                    <a:latin typeface="Arial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924104"/>
                    </a:solidFill>
                    <a:latin typeface="Lucida Sans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924104"/>
                    </a:solidFill>
                    <a:latin typeface="Lucida Sans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924104"/>
                    </a:solidFill>
                    <a:latin typeface="Lucida Sans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924104"/>
                    </a:solidFill>
                    <a:latin typeface="Lucida Sans"/>
                  </a:defRPr>
                </a:lvl9pPr>
              </a:lstStyle>
              <a:p>
                <a:pPr algn="l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b="1" dirty="0" smtClean="0">
                    <a:latin typeface="新細明體" charset="-120"/>
                    <a:ea typeface="標楷體" pitchFamily="65" charset="-120"/>
                  </a:rPr>
                  <a:t>西</a:t>
                </a:r>
                <a:r>
                  <a:rPr kumimoji="0" lang="zh-TW" altLang="en-US" b="1" dirty="0">
                    <a:latin typeface="新細明體" charset="-120"/>
                    <a:ea typeface="標楷體" pitchFamily="65" charset="-120"/>
                  </a:rPr>
                  <a:t>拉雅</a:t>
                </a:r>
                <a:r>
                  <a:rPr kumimoji="0" lang="zh-TW" altLang="en-US" b="1" dirty="0" smtClean="0">
                    <a:latin typeface="新細明體" charset="-120"/>
                    <a:ea typeface="標楷體" pitchFamily="65" charset="-120"/>
                  </a:rPr>
                  <a:t>族文化</a:t>
                </a:r>
                <a:endParaRPr kumimoji="0" lang="en-US" altLang="zh-TW" b="1" dirty="0" smtClean="0">
                  <a:latin typeface="新細明體" charset="-120"/>
                  <a:ea typeface="標楷體" pitchFamily="65" charset="-120"/>
                </a:endParaRPr>
              </a:p>
              <a:p>
                <a:pPr algn="l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0" lang="en-US" altLang="zh-TW" sz="2800" b="1" i="1" dirty="0">
                        <a:latin typeface="Cambria Math" panose="02040503050406030204" pitchFamily="18" charset="0"/>
                        <a:ea typeface="標楷體" pitchFamily="65" charset="-120"/>
                        <a:sym typeface="Wingdings 2" panose="05020102010507070707" pitchFamily="18" charset="2"/>
                      </a:rPr>
                      <m:t></m:t>
                    </m:r>
                  </m:oMath>
                </a14:m>
                <a:r>
                  <a:rPr kumimoji="0" lang="zh-TW" altLang="en-US" sz="2800" b="1" dirty="0" smtClean="0">
                    <a:latin typeface="新細明體" charset="-120"/>
                    <a:ea typeface="標楷體" pitchFamily="65" charset="-120"/>
                  </a:rPr>
                  <a:t>飛番程天與</a:t>
                </a:r>
                <a:endParaRPr kumimoji="0" lang="en-US" altLang="zh-TW" sz="2800" b="1" dirty="0" smtClean="0">
                  <a:latin typeface="新細明體" charset="-120"/>
                  <a:ea typeface="標楷體" pitchFamily="65" charset="-120"/>
                </a:endParaRPr>
              </a:p>
              <a:p>
                <a:pPr algn="l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0" lang="en-US" altLang="zh-TW" sz="2800" b="1" i="1" dirty="0">
                        <a:latin typeface="Cambria Math" panose="02040503050406030204" pitchFamily="18" charset="0"/>
                        <a:ea typeface="標楷體" pitchFamily="65" charset="-120"/>
                        <a:sym typeface="Wingdings 2" panose="05020102010507070707" pitchFamily="18" charset="2"/>
                      </a:rPr>
                      <m:t></m:t>
                    </m:r>
                  </m:oMath>
                </a14:m>
                <a:r>
                  <a:rPr kumimoji="0" lang="zh-TW" altLang="en-US" sz="2800" b="1" dirty="0" smtClean="0">
                    <a:latin typeface="新細明體" charset="-120"/>
                    <a:ea typeface="標楷體" pitchFamily="65" charset="-120"/>
                  </a:rPr>
                  <a:t>牽手</a:t>
                </a:r>
                <a:r>
                  <a:rPr kumimoji="0" lang="en-US" altLang="zh-TW" sz="2800" b="1" dirty="0" smtClean="0">
                    <a:latin typeface="新細明體" charset="-120"/>
                    <a:ea typeface="標楷體" pitchFamily="65" charset="-120"/>
                  </a:rPr>
                  <a:t>—</a:t>
                </a:r>
                <a:r>
                  <a:rPr kumimoji="0" lang="zh-TW" altLang="en-US" sz="2800" b="1" dirty="0" smtClean="0">
                    <a:latin typeface="新細明體" charset="-120"/>
                    <a:ea typeface="標楷體" pitchFamily="65" charset="-120"/>
                  </a:rPr>
                  <a:t>妻子</a:t>
                </a:r>
                <a:endParaRPr kumimoji="0" lang="en-US" altLang="zh-TW" sz="2800" b="1" dirty="0" smtClean="0">
                  <a:latin typeface="新細明體" charset="-120"/>
                  <a:ea typeface="標楷體" pitchFamily="65" charset="-120"/>
                </a:endParaRPr>
              </a:p>
              <a:p>
                <a:pPr algn="l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0" lang="en-US" altLang="zh-TW" sz="2800" b="1" i="1" dirty="0">
                        <a:latin typeface="Cambria Math" panose="02040503050406030204" pitchFamily="18" charset="0"/>
                        <a:ea typeface="標楷體" pitchFamily="65" charset="-120"/>
                        <a:sym typeface="Wingdings 2" panose="05020102010507070707" pitchFamily="18" charset="2"/>
                      </a:rPr>
                      <m:t></m:t>
                    </m:r>
                  </m:oMath>
                </a14:m>
                <a:r>
                  <a:rPr kumimoji="0" lang="zh-TW" altLang="en-US" sz="2800" b="1" dirty="0">
                    <a:latin typeface="新細明體" charset="-120"/>
                    <a:ea typeface="標楷體" pitchFamily="65" charset="-120"/>
                  </a:rPr>
                  <a:t>公</a:t>
                </a:r>
                <a:r>
                  <a:rPr kumimoji="0" lang="zh-TW" altLang="en-US" sz="2800" b="1" dirty="0" smtClean="0">
                    <a:latin typeface="新細明體" charset="-120"/>
                    <a:ea typeface="標楷體" pitchFamily="65" charset="-120"/>
                  </a:rPr>
                  <a:t>廨</a:t>
                </a:r>
                <a:r>
                  <a:rPr kumimoji="0" lang="en-US" altLang="zh-TW" sz="2800" b="1" dirty="0" smtClean="0">
                    <a:latin typeface="新細明體" charset="-120"/>
                    <a:ea typeface="標楷體" pitchFamily="65" charset="-120"/>
                  </a:rPr>
                  <a:t>—</a:t>
                </a:r>
                <a:r>
                  <a:rPr kumimoji="0" lang="zh-TW" altLang="en-US" sz="2800" b="1" dirty="0" smtClean="0">
                    <a:latin typeface="新細明體" charset="-120"/>
                    <a:ea typeface="標楷體" pitchFamily="65" charset="-120"/>
                  </a:rPr>
                  <a:t>祀壺信仰</a:t>
                </a:r>
                <a:endParaRPr kumimoji="0" lang="en-US" altLang="zh-TW" sz="2800" b="1" dirty="0" smtClean="0">
                  <a:latin typeface="新細明體" charset="-120"/>
                  <a:ea typeface="標楷體" pitchFamily="65" charset="-120"/>
                </a:endParaRPr>
              </a:p>
              <a:p>
                <a:pPr algn="l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0" lang="en-US" altLang="zh-TW" sz="2800" b="1" i="1" dirty="0">
                        <a:latin typeface="Cambria Math" panose="02040503050406030204" pitchFamily="18" charset="0"/>
                        <a:ea typeface="標楷體" pitchFamily="65" charset="-120"/>
                        <a:sym typeface="Wingdings 2" panose="05020102010507070707" pitchFamily="18" charset="2"/>
                      </a:rPr>
                      <m:t></m:t>
                    </m:r>
                  </m:oMath>
                </a14:m>
                <a:r>
                  <a:rPr kumimoji="0" lang="zh-TW" altLang="en-US" sz="2800" b="1" dirty="0" smtClean="0">
                    <a:latin typeface="新細明體" charset="-120"/>
                    <a:ea typeface="標楷體" pitchFamily="65" charset="-120"/>
                  </a:rPr>
                  <a:t>夜</a:t>
                </a:r>
                <a:r>
                  <a:rPr kumimoji="0" lang="zh-TW" altLang="en-US" sz="2800" b="1" dirty="0">
                    <a:latin typeface="新細明體" charset="-120"/>
                    <a:ea typeface="標楷體" pitchFamily="65" charset="-120"/>
                  </a:rPr>
                  <a:t>祭、哮海祭</a:t>
                </a:r>
                <a:endParaRPr kumimoji="0" lang="en-US" altLang="zh-TW" sz="2800" b="1" dirty="0" smtClean="0">
                  <a:latin typeface="新細明體" charset="-120"/>
                  <a:ea typeface="標楷體" pitchFamily="65" charset="-120"/>
                </a:endParaRPr>
              </a:p>
            </p:txBody>
          </p:sp>
        </mc:Choice>
        <mc:Fallback xmlns="">
          <p:sp>
            <p:nvSpPr>
              <p:cNvPr id="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772816"/>
                <a:ext cx="6120680" cy="2808312"/>
              </a:xfrm>
              <a:prstGeom prst="rect">
                <a:avLst/>
              </a:prstGeom>
              <a:blipFill rotWithShape="0">
                <a:blip r:embed="rId2"/>
                <a:stretch>
                  <a:fillRect l="-3984" t="-6739" b="-15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 txBox="1">
            <a:spLocks/>
          </p:cNvSpPr>
          <p:nvPr/>
        </p:nvSpPr>
        <p:spPr bwMode="auto">
          <a:xfrm>
            <a:off x="589641" y="260648"/>
            <a:ext cx="7833508" cy="972000"/>
          </a:xfrm>
          <a:prstGeom prst="rect">
            <a:avLst/>
          </a:prstGeom>
          <a:blipFill dpi="0" rotWithShape="1">
            <a:blip r:embed="rId3">
              <a:alphaModFix amt="79000"/>
            </a:blip>
            <a:srcRect/>
            <a:tile tx="0" ty="0" sx="100000" sy="100000" flip="none" algn="tl"/>
          </a:blipFill>
          <a:ln w="1016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120650" prstMaterial="matte">
            <a:bevelT w="63500" h="63500" prst="relaxedInset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24104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9pPr>
          </a:lstStyle>
          <a:p>
            <a:r>
              <a:rPr kumimoji="0" lang="zh-TW" altLang="en-US" sz="5400" b="1" dirty="0" smtClean="0">
                <a:solidFill>
                  <a:schemeClr val="tx1"/>
                </a:solidFill>
                <a:latin typeface="Lucida Sans"/>
                <a:ea typeface="標楷體" pitchFamily="65" charset="-120"/>
              </a:rPr>
              <a:t>三、平埔族的社會文化</a:t>
            </a:r>
          </a:p>
        </p:txBody>
      </p:sp>
    </p:spTree>
    <p:extLst>
      <p:ext uri="{BB962C8B-B14F-4D97-AF65-F5344CB8AC3E}">
        <p14:creationId xmlns:p14="http://schemas.microsoft.com/office/powerpoint/2010/main" val="24059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589641" y="260648"/>
            <a:ext cx="7833508" cy="972000"/>
          </a:xfrm>
          <a:prstGeom prst="rect">
            <a:avLst/>
          </a:prstGeom>
          <a:blipFill dpi="0" rotWithShape="1">
            <a:blip r:embed="rId2">
              <a:alphaModFix amt="79000"/>
            </a:blip>
            <a:srcRect/>
            <a:tile tx="0" ty="0" sx="100000" sy="100000" flip="none" algn="tl"/>
          </a:blipFill>
          <a:ln w="1016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120650" prstMaterial="matte">
            <a:bevelT w="63500" h="63500" prst="relaxedInset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24104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9pPr>
          </a:lstStyle>
          <a:p>
            <a:r>
              <a:rPr kumimoji="0" lang="zh-TW" altLang="en-US" sz="5400" b="1" dirty="0" smtClean="0">
                <a:solidFill>
                  <a:schemeClr val="tx1"/>
                </a:solidFill>
                <a:latin typeface="Lucida Sans"/>
                <a:ea typeface="標楷體" pitchFamily="65" charset="-120"/>
              </a:rPr>
              <a:t>四、原住民的生態智慧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589641" y="1628800"/>
            <a:ext cx="8375650" cy="4927872"/>
          </a:xfrm>
          <a:noFill/>
        </p:spPr>
        <p:txBody>
          <a:bodyPr lIns="18000" rIns="18000"/>
          <a:lstStyle/>
          <a:p>
            <a:pPr>
              <a:lnSpc>
                <a:spcPts val="4600"/>
              </a:lnSpc>
              <a:spcBef>
                <a:spcPts val="0"/>
              </a:spcBef>
              <a:buFontTx/>
              <a:buNone/>
            </a:pPr>
            <a:r>
              <a:rPr lang="en-US" altLang="zh-TW" b="1" dirty="0" smtClean="0">
                <a:latin typeface="Book Antiqua" pitchFamily="18" charset="0"/>
                <a:ea typeface="標楷體" pitchFamily="65" charset="-120"/>
              </a:rPr>
              <a:t>1</a:t>
            </a:r>
            <a:r>
              <a:rPr lang="zh-TW" altLang="en-US" b="1" dirty="0">
                <a:latin typeface="Book Antiqua" pitchFamily="18" charset="0"/>
                <a:ea typeface="標楷體" pitchFamily="65" charset="-120"/>
              </a:rPr>
              <a:t>、鳥占：泰雅族、布農族、排灣、鄒族</a:t>
            </a:r>
            <a:r>
              <a:rPr lang="en-US" altLang="zh-TW" b="1" dirty="0">
                <a:latin typeface="Book Antiqua" pitchFamily="18" charset="0"/>
                <a:ea typeface="標楷體" pitchFamily="65" charset="-120"/>
              </a:rPr>
              <a:t>……</a:t>
            </a:r>
          </a:p>
          <a:p>
            <a:pPr>
              <a:lnSpc>
                <a:spcPts val="4600"/>
              </a:lnSpc>
              <a:spcBef>
                <a:spcPts val="0"/>
              </a:spcBef>
              <a:buFontTx/>
              <a:buNone/>
            </a:pPr>
            <a:r>
              <a:rPr lang="en-US" altLang="zh-TW" b="1" dirty="0" smtClean="0">
                <a:latin typeface="Book Antiqua" pitchFamily="18" charset="0"/>
                <a:ea typeface="標楷體" pitchFamily="65" charset="-120"/>
              </a:rPr>
              <a:t>2</a:t>
            </a:r>
            <a:r>
              <a:rPr lang="zh-TW" altLang="en-US" b="1" dirty="0">
                <a:latin typeface="Book Antiqua" pitchFamily="18" charset="0"/>
                <a:ea typeface="標楷體" pitchFamily="65" charset="-120"/>
              </a:rPr>
              <a:t>、魯凱</a:t>
            </a:r>
            <a:r>
              <a:rPr lang="zh-TW" altLang="en-US" b="1" dirty="0" smtClean="0">
                <a:latin typeface="Book Antiqua" pitchFamily="18" charset="0"/>
                <a:ea typeface="標楷體" pitchFamily="65" charset="-120"/>
              </a:rPr>
              <a:t>族：巴冷公主～鬼</a:t>
            </a:r>
            <a:r>
              <a:rPr lang="zh-TW" altLang="en-US" b="1" dirty="0">
                <a:latin typeface="Book Antiqua" pitchFamily="18" charset="0"/>
                <a:ea typeface="標楷體" pitchFamily="65" charset="-120"/>
              </a:rPr>
              <a:t>湖</a:t>
            </a:r>
            <a:r>
              <a:rPr lang="zh-TW" altLang="en-US" b="1" dirty="0" smtClean="0">
                <a:latin typeface="Book Antiqua" pitchFamily="18" charset="0"/>
                <a:ea typeface="標楷體" pitchFamily="65" charset="-120"/>
              </a:rPr>
              <a:t>傳說</a:t>
            </a:r>
            <a:endParaRPr lang="en-US" altLang="zh-TW" b="1" dirty="0" smtClean="0">
              <a:latin typeface="Book Antiqua" pitchFamily="18" charset="0"/>
              <a:ea typeface="標楷體" pitchFamily="65" charset="-120"/>
            </a:endParaRPr>
          </a:p>
          <a:p>
            <a:pPr>
              <a:lnSpc>
                <a:spcPts val="4600"/>
              </a:lnSpc>
              <a:spcBef>
                <a:spcPts val="0"/>
              </a:spcBef>
              <a:buFontTx/>
              <a:buNone/>
            </a:pPr>
            <a:r>
              <a:rPr lang="en-US" altLang="zh-TW" b="1" dirty="0" smtClean="0">
                <a:latin typeface="Book Antiqua" pitchFamily="18" charset="0"/>
                <a:ea typeface="標楷體" pitchFamily="65" charset="-120"/>
              </a:rPr>
              <a:t>3</a:t>
            </a:r>
            <a:r>
              <a:rPr lang="zh-TW" altLang="en-US" b="1" dirty="0" smtClean="0">
                <a:latin typeface="Book Antiqua" pitchFamily="18" charset="0"/>
                <a:ea typeface="標楷體" pitchFamily="65" charset="-120"/>
              </a:rPr>
              <a:t>、達悟族：捕食飛魚、依年齡性別分魚</a:t>
            </a:r>
            <a:endParaRPr lang="en-US" altLang="zh-TW" b="1" dirty="0" smtClean="0">
              <a:latin typeface="Book Antiqua" pitchFamily="18" charset="0"/>
              <a:ea typeface="標楷體" pitchFamily="65" charset="-120"/>
            </a:endParaRPr>
          </a:p>
          <a:p>
            <a:pPr>
              <a:lnSpc>
                <a:spcPts val="4600"/>
              </a:lnSpc>
              <a:spcBef>
                <a:spcPts val="0"/>
              </a:spcBef>
              <a:buFontTx/>
              <a:buNone/>
            </a:pPr>
            <a:r>
              <a:rPr lang="en-US" altLang="zh-TW" b="1" dirty="0" smtClean="0">
                <a:latin typeface="Book Antiqua" pitchFamily="18" charset="0"/>
                <a:ea typeface="標楷體" pitchFamily="65" charset="-120"/>
              </a:rPr>
              <a:t>4</a:t>
            </a:r>
            <a:r>
              <a:rPr lang="zh-TW" altLang="en-US" b="1" dirty="0" smtClean="0">
                <a:latin typeface="Book Antiqua" pitchFamily="18" charset="0"/>
                <a:ea typeface="標楷體" pitchFamily="65" charset="-120"/>
              </a:rPr>
              <a:t>、狩獵限制：</a:t>
            </a:r>
            <a:endParaRPr lang="en-US" altLang="zh-TW" b="1" dirty="0" smtClean="0">
              <a:latin typeface="Book Antiqua" pitchFamily="18" charset="0"/>
              <a:ea typeface="標楷體" pitchFamily="65" charset="-120"/>
            </a:endParaRPr>
          </a:p>
          <a:p>
            <a:pPr>
              <a:lnSpc>
                <a:spcPts val="4600"/>
              </a:lnSpc>
              <a:spcBef>
                <a:spcPts val="0"/>
              </a:spcBef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過度捕殺。只獵取夠食用的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份量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600"/>
              </a:lnSpc>
              <a:spcBef>
                <a:spcPts val="0"/>
              </a:spcBef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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繁殖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季節不得獵殺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600"/>
              </a:lnSpc>
              <a:spcBef>
                <a:spcPts val="0"/>
              </a:spcBef>
              <a:buFontTx/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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獵殺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sym typeface="Wingdings 3" panose="05040102010807070707" pitchFamily="18" charset="2"/>
              </a:rPr>
              <a:t>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公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獸；幼小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的、母獸不得獵捕。</a:t>
            </a:r>
          </a:p>
          <a:p>
            <a:pPr>
              <a:lnSpc>
                <a:spcPts val="4600"/>
              </a:lnSpc>
              <a:spcBef>
                <a:spcPts val="0"/>
              </a:spcBef>
              <a:buFontTx/>
              <a:buNone/>
            </a:pPr>
            <a:r>
              <a:rPr lang="zh-TW" altLang="en-US" b="1" dirty="0" smtClean="0">
                <a:latin typeface="Book Antiqua" pitchFamily="18" charset="0"/>
                <a:ea typeface="標楷體" pitchFamily="65" charset="-120"/>
                <a:sym typeface="Wingdings" pitchFamily="2" charset="2"/>
              </a:rPr>
              <a:t></a:t>
            </a:r>
            <a:r>
              <a:rPr lang="zh-TW" altLang="en-US" b="1" dirty="0">
                <a:latin typeface="Book Antiqua" pitchFamily="18" charset="0"/>
                <a:ea typeface="標楷體" pitchFamily="65" charset="-120"/>
                <a:sym typeface="Wingdings" pitchFamily="2" charset="2"/>
              </a:rPr>
              <a:t>敬畏自然</a:t>
            </a:r>
            <a:r>
              <a:rPr lang="zh-TW" altLang="en-US" b="1" dirty="0" smtClean="0">
                <a:latin typeface="Book Antiqua" pitchFamily="18" charset="0"/>
                <a:ea typeface="標楷體" pitchFamily="65" charset="-120"/>
                <a:sym typeface="Wingdings" pitchFamily="2" charset="2"/>
              </a:rPr>
              <a:t>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符合生態永續觀念</a:t>
            </a:r>
          </a:p>
        </p:txBody>
      </p:sp>
    </p:spTree>
    <p:extLst>
      <p:ext uri="{BB962C8B-B14F-4D97-AF65-F5344CB8AC3E}">
        <p14:creationId xmlns:p14="http://schemas.microsoft.com/office/powerpoint/2010/main" val="10972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21653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37074" name="Group 210"/>
          <p:cNvGraphicFramePr>
            <a:graphicFrameLocks noGrp="1"/>
          </p:cNvGraphicFramePr>
          <p:nvPr/>
        </p:nvGraphicFramePr>
        <p:xfrm>
          <a:off x="395288" y="2454275"/>
          <a:ext cx="8424862" cy="2743200"/>
        </p:xfrm>
        <a:graphic>
          <a:graphicData uri="http://schemas.openxmlformats.org/drawingml/2006/table">
            <a:tbl>
              <a:tblPr/>
              <a:tblGrid>
                <a:gridCol w="527050"/>
                <a:gridCol w="525462"/>
                <a:gridCol w="527050"/>
                <a:gridCol w="527050"/>
                <a:gridCol w="525463"/>
                <a:gridCol w="527050"/>
                <a:gridCol w="527050"/>
                <a:gridCol w="527050"/>
                <a:gridCol w="525462"/>
                <a:gridCol w="527050"/>
                <a:gridCol w="527050"/>
                <a:gridCol w="525463"/>
                <a:gridCol w="527050"/>
                <a:gridCol w="527050"/>
                <a:gridCol w="525462"/>
                <a:gridCol w="527050"/>
              </a:tblGrid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阿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撒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不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魯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少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男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嘎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太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太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打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德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州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牌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賽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93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拉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阿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魯哇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撒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奇萊雅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布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農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魯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凱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阿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邵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族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卑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南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噶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瑪蘭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卡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那卡那富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泰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雅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太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魯閣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達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悟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賽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德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克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鄒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族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排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灣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賽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夏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/>
          </p:cNvSpPr>
          <p:nvPr/>
        </p:nvSpPr>
        <p:spPr bwMode="auto">
          <a:xfrm>
            <a:off x="2650934" y="332656"/>
            <a:ext cx="6192366" cy="884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TW" altLang="en-US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原住民</a:t>
            </a:r>
            <a:r>
              <a:rPr kumimoji="0" lang="en-US" altLang="zh-TW" sz="4800" b="1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16</a:t>
            </a:r>
            <a:r>
              <a:rPr kumimoji="0" lang="zh-TW" altLang="en-US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族  速記口訣</a:t>
            </a:r>
          </a:p>
        </p:txBody>
      </p:sp>
    </p:spTree>
    <p:extLst>
      <p:ext uri="{BB962C8B-B14F-4D97-AF65-F5344CB8AC3E}">
        <p14:creationId xmlns:p14="http://schemas.microsoft.com/office/powerpoint/2010/main" val="399293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4"/>
          <p:cNvSpPr txBox="1">
            <a:spLocks noChangeArrowheads="1"/>
          </p:cNvSpPr>
          <p:nvPr/>
        </p:nvSpPr>
        <p:spPr bwMode="auto">
          <a:xfrm>
            <a:off x="4338551" y="6144137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ea typeface="標楷體" pitchFamily="65" charset="-120"/>
              </a:rPr>
              <a:t>平埔族分布</a:t>
            </a:r>
            <a:r>
              <a:rPr lang="zh-TW" altLang="en-US" sz="2000" b="1" dirty="0" smtClean="0">
                <a:ea typeface="標楷體" pitchFamily="65" charset="-120"/>
              </a:rPr>
              <a:t>圖（翰林出版社）</a:t>
            </a:r>
            <a:endParaRPr lang="zh-TW" altLang="en-US" sz="2000" b="1" dirty="0">
              <a:ea typeface="標楷體" pitchFamily="65" charset="-120"/>
            </a:endParaRPr>
          </a:p>
        </p:txBody>
      </p:sp>
      <p:pic>
        <p:nvPicPr>
          <p:cNvPr id="11267" name="圖片 5" descr="p48-2.jpg"/>
          <p:cNvPicPr>
            <a:picLocks noChangeAspect="1"/>
          </p:cNvPicPr>
          <p:nvPr/>
        </p:nvPicPr>
        <p:blipFill rotWithShape="1">
          <a:blip r:embed="rId2" cstate="email">
            <a:lum bright="-18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07" r="-348"/>
          <a:stretch/>
        </p:blipFill>
        <p:spPr bwMode="auto">
          <a:xfrm>
            <a:off x="611560" y="1608565"/>
            <a:ext cx="3600400" cy="4988787"/>
          </a:xfrm>
          <a:prstGeom prst="rect">
            <a:avLst/>
          </a:prstGeom>
          <a:noFill/>
          <a:ln w="63500">
            <a:solidFill>
              <a:srgbClr val="993366"/>
            </a:solidFill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/>
              <p:cNvSpPr txBox="1">
                <a:spLocks/>
              </p:cNvSpPr>
              <p:nvPr/>
            </p:nvSpPr>
            <p:spPr bwMode="auto">
              <a:xfrm>
                <a:off x="4292251" y="2564904"/>
                <a:ext cx="4805449" cy="2808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rgbClr val="924104"/>
                    </a:solidFill>
                    <a:latin typeface="Arial" charset="0"/>
                    <a:ea typeface="+mj-ea"/>
                    <a:cs typeface="+mj-cs"/>
                  </a:defRPr>
                </a:lvl1pPr>
                <a:lvl2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924104"/>
                    </a:solidFill>
                    <a:latin typeface="Arial" charset="0"/>
                  </a:defRPr>
                </a:lvl2pPr>
                <a:lvl3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924104"/>
                    </a:solidFill>
                    <a:latin typeface="Arial" charset="0"/>
                  </a:defRPr>
                </a:lvl3pPr>
                <a:lvl4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924104"/>
                    </a:solidFill>
                    <a:latin typeface="Arial" charset="0"/>
                  </a:defRPr>
                </a:lvl4pPr>
                <a:lvl5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924104"/>
                    </a:solidFill>
                    <a:latin typeface="Arial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924104"/>
                    </a:solidFill>
                    <a:latin typeface="Lucida Sans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924104"/>
                    </a:solidFill>
                    <a:latin typeface="Lucida Sans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924104"/>
                    </a:solidFill>
                    <a:latin typeface="Lucida Sans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924104"/>
                    </a:solidFill>
                    <a:latin typeface="Lucida Sans"/>
                  </a:defRPr>
                </a:lvl9pPr>
              </a:lstStyle>
              <a:p>
                <a:pPr algn="l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0" lang="en-US" altLang="zh-TW" sz="2600" b="1" i="1" dirty="0" smtClean="0">
                        <a:latin typeface="Cambria Math" panose="02040503050406030204" pitchFamily="18" charset="0"/>
                        <a:ea typeface="標楷體" pitchFamily="65" charset="-120"/>
                        <a:sym typeface="Wingdings 2" panose="05020102010507070707" pitchFamily="18" charset="2"/>
                      </a:rPr>
                      <m:t></m:t>
                    </m:r>
                  </m:oMath>
                </a14:m>
                <a:r>
                  <a:rPr kumimoji="0" lang="zh-TW" altLang="en-US" sz="2600" b="1" dirty="0" smtClean="0">
                    <a:latin typeface="Lucida Sans"/>
                    <a:ea typeface="標楷體" pitchFamily="65" charset="-120"/>
                  </a:rPr>
                  <a:t>明</a:t>
                </a:r>
                <a:r>
                  <a:rPr kumimoji="0" lang="zh-TW" altLang="en-US" sz="2600" b="1" dirty="0" smtClean="0">
                    <a:latin typeface="新細明體" charset="-120"/>
                    <a:ea typeface="新細明體" charset="-120"/>
                  </a:rPr>
                  <a:t>・</a:t>
                </a:r>
                <a:r>
                  <a:rPr kumimoji="0" lang="zh-TW" altLang="en-US" sz="2600" b="1" dirty="0" smtClean="0">
                    <a:latin typeface="Lucida Sans"/>
                    <a:ea typeface="標楷體" pitchFamily="65" charset="-120"/>
                  </a:rPr>
                  <a:t>陳第，</a:t>
                </a:r>
                <a:r>
                  <a:rPr kumimoji="0" lang="en-US" altLang="zh-TW" sz="2600" b="1" dirty="0" smtClean="0">
                    <a:latin typeface="新細明體" charset="-120"/>
                    <a:ea typeface="標楷體" pitchFamily="65" charset="-120"/>
                  </a:rPr>
                  <a:t>《</a:t>
                </a:r>
                <a:r>
                  <a:rPr kumimoji="0" lang="zh-TW" altLang="en-US" sz="2600" b="1" dirty="0" smtClean="0">
                    <a:latin typeface="Lucida Sans"/>
                    <a:ea typeface="標楷體" pitchFamily="65" charset="-120"/>
                  </a:rPr>
                  <a:t>東番記</a:t>
                </a:r>
                <a:r>
                  <a:rPr kumimoji="0" lang="en-US" altLang="zh-TW" sz="2600" b="1" dirty="0" smtClean="0">
                    <a:latin typeface="新細明體" charset="-120"/>
                    <a:ea typeface="標楷體" pitchFamily="65" charset="-120"/>
                  </a:rPr>
                  <a:t>》</a:t>
                </a:r>
                <a:br>
                  <a:rPr kumimoji="0" lang="en-US" altLang="zh-TW" sz="2600" b="1" dirty="0" smtClean="0">
                    <a:latin typeface="新細明體" charset="-120"/>
                    <a:ea typeface="標楷體" pitchFamily="65" charset="-120"/>
                  </a:rPr>
                </a:br>
                <a14:m>
                  <m:oMath xmlns:m="http://schemas.openxmlformats.org/officeDocument/2006/math">
                    <m:r>
                      <a:rPr kumimoji="0" lang="en-US" altLang="zh-TW" sz="2600" b="1" i="1" dirty="0">
                        <a:latin typeface="Cambria Math" panose="02040503050406030204" pitchFamily="18" charset="0"/>
                        <a:ea typeface="標楷體" pitchFamily="65" charset="-120"/>
                        <a:sym typeface="Wingdings 2" panose="05020102010507070707" pitchFamily="18" charset="2"/>
                      </a:rPr>
                      <m:t></m:t>
                    </m:r>
                  </m:oMath>
                </a14:m>
                <a:r>
                  <a:rPr kumimoji="0" lang="zh-TW" altLang="en-US" sz="2600" b="1" dirty="0" smtClean="0">
                    <a:latin typeface="Lucida Sans"/>
                    <a:ea typeface="標楷體" pitchFamily="65" charset="-120"/>
                  </a:rPr>
                  <a:t>清</a:t>
                </a:r>
                <a:r>
                  <a:rPr kumimoji="0" lang="zh-TW" altLang="en-US" sz="2600" b="1" dirty="0" smtClean="0">
                    <a:latin typeface="新細明體" charset="-120"/>
                    <a:ea typeface="新細明體" charset="-120"/>
                  </a:rPr>
                  <a:t>・</a:t>
                </a:r>
                <a:r>
                  <a:rPr kumimoji="0" lang="zh-TW" altLang="en-US" sz="2600" b="1" dirty="0" smtClean="0">
                    <a:latin typeface="新細明體" charset="-120"/>
                    <a:ea typeface="標楷體" pitchFamily="65" charset="-120"/>
                  </a:rPr>
                  <a:t>六十七，</a:t>
                </a:r>
                <a:r>
                  <a:rPr kumimoji="0" lang="en-US" altLang="zh-TW" sz="2600" b="1" dirty="0" smtClean="0">
                    <a:latin typeface="新細明體" charset="-120"/>
                    <a:ea typeface="標楷體" pitchFamily="65" charset="-120"/>
                  </a:rPr>
                  <a:t>《</a:t>
                </a:r>
                <a:r>
                  <a:rPr kumimoji="0" lang="zh-TW" altLang="en-US" sz="2600" b="1" dirty="0" smtClean="0">
                    <a:latin typeface="Lucida Sans"/>
                    <a:ea typeface="標楷體" pitchFamily="65" charset="-120"/>
                  </a:rPr>
                  <a:t>番社采風圖</a:t>
                </a:r>
                <a:r>
                  <a:rPr kumimoji="0" lang="en-US" altLang="zh-TW" sz="2600" b="1" dirty="0" smtClean="0">
                    <a:latin typeface="新細明體" charset="-120"/>
                    <a:ea typeface="標楷體" pitchFamily="65" charset="-120"/>
                  </a:rPr>
                  <a:t>》</a:t>
                </a:r>
                <a:br>
                  <a:rPr kumimoji="0" lang="en-US" altLang="zh-TW" sz="2600" b="1" dirty="0" smtClean="0">
                    <a:latin typeface="新細明體" charset="-120"/>
                    <a:ea typeface="標楷體" pitchFamily="65" charset="-120"/>
                  </a:rPr>
                </a:br>
                <a14:m>
                  <m:oMath xmlns:m="http://schemas.openxmlformats.org/officeDocument/2006/math">
                    <m:r>
                      <a:rPr kumimoji="0" lang="en-US" altLang="zh-TW" sz="2600" b="1" i="1" dirty="0">
                        <a:latin typeface="Cambria Math" panose="02040503050406030204" pitchFamily="18" charset="0"/>
                        <a:ea typeface="標楷體" pitchFamily="65" charset="-120"/>
                        <a:sym typeface="Wingdings 2" panose="05020102010507070707" pitchFamily="18" charset="2"/>
                      </a:rPr>
                      <m:t></m:t>
                    </m:r>
                  </m:oMath>
                </a14:m>
                <a:r>
                  <a:rPr kumimoji="0" lang="en-US" altLang="zh-TW" sz="2600" b="1" dirty="0" smtClean="0">
                    <a:latin typeface="Lucida Sans"/>
                    <a:ea typeface="標楷體" pitchFamily="65" charset="-120"/>
                  </a:rPr>
                  <a:t> </a:t>
                </a:r>
                <a:r>
                  <a:rPr kumimoji="0" lang="en-US" altLang="zh-TW" sz="2600" b="1" dirty="0" err="1" smtClean="0">
                    <a:latin typeface="Lucida Sans"/>
                    <a:ea typeface="標楷體" pitchFamily="65" charset="-120"/>
                  </a:rPr>
                  <a:t>Olfert</a:t>
                </a:r>
                <a:r>
                  <a:rPr kumimoji="0" lang="en-US" altLang="zh-TW" sz="2600" b="1" dirty="0" smtClean="0">
                    <a:latin typeface="Lucida Sans"/>
                    <a:ea typeface="標楷體" pitchFamily="65" charset="-120"/>
                  </a:rPr>
                  <a:t>  Dapper  1670</a:t>
                </a:r>
                <a:r>
                  <a:rPr kumimoji="0" lang="zh-TW" altLang="en-US" sz="2600" b="1" dirty="0" smtClean="0">
                    <a:latin typeface="Lucida Sans"/>
                    <a:ea typeface="標楷體" pitchFamily="65" charset="-120"/>
                  </a:rPr>
                  <a:t>年</a:t>
                </a:r>
                <a:r>
                  <a:rPr kumimoji="0" lang="zh-TW" altLang="en-US" sz="2600" b="1" dirty="0" smtClean="0">
                    <a:latin typeface="新細明體" charset="-120"/>
                    <a:ea typeface="標楷體" pitchFamily="65" charset="-120"/>
                  </a:rPr>
                  <a:t/>
                </a:r>
                <a:br>
                  <a:rPr kumimoji="0" lang="zh-TW" altLang="en-US" sz="2600" b="1" dirty="0" smtClean="0">
                    <a:latin typeface="新細明體" charset="-120"/>
                    <a:ea typeface="標楷體" pitchFamily="65" charset="-120"/>
                  </a:rPr>
                </a:br>
                <a:r>
                  <a:rPr kumimoji="0" lang="zh-TW" altLang="en-US" sz="2600" b="1" dirty="0" smtClean="0">
                    <a:latin typeface="新細明體" charset="-120"/>
                    <a:ea typeface="標楷體" pitchFamily="65" charset="-120"/>
                  </a:rPr>
                  <a:t>  </a:t>
                </a:r>
                <a:r>
                  <a:rPr kumimoji="0" lang="en-US" altLang="zh-TW" sz="2600" b="1" dirty="0" smtClean="0">
                    <a:latin typeface="新細明體" charset="-120"/>
                    <a:ea typeface="標楷體" pitchFamily="65" charset="-120"/>
                  </a:rPr>
                  <a:t>《</a:t>
                </a:r>
                <a:r>
                  <a:rPr kumimoji="0" lang="zh-TW" altLang="en-US" sz="2600" b="1" dirty="0" smtClean="0">
                    <a:latin typeface="新細明體" charset="-120"/>
                    <a:ea typeface="標楷體" pitchFamily="65" charset="-120"/>
                  </a:rPr>
                  <a:t>第二、三次荷蘭東印度公司   </a:t>
                </a:r>
                <a:endParaRPr kumimoji="0" lang="en-US" altLang="zh-TW" sz="2600" b="1" dirty="0" smtClean="0">
                  <a:latin typeface="新細明體" charset="-120"/>
                  <a:ea typeface="標楷體" pitchFamily="65" charset="-120"/>
                </a:endParaRPr>
              </a:p>
              <a:p>
                <a:pPr algn="l">
                  <a:spcBef>
                    <a:spcPts val="0"/>
                  </a:spcBef>
                  <a:spcAft>
                    <a:spcPct val="20000"/>
                  </a:spcAft>
                </a:pPr>
                <a:r>
                  <a:rPr kumimoji="0" lang="zh-TW" altLang="en-US" sz="2600" b="1" dirty="0" smtClean="0">
                    <a:latin typeface="新細明體" charset="-120"/>
                    <a:ea typeface="標楷體" pitchFamily="65" charset="-120"/>
                  </a:rPr>
                  <a:t>    使節出使大清帝國記</a:t>
                </a:r>
                <a:r>
                  <a:rPr kumimoji="0" lang="en-US" altLang="zh-TW" sz="2600" b="1" dirty="0" smtClean="0">
                    <a:latin typeface="新細明體" charset="-120"/>
                    <a:ea typeface="標楷體" pitchFamily="65" charset="-120"/>
                  </a:rPr>
                  <a:t>》</a:t>
                </a:r>
                <a:endParaRPr kumimoji="0" lang="en-US" altLang="zh-TW" sz="2600" b="1" dirty="0" smtClean="0">
                  <a:solidFill>
                    <a:schemeClr val="tx1"/>
                  </a:solidFill>
                  <a:latin typeface="新細明體" charset="-120"/>
                  <a:ea typeface="標楷體" pitchFamily="65" charset="-120"/>
                </a:endParaRPr>
              </a:p>
            </p:txBody>
          </p:sp>
        </mc:Choice>
        <mc:Fallback xmlns="">
          <p:sp>
            <p:nvSpPr>
              <p:cNvPr id="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2251" y="2564904"/>
                <a:ext cx="4805449" cy="2808312"/>
              </a:xfrm>
              <a:prstGeom prst="rect">
                <a:avLst/>
              </a:prstGeom>
              <a:blipFill rotWithShape="0">
                <a:blip r:embed="rId3"/>
                <a:stretch>
                  <a:fillRect r="-2284" b="-4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 txBox="1">
            <a:spLocks/>
          </p:cNvSpPr>
          <p:nvPr/>
        </p:nvSpPr>
        <p:spPr bwMode="auto">
          <a:xfrm>
            <a:off x="589641" y="260648"/>
            <a:ext cx="7833508" cy="972000"/>
          </a:xfrm>
          <a:prstGeom prst="rect">
            <a:avLst/>
          </a:prstGeom>
          <a:blipFill dpi="0" rotWithShape="1">
            <a:blip r:embed="rId4">
              <a:alphaModFix amt="79000"/>
            </a:blip>
            <a:srcRect/>
            <a:tile tx="0" ty="0" sx="100000" sy="100000" flip="none" algn="tl"/>
          </a:blipFill>
          <a:ln w="1016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120650" prstMaterial="matte">
            <a:bevelT w="63500" h="63500" prst="relaxedInset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24104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4104"/>
                </a:solidFill>
                <a:latin typeface="Lucida Sans"/>
              </a:defRPr>
            </a:lvl9pPr>
          </a:lstStyle>
          <a:p>
            <a:r>
              <a:rPr kumimoji="0" lang="zh-TW" altLang="en-US" sz="5400" b="1" dirty="0" smtClean="0">
                <a:solidFill>
                  <a:schemeClr val="tx1"/>
                </a:solidFill>
                <a:latin typeface="Lucida Sans"/>
                <a:ea typeface="標楷體" pitchFamily="65" charset="-120"/>
              </a:rPr>
              <a:t>三、平埔族的社會文化</a:t>
            </a: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4860032" y="1844824"/>
            <a:ext cx="3320599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0" rIns="91440" bIns="7200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TW" altLang="en-US" sz="4800" b="1" dirty="0" smtClean="0">
                <a:solidFill>
                  <a:schemeClr val="bg1"/>
                </a:solidFill>
                <a:latin typeface="新細明體" charset="-120"/>
                <a:ea typeface="標楷體" pitchFamily="65" charset="-120"/>
              </a:rPr>
              <a:t>閱讀史料</a:t>
            </a:r>
          </a:p>
        </p:txBody>
      </p:sp>
      <p:pic>
        <p:nvPicPr>
          <p:cNvPr id="9" name="圖片 5" descr="p48-2.jpg"/>
          <p:cNvPicPr>
            <a:picLocks noChangeAspect="1"/>
          </p:cNvPicPr>
          <p:nvPr/>
        </p:nvPicPr>
        <p:blipFill rotWithShape="1">
          <a:blip r:embed="rId5" cstate="email">
            <a:lum bright="-18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327" y="128401"/>
            <a:ext cx="3875633" cy="6684975"/>
          </a:xfrm>
          <a:prstGeom prst="rect">
            <a:avLst/>
          </a:prstGeom>
          <a:noFill/>
          <a:ln w="63500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>
          <a:xfrm>
            <a:off x="3131840" y="332656"/>
            <a:ext cx="4536504" cy="884238"/>
          </a:xfr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Lucida Sans"/>
                <a:ea typeface="標楷體" pitchFamily="65" charset="-120"/>
              </a:rPr>
              <a:t>飛番</a:t>
            </a:r>
            <a:r>
              <a:rPr lang="en-US" altLang="zh-TW" sz="4800" b="1" dirty="0" smtClean="0">
                <a:solidFill>
                  <a:schemeClr val="bg1"/>
                </a:solidFill>
                <a:latin typeface="Lucida Sans"/>
                <a:ea typeface="標楷體" pitchFamily="65" charset="-120"/>
              </a:rPr>
              <a:t>—</a:t>
            </a:r>
            <a:r>
              <a:rPr lang="zh-TW" altLang="en-US" sz="4800" b="1" dirty="0" smtClean="0">
                <a:solidFill>
                  <a:schemeClr val="bg1"/>
                </a:solidFill>
                <a:latin typeface="Lucida Sans"/>
                <a:ea typeface="標楷體" pitchFamily="65" charset="-120"/>
              </a:rPr>
              <a:t>程天與</a:t>
            </a:r>
            <a:endParaRPr lang="zh-TW" altLang="en-US" sz="4800" b="1" dirty="0" smtClean="0">
              <a:solidFill>
                <a:schemeClr val="bg1"/>
              </a:solidFill>
              <a:latin typeface="新細明體" charset="-120"/>
              <a:ea typeface="標楷體" pitchFamily="65" charset="-120"/>
            </a:endParaRPr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676400"/>
            <a:ext cx="8713788" cy="4876800"/>
          </a:xfrm>
          <a:solidFill>
            <a:srgbClr val="FFCC99">
              <a:alpha val="43137"/>
            </a:srgbClr>
          </a:solidFill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3400" b="1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東番夷人不知所自始，居彭湖外洋海島中。</a:t>
            </a:r>
            <a:r>
              <a:rPr lang="en-US" altLang="zh-TW" sz="3400" b="1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……</a:t>
            </a:r>
            <a:r>
              <a:rPr lang="zh-TW" altLang="en-US" sz="3400" b="1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種類甚蕃，別為社，社或千人，或五六百。無酋長，子女多者眾雄之，聽其號令。性好勇喜鬬，</a:t>
            </a:r>
            <a:r>
              <a:rPr lang="zh-TW" altLang="en-US" sz="3400" b="1" smtClean="0">
                <a:solidFill>
                  <a:srgbClr val="3333FF"/>
                </a:solidFill>
                <a:latin typeface="Book Antiqua" pitchFamily="18" charset="0"/>
                <a:ea typeface="標楷體" pitchFamily="65" charset="-120"/>
              </a:rPr>
              <a:t>無事晝夜習走。足蹋皮厚數分，履荊刺如平地，速不後犇馬，能終日不息，縱之，度可數百里。</a:t>
            </a:r>
          </a:p>
          <a:p>
            <a:pPr algn="r">
              <a:lnSpc>
                <a:spcPct val="120000"/>
              </a:lnSpc>
              <a:buFontTx/>
              <a:buNone/>
            </a:pPr>
            <a:r>
              <a:rPr lang="zh-TW" altLang="en-US" sz="3600" b="1" smtClean="0">
                <a:latin typeface="Lucida Sans"/>
                <a:ea typeface="標楷體" pitchFamily="65" charset="-120"/>
              </a:rPr>
              <a:t>                          </a:t>
            </a:r>
            <a:r>
              <a:rPr lang="zh-TW" altLang="en-US" sz="3600" b="1" smtClean="0">
                <a:solidFill>
                  <a:schemeClr val="tx1"/>
                </a:solidFill>
                <a:latin typeface="Lucida Sans"/>
                <a:ea typeface="標楷體" pitchFamily="65" charset="-120"/>
              </a:rPr>
              <a:t>～明</a:t>
            </a:r>
            <a:r>
              <a:rPr lang="zh-TW" altLang="en-US" sz="3600" b="1" smtClean="0">
                <a:solidFill>
                  <a:schemeClr val="tx1"/>
                </a:solidFill>
                <a:latin typeface="新細明體" charset="-120"/>
                <a:ea typeface="新細明體" charset="-120"/>
              </a:rPr>
              <a:t>・</a:t>
            </a:r>
            <a:r>
              <a:rPr lang="zh-TW" altLang="en-US" sz="3600" b="1" smtClean="0">
                <a:solidFill>
                  <a:schemeClr val="tx1"/>
                </a:solidFill>
                <a:latin typeface="Lucida Sans"/>
                <a:ea typeface="標楷體" pitchFamily="65" charset="-120"/>
              </a:rPr>
              <a:t>陳第</a:t>
            </a:r>
            <a:r>
              <a:rPr lang="en-US" altLang="zh-TW" sz="3600" b="1" smtClean="0">
                <a:solidFill>
                  <a:schemeClr val="tx1"/>
                </a:solidFill>
                <a:latin typeface="新細明體" charset="-120"/>
                <a:ea typeface="標楷體" pitchFamily="65" charset="-120"/>
              </a:rPr>
              <a:t>《</a:t>
            </a:r>
            <a:r>
              <a:rPr lang="zh-TW" altLang="en-US" sz="3600" b="1" smtClean="0">
                <a:solidFill>
                  <a:schemeClr val="tx1"/>
                </a:solidFill>
                <a:latin typeface="Lucida Sans"/>
                <a:ea typeface="標楷體" pitchFamily="65" charset="-120"/>
              </a:rPr>
              <a:t>東番記</a:t>
            </a:r>
            <a:r>
              <a:rPr lang="en-US" altLang="zh-TW" sz="3600" b="1" smtClean="0">
                <a:solidFill>
                  <a:schemeClr val="tx1"/>
                </a:solidFill>
                <a:latin typeface="新細明體" charset="-120"/>
                <a:ea typeface="標楷體" pitchFamily="65" charset="-120"/>
              </a:rPr>
              <a:t>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陳錦輝設計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2895600"/>
            <a:ext cx="5410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File:清 郎世宁绘《清高宗乾隆帝朝服像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7655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03"/>
          <p:cNvPicPr>
            <a:picLocks noChangeAspect="1" noChangeArrowheads="1"/>
          </p:cNvPicPr>
          <p:nvPr/>
        </p:nvPicPr>
        <p:blipFill>
          <a:blip r:embed="rId4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2971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76200" y="6477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b="1" dirty="0">
                <a:ea typeface="標楷體" pitchFamily="65" charset="-120"/>
              </a:rPr>
              <a:t>圖：維基百科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858000" y="1828800"/>
            <a:ext cx="1828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b="1">
                <a:ea typeface="標楷體" pitchFamily="65" charset="-120"/>
              </a:rPr>
              <a:t>上圖：臺灣維基</a:t>
            </a:r>
          </a:p>
          <a:p>
            <a:pPr>
              <a:spcBef>
                <a:spcPct val="50000"/>
              </a:spcBef>
            </a:pPr>
            <a:r>
              <a:rPr kumimoji="0" lang="zh-TW" altLang="en-US" b="1">
                <a:ea typeface="標楷體" pitchFamily="65" charset="-120"/>
              </a:rPr>
              <a:t>下圖：陳錦輝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424863" cy="5295900"/>
          </a:xfrm>
          <a:prstGeom prst="rect">
            <a:avLst/>
          </a:prstGeom>
          <a:solidFill>
            <a:srgbClr val="CCFFCC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4400" b="1" dirty="0">
                <a:latin typeface="Times New Roman" pitchFamily="18" charset="0"/>
                <a:ea typeface="標楷體" pitchFamily="65" charset="-120"/>
              </a:rPr>
              <a:t>飛番</a:t>
            </a:r>
            <a:r>
              <a:rPr lang="en-US" altLang="zh-TW" sz="4400" b="1" dirty="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4400" b="1" dirty="0">
                <a:latin typeface="Times New Roman" pitchFamily="18" charset="0"/>
                <a:ea typeface="標楷體" pitchFamily="65" charset="-120"/>
              </a:rPr>
              <a:t>程天與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zh-TW" altLang="en-US" sz="3200" b="1" dirty="0">
                <a:latin typeface="Times New Roman" pitchFamily="18" charset="0"/>
                <a:ea typeface="標楷體" pitchFamily="65" charset="-120"/>
              </a:rPr>
              <a:t>程天與被稱為「飛番」，是因為他善跑，且跑起來像鳥飛一樣。此事達到上聞，</a:t>
            </a:r>
            <a:r>
              <a:rPr lang="zh-TW" altLang="en-US" sz="3200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乾隆皇帝乃召至北京御前與駿馬競跑。</a:t>
            </a:r>
            <a:r>
              <a:rPr lang="zh-TW" altLang="en-US" sz="3200" b="1" dirty="0">
                <a:latin typeface="Times New Roman" pitchFamily="18" charset="0"/>
                <a:ea typeface="標楷體" pitchFamily="65" charset="-120"/>
              </a:rPr>
              <a:t>程天與在辮髮上串繫一百多枚乾隆錢，駿馬先加三鞭之後，才起步從後追趕。</a:t>
            </a:r>
            <a:r>
              <a:rPr lang="zh-TW" altLang="en-US" sz="3200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當辮髮向後揚成水平時，他便超越了駿馬。</a:t>
            </a:r>
            <a:r>
              <a:rPr lang="zh-TW" altLang="en-US" sz="3200" b="1" dirty="0">
                <a:latin typeface="Times New Roman" pitchFamily="18" charset="0"/>
                <a:ea typeface="標楷體" pitchFamily="65" charset="-120"/>
              </a:rPr>
              <a:t>乾隆皇帝看了龍心大喜，於是</a:t>
            </a:r>
            <a:r>
              <a:rPr lang="zh-TW" altLang="en-US" sz="3200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賜他與兒子程國泰可以朝覲天子三次。</a:t>
            </a:r>
            <a:r>
              <a:rPr lang="zh-TW" altLang="en-US" sz="3200" b="1" dirty="0">
                <a:latin typeface="Times New Roman" pitchFamily="18" charset="0"/>
                <a:ea typeface="標楷體" pitchFamily="65" charset="-120"/>
              </a:rPr>
              <a:t>程天與死後，後代子孫便將「父子面君三次」的殊榮刻在墓碑上，以彰祖德，以垂後世。</a:t>
            </a:r>
            <a:endParaRPr lang="zh-TW" altLang="en-US" sz="3200" b="1" dirty="0">
              <a:latin typeface="Times New Roman" pitchFamily="18" charset="0"/>
            </a:endParaRPr>
          </a:p>
        </p:txBody>
      </p:sp>
      <p:pic>
        <p:nvPicPr>
          <p:cNvPr id="54277" name="Picture 5" descr="sce_ph_m2000624"/>
          <p:cNvPicPr>
            <a:picLocks noChangeAspect="1" noChangeArrowheads="1"/>
          </p:cNvPicPr>
          <p:nvPr/>
        </p:nvPicPr>
        <p:blipFill>
          <a:blip r:embed="rId5" cstate="email">
            <a:lum bright="-6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29625" cy="533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533921" y="5805264"/>
            <a:ext cx="2152879" cy="369332"/>
          </a:xfrm>
          <a:prstGeom prst="rect">
            <a:avLst/>
          </a:prstGeom>
          <a:solidFill>
            <a:srgbClr val="CCFFCC">
              <a:alpha val="7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 b="1" dirty="0">
                <a:ea typeface="標楷體" pitchFamily="65" charset="-120"/>
              </a:rPr>
              <a:t>乾隆</a:t>
            </a:r>
            <a:r>
              <a:rPr kumimoji="0" lang="en-US" altLang="zh-TW" b="1" dirty="0">
                <a:ea typeface="標楷體" pitchFamily="65" charset="-120"/>
              </a:rPr>
              <a:t>41</a:t>
            </a:r>
            <a:r>
              <a:rPr kumimoji="0" lang="zh-TW" altLang="en-US" b="1" dirty="0">
                <a:ea typeface="標楷體" pitchFamily="65" charset="-120"/>
              </a:rPr>
              <a:t>年，</a:t>
            </a:r>
            <a:r>
              <a:rPr kumimoji="0" lang="en-US" altLang="zh-TW" b="1" dirty="0">
                <a:ea typeface="標楷體" pitchFamily="65" charset="-120"/>
              </a:rPr>
              <a:t>1776</a:t>
            </a:r>
            <a:r>
              <a:rPr kumimoji="0" lang="zh-TW" altLang="en-US" b="1" dirty="0">
                <a:ea typeface="標楷體" pitchFamily="65" charset="-120"/>
              </a:rPr>
              <a:t>年</a:t>
            </a:r>
          </a:p>
        </p:txBody>
      </p:sp>
      <p:sp>
        <p:nvSpPr>
          <p:cNvPr id="11" name="Rectangle 2"/>
          <p:cNvSpPr txBox="1">
            <a:spLocks/>
          </p:cNvSpPr>
          <p:nvPr/>
        </p:nvSpPr>
        <p:spPr bwMode="auto">
          <a:xfrm>
            <a:off x="3131840" y="332656"/>
            <a:ext cx="4536504" cy="884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TW" altLang="en-US" sz="4800" b="1" dirty="0" smtClean="0">
                <a:solidFill>
                  <a:schemeClr val="bg1"/>
                </a:solidFill>
                <a:latin typeface="Lucida Sans"/>
                <a:ea typeface="標楷體" pitchFamily="65" charset="-120"/>
              </a:rPr>
              <a:t>飛番</a:t>
            </a:r>
            <a:r>
              <a:rPr kumimoji="0" lang="en-US" altLang="zh-TW" sz="4800" b="1" dirty="0" smtClean="0">
                <a:solidFill>
                  <a:schemeClr val="bg1"/>
                </a:solidFill>
                <a:latin typeface="Lucida Sans"/>
                <a:ea typeface="標楷體" pitchFamily="65" charset="-120"/>
              </a:rPr>
              <a:t>—</a:t>
            </a:r>
            <a:r>
              <a:rPr kumimoji="0" lang="zh-TW" altLang="en-US" sz="4800" b="1" dirty="0" smtClean="0">
                <a:solidFill>
                  <a:schemeClr val="bg1"/>
                </a:solidFill>
                <a:latin typeface="Lucida Sans"/>
                <a:ea typeface="標楷體" pitchFamily="65" charset="-120"/>
              </a:rPr>
              <a:t>程天與</a:t>
            </a:r>
            <a:endParaRPr kumimoji="0" lang="zh-TW" altLang="en-US" sz="4800" b="1" dirty="0" smtClean="0">
              <a:solidFill>
                <a:schemeClr val="bg1"/>
              </a:solidFill>
              <a:latin typeface="新細明體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35847" grpId="0"/>
      <p:bldP spid="54276" grpId="0" animBg="1"/>
      <p:bldP spid="54276" grpId="1" animBg="1"/>
      <p:bldP spid="358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804025" y="404813"/>
            <a:ext cx="22669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zh-TW" altLang="en-US" sz="2800" b="1">
                <a:latin typeface="Times New Roman" pitchFamily="18" charset="0"/>
                <a:ea typeface="標楷體" pitchFamily="65" charset="-120"/>
              </a:rPr>
              <a:t>說明：</a:t>
            </a:r>
          </a:p>
          <a:p>
            <a:r>
              <a:rPr lang="zh-TW" altLang="en-US" sz="2800" b="1">
                <a:latin typeface="Times New Roman" pitchFamily="18" charset="0"/>
                <a:ea typeface="標楷體" pitchFamily="65" charset="-120"/>
              </a:rPr>
              <a:t>描述原住民村落間作戰，戰士獵得人頭。書中並提及原住民善跑，迅疾飛奔如馬。且跑步時手握一鈴，邊搖鈴邊調整步伐。</a:t>
            </a:r>
          </a:p>
        </p:txBody>
      </p:sp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77788" y="6093296"/>
            <a:ext cx="89931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latin typeface="Times New Roman" pitchFamily="18" charset="0"/>
                <a:ea typeface="標楷體" pitchFamily="65" charset="-120"/>
              </a:rPr>
              <a:t>出處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</a:rPr>
              <a:t>：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荷蘭地理學者</a:t>
            </a:r>
            <a:r>
              <a:rPr lang="en-US" altLang="zh-TW" sz="2000" b="1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Olfert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 Dapper</a:t>
            </a:r>
            <a:r>
              <a:rPr kumimoji="0" lang="en-US" altLang="zh-TW" sz="2000" b="1" dirty="0" smtClean="0">
                <a:latin typeface="Lucida Sans"/>
                <a:ea typeface="標楷體" pitchFamily="65" charset="-120"/>
              </a:rPr>
              <a:t> </a:t>
            </a:r>
          </a:p>
          <a:p>
            <a:pPr algn="ctr"/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</a:rPr>
              <a:t>《</a:t>
            </a:r>
            <a:r>
              <a:rPr lang="zh-TW" altLang="en-US" sz="2000" b="1" dirty="0">
                <a:latin typeface="Times New Roman" pitchFamily="18" charset="0"/>
                <a:ea typeface="標楷體" pitchFamily="65" charset="-120"/>
              </a:rPr>
              <a:t>第二、三次荷蘭東印度公司使節出使大清帝國記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</a:rPr>
              <a:t>》</a:t>
            </a:r>
          </a:p>
        </p:txBody>
      </p:sp>
      <p:pic>
        <p:nvPicPr>
          <p:cNvPr id="15363" name="Picture 4" descr="0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404813"/>
            <a:ext cx="6654800" cy="56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isiness_ID06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Buisiness_ID06">
      <a:majorFont>
        <a:latin typeface=""/>
        <a:ea typeface=""/>
        <a:cs typeface="Verdana"/>
      </a:majorFont>
      <a:minorFont>
        <a:latin typeface="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3-3探訪台灣原住民</Template>
  <TotalTime>0</TotalTime>
  <Words>4115</Words>
  <Application>Microsoft Office PowerPoint</Application>
  <PresentationFormat>如螢幕大小 (4:3)</PresentationFormat>
  <Paragraphs>333</Paragraphs>
  <Slides>57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75" baseType="lpstr">
      <vt:lpstr>Arial Unicode MS</vt:lpstr>
      <vt:lpstr>Lucida Sans</vt:lpstr>
      <vt:lpstr>Microsoft JhengHei UI</vt:lpstr>
      <vt:lpstr>華康POP1體W7</vt:lpstr>
      <vt:lpstr>新細明體</vt:lpstr>
      <vt:lpstr>標楷體</vt:lpstr>
      <vt:lpstr>Arial</vt:lpstr>
      <vt:lpstr>Book Antiqua</vt:lpstr>
      <vt:lpstr>Calibri</vt:lpstr>
      <vt:lpstr>Cambria Math</vt:lpstr>
      <vt:lpstr>Franklin Gothic Medium</vt:lpstr>
      <vt:lpstr>Garamond</vt:lpstr>
      <vt:lpstr>Times New Roman</vt:lpstr>
      <vt:lpstr>Verdana</vt:lpstr>
      <vt:lpstr>Wingdings</vt:lpstr>
      <vt:lpstr>Wingdings 2</vt:lpstr>
      <vt:lpstr>Wingdings 3</vt:lpstr>
      <vt:lpstr>Buisiness_ID06</vt:lpstr>
      <vt:lpstr>探訪臺灣原住民</vt:lpstr>
      <vt:lpstr>一、平埔族 &amp; 高山族</vt:lpstr>
      <vt:lpstr>PowerPoint 簡報</vt:lpstr>
      <vt:lpstr>PowerPoint 簡報</vt:lpstr>
      <vt:lpstr>PowerPoint 簡報</vt:lpstr>
      <vt:lpstr>PowerPoint 簡報</vt:lpstr>
      <vt:lpstr>飛番—程天與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達悟族的飛魚文化</vt:lpstr>
      <vt:lpstr>PowerPoint 簡報</vt:lpstr>
      <vt:lpstr>達悟族的飛魚文化</vt:lpstr>
      <vt:lpstr>PowerPoint 簡報</vt:lpstr>
      <vt:lpstr>PowerPoint 簡報</vt:lpstr>
      <vt:lpstr>PowerPoint 簡報</vt:lpstr>
      <vt:lpstr>【布農族】英雄海皮斯</vt:lpstr>
      <vt:lpstr>【邵族】勇者鬥惡龍</vt:lpstr>
      <vt:lpstr>PowerPoint 簡報</vt:lpstr>
      <vt:lpstr>PowerPoint 簡報</vt:lpstr>
      <vt:lpstr>PowerPoint 簡報</vt:lpstr>
      <vt:lpstr>PowerPoint 簡報</vt:lpstr>
      <vt:lpstr>PowerPoint 簡報</vt:lpstr>
      <vt:lpstr>3-3 探訪臺灣原住民</vt:lpstr>
      <vt:lpstr>一、平埔族 &amp; 高山族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2015-08-14T18:31:24Z</dcterms:created>
  <dcterms:modified xsi:type="dcterms:W3CDTF">2016-07-12T06:37:58Z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TC103626519990</vt:lpwstr>
  </property>
</Properties>
</file>