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56" r:id="rId3"/>
    <p:sldId id="273" r:id="rId4"/>
    <p:sldId id="261" r:id="rId5"/>
    <p:sldId id="272" r:id="rId6"/>
    <p:sldId id="257" r:id="rId7"/>
    <p:sldId id="258" r:id="rId8"/>
    <p:sldId id="285" r:id="rId9"/>
    <p:sldId id="286" r:id="rId10"/>
    <p:sldId id="259" r:id="rId11"/>
    <p:sldId id="260" r:id="rId12"/>
    <p:sldId id="263" r:id="rId13"/>
    <p:sldId id="274" r:id="rId14"/>
    <p:sldId id="262" r:id="rId15"/>
    <p:sldId id="288" r:id="rId16"/>
    <p:sldId id="277" r:id="rId17"/>
    <p:sldId id="265" r:id="rId18"/>
    <p:sldId id="276" r:id="rId19"/>
    <p:sldId id="270" r:id="rId20"/>
    <p:sldId id="269" r:id="rId21"/>
    <p:sldId id="271" r:id="rId22"/>
    <p:sldId id="266" r:id="rId23"/>
    <p:sldId id="268" r:id="rId24"/>
    <p:sldId id="278" r:id="rId25"/>
    <p:sldId id="267" r:id="rId26"/>
    <p:sldId id="289" r:id="rId27"/>
    <p:sldId id="282" r:id="rId28"/>
    <p:sldId id="283" r:id="rId29"/>
    <p:sldId id="279" r:id="rId30"/>
    <p:sldId id="280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0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4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9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7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82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52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9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70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18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7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1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185138-7B10-45EA-9511-C77AA664EFDF}" type="datetimeFigureOut">
              <a:rPr lang="zh-TW" altLang="en-US" smtClean="0"/>
              <a:t>2017/9/16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CE3232-5208-4D05-88AA-65644F7F41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4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tn.edu.tw/modules/tad_web/index.php?WebID=452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s.ntpc.edu.tw/default.as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ts.ntpc.edu.tw/app/" TargetMode="External"/><Relationship Id="rId4" Type="http://schemas.openxmlformats.org/officeDocument/2006/relationships/hyperlink" Target="http://www.whes.ntpc.edu.tw/news/u_news_v2.asp?id=%7bB30740CA-8698-4743-B51E-2742B3F7C5B6%7d&amp;newsid=12910&amp;PageNo=1&amp;skeyword=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255ucZpVwP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DakkcpD3sMo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歡迎進入網址填寫問卷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163" y="1630181"/>
            <a:ext cx="5005952" cy="50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15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6467" y="2646491"/>
            <a:ext cx="7220970" cy="1499616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我的教學理念</a:t>
            </a:r>
          </a:p>
        </p:txBody>
      </p:sp>
    </p:spTree>
    <p:extLst>
      <p:ext uri="{BB962C8B-B14F-4D97-AF65-F5344CB8AC3E}">
        <p14:creationId xmlns:p14="http://schemas.microsoft.com/office/powerpoint/2010/main" val="17616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213" y="507143"/>
            <a:ext cx="9720072" cy="1499616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我希望</a:t>
            </a:r>
            <a:r>
              <a:rPr lang="en-US" altLang="zh-TW" sz="720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…</a:t>
            </a:r>
            <a:r>
              <a:rPr lang="zh-TW" altLang="en-US" sz="720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孩子們</a:t>
            </a:r>
            <a:endParaRPr lang="zh-TW" altLang="en-US" sz="72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52746" y="2075236"/>
            <a:ext cx="8517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他律</a:t>
            </a:r>
            <a:r>
              <a:rPr lang="en-US" altLang="zh-TW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  <a:sym typeface="Wingdings" panose="05000000000000000000" pitchFamily="2" charset="2"/>
              </a:rPr>
              <a:t>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自律</a:t>
            </a:r>
            <a:r>
              <a:rPr lang="en-US" altLang="zh-TW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自動自發</a:t>
            </a:r>
            <a:r>
              <a:rPr lang="en-US" altLang="zh-TW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)</a:t>
            </a:r>
            <a:endParaRPr lang="zh-TW" altLang="en-US" sz="6000" dirty="0">
              <a:solidFill>
                <a:srgbClr val="FF0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22576" y="3575684"/>
            <a:ext cx="8728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愛運動、負責</a:t>
            </a:r>
            <a:r>
              <a:rPr lang="zh-TW" altLang="en-US" sz="60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任</a:t>
            </a:r>
            <a:r>
              <a:rPr lang="zh-TW" altLang="en-US" sz="6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、愛整潔</a:t>
            </a:r>
            <a:endParaRPr lang="zh-TW" altLang="en-US" sz="6000" dirty="0">
              <a:solidFill>
                <a:srgbClr val="FFC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79663" y="5076132"/>
            <a:ext cx="924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觀察、思考計畫、行動、反省、感恩</a:t>
            </a:r>
            <a:endParaRPr lang="zh-TW" altLang="en-US" sz="4400" dirty="0">
              <a:solidFill>
                <a:srgbClr val="00B05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221896" y="4870174"/>
            <a:ext cx="1868556" cy="1292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2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11" y="1592550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888" y="1898516"/>
            <a:ext cx="1765820" cy="2998947"/>
          </a:xfrm>
        </p:spPr>
        <p:txBody>
          <a:bodyPr>
            <a:normAutofit/>
          </a:bodyPr>
          <a:lstStyle/>
          <a:p>
            <a:r>
              <a:rPr lang="zh-TW" altLang="en-US" sz="8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沒做</a:t>
            </a:r>
            <a:endParaRPr lang="zh-TW" altLang="en-US" sz="8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28311" y="1625434"/>
            <a:ext cx="1859796" cy="327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做了</a:t>
            </a:r>
            <a:endParaRPr lang="zh-TW" altLang="en-US" sz="8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923628" y="1625434"/>
            <a:ext cx="1859796" cy="327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做完</a:t>
            </a:r>
            <a:endParaRPr lang="zh-TW" altLang="en-US" sz="88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062905" y="1625434"/>
            <a:ext cx="1859796" cy="327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做對</a:t>
            </a:r>
            <a:endParaRPr lang="zh-TW" altLang="en-US" sz="88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202182" y="1592550"/>
            <a:ext cx="1715836" cy="33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做好</a:t>
            </a:r>
            <a:endParaRPr lang="zh-TW" altLang="en-US" sz="8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2182" y="1898516"/>
            <a:ext cx="1398659" cy="2595992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8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1163" y="2828416"/>
            <a:ext cx="6640038" cy="1499616"/>
          </a:xfrm>
        </p:spPr>
        <p:txBody>
          <a:bodyPr>
            <a:normAutofit fontScale="90000"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教學評量形式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34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0" y="1553634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3033" y="516835"/>
            <a:ext cx="9720072" cy="5406887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1.</a:t>
            </a:r>
            <a:r>
              <a:rPr lang="zh-TW" altLang="en-US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紙筆評量</a:t>
            </a:r>
            <a:r>
              <a:rPr lang="en-US" altLang="zh-TW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(50%)</a:t>
            </a:r>
            <a:br>
              <a:rPr lang="en-US" altLang="zh-TW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zh-TW" altLang="en-US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  </a:t>
            </a:r>
            <a:r>
              <a:rPr lang="zh-TW" altLang="en-US" sz="44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小考、評量考</a:t>
            </a:r>
            <a:r>
              <a:rPr lang="en-US" altLang="zh-TW" sz="44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44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44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44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44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44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8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2.</a:t>
            </a:r>
            <a:r>
              <a:rPr lang="zh-TW" altLang="en-US" sz="8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實作評量</a:t>
            </a:r>
            <a:r>
              <a:rPr lang="en-US" altLang="zh-TW" sz="8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(50%)</a:t>
            </a:r>
            <a:br>
              <a:rPr lang="en-US" altLang="zh-TW" sz="8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zh-TW" altLang="en-US" sz="8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  </a:t>
            </a:r>
            <a:r>
              <a:rPr lang="zh-TW" altLang="en-US" sz="4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作業、學習態度、動態表現</a:t>
            </a:r>
            <a:endParaRPr lang="zh-TW" altLang="en-US" sz="4000" dirty="0">
              <a:solidFill>
                <a:srgbClr val="FFC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01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0" y="1553634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5332" y="635431"/>
            <a:ext cx="9720072" cy="2297118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各</a:t>
            </a:r>
            <a:r>
              <a:rPr lang="zh-TW" altLang="en-US" sz="6600" dirty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科</a:t>
            </a:r>
            <a:r>
              <a:rPr lang="zh-TW" altLang="en-US" sz="6600" dirty="0" smtClean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老師評量或教學說明</a:t>
            </a:r>
            <a:r>
              <a:rPr lang="en-US" altLang="zh-TW" sz="6600" dirty="0" smtClean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zh-TW" altLang="en-US" sz="6600" dirty="0" smtClean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請至班網點</a:t>
            </a:r>
            <a:r>
              <a:rPr lang="zh-TW" altLang="en-US" sz="6600" dirty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閱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25371" r="17003" b="41155"/>
          <a:stretch/>
        </p:blipFill>
        <p:spPr>
          <a:xfrm>
            <a:off x="654979" y="2760108"/>
            <a:ext cx="10458367" cy="31635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73817" y="3119864"/>
            <a:ext cx="7795647" cy="2444028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0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6984" y="2828416"/>
            <a:ext cx="5221942" cy="1499616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作業形式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51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0108" y="2429514"/>
            <a:ext cx="10258638" cy="149961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1.</a:t>
            </a:r>
            <a:r>
              <a:rPr lang="zh-TW" altLang="en-US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課本、習作為主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基本練習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2.</a:t>
            </a:r>
            <a:r>
              <a:rPr lang="zh-TW" altLang="en-US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生字甲乙本、格子簿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反覆練習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)</a:t>
            </a:r>
            <a: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3.</a:t>
            </a:r>
            <a:r>
              <a:rPr lang="zh-TW" altLang="en-US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各科廠商贈送練</a:t>
            </a:r>
            <a:r>
              <a:rPr lang="zh-TW" altLang="en-US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習</a:t>
            </a:r>
            <a:r>
              <a:rPr lang="zh-TW" altLang="en-US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簿</a:t>
            </a:r>
            <a:r>
              <a:rPr lang="en-US" altLang="zh-TW" sz="44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</a:t>
            </a:r>
            <a:r>
              <a:rPr lang="zh-TW" altLang="en-US" sz="44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紙筆形式練習用</a:t>
            </a:r>
            <a:r>
              <a:rPr lang="en-US" altLang="zh-TW" sz="44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)</a:t>
            </a:r>
            <a: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4.</a:t>
            </a:r>
            <a:r>
              <a:rPr lang="zh-TW" altLang="en-US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學習單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開放性思考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1163" y="2828416"/>
            <a:ext cx="6640038" cy="1499616"/>
          </a:xfrm>
        </p:spPr>
        <p:txBody>
          <a:bodyPr>
            <a:normAutofit fontScale="90000"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教學聯繫形式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13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0" y="1553634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187" y="596349"/>
            <a:ext cx="9482040" cy="5406887"/>
          </a:xfrm>
        </p:spPr>
        <p:txBody>
          <a:bodyPr>
            <a:no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1.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聯絡簿</a:t>
            </a:r>
            <a:r>
              <a:rPr lang="en-US" altLang="zh-TW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60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60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2.</a:t>
            </a:r>
            <a:r>
              <a:rPr lang="zh-TW" altLang="en-US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電話聯繫</a:t>
            </a:r>
            <a:r>
              <a:rPr lang="en-US" altLang="zh-TW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(0922-656-475)</a:t>
            </a:r>
            <a:br>
              <a:rPr lang="en-US" altLang="zh-TW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zh-TW" altLang="en-US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  </a:t>
            </a:r>
            <a:r>
              <a:rPr lang="en-US" altLang="zh-TW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6000" dirty="0" smtClean="0">
                <a:solidFill>
                  <a:srgbClr val="00B05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6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3.</a:t>
            </a:r>
            <a:r>
              <a:rPr lang="zh-TW" altLang="en-US" sz="60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</a:t>
            </a:r>
            <a:r>
              <a:rPr lang="zh-TW" altLang="en-US" sz="6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網公告</a:t>
            </a:r>
            <a:r>
              <a:rPr lang="en-US" altLang="zh-TW" sz="6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6000" dirty="0" smtClean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60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6000" dirty="0">
                <a:solidFill>
                  <a:srgbClr val="FFC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6000" dirty="0" smtClean="0">
                <a:solidFill>
                  <a:srgbClr val="7030A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4.</a:t>
            </a:r>
            <a:r>
              <a:rPr lang="zh-TW" altLang="en-US" sz="6000" dirty="0" smtClean="0">
                <a:solidFill>
                  <a:srgbClr val="7030A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當面談</a:t>
            </a:r>
            <a:endParaRPr lang="zh-TW" altLang="en-US" sz="6000" dirty="0">
              <a:solidFill>
                <a:srgbClr val="7030A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15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0705" y="4749360"/>
            <a:ext cx="7772400" cy="1736490"/>
          </a:xfrm>
        </p:spPr>
        <p:txBody>
          <a:bodyPr>
            <a:normAutofit fontScale="90000"/>
          </a:bodyPr>
          <a:lstStyle/>
          <a:p>
            <a:pPr marL="360000"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106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上  五華國小</a:t>
            </a:r>
            <a:r>
              <a:rPr lang="en-US" altLang="zh-TW" dirty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zh-TW" altLang="en-US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三年</a:t>
            </a:r>
            <a:r>
              <a:rPr lang="en-US" altLang="zh-TW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4</a:t>
            </a:r>
            <a:r>
              <a:rPr lang="zh-TW" altLang="en-US" sz="80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 家長</a:t>
            </a:r>
            <a:r>
              <a:rPr lang="zh-TW" altLang="en-US" sz="8000" dirty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歡迎您</a:t>
            </a:r>
            <a:endParaRPr lang="zh-TW" altLang="en-US" sz="6000" dirty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3" b="21649"/>
          <a:stretch/>
        </p:blipFill>
        <p:spPr>
          <a:xfrm>
            <a:off x="1872871" y="588564"/>
            <a:ext cx="7519102" cy="30702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0169" r="11627" b="7550"/>
          <a:stretch/>
        </p:blipFill>
        <p:spPr>
          <a:xfrm rot="912475">
            <a:off x="8585236" y="274888"/>
            <a:ext cx="3014001" cy="20168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12712" r="8546" b="9167"/>
          <a:stretch/>
        </p:blipFill>
        <p:spPr>
          <a:xfrm rot="20082866">
            <a:off x="103929" y="740807"/>
            <a:ext cx="3124724" cy="21423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 b="8242"/>
          <a:stretch/>
        </p:blipFill>
        <p:spPr>
          <a:xfrm rot="21185412">
            <a:off x="8400710" y="2900480"/>
            <a:ext cx="3000781" cy="151657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5"/>
          <a:stretch/>
        </p:blipFill>
        <p:spPr>
          <a:xfrm rot="21121331">
            <a:off x="2531597" y="2571873"/>
            <a:ext cx="3215253" cy="17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8" y="1119682"/>
            <a:ext cx="11102675" cy="46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 t="13333" b="35653"/>
          <a:stretch/>
        </p:blipFill>
        <p:spPr>
          <a:xfrm>
            <a:off x="767609" y="977417"/>
            <a:ext cx="10378656" cy="52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7" y="475684"/>
            <a:ext cx="10377811" cy="60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14" y="1588033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54406" y="369874"/>
            <a:ext cx="6523547" cy="149961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班網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  <a:hlinkClick r:id="rId3"/>
              </a:rPr>
              <a:t>愛在五華一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  <a:hlinkClick r:id="rId3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  <a:hlinkClick r:id="rId3"/>
              </a:rPr>
              <a:t>一</a:t>
            </a:r>
            <a:r>
              <a:rPr lang="en-US" altLang="zh-TW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  <a:hlinkClick r:id="rId3"/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 </a:t>
            </a:r>
            <a:endParaRPr lang="zh-TW" altLang="en-US" dirty="0">
              <a:solidFill>
                <a:srgbClr val="FF0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3" y="1654148"/>
            <a:ext cx="4850969" cy="48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5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1163" y="2828416"/>
            <a:ext cx="6399813" cy="1499616"/>
          </a:xfrm>
        </p:spPr>
        <p:txBody>
          <a:bodyPr>
            <a:normAutofit fontScale="90000"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學校宣導事項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3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4" y="1119682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77632" y="2762903"/>
            <a:ext cx="10491113" cy="32738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1.</a:t>
            </a:r>
            <a:r>
              <a:rPr lang="zh-TW" altLang="en-US" sz="4400" dirty="0" smtClean="0"/>
              <a:t>機車接送區、安全帽、輕便雨衣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2.</a:t>
            </a:r>
            <a:r>
              <a:rPr lang="zh-TW" altLang="en-US" sz="4400" dirty="0" smtClean="0"/>
              <a:t>結構補強教室變更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預計第二期</a:t>
            </a:r>
            <a:r>
              <a:rPr lang="en-US" altLang="zh-TW" sz="4400" dirty="0" smtClean="0"/>
              <a:t>11</a:t>
            </a:r>
            <a:r>
              <a:rPr lang="zh-TW" altLang="en-US" sz="4400" dirty="0" smtClean="0"/>
              <a:t>月初</a:t>
            </a:r>
            <a:r>
              <a:rPr lang="en-US" altLang="zh-TW" sz="4400" dirty="0" smtClean="0"/>
              <a:t>)</a:t>
            </a:r>
            <a:br>
              <a:rPr lang="en-US" altLang="zh-TW" sz="4400" dirty="0" smtClean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>3.</a:t>
            </a:r>
            <a:r>
              <a:rPr lang="zh-TW" altLang="en-US" sz="4400" dirty="0" smtClean="0"/>
              <a:t>午餐超商手續費</a:t>
            </a:r>
            <a:r>
              <a:rPr lang="en-US" altLang="zh-TW" sz="4400" dirty="0" smtClean="0"/>
              <a:t>6</a:t>
            </a:r>
            <a:r>
              <a:rPr lang="zh-TW" altLang="en-US" sz="4400" dirty="0" smtClean="0"/>
              <a:t>元，廠商取消自行吸收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>4.</a:t>
            </a:r>
            <a:r>
              <a:rPr lang="zh-TW" altLang="en-US" sz="4400" dirty="0" smtClean="0">
                <a:hlinkClick r:id="rId3"/>
              </a:rPr>
              <a:t>校網</a:t>
            </a:r>
            <a:r>
              <a:rPr lang="zh-TW" altLang="en-US" sz="4400" dirty="0" smtClean="0"/>
              <a:t>資訊瀏覽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含活動報名、申請等</a:t>
            </a:r>
            <a:r>
              <a:rPr lang="en-US" altLang="zh-TW" sz="4400" dirty="0" smtClean="0"/>
              <a:t>)</a:t>
            </a:r>
            <a:br>
              <a:rPr lang="en-US" altLang="zh-TW" sz="4400" dirty="0" smtClean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>5.</a:t>
            </a:r>
            <a:r>
              <a:rPr lang="zh-TW" altLang="en-US" sz="4400" dirty="0" smtClean="0"/>
              <a:t>新北市教育雲</a:t>
            </a:r>
            <a:r>
              <a:rPr lang="en-US" altLang="zh-TW" sz="4400" dirty="0" smtClean="0"/>
              <a:t>app(</a:t>
            </a:r>
            <a:r>
              <a:rPr lang="zh-TW" altLang="en-US" sz="4400" dirty="0" smtClean="0"/>
              <a:t>請</a:t>
            </a:r>
            <a:r>
              <a:rPr lang="zh-TW" altLang="en-US" sz="4400" dirty="0" smtClean="0">
                <a:hlinkClick r:id="rId4"/>
              </a:rPr>
              <a:t>參考校網使用說明</a:t>
            </a:r>
            <a:r>
              <a:rPr lang="en-US" altLang="zh-TW" sz="4400" dirty="0" smtClean="0"/>
              <a:t>)</a:t>
            </a:r>
            <a:br>
              <a:rPr lang="en-US" altLang="zh-TW" sz="4400" dirty="0" smtClean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000" dirty="0" smtClean="0">
                <a:solidFill>
                  <a:srgbClr val="FF0000"/>
                </a:solidFill>
                <a:hlinkClick r:id="rId5"/>
              </a:rPr>
              <a:t>新北市校園通</a:t>
            </a:r>
            <a:r>
              <a:rPr lang="en-US" altLang="zh-TW" sz="4000" dirty="0" smtClean="0">
                <a:solidFill>
                  <a:srgbClr val="FF0000"/>
                </a:solidFill>
                <a:hlinkClick r:id="rId5"/>
              </a:rPr>
              <a:t>app</a:t>
            </a:r>
            <a:r>
              <a:rPr lang="zh-TW" altLang="en-US" sz="4000" dirty="0" smtClean="0">
                <a:solidFill>
                  <a:srgbClr val="FF0000"/>
                </a:solidFill>
                <a:hlinkClick r:id="rId5"/>
              </a:rPr>
              <a:t>帳號申請</a:t>
            </a:r>
            <a:r>
              <a:rPr lang="en-US" altLang="zh-TW" sz="4000" dirty="0" smtClean="0">
                <a:solidFill>
                  <a:srgbClr val="FF0000"/>
                </a:solidFill>
                <a:hlinkClick r:id="rId5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hlinkClick r:id="rId5"/>
              </a:rPr>
            </a:b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975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316" t="18591" r="9693" b="10858"/>
          <a:stretch/>
        </p:blipFill>
        <p:spPr>
          <a:xfrm>
            <a:off x="1024128" y="-212441"/>
            <a:ext cx="10155264" cy="6553689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352226" y="690375"/>
            <a:ext cx="10104896" cy="5105991"/>
            <a:chOff x="1352226" y="690375"/>
            <a:chExt cx="10104896" cy="5105991"/>
          </a:xfrm>
        </p:grpSpPr>
        <p:grpSp>
          <p:nvGrpSpPr>
            <p:cNvPr id="7" name="群組 6"/>
            <p:cNvGrpSpPr/>
            <p:nvPr/>
          </p:nvGrpSpPr>
          <p:grpSpPr>
            <a:xfrm>
              <a:off x="1352226" y="690375"/>
              <a:ext cx="10104896" cy="3711377"/>
              <a:chOff x="1352226" y="690375"/>
              <a:chExt cx="10104896" cy="3711377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 rotWithShape="1">
              <a:blip r:embed="rId2"/>
              <a:srcRect l="44978" t="73542" r="12947" b="5853"/>
              <a:stretch/>
            </p:blipFill>
            <p:spPr>
              <a:xfrm>
                <a:off x="1352226" y="690375"/>
                <a:ext cx="10104896" cy="3711377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3977872" y="2254112"/>
                <a:ext cx="1493029" cy="701648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9" name="直線單箭頭接點 8"/>
            <p:cNvCxnSpPr/>
            <p:nvPr/>
          </p:nvCxnSpPr>
          <p:spPr>
            <a:xfrm flipH="1" flipV="1">
              <a:off x="5656881" y="3456122"/>
              <a:ext cx="1673817" cy="234024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0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5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1163" y="2828416"/>
            <a:ext cx="6399813" cy="1499616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重要行事曆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46" y="1084881"/>
            <a:ext cx="5419907" cy="4917084"/>
          </a:xfrm>
        </p:spPr>
      </p:pic>
      <p:sp>
        <p:nvSpPr>
          <p:cNvPr id="2" name="矩形 1"/>
          <p:cNvSpPr/>
          <p:nvPr/>
        </p:nvSpPr>
        <p:spPr>
          <a:xfrm>
            <a:off x="604434" y="387458"/>
            <a:ext cx="6369803" cy="13948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3" y="660064"/>
            <a:ext cx="10954312" cy="51404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0447" y="5238427"/>
            <a:ext cx="6385302" cy="763538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4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5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0702" y="2828416"/>
            <a:ext cx="7020732" cy="1499616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班務宣導事項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9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9" y="585216"/>
            <a:ext cx="5831089" cy="3887393"/>
          </a:xfr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7" y="2842592"/>
            <a:ext cx="5373493" cy="35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5" y="1119682"/>
            <a:ext cx="5419907" cy="491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31128" y="3328416"/>
            <a:ext cx="10259879" cy="1383068"/>
          </a:xfrm>
        </p:spPr>
        <p:txBody>
          <a:bodyPr>
            <a:normAutofit fontScale="90000"/>
          </a:bodyPr>
          <a:lstStyle/>
          <a:p>
            <a:r>
              <a:rPr lang="en-US" altLang="zh-TW" sz="7300" dirty="0" smtClean="0">
                <a:solidFill>
                  <a:srgbClr val="FF0000"/>
                </a:solidFill>
              </a:rPr>
              <a:t>1.</a:t>
            </a:r>
            <a:r>
              <a:rPr lang="zh-TW" altLang="zh-TW" sz="7300" dirty="0">
                <a:solidFill>
                  <a:srgbClr val="FF0000"/>
                </a:solidFill>
              </a:rPr>
              <a:t> </a:t>
            </a:r>
            <a:r>
              <a:rPr lang="zh-TW" altLang="zh-TW" sz="7300" dirty="0" smtClean="0">
                <a:solidFill>
                  <a:srgbClr val="FF0000"/>
                </a:solidFill>
              </a:rPr>
              <a:t>班</a:t>
            </a:r>
            <a:r>
              <a:rPr lang="zh-TW" altLang="zh-TW" sz="7300" dirty="0">
                <a:solidFill>
                  <a:srgbClr val="FF0000"/>
                </a:solidFill>
              </a:rPr>
              <a:t>費</a:t>
            </a:r>
            <a:r>
              <a:rPr lang="en-US" altLang="zh-TW" sz="7300" dirty="0">
                <a:solidFill>
                  <a:srgbClr val="FF0000"/>
                </a:solidFill>
              </a:rPr>
              <a:t>300</a:t>
            </a:r>
            <a:r>
              <a:rPr lang="zh-TW" altLang="zh-TW" sz="7300" dirty="0" smtClean="0">
                <a:solidFill>
                  <a:srgbClr val="FF0000"/>
                </a:solidFill>
              </a:rPr>
              <a:t>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(</a:t>
            </a:r>
            <a:r>
              <a:rPr lang="zh-TW" altLang="zh-TW" sz="3600" dirty="0" smtClean="0"/>
              <a:t>主要</a:t>
            </a:r>
            <a:r>
              <a:rPr lang="zh-TW" altLang="zh-TW" sz="3600" dirty="0"/>
              <a:t>用於影印費</a:t>
            </a:r>
            <a:r>
              <a:rPr lang="en-US" altLang="zh-TW" sz="3600" dirty="0"/>
              <a:t>.</a:t>
            </a:r>
            <a:r>
              <a:rPr lang="zh-TW" altLang="zh-TW" sz="3600" dirty="0"/>
              <a:t>班級活動費</a:t>
            </a:r>
            <a:r>
              <a:rPr lang="en-US" altLang="zh-TW" sz="3600" dirty="0"/>
              <a:t>.</a:t>
            </a:r>
            <a:r>
              <a:rPr lang="zh-TW" altLang="zh-TW" sz="3600" dirty="0"/>
              <a:t>鼓勵孩子的</a:t>
            </a:r>
            <a:r>
              <a:rPr lang="zh-TW" altLang="zh-TW" sz="3600" dirty="0" smtClean="0"/>
              <a:t>禮品</a:t>
            </a:r>
            <a:r>
              <a:rPr lang="en-US" altLang="zh-TW" sz="3600" dirty="0" smtClean="0"/>
              <a:t>)</a:t>
            </a:r>
            <a:br>
              <a:rPr lang="en-US" altLang="zh-TW" sz="36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7300" dirty="0" smtClean="0">
                <a:solidFill>
                  <a:srgbClr val="FF0000"/>
                </a:solidFill>
              </a:rPr>
              <a:t>2.</a:t>
            </a:r>
            <a:r>
              <a:rPr lang="zh-TW" altLang="en-US" sz="7300" dirty="0" smtClean="0">
                <a:solidFill>
                  <a:srgbClr val="FF0000"/>
                </a:solidFill>
              </a:rPr>
              <a:t>校外教學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600" dirty="0" smtClean="0"/>
              <a:t>(</a:t>
            </a:r>
            <a:r>
              <a:rPr lang="zh-TW" altLang="en-US" sz="3600" dirty="0" smtClean="0"/>
              <a:t>預計</a:t>
            </a:r>
            <a:r>
              <a:rPr lang="en-US" altLang="zh-TW" sz="3600" dirty="0" smtClean="0"/>
              <a:t>10</a:t>
            </a:r>
            <a:r>
              <a:rPr lang="zh-TW" altLang="en-US" sz="3600" dirty="0" smtClean="0"/>
              <a:t>月底</a:t>
            </a:r>
            <a:r>
              <a:rPr lang="en-US" altLang="zh-TW" sz="3600" dirty="0" smtClean="0"/>
              <a:t>~11</a:t>
            </a:r>
            <a:r>
              <a:rPr lang="zh-TW" altLang="en-US" sz="3600" dirty="0" smtClean="0"/>
              <a:t>月初辦理，屆時會尋求家長支援</a:t>
            </a:r>
            <a:r>
              <a:rPr lang="en-US" altLang="zh-TW" sz="3600" dirty="0" smtClean="0"/>
              <a:t>)</a:t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7300" dirty="0">
                <a:solidFill>
                  <a:srgbClr val="FF0000"/>
                </a:solidFill>
              </a:rPr>
              <a:t>3. </a:t>
            </a:r>
            <a:r>
              <a:rPr lang="zh-TW" altLang="en-US" sz="7300" dirty="0" smtClean="0">
                <a:solidFill>
                  <a:srgbClr val="FF0000"/>
                </a:solidFill>
              </a:rPr>
              <a:t>組織班親會</a:t>
            </a:r>
            <a:r>
              <a:rPr lang="en-US" altLang="zh-TW" sz="7300" dirty="0">
                <a:solidFill>
                  <a:srgbClr val="FF0000"/>
                </a:solidFill>
              </a:rPr>
              <a:t/>
            </a:r>
            <a:br>
              <a:rPr lang="en-US" altLang="zh-TW" sz="7300" dirty="0">
                <a:solidFill>
                  <a:srgbClr val="FF0000"/>
                </a:solidFill>
              </a:rPr>
            </a:br>
            <a:r>
              <a:rPr lang="zh-TW" altLang="en-US" sz="3600" dirty="0" smtClean="0"/>
              <a:t> 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公關組*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、總務組*</a:t>
            </a:r>
            <a:r>
              <a:rPr lang="en-US" altLang="zh-TW" sz="3600" dirty="0"/>
              <a:t>1</a:t>
            </a:r>
            <a:r>
              <a:rPr lang="zh-TW" altLang="en-US" sz="3600" dirty="0" smtClean="0"/>
              <a:t>、活動組*不限</a:t>
            </a:r>
            <a:r>
              <a:rPr lang="en-US" altLang="zh-TW" sz="3600" dirty="0" smtClean="0"/>
              <a:t>)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dirty="0" smtClean="0"/>
              <a:t> </a:t>
            </a:r>
            <a:r>
              <a:rPr lang="zh-TW" altLang="en-US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44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15" y="1119682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5609" y="2828416"/>
            <a:ext cx="5485413" cy="1499616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感謝大家</a:t>
            </a:r>
            <a:endParaRPr lang="zh-TW" altLang="en-US" sz="88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1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09" y="1573188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1548" y="2894465"/>
            <a:ext cx="4865228" cy="1499616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自我介</a:t>
            </a:r>
            <a:r>
              <a:rPr lang="zh-TW" altLang="en-US" sz="8800" dirty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紹</a:t>
            </a:r>
          </a:p>
        </p:txBody>
      </p:sp>
    </p:spTree>
    <p:extLst>
      <p:ext uri="{BB962C8B-B14F-4D97-AF65-F5344CB8AC3E}">
        <p14:creationId xmlns:p14="http://schemas.microsoft.com/office/powerpoint/2010/main" val="22587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-1102" r="32531" b="1102"/>
          <a:stretch/>
        </p:blipFill>
        <p:spPr>
          <a:xfrm rot="16200000">
            <a:off x="2003048" y="-393703"/>
            <a:ext cx="5685168" cy="764300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35652"/>
          <a:stretch/>
        </p:blipFill>
        <p:spPr>
          <a:xfrm rot="16200000">
            <a:off x="3880339" y="-1130403"/>
            <a:ext cx="6161062" cy="86405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r="38841"/>
          <a:stretch/>
        </p:blipFill>
        <p:spPr>
          <a:xfrm rot="16200000">
            <a:off x="2144387" y="-973222"/>
            <a:ext cx="5943599" cy="84384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385" r="32453" b="-385"/>
          <a:stretch/>
        </p:blipFill>
        <p:spPr>
          <a:xfrm rot="16200000">
            <a:off x="3028444" y="-1121898"/>
            <a:ext cx="5711439" cy="87357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74" r="39420" b="-2174"/>
          <a:stretch/>
        </p:blipFill>
        <p:spPr>
          <a:xfrm rot="16200000">
            <a:off x="3052669" y="-1019724"/>
            <a:ext cx="6295811" cy="888365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-435" r="35652" b="435"/>
          <a:stretch/>
        </p:blipFill>
        <p:spPr>
          <a:xfrm rot="16200000">
            <a:off x="3055917" y="-760081"/>
            <a:ext cx="6270385" cy="80121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r="35942"/>
          <a:stretch/>
        </p:blipFill>
        <p:spPr>
          <a:xfrm rot="16200000">
            <a:off x="3048746" y="-946136"/>
            <a:ext cx="6124159" cy="838426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35362"/>
          <a:stretch/>
        </p:blipFill>
        <p:spPr>
          <a:xfrm rot="16200000">
            <a:off x="2526550" y="-1270928"/>
            <a:ext cx="6299661" cy="9112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36232"/>
          <a:stretch/>
        </p:blipFill>
        <p:spPr>
          <a:xfrm rot="16200000">
            <a:off x="2634696" y="-933450"/>
            <a:ext cx="6301352" cy="837752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37102"/>
          <a:stretch/>
        </p:blipFill>
        <p:spPr>
          <a:xfrm rot="16200000">
            <a:off x="2574567" y="-1042293"/>
            <a:ext cx="6285650" cy="821420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r="35480"/>
          <a:stretch/>
        </p:blipFill>
        <p:spPr>
          <a:xfrm rot="16200000">
            <a:off x="2535568" y="-828741"/>
            <a:ext cx="6471104" cy="82283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38418"/>
          <a:stretch/>
        </p:blipFill>
        <p:spPr>
          <a:xfrm rot="16200000">
            <a:off x="2396536" y="-1136523"/>
            <a:ext cx="6550528" cy="87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99" y="1282041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8486" y="2017704"/>
            <a:ext cx="3986939" cy="1499616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7030A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林美岐</a:t>
            </a:r>
            <a:endParaRPr lang="zh-TW" altLang="en-US" sz="8000" dirty="0">
              <a:solidFill>
                <a:srgbClr val="7030A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H="1" flipV="1">
            <a:off x="3052413" y="2251657"/>
            <a:ext cx="824687" cy="51440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7137995" y="2219940"/>
            <a:ext cx="813503" cy="546117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616553" y="3379318"/>
            <a:ext cx="51687" cy="72253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8109958" y="1146875"/>
            <a:ext cx="3296795" cy="3487992"/>
            <a:chOff x="8109958" y="1146875"/>
            <a:chExt cx="3296795" cy="3487992"/>
          </a:xfrm>
        </p:grpSpPr>
        <p:sp>
          <p:nvSpPr>
            <p:cNvPr id="13" name="文字方塊 12"/>
            <p:cNvSpPr txBox="1"/>
            <p:nvPr/>
          </p:nvSpPr>
          <p:spPr>
            <a:xfrm>
              <a:off x="8109958" y="1374494"/>
              <a:ext cx="1339444" cy="1754326"/>
            </a:xfrm>
            <a:prstGeom prst="rect">
              <a:avLst/>
            </a:prstGeom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5400" dirty="0" smtClean="0"/>
                <a:t>ㄑ一ˊ</a:t>
              </a:r>
              <a:endParaRPr lang="en-US" altLang="zh-TW" sz="5400" dirty="0" smtClean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841424" y="1146875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奇妙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841423" y="2017704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騎馬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841422" y="2994597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好奇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9841421" y="3865426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旗袍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240788" y="4252983"/>
            <a:ext cx="4679871" cy="1937053"/>
            <a:chOff x="3240788" y="4252983"/>
            <a:chExt cx="4679871" cy="1937053"/>
          </a:xfrm>
        </p:grpSpPr>
        <p:sp>
          <p:nvSpPr>
            <p:cNvPr id="14" name="文字方塊 13"/>
            <p:cNvSpPr txBox="1"/>
            <p:nvPr/>
          </p:nvSpPr>
          <p:spPr>
            <a:xfrm>
              <a:off x="4831325" y="4252983"/>
              <a:ext cx="1341260" cy="1754326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5400" dirty="0" smtClean="0"/>
                <a:t>ㄇㄟˇ</a:t>
              </a:r>
              <a:endParaRPr lang="en-US" altLang="zh-TW" sz="5400" dirty="0" smtClean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355330" y="5171786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美人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330123" y="4420523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美麗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40789" y="4513077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solidFill>
                    <a:srgbClr val="FF0000"/>
                  </a:solidFill>
                </a:rPr>
                <a:t>美</a:t>
              </a:r>
              <a:r>
                <a:rPr lang="zh-TW" altLang="en-US" sz="4400" dirty="0" smtClean="0">
                  <a:solidFill>
                    <a:srgbClr val="FF0000"/>
                  </a:solidFill>
                </a:rPr>
                <a:t>妙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240788" y="5420595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歐</a:t>
              </a:r>
              <a:r>
                <a:rPr lang="zh-TW" altLang="en-US" sz="4400" dirty="0">
                  <a:solidFill>
                    <a:srgbClr val="FF0000"/>
                  </a:solidFill>
                </a:rPr>
                <a:t>美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60696" y="1051147"/>
            <a:ext cx="2709954" cy="2970043"/>
            <a:chOff x="260696" y="1051147"/>
            <a:chExt cx="2709954" cy="2970043"/>
          </a:xfrm>
        </p:grpSpPr>
        <p:sp>
          <p:nvSpPr>
            <p:cNvPr id="12" name="文字方塊 11"/>
            <p:cNvSpPr txBox="1"/>
            <p:nvPr/>
          </p:nvSpPr>
          <p:spPr>
            <a:xfrm>
              <a:off x="1631206" y="1051147"/>
              <a:ext cx="1339444" cy="2585323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5400" dirty="0" smtClean="0"/>
                <a:t>ㄌ一</a:t>
              </a:r>
              <a:endParaRPr lang="en-US" altLang="zh-TW" sz="5400" dirty="0" smtClean="0"/>
            </a:p>
            <a:p>
              <a:r>
                <a:rPr lang="zh-TW" altLang="en-US" sz="5400" dirty="0" smtClean="0"/>
                <a:t>ㄣˊ</a:t>
              </a:r>
              <a:endParaRPr lang="en-US" altLang="zh-TW" sz="5400" dirty="0" smtClean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10705" y="1739416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森林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76192" y="2469325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鄰近</a:t>
              </a:r>
              <a:endParaRPr lang="zh-TW" alt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60696" y="3251749"/>
              <a:ext cx="1565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rgbClr val="FF0000"/>
                  </a:solidFill>
                </a:rPr>
                <a:t>雲</a:t>
              </a:r>
              <a:r>
                <a:rPr lang="zh-TW" altLang="en-US" sz="4400" dirty="0">
                  <a:solidFill>
                    <a:srgbClr val="FF0000"/>
                  </a:solidFill>
                </a:rPr>
                <a:t>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0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0" y="1553634"/>
            <a:ext cx="5419907" cy="491708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585216"/>
            <a:ext cx="10926305" cy="58855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25200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大家好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我叫林美岐。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在大約</a:t>
            </a:r>
            <a:r>
              <a:rPr lang="en-US" altLang="zh-TW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年前，有個不愛穿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袍只愛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腳踏車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的小女生，從雲林的鄉下來到台北讀書、教書，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她雖然不是一位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美」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麗的美人，但卻有一顆好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「奇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喜歡冒險的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心，除了曾經騎車環島和跑馬拉松以外，暑假還喜歡到世界各國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尤其是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「美」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地區國家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旅行。平時假日則會和好友到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「鄰」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近的山上露營，享受森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「林」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的芬多精。希望接下來能帶著</a:t>
            </a:r>
            <a:r>
              <a:rPr lang="en-US" altLang="zh-TW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304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班小朋友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6600" dirty="0" smtClean="0">
                <a:solidFill>
                  <a:srgbClr val="00B0F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健康成長、快樂學習</a:t>
            </a:r>
            <a:endParaRPr lang="zh-TW" altLang="en-US" sz="6600" dirty="0">
              <a:solidFill>
                <a:srgbClr val="00B0F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78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5" y="1039688"/>
            <a:ext cx="5419907" cy="4917084"/>
          </a:xfrm>
        </p:spPr>
      </p:pic>
      <p:sp>
        <p:nvSpPr>
          <p:cNvPr id="5" name="矩形 4"/>
          <p:cNvSpPr/>
          <p:nvPr/>
        </p:nvSpPr>
        <p:spPr>
          <a:xfrm>
            <a:off x="3174210" y="444447"/>
            <a:ext cx="5938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年 低年級級任導師       </a:t>
            </a:r>
            <a:endParaRPr lang="en-US" altLang="zh-TW" sz="3600" dirty="0" smtClean="0"/>
          </a:p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年 高年級級任教師</a:t>
            </a:r>
          </a:p>
          <a:p>
            <a:endParaRPr lang="zh-TW" altLang="en-US" dirty="0"/>
          </a:p>
          <a:p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87471" y="856210"/>
            <a:ext cx="2386739" cy="70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教學經歷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7469" y="2770088"/>
            <a:ext cx="238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行</a:t>
            </a:r>
            <a:r>
              <a:rPr lang="zh-TW" altLang="en-US" sz="4000" dirty="0">
                <a:solidFill>
                  <a:srgbClr val="FF0000"/>
                </a:solidFill>
              </a:rPr>
              <a:t>政</a:t>
            </a:r>
            <a:r>
              <a:rPr lang="zh-TW" altLang="en-US" sz="4000" dirty="0" smtClean="0">
                <a:solidFill>
                  <a:srgbClr val="FF0000"/>
                </a:solidFill>
              </a:rPr>
              <a:t>經歷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74208" y="1797233"/>
            <a:ext cx="45660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/>
              <a:t>4</a:t>
            </a:r>
            <a:r>
              <a:rPr lang="zh-TW" altLang="en-US" sz="4000" dirty="0" smtClean="0"/>
              <a:t>年 教務處教學組</a:t>
            </a:r>
            <a:endParaRPr lang="zh-TW" altLang="en-US" sz="4000" dirty="0"/>
          </a:p>
          <a:p>
            <a:r>
              <a:rPr lang="en-US" altLang="zh-TW" sz="4000" dirty="0" smtClean="0"/>
              <a:t>2</a:t>
            </a:r>
            <a:r>
              <a:rPr lang="zh-TW" altLang="en-US" sz="4000" dirty="0" smtClean="0"/>
              <a:t>年 學務處體育組</a:t>
            </a:r>
            <a:endParaRPr lang="en-US" altLang="zh-TW" sz="4000" dirty="0" smtClean="0"/>
          </a:p>
          <a:p>
            <a:r>
              <a:rPr lang="en-US" altLang="zh-TW" sz="4000" dirty="0" smtClean="0"/>
              <a:t>2</a:t>
            </a:r>
            <a:r>
              <a:rPr lang="zh-TW" altLang="en-US" sz="4000" dirty="0" smtClean="0"/>
              <a:t>年 教務處研發組</a:t>
            </a:r>
            <a:endParaRPr lang="en-US" altLang="zh-TW" sz="4000" dirty="0" smtClean="0"/>
          </a:p>
          <a:p>
            <a:r>
              <a:rPr lang="zh-TW" altLang="en-US" sz="4000" dirty="0"/>
              <a:t>半</a:t>
            </a:r>
            <a:r>
              <a:rPr lang="zh-TW" altLang="en-US" sz="4000" dirty="0" smtClean="0"/>
              <a:t>年 代理教務主任</a:t>
            </a:r>
            <a:endParaRPr lang="en-US" altLang="zh-TW" sz="4000" dirty="0" smtClean="0"/>
          </a:p>
          <a:p>
            <a:endParaRPr lang="zh-TW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3174208" y="4525611"/>
            <a:ext cx="7457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年 教師</a:t>
            </a:r>
            <a:r>
              <a:rPr lang="zh-TW" altLang="en-US" sz="3600" dirty="0"/>
              <a:t>會</a:t>
            </a:r>
            <a:r>
              <a:rPr lang="zh-TW" altLang="en-US" sz="3600" dirty="0" smtClean="0"/>
              <a:t>理事長   </a:t>
            </a:r>
            <a:endParaRPr lang="en-US" altLang="zh-TW" sz="3600" dirty="0" smtClean="0"/>
          </a:p>
          <a:p>
            <a:r>
              <a:rPr lang="en-US" altLang="zh-TW" sz="3600" dirty="0" smtClean="0"/>
              <a:t>2</a:t>
            </a:r>
            <a:r>
              <a:rPr lang="zh-TW" altLang="en-US" sz="3600" dirty="0" smtClean="0"/>
              <a:t>年 幼</a:t>
            </a:r>
            <a:r>
              <a:rPr lang="zh-TW" altLang="en-US" sz="3600" dirty="0"/>
              <a:t>女童軍團團長</a:t>
            </a:r>
          </a:p>
          <a:p>
            <a:r>
              <a:rPr lang="zh-TW" altLang="en-US" sz="3600" dirty="0" smtClean="0"/>
              <a:t>半年 板橋</a:t>
            </a:r>
            <a:r>
              <a:rPr lang="zh-TW" altLang="en-US" sz="3600" dirty="0"/>
              <a:t>林家花園活動推廣組組長</a:t>
            </a:r>
          </a:p>
          <a:p>
            <a:endParaRPr lang="zh-TW" altLang="en-US" sz="3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87469" y="4846149"/>
            <a:ext cx="238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其</a:t>
            </a:r>
            <a:r>
              <a:rPr lang="zh-TW" altLang="en-US" sz="4000" dirty="0">
                <a:solidFill>
                  <a:srgbClr val="FF0000"/>
                </a:solidFill>
              </a:rPr>
              <a:t>他</a:t>
            </a:r>
            <a:r>
              <a:rPr lang="zh-TW" altLang="en-US" sz="4000" dirty="0" smtClean="0">
                <a:solidFill>
                  <a:srgbClr val="FF0000"/>
                </a:solidFill>
              </a:rPr>
              <a:t>經歷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2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10" y="856210"/>
            <a:ext cx="5419907" cy="4917084"/>
          </a:xfrm>
        </p:spPr>
      </p:pic>
      <p:sp>
        <p:nvSpPr>
          <p:cNvPr id="6" name="文字方塊 5"/>
          <p:cNvSpPr txBox="1"/>
          <p:nvPr/>
        </p:nvSpPr>
        <p:spPr>
          <a:xfrm>
            <a:off x="787471" y="856210"/>
            <a:ext cx="238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特殊表現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1376" y="1409889"/>
            <a:ext cx="1069383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臺北縣九年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一貫課程評鑑輔導訪視績優教學團隊獎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榮獲「臺北縣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學年度教師教學卓越」優等獎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榮獲「臺北縣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年度教學卓越獎國小組方案」優等獎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榮獲「臺北縣教師會第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SUPER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無限魅力獎」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	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「三重市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年優良教師獎」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獲選「臺北縣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年度學校推薦師鐸獎代表」</a:t>
            </a:r>
          </a:p>
          <a:p>
            <a:pPr marL="514350" indent="-514350">
              <a:buAutoNum type="arabicPeriod" startAt="7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「新北市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年度師鐸獎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 startAt="7"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年取得新北市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用主任資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格</a:t>
            </a:r>
          </a:p>
        </p:txBody>
      </p:sp>
    </p:spTree>
    <p:extLst>
      <p:ext uri="{BB962C8B-B14F-4D97-AF65-F5344CB8AC3E}">
        <p14:creationId xmlns:p14="http://schemas.microsoft.com/office/powerpoint/2010/main" val="85251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800</TotalTime>
  <Words>220</Words>
  <Application>Microsoft Office PowerPoint</Application>
  <PresentationFormat>寬螢幕</PresentationFormat>
  <Paragraphs>67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Tw Cen MT</vt:lpstr>
      <vt:lpstr>Tw Cen MT Condensed</vt:lpstr>
      <vt:lpstr>華康中黑體</vt:lpstr>
      <vt:lpstr>華康海報體W9</vt:lpstr>
      <vt:lpstr>微軟正黑體</vt:lpstr>
      <vt:lpstr>標楷體</vt:lpstr>
      <vt:lpstr>Wingdings</vt:lpstr>
      <vt:lpstr>Wingdings 3</vt:lpstr>
      <vt:lpstr>積分</vt:lpstr>
      <vt:lpstr>歡迎進入網址填寫問卷</vt:lpstr>
      <vt:lpstr>106上  五華國小 三年4班 家長日</vt:lpstr>
      <vt:lpstr>PowerPoint 簡報</vt:lpstr>
      <vt:lpstr>自我介紹</vt:lpstr>
      <vt:lpstr>PowerPoint 簡報</vt:lpstr>
      <vt:lpstr>林美岐</vt:lpstr>
      <vt:lpstr>         大家好~ 我叫林美岐。 在大約20年前，有個不愛穿「旗」袍只愛「騎」腳踏車的小女生，從雲林的鄉下來到台北讀書、教書， 她雖然不是一位「美」麗的美人，但卻有一顆好「奇」、喜歡冒險的心，除了曾經騎車環島和跑馬拉松以外，暑假還喜歡到世界各國，尤其是歐「美」地區國家旅行。平時假日則會和好友到「鄰」近的山上露營，享受森「林」的芬多精。希望接下來能帶著304班小朋友                健康成長、快樂學習</vt:lpstr>
      <vt:lpstr>PowerPoint 簡報</vt:lpstr>
      <vt:lpstr>PowerPoint 簡報</vt:lpstr>
      <vt:lpstr>我的教學理念</vt:lpstr>
      <vt:lpstr>我希望…孩子們</vt:lpstr>
      <vt:lpstr>沒做</vt:lpstr>
      <vt:lpstr>教學評量形式</vt:lpstr>
      <vt:lpstr>1.紙筆評量(50%)   小考、評量考   2.實作評量(50%)   作業、學習態度、動態表現</vt:lpstr>
      <vt:lpstr>各科老師評量或教學說明 請至班網點閱</vt:lpstr>
      <vt:lpstr>作業形式</vt:lpstr>
      <vt:lpstr>1.課本、習作為主(基本練習)  2.生字甲乙本、格子簿(反覆練習)  3.各科廠商贈送練習簿(紙筆形式練習用)  4.學習單(開放性思考)</vt:lpstr>
      <vt:lpstr>教學聯繫形式</vt:lpstr>
      <vt:lpstr>1.聯絡簿  2.電話聯繫(0922-656-475)    3.班網公告  4.當面談</vt:lpstr>
      <vt:lpstr>PowerPoint 簡報</vt:lpstr>
      <vt:lpstr>PowerPoint 簡報</vt:lpstr>
      <vt:lpstr>PowerPoint 簡報</vt:lpstr>
      <vt:lpstr>班網~愛在五華一3一4 </vt:lpstr>
      <vt:lpstr>學校宣導事項</vt:lpstr>
      <vt:lpstr>1.機車接送區、安全帽、輕便雨衣  2.結構補強教室變更(預計第二期11月初)  3.午餐超商手續費6元，廠商取消自行吸收  4.校網資訊瀏覽(含活動報名、申請等)  5.新北市教育雲app(請參考校網使用說明)  新北市校園通app帳號申請     </vt:lpstr>
      <vt:lpstr>PowerPoint 簡報</vt:lpstr>
      <vt:lpstr>重要行事曆</vt:lpstr>
      <vt:lpstr>PowerPoint 簡報</vt:lpstr>
      <vt:lpstr>班務宣導事項</vt:lpstr>
      <vt:lpstr>1. 班費300元 (主要用於影印費.班級活動費.鼓勵孩子的禮品)  2.校外教學 (預計10月底~11月初辦理，屆時會尋求家長支援)  3. 組織班親會   (公關組*2、總務組*1、活動組*不限)       </vt:lpstr>
      <vt:lpstr>感謝大家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106上  五華國小 三年4班 家長日</dc:title>
  <dc:creator>Windows 使用者</dc:creator>
  <cp:lastModifiedBy>Windows 使用者</cp:lastModifiedBy>
  <cp:revision>58</cp:revision>
  <dcterms:created xsi:type="dcterms:W3CDTF">2017-09-13T08:42:09Z</dcterms:created>
  <dcterms:modified xsi:type="dcterms:W3CDTF">2017-09-16T04:34:57Z</dcterms:modified>
</cp:coreProperties>
</file>