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12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s://www.google.com.tw/url?sa=i&amp;url=https%3A%2F%2Fblog.xuite.net%2Fchioufatymjh%2Ftwblog%2F133927630-%25E3%2580%2588%25E8%25A6%25AA%25E5%25B8%25AB%25E8%2581%25AF%25E7%25B5%25A1%25E7%25B0%25BF%25E3%2580%2589%25E8%25A6%25AA%25E5%25B8%25AB%25E8%25A1%259D%25E7%25AA%2581%25E5%2581%259C%25E7%259C%258B%25E8%2581%25BD&amp;psig=AOvVaw3Ubd--qqj7LgLTlopdksCj&amp;ust=1600493492647000&amp;source=images&amp;cd=vfe&amp;ved=0CAIQjRxqFwoTCKiZ0aP98esCFQAAAAAdAAAAABAD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50350" y="0"/>
            <a:ext cx="8361229" cy="2098226"/>
          </a:xfrm>
        </p:spPr>
        <p:txBody>
          <a:bodyPr/>
          <a:lstStyle/>
          <a:p>
            <a:r>
              <a:rPr lang="zh-TW" altLang="en-US" dirty="0" smtClean="0"/>
              <a:t>一甲班親會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2714585"/>
            <a:ext cx="7682779" cy="2555684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zh-TW" altLang="en-US" sz="5000" dirty="0" smtClean="0">
                <a:solidFill>
                  <a:srgbClr val="FF000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◎班級經營理念</a:t>
            </a:r>
            <a:endParaRPr lang="en-US" altLang="zh-TW" sz="5000" dirty="0" smtClean="0">
              <a:solidFill>
                <a:srgbClr val="FF000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algn="l"/>
            <a:r>
              <a:rPr lang="zh-TW" altLang="zh-TW" sz="5000" dirty="0" smtClean="0">
                <a:solidFill>
                  <a:srgbClr val="FF000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◎</a:t>
            </a:r>
            <a:r>
              <a:rPr lang="zh-TW" altLang="en-US" sz="5000" dirty="0" smtClean="0">
                <a:solidFill>
                  <a:srgbClr val="FF000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教學活動策略</a:t>
            </a:r>
            <a:endParaRPr lang="en-US" altLang="zh-TW" sz="5000" dirty="0" smtClean="0">
              <a:solidFill>
                <a:srgbClr val="FF000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algn="l"/>
            <a:r>
              <a:rPr lang="zh-TW" altLang="zh-TW" sz="5000" dirty="0" smtClean="0">
                <a:solidFill>
                  <a:srgbClr val="FF000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◎</a:t>
            </a:r>
            <a:r>
              <a:rPr lang="zh-TW" altLang="en-US" sz="5000" dirty="0" smtClean="0">
                <a:solidFill>
                  <a:srgbClr val="FF000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評量方式</a:t>
            </a:r>
            <a:endParaRPr lang="en-US" altLang="zh-TW" sz="5000" dirty="0" smtClean="0">
              <a:solidFill>
                <a:srgbClr val="FF000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algn="l"/>
            <a:r>
              <a:rPr lang="zh-TW" altLang="zh-TW" sz="5000" dirty="0" smtClean="0">
                <a:solidFill>
                  <a:srgbClr val="FF000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◎</a:t>
            </a:r>
            <a:r>
              <a:rPr lang="zh-TW" altLang="en-US" sz="5000" dirty="0" smtClean="0">
                <a:solidFill>
                  <a:srgbClr val="FF000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親師溝通時間</a:t>
            </a:r>
            <a:endParaRPr lang="en-US" altLang="zh-TW" sz="5000" dirty="0" smtClean="0">
              <a:solidFill>
                <a:srgbClr val="FF000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algn="l"/>
            <a:endParaRPr lang="zh-TW" altLang="en-US" sz="5000" dirty="0">
              <a:solidFill>
                <a:srgbClr val="FF000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545" y="1928553"/>
            <a:ext cx="4806591" cy="3765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6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743989"/>
          </a:xfrm>
        </p:spPr>
        <p:txBody>
          <a:bodyPr/>
          <a:lstStyle/>
          <a:p>
            <a:r>
              <a:rPr lang="zh-TW" altLang="en-US" dirty="0" smtClean="0"/>
              <a:t>班級經營</a:t>
            </a:r>
            <a:endParaRPr lang="zh-TW" alt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75856" y="1429789"/>
            <a:ext cx="3855720" cy="5089237"/>
          </a:xfrm>
        </p:spPr>
        <p:txBody>
          <a:bodyPr>
            <a:normAutofit fontScale="25000" lnSpcReduction="20000"/>
          </a:bodyPr>
          <a:lstStyle/>
          <a:p>
            <a:r>
              <a:rPr lang="en-US" altLang="zh-TW" sz="5100" b="1" dirty="0"/>
              <a:t>(</a:t>
            </a:r>
            <a:r>
              <a:rPr lang="zh-TW" altLang="zh-TW" sz="5100" b="1" dirty="0"/>
              <a:t>一</a:t>
            </a:r>
            <a:r>
              <a:rPr lang="en-US" altLang="zh-TW" sz="5100" b="1" dirty="0"/>
              <a:t>)</a:t>
            </a:r>
            <a:r>
              <a:rPr lang="zh-TW" altLang="zh-TW" sz="5100" b="1" dirty="0" smtClean="0"/>
              <a:t>理念</a:t>
            </a:r>
            <a:r>
              <a:rPr lang="en-US" altLang="zh-TW" sz="5100" b="1" dirty="0" smtClean="0"/>
              <a:t>(</a:t>
            </a:r>
            <a:r>
              <a:rPr lang="zh-TW" altLang="en-US" sz="5100" b="1" dirty="0" smtClean="0"/>
              <a:t>學、思、達</a:t>
            </a:r>
            <a:r>
              <a:rPr lang="en-US" altLang="zh-TW" sz="5100" b="1" dirty="0" smtClean="0"/>
              <a:t>)</a:t>
            </a:r>
          </a:p>
          <a:p>
            <a:r>
              <a:rPr lang="zh-TW" altLang="en-US" sz="5400" dirty="0"/>
              <a:t>翻轉學生的「學習效率」、「學習速度」、翻轉學生的「高低認知目標」</a:t>
            </a:r>
            <a:r>
              <a:rPr lang="zh-TW" altLang="en-US" sz="5400" dirty="0" smtClean="0"/>
              <a:t>。</a:t>
            </a:r>
            <a:endParaRPr lang="en-US" altLang="zh-TW" sz="5400" dirty="0" smtClean="0"/>
          </a:p>
          <a:p>
            <a:r>
              <a:rPr lang="zh-TW" altLang="en-US" sz="5400" dirty="0" smtClean="0"/>
              <a:t>強調</a:t>
            </a:r>
            <a:r>
              <a:rPr lang="zh-TW" altLang="en-US" sz="5400" dirty="0"/>
              <a:t>「師生對話」和「專業介入」 </a:t>
            </a:r>
            <a:r>
              <a:rPr lang="zh-TW" altLang="en-US" sz="5100" dirty="0" smtClean="0"/>
              <a:t>！</a:t>
            </a:r>
            <a:endParaRPr lang="en-US" altLang="zh-TW" sz="5100" b="1" dirty="0" smtClean="0"/>
          </a:p>
          <a:p>
            <a:r>
              <a:rPr lang="en-US" altLang="zh-TW" sz="5100" b="1" dirty="0"/>
              <a:t>(</a:t>
            </a:r>
            <a:r>
              <a:rPr lang="zh-TW" altLang="zh-TW" sz="5100" b="1" dirty="0"/>
              <a:t>二</a:t>
            </a:r>
            <a:r>
              <a:rPr lang="en-US" altLang="zh-TW" sz="5100" b="1" dirty="0"/>
              <a:t>)</a:t>
            </a:r>
            <a:r>
              <a:rPr lang="zh-TW" altLang="zh-TW" sz="5100" b="1" dirty="0"/>
              <a:t>教學活動規劃</a:t>
            </a:r>
            <a:r>
              <a:rPr lang="en-US" altLang="zh-TW" sz="5100" b="1" dirty="0"/>
              <a:t>(</a:t>
            </a:r>
            <a:r>
              <a:rPr lang="zh-TW" altLang="zh-TW" sz="5100" b="1" dirty="0"/>
              <a:t>素養導向教學</a:t>
            </a:r>
            <a:r>
              <a:rPr lang="en-US" altLang="zh-TW" sz="5100" b="1" dirty="0" smtClean="0"/>
              <a:t>)</a:t>
            </a:r>
          </a:p>
          <a:p>
            <a:r>
              <a:rPr lang="zh-TW" altLang="en-US" sz="5400" dirty="0"/>
              <a:t>把知識、能力和態度整合運用在情境化、脈絡化的學習過程中，注重學習歷程、方法與策略，透過實踐力行的表現評量學習的成效</a:t>
            </a:r>
            <a:r>
              <a:rPr lang="zh-TW" altLang="en-US" sz="5400" dirty="0" smtClean="0"/>
              <a:t>。</a:t>
            </a:r>
            <a:endParaRPr lang="en-US" altLang="zh-TW" sz="5400" dirty="0" smtClean="0"/>
          </a:p>
          <a:p>
            <a:r>
              <a:rPr lang="zh-TW" altLang="en-US" sz="6400" dirty="0" smtClean="0">
                <a:solidFill>
                  <a:srgbClr val="FF0000"/>
                </a:solidFill>
              </a:rPr>
              <a:t>例子</a:t>
            </a:r>
            <a:r>
              <a:rPr lang="en-US" altLang="zh-TW" sz="6400" dirty="0" smtClean="0">
                <a:solidFill>
                  <a:srgbClr val="FF0000"/>
                </a:solidFill>
              </a:rPr>
              <a:t>:</a:t>
            </a:r>
            <a:r>
              <a:rPr lang="zh-TW" altLang="en-US" sz="6400" dirty="0" smtClean="0">
                <a:solidFill>
                  <a:srgbClr val="FF0000"/>
                </a:solidFill>
              </a:rPr>
              <a:t>學習</a:t>
            </a:r>
            <a:r>
              <a:rPr lang="zh-TW" altLang="en-US" sz="6400" dirty="0">
                <a:solidFill>
                  <a:srgbClr val="FF0000"/>
                </a:solidFill>
              </a:rPr>
              <a:t>如何做一道菜，閱讀食譜，知道需要甚麼材料、如何處理食材，如何進行烹調，這些是</a:t>
            </a:r>
            <a:r>
              <a:rPr lang="en-US" altLang="zh-TW" sz="6400" dirty="0">
                <a:solidFill>
                  <a:srgbClr val="FF0000"/>
                </a:solidFill>
              </a:rPr>
              <a:t>"</a:t>
            </a:r>
            <a:r>
              <a:rPr lang="zh-TW" altLang="en-US" sz="6400" dirty="0">
                <a:solidFill>
                  <a:srgbClr val="FF0000"/>
                </a:solidFill>
              </a:rPr>
              <a:t>知識</a:t>
            </a:r>
            <a:r>
              <a:rPr lang="en-US" altLang="zh-TW" sz="6400" dirty="0">
                <a:solidFill>
                  <a:srgbClr val="FF0000"/>
                </a:solidFill>
              </a:rPr>
              <a:t>"</a:t>
            </a:r>
            <a:r>
              <a:rPr lang="zh-TW" altLang="en-US" sz="6400" dirty="0">
                <a:solidFill>
                  <a:srgbClr val="FF0000"/>
                </a:solidFill>
              </a:rPr>
              <a:t>，真的學習拿刀切菜、清洗食材、如何熱鍋、加多少油、如何調味，真實做一道菜，這是</a:t>
            </a:r>
            <a:r>
              <a:rPr lang="en-US" altLang="zh-TW" sz="6400" dirty="0">
                <a:solidFill>
                  <a:srgbClr val="FF0000"/>
                </a:solidFill>
              </a:rPr>
              <a:t>"</a:t>
            </a:r>
            <a:r>
              <a:rPr lang="zh-TW" altLang="en-US" sz="6400" dirty="0">
                <a:solidFill>
                  <a:srgbClr val="FF0000"/>
                </a:solidFill>
              </a:rPr>
              <a:t>能力</a:t>
            </a:r>
            <a:r>
              <a:rPr lang="en-US" altLang="zh-TW" sz="6400" dirty="0">
                <a:solidFill>
                  <a:srgbClr val="FF0000"/>
                </a:solidFill>
              </a:rPr>
              <a:t>"(</a:t>
            </a:r>
            <a:r>
              <a:rPr lang="zh-TW" altLang="en-US" sz="6400" dirty="0">
                <a:solidFill>
                  <a:srgbClr val="FF0000"/>
                </a:solidFill>
              </a:rPr>
              <a:t>或技能</a:t>
            </a:r>
            <a:r>
              <a:rPr lang="en-US" altLang="zh-TW" sz="6400" dirty="0">
                <a:solidFill>
                  <a:srgbClr val="FF0000"/>
                </a:solidFill>
              </a:rPr>
              <a:t>)</a:t>
            </a:r>
            <a:r>
              <a:rPr lang="zh-TW" altLang="en-US" sz="6400" dirty="0">
                <a:solidFill>
                  <a:srgbClr val="FF0000"/>
                </a:solidFill>
              </a:rPr>
              <a:t>的培養。將做好的菜分享給家人好友，感受分享的喜悅，這是</a:t>
            </a:r>
            <a:r>
              <a:rPr lang="en-US" altLang="zh-TW" sz="6400" dirty="0">
                <a:solidFill>
                  <a:srgbClr val="FF0000"/>
                </a:solidFill>
              </a:rPr>
              <a:t>"</a:t>
            </a:r>
            <a:r>
              <a:rPr lang="zh-TW" altLang="en-US" sz="6400" dirty="0">
                <a:solidFill>
                  <a:srgbClr val="FF0000"/>
                </a:solidFill>
              </a:rPr>
              <a:t>態度</a:t>
            </a:r>
            <a:r>
              <a:rPr lang="en-US" altLang="zh-TW" sz="6400" dirty="0">
                <a:solidFill>
                  <a:srgbClr val="FF0000"/>
                </a:solidFill>
              </a:rPr>
              <a:t>"</a:t>
            </a:r>
            <a:r>
              <a:rPr lang="zh-TW" altLang="en-US" sz="6400" dirty="0">
                <a:solidFill>
                  <a:srgbClr val="FF0000"/>
                </a:solidFill>
              </a:rPr>
              <a:t>。</a:t>
            </a:r>
            <a:endParaRPr lang="en-US" altLang="zh-TW" sz="6400" b="1" dirty="0">
              <a:solidFill>
                <a:srgbClr val="FF0000"/>
              </a:solidFill>
            </a:endParaRPr>
          </a:p>
          <a:p>
            <a:endParaRPr lang="en-US" altLang="zh-TW" sz="5100" b="1" dirty="0" smtClean="0"/>
          </a:p>
          <a:p>
            <a:r>
              <a:rPr lang="en-US" altLang="zh-TW" sz="5100" b="1" dirty="0"/>
              <a:t>(</a:t>
            </a:r>
            <a:r>
              <a:rPr lang="zh-TW" altLang="zh-TW" sz="5100" b="1" dirty="0"/>
              <a:t>三</a:t>
            </a:r>
            <a:r>
              <a:rPr lang="en-US" altLang="zh-TW" sz="5100" b="1" dirty="0"/>
              <a:t>)</a:t>
            </a:r>
            <a:r>
              <a:rPr lang="zh-TW" altLang="zh-TW" sz="5100" b="1" dirty="0"/>
              <a:t>教室環境</a:t>
            </a:r>
            <a:r>
              <a:rPr lang="zh-TW" altLang="zh-TW" sz="5100" b="1" dirty="0" smtClean="0"/>
              <a:t>佈置</a:t>
            </a:r>
            <a:endParaRPr lang="en-US" altLang="zh-TW" sz="5100" b="1" dirty="0" smtClean="0"/>
          </a:p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endParaRPr lang="en-US" altLang="zh-TW" b="1" dirty="0" smtClean="0"/>
          </a:p>
          <a:p>
            <a:endParaRPr lang="zh-TW" altLang="zh-TW" dirty="0"/>
          </a:p>
          <a:p>
            <a:endParaRPr lang="zh-TW" altLang="en-US" dirty="0"/>
          </a:p>
        </p:txBody>
      </p:sp>
      <p:pic>
        <p:nvPicPr>
          <p:cNvPr id="5" name="內容版面配置區 4" descr="圖像裡可能有2 個人、大家坐著和嬰兒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6851" y="245227"/>
            <a:ext cx="1849581" cy="195764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圖片 5" descr="圖像裡可能有1 人、坐下、眼鏡、帽子和特寫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0343" y="245228"/>
            <a:ext cx="1928552" cy="195764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圖片 6" descr="圖像裡可能有1 人、坐下和小孩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6191" y="245227"/>
            <a:ext cx="1844385" cy="195764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圖片 7" descr="圖像裡可能有1 人、小孩和特寫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7756" y="2365895"/>
            <a:ext cx="1878676" cy="201491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圖片 8" descr="圖像裡可能有1 人、小孩和特寫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8923" y="2368564"/>
            <a:ext cx="1859972" cy="20122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圖片 9" descr="圖像裡可能有1 人、小孩和特寫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3079" y="2365895"/>
            <a:ext cx="1770608" cy="20149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圖片 10" descr="圖像裡可能有1 人、坐下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6851" y="4543830"/>
            <a:ext cx="1854085" cy="22245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圖片 11" descr="圖像裡可能有2 個人、特寫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8923" y="4543831"/>
            <a:ext cx="1859972" cy="2224578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3079" y="4543830"/>
            <a:ext cx="1801437" cy="2314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48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120535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pic>
        <p:nvPicPr>
          <p:cNvPr id="5" name="圖片版面配置區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656" r="24656"/>
          <a:stretch>
            <a:fillRect/>
          </a:stretch>
        </p:blipFill>
        <p:spPr>
          <a:xfrm>
            <a:off x="5838877" y="241069"/>
            <a:ext cx="6353122" cy="6542116"/>
          </a:xfrm>
        </p:spPr>
      </p:pic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23900" y="573578"/>
            <a:ext cx="3855720" cy="6209607"/>
          </a:xfrm>
        </p:spPr>
        <p:txBody>
          <a:bodyPr>
            <a:normAutofit fontScale="70000" lnSpcReduction="20000"/>
          </a:bodyPr>
          <a:lstStyle/>
          <a:p>
            <a:r>
              <a:rPr lang="en-US" altLang="zh-TW" b="1" dirty="0"/>
              <a:t>(</a:t>
            </a:r>
            <a:r>
              <a:rPr lang="zh-TW" altLang="zh-TW" sz="2600" b="1" dirty="0"/>
              <a:t>四</a:t>
            </a:r>
            <a:r>
              <a:rPr lang="en-US" altLang="zh-TW" sz="2600" b="1" dirty="0"/>
              <a:t>)</a:t>
            </a:r>
            <a:r>
              <a:rPr lang="zh-TW" altLang="zh-TW" sz="2600" b="1" dirty="0"/>
              <a:t>學習輔導方面</a:t>
            </a:r>
            <a:endParaRPr lang="en-US" altLang="zh-TW" sz="2600" b="1" dirty="0"/>
          </a:p>
          <a:p>
            <a:r>
              <a:rPr lang="zh-TW" altLang="en-US" sz="2600" dirty="0"/>
              <a:t>試著同理、聆聽，找到問題的根本再試著解決！而且不是「我幫孩子解決」，而是</a:t>
            </a:r>
            <a:r>
              <a:rPr lang="zh-TW" altLang="en-US" dirty="0"/>
              <a:t>「</a:t>
            </a:r>
            <a:r>
              <a:rPr lang="zh-TW" altLang="en-US" sz="2800" b="1" dirty="0">
                <a:solidFill>
                  <a:srgbClr val="FF0000"/>
                </a:solidFill>
              </a:rPr>
              <a:t>帶著、陪著、看著孩子解決問題」</a:t>
            </a:r>
            <a:r>
              <a:rPr lang="zh-TW" altLang="en-US" dirty="0"/>
              <a:t>，</a:t>
            </a:r>
            <a:r>
              <a:rPr lang="zh-TW" altLang="en-US" sz="2800" dirty="0"/>
              <a:t>同時，他也才會得到為自己解決問題的能力，無論是內在情緒，還是外在技能。</a:t>
            </a:r>
            <a:endParaRPr lang="en-US" altLang="zh-TW" sz="2800" b="1" dirty="0"/>
          </a:p>
          <a:p>
            <a:r>
              <a:rPr lang="en-US" altLang="zh-TW" sz="2800" b="1" dirty="0"/>
              <a:t>(</a:t>
            </a:r>
            <a:r>
              <a:rPr lang="zh-TW" altLang="zh-TW" sz="2800" b="1" dirty="0"/>
              <a:t>五</a:t>
            </a:r>
            <a:r>
              <a:rPr lang="en-US" altLang="zh-TW" sz="2800" b="1" dirty="0"/>
              <a:t>)</a:t>
            </a:r>
            <a:r>
              <a:rPr lang="zh-TW" altLang="zh-TW" sz="2800" b="1" dirty="0"/>
              <a:t>生活教育</a:t>
            </a:r>
            <a:r>
              <a:rPr lang="zh-TW" altLang="zh-TW" sz="2800" b="1" dirty="0" smtClean="0"/>
              <a:t>方面</a:t>
            </a:r>
            <a:endParaRPr lang="en-US" altLang="zh-TW" sz="2800" b="1" dirty="0" smtClean="0"/>
          </a:p>
          <a:p>
            <a:r>
              <a:rPr lang="en-US" altLang="zh-TW" sz="2800" dirty="0" smtClean="0"/>
              <a:t>1.</a:t>
            </a:r>
            <a:r>
              <a:rPr lang="zh-TW" altLang="en-US" sz="2800" dirty="0" smtClean="0"/>
              <a:t>生活</a:t>
            </a:r>
            <a:r>
              <a:rPr lang="zh-TW" altLang="en-US" sz="2800" dirty="0"/>
              <a:t>自理是第一</a:t>
            </a:r>
            <a:r>
              <a:rPr lang="zh-TW" altLang="en-US" sz="2800" dirty="0" smtClean="0"/>
              <a:t>步</a:t>
            </a:r>
            <a:endParaRPr lang="en-US" altLang="zh-TW" sz="2800" dirty="0" smtClean="0"/>
          </a:p>
          <a:p>
            <a:r>
              <a:rPr lang="en-US" altLang="zh-TW" sz="2800" dirty="0" smtClean="0"/>
              <a:t>2.</a:t>
            </a:r>
            <a:r>
              <a:rPr lang="zh-TW" altLang="en-US" sz="2800" dirty="0" smtClean="0"/>
              <a:t>練習</a:t>
            </a:r>
            <a:r>
              <a:rPr lang="zh-TW" altLang="en-US" sz="2800" dirty="0"/>
              <a:t>時間</a:t>
            </a:r>
            <a:r>
              <a:rPr lang="zh-TW" altLang="en-US" sz="2800" dirty="0" smtClean="0"/>
              <a:t>管理</a:t>
            </a:r>
            <a:endParaRPr lang="en-US" altLang="zh-TW" sz="2800" dirty="0" smtClean="0"/>
          </a:p>
          <a:p>
            <a:r>
              <a:rPr lang="en-US" altLang="zh-TW" sz="2800" dirty="0" smtClean="0"/>
              <a:t>3.</a:t>
            </a:r>
            <a:r>
              <a:rPr lang="zh-TW" altLang="en-US" sz="2800" dirty="0" smtClean="0"/>
              <a:t>養成</a:t>
            </a:r>
            <a:r>
              <a:rPr lang="zh-TW" altLang="en-US" sz="2800" dirty="0"/>
              <a:t>自動自發的</a:t>
            </a:r>
            <a:r>
              <a:rPr lang="zh-TW" altLang="en-US" sz="2800" dirty="0" smtClean="0"/>
              <a:t>習慣</a:t>
            </a:r>
            <a:endParaRPr lang="en-US" altLang="zh-TW" sz="2800" dirty="0" smtClean="0"/>
          </a:p>
          <a:p>
            <a:r>
              <a:rPr lang="en-US" altLang="zh-TW" sz="2800" dirty="0" smtClean="0"/>
              <a:t>4.</a:t>
            </a:r>
            <a:r>
              <a:rPr lang="zh-TW" altLang="en-US" sz="2800" dirty="0" smtClean="0"/>
              <a:t>專注</a:t>
            </a:r>
            <a:r>
              <a:rPr lang="zh-TW" altLang="en-US" sz="2800" dirty="0"/>
              <a:t>聽取長</a:t>
            </a:r>
            <a:r>
              <a:rPr lang="zh-TW" altLang="en-US" sz="2800" dirty="0" smtClean="0"/>
              <a:t>句</a:t>
            </a:r>
            <a:endParaRPr lang="en-US" altLang="zh-TW" sz="2800" dirty="0" smtClean="0"/>
          </a:p>
          <a:p>
            <a:r>
              <a:rPr lang="en-US" altLang="zh-TW" sz="2800" dirty="0" smtClean="0"/>
              <a:t>5.</a:t>
            </a:r>
            <a:r>
              <a:rPr lang="zh-TW" altLang="en-US" sz="2800" dirty="0" smtClean="0"/>
              <a:t>讓</a:t>
            </a:r>
            <a:r>
              <a:rPr lang="zh-TW" altLang="en-US" sz="2800" dirty="0"/>
              <a:t>孩子為自己</a:t>
            </a:r>
            <a:r>
              <a:rPr lang="zh-TW" altLang="en-US" sz="2800" dirty="0" smtClean="0"/>
              <a:t>代言</a:t>
            </a:r>
            <a:endParaRPr lang="en-US" altLang="zh-TW" sz="2800" dirty="0" smtClean="0"/>
          </a:p>
          <a:p>
            <a:r>
              <a:rPr lang="en-US" altLang="zh-TW" sz="2800" dirty="0" smtClean="0"/>
              <a:t>6.</a:t>
            </a:r>
            <a:r>
              <a:rPr lang="zh-TW" altLang="en-US" sz="2800" dirty="0" smtClean="0"/>
              <a:t>發現</a:t>
            </a:r>
            <a:r>
              <a:rPr lang="zh-TW" altLang="en-US" sz="2800" dirty="0"/>
              <a:t>問題、解決問題</a:t>
            </a:r>
            <a:endParaRPr lang="en-US" altLang="zh-TW" sz="2800" dirty="0" smtClean="0"/>
          </a:p>
          <a:p>
            <a:endParaRPr lang="en-US" altLang="zh-TW" sz="2800" b="1" dirty="0"/>
          </a:p>
        </p:txBody>
      </p:sp>
    </p:spTree>
    <p:extLst>
      <p:ext uri="{BB962C8B-B14F-4D97-AF65-F5344CB8AC3E}">
        <p14:creationId xmlns:p14="http://schemas.microsoft.com/office/powerpoint/2010/main" val="375656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743989"/>
          </a:xfrm>
        </p:spPr>
        <p:txBody>
          <a:bodyPr/>
          <a:lstStyle/>
          <a:p>
            <a:r>
              <a:rPr lang="zh-TW" altLang="en-US" dirty="0" smtClean="0"/>
              <a:t>教學活動策略</a:t>
            </a:r>
            <a:endParaRPr lang="zh-TW" altLang="en-US" dirty="0"/>
          </a:p>
        </p:txBody>
      </p:sp>
      <p:pic>
        <p:nvPicPr>
          <p:cNvPr id="5" name="圖片版面配置區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51" r="18851"/>
          <a:stretch>
            <a:fillRect/>
          </a:stretch>
        </p:blipFill>
        <p:spPr>
          <a:xfrm>
            <a:off x="5727469" y="-108065"/>
            <a:ext cx="6287365" cy="3472513"/>
          </a:xfrm>
        </p:spPr>
      </p:pic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98715" y="1429789"/>
            <a:ext cx="3855720" cy="5178829"/>
          </a:xfrm>
        </p:spPr>
        <p:txBody>
          <a:bodyPr>
            <a:normAutofit fontScale="85000" lnSpcReduction="20000"/>
          </a:bodyPr>
          <a:lstStyle/>
          <a:p>
            <a:r>
              <a:rPr lang="zh-TW" altLang="zh-TW" dirty="0"/>
              <a:t>（一）配合學校每週主題、統整</a:t>
            </a:r>
            <a:r>
              <a:rPr lang="zh-TW" altLang="zh-TW" dirty="0" smtClean="0"/>
              <a:t>活動</a:t>
            </a:r>
            <a:endParaRPr lang="en-US" altLang="zh-TW" dirty="0" smtClean="0"/>
          </a:p>
          <a:p>
            <a:r>
              <a:rPr lang="zh-TW" altLang="en-US" dirty="0"/>
              <a:t> </a:t>
            </a:r>
            <a:r>
              <a:rPr lang="zh-TW" altLang="en-US" dirty="0" smtClean="0"/>
              <a:t>          </a:t>
            </a:r>
            <a:r>
              <a:rPr lang="en-US" altLang="zh-TW" dirty="0" smtClean="0"/>
              <a:t>(</a:t>
            </a:r>
            <a:r>
              <a:rPr lang="zh-TW" altLang="zh-TW" dirty="0"/>
              <a:t>宋江陣</a:t>
            </a:r>
            <a:r>
              <a:rPr lang="en-US" altLang="zh-TW" dirty="0"/>
              <a:t>)</a:t>
            </a:r>
            <a:r>
              <a:rPr lang="zh-TW" altLang="zh-TW" dirty="0"/>
              <a:t>、閱讀</a:t>
            </a:r>
            <a:r>
              <a:rPr lang="zh-TW" altLang="zh-TW" dirty="0" smtClean="0"/>
              <a:t>活動</a:t>
            </a:r>
            <a:endParaRPr lang="en-US" altLang="zh-TW" dirty="0" smtClean="0"/>
          </a:p>
          <a:p>
            <a:r>
              <a:rPr lang="zh-TW" altLang="zh-TW" dirty="0"/>
              <a:t>（二）合作學習</a:t>
            </a:r>
            <a:r>
              <a:rPr lang="zh-TW" altLang="zh-TW" dirty="0" smtClean="0"/>
              <a:t>制度</a:t>
            </a:r>
            <a:endParaRPr lang="en-US" altLang="zh-TW" dirty="0" smtClean="0"/>
          </a:p>
          <a:p>
            <a:r>
              <a:rPr lang="zh-TW" altLang="en-US" b="1" dirty="0"/>
              <a:t>合作學習法的優點：</a:t>
            </a:r>
            <a:endParaRPr lang="zh-TW" altLang="en-US" dirty="0"/>
          </a:p>
          <a:p>
            <a:r>
              <a:rPr lang="en-US" altLang="zh-TW" dirty="0"/>
              <a:t>1. </a:t>
            </a:r>
            <a:r>
              <a:rPr lang="zh-TW" altLang="en-US" dirty="0"/>
              <a:t>增進同學間的感情，加強人際關係</a:t>
            </a:r>
            <a:br>
              <a:rPr lang="zh-TW" altLang="en-US" dirty="0"/>
            </a:br>
            <a:r>
              <a:rPr lang="en-US" altLang="zh-TW" dirty="0"/>
              <a:t>2. </a:t>
            </a:r>
            <a:r>
              <a:rPr lang="zh-TW" altLang="en-US" dirty="0"/>
              <a:t>由討論中，更能了解同學的見解</a:t>
            </a:r>
            <a:br>
              <a:rPr lang="zh-TW" altLang="en-US" dirty="0"/>
            </a:br>
            <a:r>
              <a:rPr lang="en-US" altLang="zh-TW" dirty="0"/>
              <a:t>3. </a:t>
            </a:r>
            <a:r>
              <a:rPr lang="zh-TW" altLang="en-US" dirty="0"/>
              <a:t>工作由大家分擔，問題較容易解決</a:t>
            </a:r>
            <a:br>
              <a:rPr lang="zh-TW" altLang="en-US" dirty="0"/>
            </a:br>
            <a:r>
              <a:rPr lang="en-US" altLang="zh-TW" dirty="0"/>
              <a:t>4. </a:t>
            </a:r>
            <a:r>
              <a:rPr lang="zh-TW" altLang="en-US" dirty="0"/>
              <a:t>能夠學習別人的優點，且能發揮個人的專長，使工作效率</a:t>
            </a:r>
            <a:r>
              <a:rPr lang="zh-TW" altLang="en-US" dirty="0" smtClean="0"/>
              <a:t>提高</a:t>
            </a:r>
            <a:endParaRPr lang="en-US" altLang="zh-TW" dirty="0" smtClean="0"/>
          </a:p>
          <a:p>
            <a:r>
              <a:rPr lang="zh-TW" altLang="zh-TW" dirty="0"/>
              <a:t>（三）聯絡簿之</a:t>
            </a:r>
            <a:r>
              <a:rPr lang="zh-TW" altLang="zh-TW" dirty="0" smtClean="0"/>
              <a:t>溝通</a:t>
            </a:r>
            <a:endParaRPr lang="en-US" altLang="zh-TW" dirty="0" smtClean="0"/>
          </a:p>
          <a:p>
            <a:r>
              <a:rPr lang="zh-TW" altLang="zh-TW" dirty="0"/>
              <a:t>（四）善用增強</a:t>
            </a:r>
            <a:r>
              <a:rPr lang="zh-TW" altLang="zh-TW" dirty="0" smtClean="0"/>
              <a:t>原理</a:t>
            </a:r>
            <a:endParaRPr lang="en-US" altLang="zh-TW" dirty="0" smtClean="0"/>
          </a:p>
          <a:p>
            <a:r>
              <a:rPr lang="zh-TW" altLang="en-US" dirty="0"/>
              <a:t>當學生出現期待的適當行為時，給予物質上的獎勵或口頭讚美，以增加該適當行為發生的機會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◎ 善用代幣式增強，可以延宕增強的時間，通常和教室管理、行為契約等配合使用。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4174" y="3306259"/>
            <a:ext cx="5203767" cy="3551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54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852055"/>
          </a:xfrm>
        </p:spPr>
        <p:txBody>
          <a:bodyPr/>
          <a:lstStyle/>
          <a:p>
            <a:r>
              <a:rPr lang="zh-TW" altLang="en-US" dirty="0" smtClean="0"/>
              <a:t>評量方式</a:t>
            </a:r>
            <a:endParaRPr lang="zh-TW" altLang="en-US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23900" y="2543695"/>
            <a:ext cx="3855720" cy="3749040"/>
          </a:xfrm>
        </p:spPr>
        <p:txBody>
          <a:bodyPr/>
          <a:lstStyle/>
          <a:p>
            <a:r>
              <a:rPr lang="zh-TW" altLang="en-US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◎</a:t>
            </a:r>
            <a:r>
              <a:rPr lang="zh-TW" altLang="zh-TW" dirty="0" smtClean="0"/>
              <a:t>平時</a:t>
            </a:r>
            <a:r>
              <a:rPr lang="zh-TW" altLang="zh-TW" dirty="0"/>
              <a:t>評量：（</a:t>
            </a:r>
            <a:r>
              <a:rPr lang="en-US" altLang="zh-TW" dirty="0"/>
              <a:t>50</a:t>
            </a:r>
            <a:r>
              <a:rPr lang="zh-TW" altLang="zh-TW" dirty="0"/>
              <a:t>﹪）</a:t>
            </a:r>
          </a:p>
          <a:p>
            <a:r>
              <a:rPr lang="en-US" altLang="zh-TW" dirty="0"/>
              <a:t>      1.</a:t>
            </a:r>
            <a:r>
              <a:rPr lang="zh-TW" altLang="zh-TW" dirty="0"/>
              <a:t>平常上課表現：學習態度、上課發表與聆聽、主動參與活動。</a:t>
            </a:r>
          </a:p>
          <a:p>
            <a:r>
              <a:rPr lang="en-US" altLang="zh-TW" dirty="0"/>
              <a:t>      2.</a:t>
            </a:r>
            <a:r>
              <a:rPr lang="zh-TW" altLang="zh-TW" dirty="0"/>
              <a:t>平時作業的呈現：習作、學習單、資料收集、回家作業</a:t>
            </a:r>
            <a:r>
              <a:rPr lang="en-US" altLang="zh-TW" dirty="0"/>
              <a:t>……</a:t>
            </a:r>
            <a:r>
              <a:rPr lang="zh-TW" altLang="zh-TW" dirty="0"/>
              <a:t>等</a:t>
            </a:r>
          </a:p>
          <a:p>
            <a:r>
              <a:rPr lang="en-US" altLang="zh-TW" dirty="0"/>
              <a:t>      3.</a:t>
            </a:r>
            <a:r>
              <a:rPr lang="zh-TW" altLang="zh-TW" dirty="0"/>
              <a:t>聽寫、隨堂測驗</a:t>
            </a:r>
          </a:p>
          <a:p>
            <a:endParaRPr lang="zh-TW" altLang="en-US" dirty="0"/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8344469"/>
              </p:ext>
            </p:extLst>
          </p:nvPr>
        </p:nvGraphicFramePr>
        <p:xfrm>
          <a:off x="5872491" y="685801"/>
          <a:ext cx="6122774" cy="213221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802136">
                  <a:extLst>
                    <a:ext uri="{9D8B030D-6E8A-4147-A177-3AD203B41FA5}">
                      <a16:colId xmlns:a16="http://schemas.microsoft.com/office/drawing/2014/main" val="3374631312"/>
                    </a:ext>
                  </a:extLst>
                </a:gridCol>
                <a:gridCol w="1242852">
                  <a:extLst>
                    <a:ext uri="{9D8B030D-6E8A-4147-A177-3AD203B41FA5}">
                      <a16:colId xmlns:a16="http://schemas.microsoft.com/office/drawing/2014/main" val="2511252557"/>
                    </a:ext>
                  </a:extLst>
                </a:gridCol>
                <a:gridCol w="1025354">
                  <a:extLst>
                    <a:ext uri="{9D8B030D-6E8A-4147-A177-3AD203B41FA5}">
                      <a16:colId xmlns:a16="http://schemas.microsoft.com/office/drawing/2014/main" val="1237363481"/>
                    </a:ext>
                  </a:extLst>
                </a:gridCol>
                <a:gridCol w="1026216">
                  <a:extLst>
                    <a:ext uri="{9D8B030D-6E8A-4147-A177-3AD203B41FA5}">
                      <a16:colId xmlns:a16="http://schemas.microsoft.com/office/drawing/2014/main" val="4192131319"/>
                    </a:ext>
                  </a:extLst>
                </a:gridCol>
                <a:gridCol w="1026216">
                  <a:extLst>
                    <a:ext uri="{9D8B030D-6E8A-4147-A177-3AD203B41FA5}">
                      <a16:colId xmlns:a16="http://schemas.microsoft.com/office/drawing/2014/main" val="2702309947"/>
                    </a:ext>
                  </a:extLst>
                </a:gridCol>
              </a:tblGrid>
              <a:tr h="931906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</a:rPr>
                        <a:t>科目</a:t>
                      </a:r>
                      <a:r>
                        <a:rPr lang="en-US" sz="1100" kern="100">
                          <a:effectLst/>
                        </a:rPr>
                        <a:t>/</a:t>
                      </a:r>
                      <a:r>
                        <a:rPr lang="zh-TW" sz="1100" kern="100">
                          <a:effectLst/>
                        </a:rPr>
                        <a:t>評分標準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sym typeface="Wingdings" panose="05000000000000000000" pitchFamily="2" charset="2"/>
                        </a:rPr>
                        <a:t></a:t>
                      </a:r>
                      <a:r>
                        <a:rPr lang="zh-TW" sz="1200" kern="100" dirty="0">
                          <a:effectLst/>
                        </a:rPr>
                        <a:t>月考成績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sym typeface="Wingdings" panose="05000000000000000000" pitchFamily="2" charset="2"/>
                        </a:rPr>
                        <a:t></a:t>
                      </a:r>
                      <a:r>
                        <a:rPr lang="zh-TW" sz="1200" kern="100">
                          <a:effectLst/>
                        </a:rPr>
                        <a:t>平時成績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8227069"/>
                  </a:ext>
                </a:extLst>
              </a:tr>
              <a:tr h="1200308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</a:rPr>
                        <a:t>國語、數學、生活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</a:rPr>
                        <a:t>月考成績</a:t>
                      </a:r>
                      <a:r>
                        <a:rPr lang="en-US" sz="1200" kern="100" dirty="0">
                          <a:effectLst/>
                        </a:rPr>
                        <a:t>50</a:t>
                      </a:r>
                      <a:r>
                        <a:rPr lang="zh-TW" sz="1200" kern="100" dirty="0">
                          <a:effectLst/>
                        </a:rPr>
                        <a:t>％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</a:rPr>
                        <a:t>平時測驗</a:t>
                      </a:r>
                      <a:r>
                        <a:rPr lang="en-US" sz="1200" kern="100" dirty="0">
                          <a:effectLst/>
                        </a:rPr>
                        <a:t>30</a:t>
                      </a:r>
                      <a:r>
                        <a:rPr lang="zh-TW" sz="1200" kern="100" dirty="0">
                          <a:effectLst/>
                        </a:rPr>
                        <a:t>％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</a:rPr>
                        <a:t>作業表現</a:t>
                      </a:r>
                      <a:r>
                        <a:rPr lang="en-US" sz="1200" kern="100" dirty="0">
                          <a:effectLst/>
                        </a:rPr>
                        <a:t>10</a:t>
                      </a:r>
                      <a:r>
                        <a:rPr lang="zh-TW" sz="1200" kern="100" dirty="0">
                          <a:effectLst/>
                        </a:rPr>
                        <a:t>％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</a:rPr>
                        <a:t>上課表現</a:t>
                      </a:r>
                      <a:r>
                        <a:rPr lang="en-US" sz="1200" kern="100" dirty="0">
                          <a:effectLst/>
                        </a:rPr>
                        <a:t>10</a:t>
                      </a:r>
                      <a:r>
                        <a:rPr lang="zh-TW" sz="1200" kern="100" dirty="0">
                          <a:effectLst/>
                        </a:rPr>
                        <a:t>％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00477175"/>
                  </a:ext>
                </a:extLst>
              </a:tr>
            </a:tbl>
          </a:graphicData>
        </a:graphic>
      </p:graphicFrame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7710454"/>
              </p:ext>
            </p:extLst>
          </p:nvPr>
        </p:nvGraphicFramePr>
        <p:xfrm>
          <a:off x="5872490" y="3682538"/>
          <a:ext cx="6196965" cy="247719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50570">
                  <a:extLst>
                    <a:ext uri="{9D8B030D-6E8A-4147-A177-3AD203B41FA5}">
                      <a16:colId xmlns:a16="http://schemas.microsoft.com/office/drawing/2014/main" val="4128169322"/>
                    </a:ext>
                  </a:extLst>
                </a:gridCol>
                <a:gridCol w="1815465">
                  <a:extLst>
                    <a:ext uri="{9D8B030D-6E8A-4147-A177-3AD203B41FA5}">
                      <a16:colId xmlns:a16="http://schemas.microsoft.com/office/drawing/2014/main" val="1643119438"/>
                    </a:ext>
                  </a:extLst>
                </a:gridCol>
                <a:gridCol w="1815465">
                  <a:extLst>
                    <a:ext uri="{9D8B030D-6E8A-4147-A177-3AD203B41FA5}">
                      <a16:colId xmlns:a16="http://schemas.microsoft.com/office/drawing/2014/main" val="3762893458"/>
                    </a:ext>
                  </a:extLst>
                </a:gridCol>
                <a:gridCol w="1815465">
                  <a:extLst>
                    <a:ext uri="{9D8B030D-6E8A-4147-A177-3AD203B41FA5}">
                      <a16:colId xmlns:a16="http://schemas.microsoft.com/office/drawing/2014/main" val="3014594643"/>
                    </a:ext>
                  </a:extLst>
                </a:gridCol>
              </a:tblGrid>
              <a:tr h="479056">
                <a:tc>
                  <a:txBody>
                    <a:bodyPr/>
                    <a:lstStyle/>
                    <a:p>
                      <a:pPr marL="114300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</a:rPr>
                        <a:t>第一次月考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</a:rPr>
                        <a:t>第二次月考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</a:rPr>
                        <a:t>第三次月考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8267256"/>
                  </a:ext>
                </a:extLst>
              </a:tr>
              <a:tr h="151908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</a:rPr>
                        <a:t>範圍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 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sym typeface="Wingdings" panose="05000000000000000000" pitchFamily="2" charset="2"/>
                        </a:rPr>
                        <a:t></a:t>
                      </a:r>
                      <a:r>
                        <a:rPr lang="zh-TW" sz="1200" kern="100">
                          <a:effectLst/>
                        </a:rPr>
                        <a:t>國語：首冊、</a:t>
                      </a:r>
                      <a:r>
                        <a:rPr lang="en-US" sz="1200" kern="100">
                          <a:effectLst/>
                        </a:rPr>
                        <a:t>1~5</a:t>
                      </a:r>
                      <a:r>
                        <a:rPr lang="zh-TW" sz="1200" kern="100">
                          <a:effectLst/>
                        </a:rPr>
                        <a:t>課</a:t>
                      </a:r>
                    </a:p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sym typeface="Wingdings" panose="05000000000000000000" pitchFamily="2" charset="2"/>
                        </a:rPr>
                        <a:t></a:t>
                      </a:r>
                      <a:r>
                        <a:rPr lang="zh-TW" sz="1200" kern="100">
                          <a:effectLst/>
                        </a:rPr>
                        <a:t>數學：</a:t>
                      </a:r>
                      <a:r>
                        <a:rPr lang="en-US" sz="1200" kern="100">
                          <a:effectLst/>
                        </a:rPr>
                        <a:t> 4~6</a:t>
                      </a:r>
                      <a:r>
                        <a:rPr lang="zh-TW" sz="1200" kern="100">
                          <a:effectLst/>
                        </a:rPr>
                        <a:t>單元</a:t>
                      </a:r>
                    </a:p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sym typeface="Wingdings" panose="05000000000000000000" pitchFamily="2" charset="2"/>
                        </a:rPr>
                        <a:t></a:t>
                      </a:r>
                      <a:r>
                        <a:rPr lang="zh-TW" sz="1200" kern="100">
                          <a:effectLst/>
                        </a:rPr>
                        <a:t>生活：第三、四單元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sym typeface="Wingdings" panose="05000000000000000000" pitchFamily="2" charset="2"/>
                        </a:rPr>
                        <a:t></a:t>
                      </a:r>
                      <a:r>
                        <a:rPr lang="zh-TW" sz="1200" kern="100">
                          <a:effectLst/>
                        </a:rPr>
                        <a:t>國語：</a:t>
                      </a:r>
                      <a:r>
                        <a:rPr lang="en-US" sz="1200" kern="100">
                          <a:effectLst/>
                        </a:rPr>
                        <a:t>6~10</a:t>
                      </a:r>
                      <a:r>
                        <a:rPr lang="zh-TW" sz="1200" kern="100">
                          <a:effectLst/>
                        </a:rPr>
                        <a:t>課</a:t>
                      </a:r>
                    </a:p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sym typeface="Wingdings" panose="05000000000000000000" pitchFamily="2" charset="2"/>
                        </a:rPr>
                        <a:t></a:t>
                      </a:r>
                      <a:r>
                        <a:rPr lang="zh-TW" sz="1200" kern="100">
                          <a:effectLst/>
                        </a:rPr>
                        <a:t>數學： </a:t>
                      </a:r>
                      <a:r>
                        <a:rPr lang="en-US" sz="1200" kern="100">
                          <a:effectLst/>
                        </a:rPr>
                        <a:t>7~9</a:t>
                      </a:r>
                      <a:r>
                        <a:rPr lang="zh-TW" sz="1200" kern="100">
                          <a:effectLst/>
                        </a:rPr>
                        <a:t>單元</a:t>
                      </a:r>
                    </a:p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sym typeface="Wingdings" panose="05000000000000000000" pitchFamily="2" charset="2"/>
                        </a:rPr>
                        <a:t></a:t>
                      </a:r>
                      <a:r>
                        <a:rPr lang="zh-TW" sz="1200" kern="100">
                          <a:effectLst/>
                        </a:rPr>
                        <a:t>生活： 第五、六單元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9883162"/>
                  </a:ext>
                </a:extLst>
              </a:tr>
              <a:tr h="479056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</a:rPr>
                        <a:t>評量日期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12/2</a:t>
                      </a:r>
                      <a:r>
                        <a:rPr lang="zh-TW" sz="1200" kern="100">
                          <a:effectLst/>
                        </a:rPr>
                        <a:t>、</a:t>
                      </a:r>
                      <a:r>
                        <a:rPr lang="en-US" sz="1200" kern="100">
                          <a:effectLst/>
                        </a:rPr>
                        <a:t>12/3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1/14</a:t>
                      </a:r>
                      <a:r>
                        <a:rPr lang="zh-TW" sz="1200" kern="100" dirty="0">
                          <a:effectLst/>
                        </a:rPr>
                        <a:t>、</a:t>
                      </a:r>
                      <a:r>
                        <a:rPr lang="en-US" sz="1200" kern="100" dirty="0">
                          <a:effectLst/>
                        </a:rPr>
                        <a:t>1/15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5836010"/>
                  </a:ext>
                </a:extLst>
              </a:tr>
            </a:tbl>
          </a:graphicData>
        </a:graphic>
      </p:graphicFrame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352521" y="4933400"/>
            <a:ext cx="4442242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06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55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6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Calibri" panose="020F0502020204030204" pitchFamily="34" charset="0"/>
              </a:rPr>
              <a:t>◎總結性評量（學校定期考查）：（</a:t>
            </a:r>
            <a:r>
              <a:rPr kumimoji="0" lang="en-US" altLang="zh-TW" sz="16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Calibri" panose="020F0502020204030204" pitchFamily="34" charset="0"/>
              </a:rPr>
              <a:t>50﹪</a:t>
            </a:r>
            <a:r>
              <a:rPr kumimoji="0" lang="zh-TW" altLang="en-US" sz="16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Calibri" panose="020F0502020204030204" pitchFamily="34" charset="0"/>
              </a:rPr>
              <a:t>）</a:t>
            </a:r>
            <a:endParaRPr kumimoji="0" lang="zh-TW" altLang="en-US" sz="1600" b="0" i="0" u="none" strike="noStrike" cap="none" normalizeH="0" baseline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marR="0" lvl="0" indent="355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547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727364"/>
          </a:xfrm>
        </p:spPr>
        <p:txBody>
          <a:bodyPr/>
          <a:lstStyle/>
          <a:p>
            <a:r>
              <a:rPr lang="zh-TW" altLang="en-US" dirty="0" smtClean="0"/>
              <a:t>親師溝通時間</a:t>
            </a:r>
            <a:endParaRPr lang="zh-TW" altLang="en-US" dirty="0"/>
          </a:p>
        </p:txBody>
      </p:sp>
      <p:pic>
        <p:nvPicPr>
          <p:cNvPr id="5" name="圖片版面配置區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40" r="8640"/>
          <a:stretch>
            <a:fillRect/>
          </a:stretch>
        </p:blipFill>
        <p:spPr/>
      </p:pic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40278" y="1413165"/>
            <a:ext cx="3855720" cy="4896196"/>
          </a:xfrm>
        </p:spPr>
        <p:txBody>
          <a:bodyPr>
            <a:noAutofit/>
          </a:bodyPr>
          <a:lstStyle/>
          <a:p>
            <a:r>
              <a:rPr lang="zh-TW" altLang="en-US" sz="1800" b="1" dirty="0"/>
              <a:t>建立良好親師合作</a:t>
            </a:r>
            <a:r>
              <a:rPr lang="zh-TW" altLang="en-US" sz="1800" b="1" dirty="0" smtClean="0"/>
              <a:t>關係</a:t>
            </a:r>
            <a:r>
              <a:rPr lang="en-US" altLang="zh-TW" sz="1800" b="1" dirty="0" smtClean="0"/>
              <a:t>:</a:t>
            </a:r>
          </a:p>
          <a:p>
            <a:r>
              <a:rPr lang="en-US" altLang="zh-TW" sz="1800" b="1" dirty="0" smtClean="0">
                <a:solidFill>
                  <a:srgbClr val="FF0000"/>
                </a:solidFill>
              </a:rPr>
              <a:t>1.</a:t>
            </a:r>
            <a:r>
              <a:rPr lang="zh-TW" altLang="en-US" sz="1800" b="1" dirty="0" smtClean="0">
                <a:solidFill>
                  <a:srgbClr val="FF0000"/>
                </a:solidFill>
              </a:rPr>
              <a:t>從</a:t>
            </a:r>
            <a:r>
              <a:rPr lang="zh-TW" altLang="en-US" sz="1800" b="1" dirty="0">
                <a:solidFill>
                  <a:srgbClr val="FF0000"/>
                </a:solidFill>
              </a:rPr>
              <a:t>信任彼此</a:t>
            </a:r>
            <a:r>
              <a:rPr lang="zh-TW" altLang="en-US" sz="1800" b="1" dirty="0" smtClean="0">
                <a:solidFill>
                  <a:srgbClr val="FF0000"/>
                </a:solidFill>
              </a:rPr>
              <a:t>開始</a:t>
            </a:r>
            <a:endParaRPr lang="en-US" altLang="zh-TW" sz="1800" b="1" dirty="0" smtClean="0">
              <a:solidFill>
                <a:srgbClr val="FF0000"/>
              </a:solidFill>
            </a:endParaRPr>
          </a:p>
          <a:p>
            <a:r>
              <a:rPr lang="zh-TW" altLang="en-US" dirty="0"/>
              <a:t>家長不需要害怕讓老師知道孩子的狀況，因為每位老師都需要針對孩子不同的狀況做教學的</a:t>
            </a:r>
            <a:r>
              <a:rPr lang="zh-TW" altLang="en-US" dirty="0" smtClean="0"/>
              <a:t>安排。</a:t>
            </a:r>
            <a:endParaRPr lang="en-US" altLang="zh-TW" b="1" dirty="0"/>
          </a:p>
          <a:p>
            <a:r>
              <a:rPr lang="en-US" altLang="zh-TW" sz="1800" b="1" dirty="0">
                <a:solidFill>
                  <a:srgbClr val="FF0000"/>
                </a:solidFill>
              </a:rPr>
              <a:t>2. </a:t>
            </a:r>
            <a:r>
              <a:rPr lang="zh-TW" altLang="en-US" sz="1800" b="1" dirty="0">
                <a:solidFill>
                  <a:srgbClr val="FF0000"/>
                </a:solidFill>
              </a:rPr>
              <a:t>尊重的</a:t>
            </a:r>
            <a:r>
              <a:rPr lang="zh-TW" altLang="en-US" sz="1800" b="1" dirty="0" smtClean="0">
                <a:solidFill>
                  <a:srgbClr val="FF0000"/>
                </a:solidFill>
              </a:rPr>
              <a:t>態度</a:t>
            </a:r>
            <a:endParaRPr lang="en-US" altLang="zh-TW" sz="1800" b="1" dirty="0" smtClean="0">
              <a:solidFill>
                <a:srgbClr val="FF0000"/>
              </a:solidFill>
            </a:endParaRPr>
          </a:p>
          <a:p>
            <a:r>
              <a:rPr lang="zh-TW" altLang="en-US" dirty="0"/>
              <a:t>用友善且溫和的說話方式，互相尊重之下可讓親師彼此更靠近</a:t>
            </a:r>
            <a:r>
              <a:rPr lang="zh-TW" altLang="en-US" dirty="0" smtClean="0"/>
              <a:t>！</a:t>
            </a:r>
            <a:endParaRPr lang="en-US" altLang="zh-TW" b="1" dirty="0"/>
          </a:p>
          <a:p>
            <a:r>
              <a:rPr lang="en-US" altLang="zh-TW" sz="1800" b="1" dirty="0">
                <a:solidFill>
                  <a:srgbClr val="FF0000"/>
                </a:solidFill>
              </a:rPr>
              <a:t>3. </a:t>
            </a:r>
            <a:r>
              <a:rPr lang="zh-TW" altLang="en-US" sz="1800" b="1" dirty="0">
                <a:solidFill>
                  <a:srgbClr val="FF0000"/>
                </a:solidFill>
              </a:rPr>
              <a:t>勇於分享，善用各種溝通</a:t>
            </a:r>
            <a:r>
              <a:rPr lang="zh-TW" altLang="en-US" sz="1800" b="1" dirty="0" smtClean="0">
                <a:solidFill>
                  <a:srgbClr val="FF0000"/>
                </a:solidFill>
              </a:rPr>
              <a:t>方式</a:t>
            </a:r>
            <a:endParaRPr lang="en-US" altLang="zh-TW" sz="1800" b="1" dirty="0" smtClean="0">
              <a:solidFill>
                <a:srgbClr val="FF0000"/>
              </a:solidFill>
            </a:endParaRPr>
          </a:p>
          <a:p>
            <a:r>
              <a:rPr lang="zh-TW" altLang="en-US" dirty="0"/>
              <a:t>有想法就說出來，讓老師知道孩子需要什麼，可以幫助他什麼</a:t>
            </a:r>
            <a:r>
              <a:rPr lang="zh-TW" altLang="en-US" dirty="0" smtClean="0"/>
              <a:t>。例如聯絡簿、賴</a:t>
            </a:r>
            <a:endParaRPr lang="en-US" altLang="zh-TW" b="1" dirty="0"/>
          </a:p>
          <a:p>
            <a:r>
              <a:rPr lang="en-US" altLang="zh-TW" sz="1800" b="1" dirty="0">
                <a:solidFill>
                  <a:srgbClr val="FF0000"/>
                </a:solidFill>
              </a:rPr>
              <a:t>4. </a:t>
            </a:r>
            <a:r>
              <a:rPr lang="zh-TW" altLang="en-US" sz="1800" b="1" dirty="0">
                <a:solidFill>
                  <a:srgbClr val="FF0000"/>
                </a:solidFill>
              </a:rPr>
              <a:t>用心傾聽，使用非情緒字眼</a:t>
            </a:r>
            <a:r>
              <a:rPr lang="zh-TW" altLang="en-US" sz="1800" b="1" dirty="0" smtClean="0">
                <a:solidFill>
                  <a:srgbClr val="FF0000"/>
                </a:solidFill>
              </a:rPr>
              <a:t>回應</a:t>
            </a:r>
            <a:endParaRPr lang="en-US" altLang="zh-TW" sz="1800" b="1" dirty="0" smtClean="0">
              <a:solidFill>
                <a:srgbClr val="FF0000"/>
              </a:solidFill>
            </a:endParaRPr>
          </a:p>
          <a:p>
            <a:endParaRPr lang="en-US" altLang="zh-TW" sz="1800" b="1" dirty="0"/>
          </a:p>
        </p:txBody>
      </p:sp>
    </p:spTree>
    <p:extLst>
      <p:ext uri="{BB962C8B-B14F-4D97-AF65-F5344CB8AC3E}">
        <p14:creationId xmlns:p14="http://schemas.microsoft.com/office/powerpoint/2010/main" val="250902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4320" y="685801"/>
            <a:ext cx="4804755" cy="818804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親師</a:t>
            </a:r>
            <a:r>
              <a:rPr lang="zh-TW" altLang="en-US" dirty="0" smtClean="0"/>
              <a:t>關係</a:t>
            </a:r>
            <a:r>
              <a:rPr lang="en-US" altLang="zh-TW" dirty="0" smtClean="0"/>
              <a:t>:</a:t>
            </a:r>
            <a:r>
              <a:rPr lang="zh-TW" altLang="en-US" b="1" dirty="0" smtClean="0">
                <a:solidFill>
                  <a:srgbClr val="FF0000"/>
                </a:solidFill>
              </a:rPr>
              <a:t>互</a:t>
            </a:r>
            <a:r>
              <a:rPr lang="zh-TW" altLang="en-US" b="1" dirty="0">
                <a:solidFill>
                  <a:srgbClr val="FF0000"/>
                </a:solidFill>
              </a:rPr>
              <a:t>為夥伴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23900" y="1504605"/>
            <a:ext cx="3855720" cy="4362795"/>
          </a:xfrm>
        </p:spPr>
        <p:txBody>
          <a:bodyPr>
            <a:noAutofit/>
          </a:bodyPr>
          <a:lstStyle/>
          <a:p>
            <a:r>
              <a:rPr lang="zh-TW" altLang="en-US" sz="2800" dirty="0"/>
              <a:t>在孩子學習的路上，需要老師和家長共同努力，當家長更努力，老師也更有動力。親師關係不是上對下的關係，而是一種彼此互為夥伴的關係，透過互相支持、鼓勵，在不斷往來的溝通過程中，互相調整，最終才能達到讓孩子更快樂學習的目標！</a:t>
            </a:r>
            <a:endParaRPr lang="zh-TW" altLang="en-US" sz="2800" dirty="0"/>
          </a:p>
        </p:txBody>
      </p:sp>
      <p:pic>
        <p:nvPicPr>
          <p:cNvPr id="1028" name="Picture 4" descr="親師聯絡簿〉親師衝突停看聽@ 邱胖的部落格:: 隨意窩Xuite日誌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9" b="1789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638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4A2318"/>
      </a:dk2>
      <a:lt2>
        <a:srgbClr val="EDECEB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188E8D"/>
      </a:hlink>
      <a:folHlink>
        <a:srgbClr val="A26176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TM10001105[[fn=裁剪]]</Template>
  <TotalTime>189</TotalTime>
  <Words>824</Words>
  <Application>Microsoft Office PowerPoint</Application>
  <PresentationFormat>寬螢幕</PresentationFormat>
  <Paragraphs>75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微軟正黑體</vt:lpstr>
      <vt:lpstr>新細明體</vt:lpstr>
      <vt:lpstr>Arial</vt:lpstr>
      <vt:lpstr>Calibri</vt:lpstr>
      <vt:lpstr>Franklin Gothic Book</vt:lpstr>
      <vt:lpstr>Times New Roman</vt:lpstr>
      <vt:lpstr>Wingdings</vt:lpstr>
      <vt:lpstr>Crop</vt:lpstr>
      <vt:lpstr>一甲班親會</vt:lpstr>
      <vt:lpstr>班級經營</vt:lpstr>
      <vt:lpstr>PowerPoint 簡報</vt:lpstr>
      <vt:lpstr>教學活動策略</vt:lpstr>
      <vt:lpstr>評量方式</vt:lpstr>
      <vt:lpstr>親師溝通時間</vt:lpstr>
      <vt:lpstr>親師關係:互為夥伴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一甲班親會</dc:title>
  <dc:creator>Administrator</dc:creator>
  <cp:lastModifiedBy>Administrator</cp:lastModifiedBy>
  <cp:revision>21</cp:revision>
  <dcterms:created xsi:type="dcterms:W3CDTF">2020-09-14T05:59:40Z</dcterms:created>
  <dcterms:modified xsi:type="dcterms:W3CDTF">2020-09-18T05:34:17Z</dcterms:modified>
</cp:coreProperties>
</file>