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embeddedFontLst>
    <p:embeddedFont>
      <p:font typeface="Helvetica" panose="020B0604020202020204" pitchFamily="34" charset="0"/>
      <p:regular r:id="rId9"/>
      <p:bold r:id="rId10"/>
      <p:italic r:id="rId11"/>
      <p:boldItalic r:id="rId12"/>
    </p:embeddedFont>
    <p:embeddedFont>
      <p:font typeface="Showcard Gothic" panose="04020904020102020604" pitchFamily="82" charset="0"/>
      <p:regular r:id="rId13"/>
    </p:embeddedFont>
    <p:embeddedFont>
      <p:font typeface="Trebuchet MS" panose="020B0603020202020204" pitchFamily="34" charset="0"/>
      <p:regular r:id="rId14"/>
      <p:bold r:id="rId15"/>
      <p:italic r:id="rId16"/>
      <p:boldItalic r:id="rId17"/>
    </p:embeddedFont>
    <p:embeddedFont>
      <p:font typeface="Ultra" panose="02020500000000000000" charset="0"/>
      <p:regular r:id="rId18"/>
    </p:embeddedFont>
    <p:embeddedFont>
      <p:font typeface="Yu Gothic UI Semibold" panose="020B0700000000000000" pitchFamily="34" charset="-128"/>
      <p:bold r:id="rId19"/>
    </p:embeddedFont>
    <p:embeddedFont>
      <p:font typeface="微軟正黑體" panose="020B0604030504040204" pitchFamily="34" charset="-12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haCAil24ZYoHGXMSLl/qb4eY2b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標題投影片" type="title">
  <p:cSld name="TITL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Google Shape;24;p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 extrusionOk="0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</p:sp>
        <p:cxnSp>
          <p:nvCxnSpPr>
            <p:cNvPr id="25" name="Google Shape;25;p4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Google Shape;26;p4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7" name="Google Shape;27;p4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28" name="Google Shape;28;p4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29" name="Google Shape;29;p4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31" name="Google Shape;31;p4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32" name="Google Shape;32;p4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33" name="Google Shape;33;p4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" name="Google Shape;34;p4"/>
          <p:cNvSpPr txBox="1"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Trebuchet MS"/>
              <a:buNone/>
              <a:defRPr sz="5400">
                <a:solidFill>
                  <a:schemeClr val="accen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rgbClr val="7F7F7F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96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與輔助字幕">
  <p:cSld name="標題與輔助字幕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 (含輔助字幕)">
  <p:cSld name="引述 (含輔助字幕)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 sz="16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99" name="Google Shape;99;p14"/>
          <p:cNvSpPr txBox="1">
            <a:spLocks noGrp="1"/>
          </p:cNvSpPr>
          <p:nvPr>
            <p:ph type="body" idx="2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4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03" name="Google Shape;103;p1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04" name="Google Shape;104;p1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名片">
  <p:cSld name="名片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5"/>
          <p:cNvSpPr txBox="1"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8" name="Google Shape;108;p1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引述名片">
  <p:cSld name="引述名片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rgbClr val="3F3F3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18" name="Google Shape;118;p1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19" name="Google Shape;119;p1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8000" b="0" i="0" u="none" strike="noStrike" cap="none">
                <a:solidFill>
                  <a:srgbClr val="9EDFF5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是非題">
  <p:cSld name="是非題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Trebuchet MS"/>
              <a:buNone/>
              <a:defRPr sz="44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Font typeface="Trebuchet MS"/>
              <a:buNone/>
              <a:defRPr sz="2400">
                <a:solidFill>
                  <a:schemeClr val="accent1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280"/>
              <a:buFont typeface="Trebuchet MS"/>
              <a:buNone/>
              <a:defRPr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120"/>
              <a:buFont typeface="Trebuchet MS"/>
              <a:buNone/>
              <a:defRPr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960"/>
              <a:buFont typeface="Trebuchet MS"/>
              <a:buNone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直排文字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body" idx="1"/>
          </p:nvPr>
        </p:nvSpPr>
        <p:spPr>
          <a:xfrm rot="5400000">
            <a:off x="3035281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直排標題及文字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>
            <a:spLocks noGrp="1"/>
          </p:cNvSpPr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6" name="Google Shape;136;p1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及內容" type="obj">
  <p:cSld name="OBJEC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5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章節標題" type="secHead">
  <p:cSld name="SECTION_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"/>
          <p:cNvSpPr txBox="1"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Trebuchet MS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兩個內容" type="twoObj">
  <p:cSld name="TWO_OBJECT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較" type="twoTxTwoObj">
  <p:cSld name="TWO_OBJECTS_WITH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1" name="Google Shape;61;p8"/>
          <p:cNvSpPr txBox="1">
            <a:spLocks noGrp="1"/>
          </p:cNvSpPr>
          <p:nvPr>
            <p:ph type="body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2" name="Google Shape;62;p8"/>
          <p:cNvSpPr txBox="1">
            <a:spLocks noGrp="1"/>
          </p:cNvSpPr>
          <p:nvPr>
            <p:ph type="body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63" name="Google Shape;63;p8"/>
          <p:cNvSpPr txBox="1">
            <a:spLocks noGrp="1"/>
          </p:cNvSpPr>
          <p:nvPr>
            <p:ph type="body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64" name="Google Shape;64;p8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8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只有標題" type="titleOnly">
  <p:cSld name="TITLE_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內容" type="objTx">
  <p:cSld name="OBJECT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 txBox="1"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Trebuchet MS"/>
              <a:buNone/>
              <a:defRPr sz="20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含輔助字幕的圖片" type="picTx">
  <p:cSld name="PICTURE_WITH_CAPTION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Trebuchet MS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>
            <a:spLocks noGrp="1"/>
          </p:cNvSpPr>
          <p:nvPr>
            <p:ph type="pic" idx="2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12"/>
          <p:cNvSpPr txBox="1">
            <a:spLocks noGrp="1"/>
          </p:cNvSpPr>
          <p:nvPr>
            <p:ph type="body" idx="1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89" name="Google Shape;89;p12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" name="Google Shape;7;p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8" name="Google Shape;8;p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w="9525" cap="flat" cmpd="sng">
              <a:solidFill>
                <a:schemeClr val="accent1">
                  <a:alpha val="69803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" name="Google Shape;9;p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 extrusionOk="0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5686"/>
              </a:schemeClr>
            </a:solidFill>
            <a:ln>
              <a:noFill/>
            </a:ln>
          </p:spPr>
        </p:sp>
        <p:sp>
          <p:nvSpPr>
            <p:cNvPr id="10" name="Google Shape;10;p3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 extrusionOk="0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" name="Google Shape;11;p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3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 extrusionOk="0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B0E3">
                <a:alpha val="49803"/>
              </a:srgbClr>
            </a:solidFill>
            <a:ln>
              <a:noFill/>
            </a:ln>
          </p:spPr>
        </p:sp>
        <p:sp>
          <p:nvSpPr>
            <p:cNvPr id="13" name="Google Shape;13;p3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 extrusionOk="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</p:sp>
        <p:sp>
          <p:nvSpPr>
            <p:cNvPr id="14" name="Google Shape;14;p3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 extrusionOk="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6292">
                <a:alpha val="80000"/>
              </a:srgbClr>
            </a:solidFill>
            <a:ln>
              <a:noFill/>
            </a:ln>
          </p:spPr>
        </p:sp>
        <p:sp>
          <p:nvSpPr>
            <p:cNvPr id="15" name="Google Shape;15;p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rgbClr val="16B0E3">
                <a:alpha val="65882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2004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0988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9971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89560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89559" algn="l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►"/>
              <a:defRPr sz="1200" b="0" i="0" u="none" strike="noStrike" cap="non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%E5%9C%86%E5%BD%A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g"/><Relationship Id="rId5" Type="http://schemas.openxmlformats.org/officeDocument/2006/relationships/hyperlink" Target="https://zh.wikipedia.org/wiki/%E5%86%B0%E5%9D%97" TargetMode="External"/><Relationship Id="rId4" Type="http://schemas.openxmlformats.org/officeDocument/2006/relationships/hyperlink" Target="https://zh.wikipedia.org/wiki/%E5%9C%86%E9%94%A5%E5%BD%A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"/>
          <p:cNvSpPr txBox="1">
            <a:spLocks noGrp="1"/>
          </p:cNvSpPr>
          <p:nvPr>
            <p:ph type="ctrTitle"/>
          </p:nvPr>
        </p:nvSpPr>
        <p:spPr>
          <a:xfrm>
            <a:off x="1870964" y="1770077"/>
            <a:ext cx="4887986" cy="1233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5400"/>
              <a:buFont typeface="Ultra"/>
              <a:buNone/>
            </a:pPr>
            <a:r>
              <a:rPr lang="zh-TW" sz="5400" dirty="0">
                <a:solidFill>
                  <a:srgbClr val="00B0F0"/>
                </a:solidFill>
                <a:latin typeface="Ultra"/>
                <a:ea typeface="Ultra"/>
                <a:cs typeface="Ultra"/>
                <a:sym typeface="Ultra"/>
              </a:rPr>
              <a:t>自然災害-冰雹</a:t>
            </a:r>
            <a:endParaRPr dirty="0"/>
          </a:p>
        </p:txBody>
      </p:sp>
      <p:sp>
        <p:nvSpPr>
          <p:cNvPr id="144" name="Google Shape;144;p1"/>
          <p:cNvSpPr txBox="1">
            <a:spLocks noGrp="1"/>
          </p:cNvSpPr>
          <p:nvPr>
            <p:ph type="subTitle" idx="1"/>
          </p:nvPr>
        </p:nvSpPr>
        <p:spPr>
          <a:xfrm>
            <a:off x="3154261" y="3003260"/>
            <a:ext cx="4454554" cy="2013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sz="2800" b="0" cap="none" dirty="0">
              <a:solidFill>
                <a:schemeClr val="dk1"/>
              </a:solidFill>
            </a:endParaRPr>
          </a:p>
          <a:p>
            <a:pPr marL="0" lvl="0" indent="0" algn="r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r>
              <a:rPr lang="zh-TW" sz="2800" dirty="0">
                <a:solidFill>
                  <a:schemeClr val="lt1"/>
                </a:solidFill>
                <a:highlight>
                  <a:srgbClr val="000000"/>
                </a:highlight>
              </a:rPr>
              <a:t>報告者-柳佩宜 50209</a:t>
            </a:r>
            <a:endParaRPr sz="2800" dirty="0">
              <a:solidFill>
                <a:schemeClr val="lt1"/>
              </a:solidFill>
              <a:highlight>
                <a:srgbClr val="000000"/>
              </a:highlight>
            </a:endParaRPr>
          </a:p>
        </p:txBody>
      </p:sp>
      <p:sp>
        <p:nvSpPr>
          <p:cNvPr id="145" name="Google Shape;145;p1"/>
          <p:cNvSpPr/>
          <p:nvPr/>
        </p:nvSpPr>
        <p:spPr>
          <a:xfrm>
            <a:off x="6857716" y="2201662"/>
            <a:ext cx="910245" cy="710294"/>
          </a:xfrm>
          <a:prstGeom prst="irregularSeal2">
            <a:avLst/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"/>
          <p:cNvSpPr txBox="1">
            <a:spLocks noGrp="1"/>
          </p:cNvSpPr>
          <p:nvPr>
            <p:ph type="title"/>
          </p:nvPr>
        </p:nvSpPr>
        <p:spPr>
          <a:xfrm>
            <a:off x="677334" y="576044"/>
            <a:ext cx="8596668" cy="1269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Trebuchet MS"/>
              <a:buNone/>
            </a:pPr>
            <a:r>
              <a:rPr lang="zh-TW" dirty="0"/>
              <a:t>    為什麼會下冰雹?</a:t>
            </a:r>
            <a:endParaRPr dirty="0"/>
          </a:p>
        </p:txBody>
      </p:sp>
      <p:sp>
        <p:nvSpPr>
          <p:cNvPr id="151" name="Google Shape;151;p2"/>
          <p:cNvSpPr txBox="1">
            <a:spLocks noGrp="1"/>
          </p:cNvSpPr>
          <p:nvPr>
            <p:ph type="body" idx="1"/>
          </p:nvPr>
        </p:nvSpPr>
        <p:spPr>
          <a:xfrm>
            <a:off x="677334" y="1686759"/>
            <a:ext cx="8596668" cy="4390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zh-TW" sz="2000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雹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2000" b="1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冰雹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屬於突發性天然災害，是一種固態降水物，是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圓形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或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圓錐形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的</a:t>
            </a:r>
            <a:r>
              <a:rPr lang="zh-TW" sz="2000" b="0" i="0" u="sng" strike="noStrike" dirty="0">
                <a:solidFill>
                  <a:srgbClr val="0645AD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冰塊</a:t>
            </a:r>
            <a:r>
              <a:rPr lang="zh-TW" sz="2000" b="0" i="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，由透明層和不透明層相間組成；直徑一般為 5～50毫米，大的則可達到10厘米以上</a:t>
            </a:r>
            <a:r>
              <a:rPr lang="zh-TW" sz="2000" dirty="0">
                <a:solidFill>
                  <a:srgbClr val="202122"/>
                </a:solidFill>
                <a:latin typeface="Arial"/>
                <a:ea typeface="Arial"/>
                <a:cs typeface="Arial"/>
                <a:sym typeface="Arial"/>
              </a:rPr>
              <a:t>。</a:t>
            </a:r>
            <a:endParaRPr sz="2000" dirty="0"/>
          </a:p>
        </p:txBody>
      </p:sp>
      <p:sp>
        <p:nvSpPr>
          <p:cNvPr id="152" name="Google Shape;152;p2"/>
          <p:cNvSpPr/>
          <p:nvPr/>
        </p:nvSpPr>
        <p:spPr>
          <a:xfrm>
            <a:off x="804365" y="639544"/>
            <a:ext cx="486562" cy="385894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19050" cap="rnd" cmpd="sng">
            <a:solidFill>
              <a:srgbClr val="4594A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153" name="Google Shape;15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09055" y="2477156"/>
            <a:ext cx="4764947" cy="3393346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4BD4588E-6A3E-4032-B31F-B2E70ADE3E09}"/>
              </a:ext>
            </a:extLst>
          </p:cNvPr>
          <p:cNvSpPr txBox="1"/>
          <p:nvPr/>
        </p:nvSpPr>
        <p:spPr>
          <a:xfrm>
            <a:off x="363983" y="2902869"/>
            <a:ext cx="414507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400" b="0" i="0" dirty="0">
                <a:solidFill>
                  <a:srgbClr val="202124"/>
                </a:solidFill>
                <a:effectLst/>
                <a:ea typeface="arial" panose="020B0604020202020204" pitchFamily="34" charset="0"/>
              </a:rPr>
              <a:t>冰雹是</a:t>
            </a:r>
            <a:r>
              <a:rPr lang="zh-TW" altLang="en-US" sz="2400" b="0" i="0" dirty="0">
                <a:solidFill>
                  <a:srgbClr val="0070C0"/>
                </a:solidFill>
                <a:effectLst/>
                <a:ea typeface="arial" panose="020B0604020202020204" pitchFamily="34" charset="0"/>
              </a:rPr>
              <a:t>空氣中的微小水滴被強大上升氣流形成的雷暴帶</a:t>
            </a:r>
            <a:r>
              <a:rPr lang="zh-TW" altLang="en-US" sz="2400" b="0" i="0" dirty="0">
                <a:solidFill>
                  <a:schemeClr val="accent2"/>
                </a:solidFill>
                <a:effectLst/>
                <a:ea typeface="arial" panose="020B0604020202020204" pitchFamily="34" charset="0"/>
              </a:rPr>
              <a:t>到高空後形成</a:t>
            </a:r>
            <a:r>
              <a:rPr lang="zh-TW" altLang="en-US" sz="2400" b="0" i="0" dirty="0">
                <a:solidFill>
                  <a:srgbClr val="202124"/>
                </a:solidFill>
                <a:effectLst/>
                <a:ea typeface="arial" panose="020B0604020202020204" pitchFamily="34" charset="0"/>
              </a:rPr>
              <a:t>。 水滴被上升氣流帶到高空後遇冷會凝結成冰雹粒子。 冰雹粒子穿過冷濕的大氣時，會將空氣中的水分吸附在冰滴的外部，最後形成層狀的洋葱型冰雹。</a:t>
            </a:r>
            <a:endParaRPr lang="zh-TW" alt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/>
      <p:bldP spid="15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DB79E65-CAD5-4163-8672-0D7298F76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            造成的影響</a:t>
            </a:r>
            <a:r>
              <a:rPr lang="en-US" altLang="zh-TW" sz="48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</a:t>
            </a:r>
            <a:endParaRPr lang="zh-TW" altLang="en-US" sz="48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05AD5F3-FAFE-4796-9CB4-D32663B76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415" y="2057539"/>
            <a:ext cx="8821241" cy="3903924"/>
          </a:xfrm>
        </p:spPr>
        <p:txBody>
          <a:bodyPr>
            <a:normAutofit/>
          </a:bodyPr>
          <a:lstStyle/>
          <a:p>
            <a:pPr marL="594360" lvl="1" indent="0">
              <a:buNone/>
            </a:pPr>
            <a:endParaRPr lang="zh-TW" altLang="en-US" sz="3200" dirty="0"/>
          </a:p>
        </p:txBody>
      </p:sp>
      <p:sp>
        <p:nvSpPr>
          <p:cNvPr id="4" name="笑臉 3">
            <a:extLst>
              <a:ext uri="{FF2B5EF4-FFF2-40B4-BE49-F238E27FC236}">
                <a16:creationId xmlns:a16="http://schemas.microsoft.com/office/drawing/2014/main" id="{6C6CA557-0F89-499C-9D37-1CC65091BD08}"/>
              </a:ext>
            </a:extLst>
          </p:cNvPr>
          <p:cNvSpPr/>
          <p:nvPr/>
        </p:nvSpPr>
        <p:spPr>
          <a:xfrm>
            <a:off x="2734322" y="816638"/>
            <a:ext cx="514905" cy="488378"/>
          </a:xfrm>
          <a:prstGeom prst="smileyFace">
            <a:avLst>
              <a:gd name="adj" fmla="val -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370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7B9DE2-961C-4F8C-9B96-EB3D7008E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6" y="609600"/>
            <a:ext cx="8596668" cy="1320800"/>
          </a:xfrm>
        </p:spPr>
        <p:txBody>
          <a:bodyPr>
            <a:normAutofit/>
          </a:bodyPr>
          <a:lstStyle/>
          <a:p>
            <a:r>
              <a:rPr lang="zh-TW" altLang="en-US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             舉例</a:t>
            </a:r>
            <a:r>
              <a:rPr lang="en-US" altLang="zh-TW" sz="7200" dirty="0">
                <a:latin typeface="Yu Gothic UI Semibold" panose="020B0700000000000000" pitchFamily="34" charset="-128"/>
                <a:ea typeface="Yu Gothic UI Semibold" panose="020B0700000000000000" pitchFamily="34" charset="-128"/>
              </a:rPr>
              <a:t>:</a:t>
            </a:r>
            <a:endParaRPr lang="zh-TW" altLang="en-US" sz="7200" dirty="0">
              <a:latin typeface="Yu Gothic UI Semibold" panose="020B0700000000000000" pitchFamily="34" charset="-128"/>
              <a:ea typeface="Yu Gothic UI Semibold" panose="020B0700000000000000" pitchFamily="34" charset="-128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41B668D-2A08-4904-A226-DD9162F667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直徑超過</a:t>
            </a:r>
            <a:r>
              <a:rPr lang="en-US" altLang="zh-TW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10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厘米的冰雹即被視為</a:t>
            </a:r>
            <a:r>
              <a:rPr lang="zh-TW" altLang="en-US" sz="2800" dirty="0">
                <a:solidFill>
                  <a:srgbClr val="00B0F0"/>
                </a:solidFill>
                <a:latin typeface="Helvetica" panose="020B0604020202020204" pitchFamily="34" charset="0"/>
              </a:rPr>
              <a:t>，巨型冰雹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雖然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相當罕見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，但是可作為冰雹造成災禍的一種指標。目前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在美國</a:t>
            </a:r>
            <a:r>
              <a:rPr lang="zh-TW" altLang="en-US" sz="28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，巨型冰雹造成的破壞每年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超過</a:t>
            </a:r>
            <a:r>
              <a:rPr lang="en-US" altLang="zh-TW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100</a:t>
            </a:r>
            <a:r>
              <a:rPr lang="zh-TW" altLang="en-US" sz="28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億美元。</a:t>
            </a:r>
            <a:endParaRPr lang="en-US" altLang="zh-TW" sz="2800" b="0" i="0" dirty="0">
              <a:solidFill>
                <a:srgbClr val="00B0F0"/>
              </a:solidFill>
              <a:effectLst/>
              <a:latin typeface="Helvetica" panose="020B0604020202020204" pitchFamily="34" charset="0"/>
            </a:endParaRPr>
          </a:p>
          <a:p>
            <a:pPr marL="137160" indent="0">
              <a:buNone/>
            </a:pPr>
            <a:endParaRPr lang="zh-TW" altLang="en-US" sz="2000" dirty="0">
              <a:solidFill>
                <a:srgbClr val="002060"/>
              </a:solidFill>
            </a:endParaRP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6F33F78B-34CD-43B7-BB60-A0F301B2BB4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61370" y="2160589"/>
            <a:ext cx="4412634" cy="3880773"/>
          </a:xfrm>
        </p:spPr>
        <p:txBody>
          <a:bodyPr>
            <a:noAutofit/>
          </a:bodyPr>
          <a:lstStyle/>
          <a:p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氣候變化正在改變冰雹災害的模式。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在美國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德克薩斯州、科羅拉多州和阿拉巴馬州，過去三年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冰雹最大記錄被一再打破，最後的記錄冰雹直徑竟然達到</a:t>
            </a:r>
            <a:r>
              <a:rPr lang="en-US" altLang="zh-TW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16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。而在</a:t>
            </a:r>
            <a:r>
              <a:rPr lang="en-US" altLang="zh-TW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2020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年，</a:t>
            </a:r>
            <a:r>
              <a:rPr lang="zh-TW" altLang="en-US" sz="2400" dirty="0">
                <a:solidFill>
                  <a:srgbClr val="00B0F0"/>
                </a:solidFill>
                <a:latin typeface="Helvetica" panose="020B0604020202020204" pitchFamily="34" charset="0"/>
              </a:rPr>
              <a:t>比利亞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首都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的黎波里更遭遇了直徑近</a:t>
            </a:r>
            <a:r>
              <a:rPr lang="en-US" altLang="zh-TW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18</a:t>
            </a:r>
            <a:r>
              <a:rPr lang="zh-TW" altLang="en-US" sz="2400" b="0" i="0" dirty="0">
                <a:solidFill>
                  <a:srgbClr val="00B0F0"/>
                </a:solidFill>
                <a:effectLst/>
                <a:latin typeface="Helvetica" panose="020B0604020202020204" pitchFamily="34" charset="0"/>
              </a:rPr>
              <a:t>厘米超級大冰雹</a:t>
            </a:r>
            <a:r>
              <a:rPr lang="zh-TW" altLang="en-US" sz="2400" b="0" i="0" dirty="0">
                <a:solidFill>
                  <a:srgbClr val="141414"/>
                </a:solidFill>
                <a:effectLst/>
                <a:latin typeface="Helvetica" panose="020B0604020202020204" pitchFamily="34" charset="0"/>
              </a:rPr>
              <a:t>的襲擊。</a:t>
            </a:r>
          </a:p>
          <a:p>
            <a:pPr marL="137160" indent="0">
              <a:buNone/>
            </a:pPr>
            <a:br>
              <a:rPr lang="zh-TW" altLang="en-US" sz="2400" dirty="0">
                <a:effectLst/>
              </a:rPr>
            </a:br>
            <a:endParaRPr lang="zh-TW" altLang="en-US" sz="2400" dirty="0"/>
          </a:p>
        </p:txBody>
      </p:sp>
      <p:sp>
        <p:nvSpPr>
          <p:cNvPr id="6" name="動作按鈕: 文件 5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1D531C37-01DF-45FA-80C0-98485D8536EB}"/>
              </a:ext>
            </a:extLst>
          </p:cNvPr>
          <p:cNvSpPr/>
          <p:nvPr/>
        </p:nvSpPr>
        <p:spPr>
          <a:xfrm>
            <a:off x="3151572" y="816639"/>
            <a:ext cx="754601" cy="891871"/>
          </a:xfrm>
          <a:prstGeom prst="actionButton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89545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C91729-AD2E-4D30-AB09-648965054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2482" y="976544"/>
            <a:ext cx="4749553" cy="953856"/>
          </a:xfrm>
        </p:spPr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如何預防與保護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2B8C1E7-C627-4E96-857E-E0F531B7A7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7333" y="2032986"/>
            <a:ext cx="8226969" cy="4008375"/>
          </a:xfrm>
        </p:spPr>
        <p:txBody>
          <a:bodyPr>
            <a:normAutofit/>
          </a:bodyPr>
          <a:lstStyle/>
          <a:p>
            <a:r>
              <a:rPr lang="zh-TW" altLang="en-US" sz="4000" b="0" i="0" dirty="0">
                <a:solidFill>
                  <a:srgbClr val="212529"/>
                </a:solidFill>
                <a:effectLst/>
                <a:latin typeface="Showcard Gothic" panose="04020904020102020604" pitchFamily="82" charset="0"/>
              </a:rPr>
              <a:t>人身與財產</a:t>
            </a:r>
            <a:r>
              <a:rPr lang="zh-TW" altLang="en-US" sz="4000" dirty="0">
                <a:solidFill>
                  <a:srgbClr val="212529"/>
                </a:solidFill>
                <a:latin typeface="Showcard Gothic" panose="04020904020102020604" pitchFamily="82" charset="0"/>
              </a:rPr>
              <a:t>安全。首先及時關注氣象部門發布的預警信息，做好提前應對。一定要及時關注氣象部門發布的天氣情況和預警信息，做好提前防範和提前籌劃，保證自己和家人的</a:t>
            </a:r>
            <a:endParaRPr lang="zh-TW" altLang="en-US" sz="4000" dirty="0">
              <a:latin typeface="Showcard Gothic" panose="04020904020102020604" pitchFamily="82" charset="0"/>
            </a:endParaRPr>
          </a:p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0EE2AB3A-3EEB-44E9-AECC-146AE5B9FA72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 flipH="1">
            <a:off x="5627111" y="1136341"/>
            <a:ext cx="45719" cy="88777"/>
          </a:xfrm>
        </p:spPr>
        <p:txBody>
          <a:bodyPr>
            <a:normAutofit fontScale="25000" lnSpcReduction="20000"/>
          </a:bodyPr>
          <a:lstStyle/>
          <a:p>
            <a:pPr marL="137160" indent="0">
              <a:buNone/>
            </a:pPr>
            <a:endParaRPr lang="zh-TW" altLang="en-US" dirty="0"/>
          </a:p>
        </p:txBody>
      </p:sp>
      <p:sp>
        <p:nvSpPr>
          <p:cNvPr id="5" name="笑臉 4">
            <a:extLst>
              <a:ext uri="{FF2B5EF4-FFF2-40B4-BE49-F238E27FC236}">
                <a16:creationId xmlns:a16="http://schemas.microsoft.com/office/drawing/2014/main" id="{F398293B-8E88-4EBF-A223-078262B201D8}"/>
              </a:ext>
            </a:extLst>
          </p:cNvPr>
          <p:cNvSpPr/>
          <p:nvPr/>
        </p:nvSpPr>
        <p:spPr>
          <a:xfrm>
            <a:off x="2452868" y="955377"/>
            <a:ext cx="772358" cy="684211"/>
          </a:xfrm>
          <a:prstGeom prst="smileyFace">
            <a:avLst>
              <a:gd name="adj" fmla="val 46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911140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C32934-D9B0-4A9E-820A-4F02F49F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9" cy="1320800"/>
          </a:xfrm>
        </p:spPr>
        <p:txBody>
          <a:bodyPr>
            <a:normAutofit/>
          </a:bodyPr>
          <a:lstStyle/>
          <a:p>
            <a:r>
              <a:rPr lang="zh-TW" altLang="en-US" sz="6000" dirty="0"/>
              <a:t>            題目搶答</a:t>
            </a:r>
            <a:r>
              <a:rPr lang="en-US" altLang="zh-TW" sz="6000" dirty="0"/>
              <a:t>:</a:t>
            </a:r>
            <a:endParaRPr lang="zh-TW" altLang="en-US" sz="60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110B67-5B14-43CD-BA8F-E059F5DB06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ED84EAC-CF78-4F55-B73F-67AD7B5F7627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93953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多面向">
  <a:themeElements>
    <a:clrScheme name="多面向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297</Words>
  <Application>Microsoft Office PowerPoint</Application>
  <PresentationFormat>寬螢幕</PresentationFormat>
  <Paragraphs>14</Paragraphs>
  <Slides>6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Showcard Gothic</vt:lpstr>
      <vt:lpstr>Ultra</vt:lpstr>
      <vt:lpstr>微軟正黑體</vt:lpstr>
      <vt:lpstr>Noto Sans Symbols</vt:lpstr>
      <vt:lpstr>Helvetica</vt:lpstr>
      <vt:lpstr>Arial</vt:lpstr>
      <vt:lpstr>Trebuchet MS</vt:lpstr>
      <vt:lpstr>Yu Gothic UI Semibold</vt:lpstr>
      <vt:lpstr>多面向</vt:lpstr>
      <vt:lpstr>自然災害-冰雹</vt:lpstr>
      <vt:lpstr>    為什麼會下冰雹?</vt:lpstr>
      <vt:lpstr>               造成的影響:</vt:lpstr>
      <vt:lpstr>             舉例:</vt:lpstr>
      <vt:lpstr>       如何預防與保護:</vt:lpstr>
      <vt:lpstr>            題目搶答: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自然災害-冰雹</dc:title>
  <dc:creator>user</dc:creator>
  <cp:lastModifiedBy>user</cp:lastModifiedBy>
  <cp:revision>9</cp:revision>
  <dcterms:created xsi:type="dcterms:W3CDTF">2023-02-22T01:56:34Z</dcterms:created>
  <dcterms:modified xsi:type="dcterms:W3CDTF">2023-03-07T03:10:51Z</dcterms:modified>
</cp:coreProperties>
</file>