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62" r:id="rId3"/>
    <p:sldId id="266" r:id="rId4"/>
    <p:sldId id="264" r:id="rId5"/>
    <p:sldId id="265" r:id="rId6"/>
    <p:sldId id="260" r:id="rId7"/>
    <p:sldId id="275" r:id="rId8"/>
    <p:sldId id="276" r:id="rId9"/>
    <p:sldId id="261" r:id="rId10"/>
    <p:sldId id="267" r:id="rId11"/>
    <p:sldId id="269" r:id="rId12"/>
    <p:sldId id="268" r:id="rId13"/>
    <p:sldId id="270" r:id="rId14"/>
    <p:sldId id="271" r:id="rId15"/>
    <p:sldId id="272" r:id="rId16"/>
    <p:sldId id="273" r:id="rId17"/>
    <p:sldId id="277" r:id="rId18"/>
    <p:sldId id="278" r:id="rId19"/>
    <p:sldId id="280" r:id="rId20"/>
    <p:sldId id="281" r:id="rId21"/>
    <p:sldId id="282" r:id="rId22"/>
    <p:sldId id="283" r:id="rId23"/>
    <p:sldId id="285" r:id="rId24"/>
    <p:sldId id="286" r:id="rId25"/>
    <p:sldId id="279" r:id="rId26"/>
    <p:sldId id="287" r:id="rId27"/>
    <p:sldId id="288" r:id="rId28"/>
    <p:sldId id="289" r:id="rId29"/>
    <p:sldId id="290" r:id="rId30"/>
    <p:sldId id="292" r:id="rId31"/>
    <p:sldId id="293" r:id="rId32"/>
    <p:sldId id="295" r:id="rId33"/>
    <p:sldId id="294" r:id="rId34"/>
    <p:sldId id="296" r:id="rId35"/>
    <p:sldId id="291" r:id="rId36"/>
    <p:sldId id="299" r:id="rId37"/>
    <p:sldId id="303" r:id="rId38"/>
    <p:sldId id="297" r:id="rId39"/>
    <p:sldId id="300" r:id="rId40"/>
    <p:sldId id="301" r:id="rId41"/>
    <p:sldId id="302" r:id="rId42"/>
    <p:sldId id="298" r:id="rId43"/>
    <p:sldId id="309" r:id="rId44"/>
    <p:sldId id="304" r:id="rId45"/>
    <p:sldId id="308" r:id="rId46"/>
    <p:sldId id="311" r:id="rId47"/>
    <p:sldId id="310" r:id="rId48"/>
    <p:sldId id="306" r:id="rId49"/>
    <p:sldId id="312" r:id="rId50"/>
    <p:sldId id="307" r:id="rId51"/>
    <p:sldId id="317" r:id="rId52"/>
    <p:sldId id="313" r:id="rId53"/>
    <p:sldId id="314" r:id="rId54"/>
    <p:sldId id="315" r:id="rId55"/>
    <p:sldId id="316" r:id="rId56"/>
    <p:sldId id="274" r:id="rId57"/>
    <p:sldId id="318" r:id="rId58"/>
    <p:sldId id="325" r:id="rId59"/>
    <p:sldId id="320" r:id="rId60"/>
    <p:sldId id="326" r:id="rId61"/>
    <p:sldId id="322" r:id="rId62"/>
    <p:sldId id="323" r:id="rId63"/>
    <p:sldId id="321" r:id="rId64"/>
    <p:sldId id="324" r:id="rId65"/>
    <p:sldId id="305" r:id="rId66"/>
    <p:sldId id="263" r:id="rId67"/>
    <p:sldId id="319" r:id="rId68"/>
  </p:sldIdLst>
  <p:sldSz cx="9144000" cy="6858000" type="screen4x3"/>
  <p:notesSz cx="6858000" cy="9144000"/>
  <p:defaultTextStyle>
    <a:defPPr>
      <a:defRPr lang="en-US"/>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92067" autoAdjust="0"/>
  </p:normalViewPr>
  <p:slideViewPr>
    <p:cSldViewPr>
      <p:cViewPr varScale="1">
        <p:scale>
          <a:sx n="61" d="100"/>
          <a:sy n="61" d="100"/>
        </p:scale>
        <p:origin x="1378" y="3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新細明體" charset="-120"/>
              </a:defRPr>
            </a:lvl1pPr>
          </a:lstStyle>
          <a:p>
            <a:pPr>
              <a:defRPr/>
            </a:pPr>
            <a:fld id="{DFAEB32A-E4A2-484F-B44D-D599F2842153}" type="datetimeFigureOut">
              <a:rPr lang="zh-TW" altLang="en-US"/>
              <a:pPr>
                <a:defRPr/>
              </a:pPr>
              <a:t>2016/9/12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26C4B5F-166B-460F-BBD7-E6FC7AAA45D8}" type="slidenum">
              <a:rPr lang="zh-TW" altLang="en-US"/>
              <a:pPr/>
              <a:t>‹#›</a:t>
            </a:fld>
            <a:endParaRPr lang="en-US" altLang="zh-TW"/>
          </a:p>
        </p:txBody>
      </p:sp>
    </p:spTree>
    <p:extLst>
      <p:ext uri="{BB962C8B-B14F-4D97-AF65-F5344CB8AC3E}">
        <p14:creationId xmlns:p14="http://schemas.microsoft.com/office/powerpoint/2010/main" val="33430456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草書大約到漢代才真正形成，其形成和快速書寫的需求有一定的關係。在隸書體勢下發展出來的章草，在兩漢到西晉時普遍盛行，到了魏晉時代，王羲之父子為了讓草書體勢更流暢妍美，因而開創出更具韻律感的今草，並盛行到唐代。</a:t>
            </a:r>
          </a:p>
          <a:p>
            <a:r>
              <a:rPr lang="zh-TW" altLang="en-US" smtClean="0"/>
              <a:t>大唐時代自由開放，今草創作中也有著狂放浪漫的時代特色，狂草在張旭、懷素的筆下誕生，氣勢強烈的狂草於是成為主流，影響到宋代。幾近凐絕的章草直到提倡復古的元代書壇，才有了復興的跡象，在明末清初之際，滿懷家國之痛的書法家，藉著狂草宣洩內心積鬱，有獨特強烈的個性表現。</a:t>
            </a:r>
          </a:p>
          <a:p>
            <a:r>
              <a:rPr lang="zh-TW" altLang="en-US" smtClean="0"/>
              <a:t>隨著狂草盛行，草書逐漸脫離實用，成為純粹的藝術創作，而有趨於式微的跡象。</a:t>
            </a:r>
          </a:p>
        </p:txBody>
      </p:sp>
    </p:spTree>
    <p:extLst>
      <p:ext uri="{BB962C8B-B14F-4D97-AF65-F5344CB8AC3E}">
        <p14:creationId xmlns:p14="http://schemas.microsoft.com/office/powerpoint/2010/main" val="1955851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區段標題">
    <p:bg>
      <p:bgPr>
        <a:gradFill rotWithShape="1">
          <a:gsLst>
            <a:gs pos="0">
              <a:srgbClr val="6C6CB9"/>
            </a:gs>
            <a:gs pos="20000">
              <a:srgbClr val="E7E7FF"/>
            </a:gs>
            <a:gs pos="100000">
              <a:srgbClr val="C2C2FF"/>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6A6101FF-29C3-48BE-A314-59ADA74FFC8D}" type="datetimeFigureOut">
              <a:rPr lang="en-US" altLang="zh-TW"/>
              <a:pPr>
                <a:defRPr/>
              </a:pPr>
              <a:t>9/12/2016</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zh-CN" altLang="en-US"/>
          </a:p>
        </p:txBody>
      </p:sp>
      <p:sp>
        <p:nvSpPr>
          <p:cNvPr id="6" name="投影片編號版面配置區 5"/>
          <p:cNvSpPr>
            <a:spLocks noGrp="1"/>
          </p:cNvSpPr>
          <p:nvPr>
            <p:ph type="sldNum" sz="quarter" idx="12"/>
          </p:nvPr>
        </p:nvSpPr>
        <p:spPr/>
        <p:txBody>
          <a:bodyPr/>
          <a:lstStyle>
            <a:lvl1pPr>
              <a:defRPr/>
            </a:lvl1pPr>
          </a:lstStyle>
          <a:p>
            <a:fld id="{58C6D822-F9DA-4B8F-9257-85342F669658}" type="slidenum">
              <a:rPr lang="zh-CN" altLang="en-US"/>
              <a:pPr/>
              <a:t>‹#›</a:t>
            </a:fld>
            <a:endParaRPr lang="en-US" altLang="zh-CN"/>
          </a:p>
        </p:txBody>
      </p:sp>
    </p:spTree>
    <p:extLst>
      <p:ext uri="{BB962C8B-B14F-4D97-AF65-F5344CB8AC3E}">
        <p14:creationId xmlns:p14="http://schemas.microsoft.com/office/powerpoint/2010/main" val="39009438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0" y="6570663"/>
            <a:ext cx="1643063" cy="287337"/>
          </a:xfrm>
        </p:spPr>
        <p:txBody>
          <a:bodyPr/>
          <a:lstStyle>
            <a:lvl1pPr>
              <a:defRPr smtClean="0"/>
            </a:lvl1pPr>
          </a:lstStyle>
          <a:p>
            <a:pPr>
              <a:defRPr/>
            </a:pPr>
            <a:fld id="{7E0DDF89-550B-498E-B4FB-E9DBD7516500}" type="datetimeFigureOut">
              <a:rPr lang="en-US" altLang="zh-TW"/>
              <a:pPr>
                <a:defRPr/>
              </a:pPr>
              <a:t>9/12/2016</a:t>
            </a:fld>
            <a:endParaRPr lang="en-US" altLang="zh-TW"/>
          </a:p>
        </p:txBody>
      </p:sp>
      <p:sp>
        <p:nvSpPr>
          <p:cNvPr id="5" name="頁尾版面配置區 4"/>
          <p:cNvSpPr>
            <a:spLocks noGrp="1"/>
          </p:cNvSpPr>
          <p:nvPr>
            <p:ph type="ftr" sz="quarter" idx="11"/>
          </p:nvPr>
        </p:nvSpPr>
        <p:spPr>
          <a:xfrm>
            <a:off x="1643063" y="6570663"/>
            <a:ext cx="4214812" cy="287337"/>
          </a:xfrm>
        </p:spPr>
        <p:txBody>
          <a:bodyPr/>
          <a:lstStyle>
            <a:lvl1pPr>
              <a:defRPr/>
            </a:lvl1pPr>
          </a:lstStyle>
          <a:p>
            <a:pPr>
              <a:defRPr/>
            </a:pPr>
            <a:endParaRPr lang="zh-CN" altLang="en-US"/>
          </a:p>
        </p:txBody>
      </p:sp>
      <p:sp>
        <p:nvSpPr>
          <p:cNvPr id="6" name="投影片編號版面配置區 5"/>
          <p:cNvSpPr>
            <a:spLocks noGrp="1"/>
          </p:cNvSpPr>
          <p:nvPr>
            <p:ph type="sldNum" sz="quarter" idx="12"/>
          </p:nvPr>
        </p:nvSpPr>
        <p:spPr>
          <a:xfrm>
            <a:off x="8572500" y="6570663"/>
            <a:ext cx="571500" cy="287337"/>
          </a:xfrm>
        </p:spPr>
        <p:txBody>
          <a:bodyPr/>
          <a:lstStyle>
            <a:lvl1pPr>
              <a:defRPr/>
            </a:lvl1pPr>
          </a:lstStyle>
          <a:p>
            <a:fld id="{9B8B78EA-1814-42B8-9B9F-19F2F40E6198}" type="slidenum">
              <a:rPr lang="zh-CN" altLang="en-US"/>
              <a:pPr/>
              <a:t>‹#›</a:t>
            </a:fld>
            <a:endParaRPr lang="en-US" altLang="zh-CN"/>
          </a:p>
        </p:txBody>
      </p:sp>
    </p:spTree>
    <p:extLst>
      <p:ext uri="{BB962C8B-B14F-4D97-AF65-F5344CB8AC3E}">
        <p14:creationId xmlns:p14="http://schemas.microsoft.com/office/powerpoint/2010/main" val="1620911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0" y="6570663"/>
            <a:ext cx="1643063" cy="287337"/>
          </a:xfrm>
        </p:spPr>
        <p:txBody>
          <a:bodyPr/>
          <a:lstStyle>
            <a:lvl1pPr>
              <a:defRPr smtClean="0"/>
            </a:lvl1pPr>
          </a:lstStyle>
          <a:p>
            <a:pPr>
              <a:defRPr/>
            </a:pPr>
            <a:fld id="{50C12BAA-C731-4DB8-9CA6-3D7D56938128}" type="datetimeFigureOut">
              <a:rPr lang="en-US" altLang="zh-TW"/>
              <a:pPr>
                <a:defRPr/>
              </a:pPr>
              <a:t>9/12/2016</a:t>
            </a:fld>
            <a:endParaRPr lang="en-US" altLang="zh-TW"/>
          </a:p>
        </p:txBody>
      </p:sp>
      <p:sp>
        <p:nvSpPr>
          <p:cNvPr id="5" name="頁尾版面配置區 4"/>
          <p:cNvSpPr>
            <a:spLocks noGrp="1"/>
          </p:cNvSpPr>
          <p:nvPr>
            <p:ph type="ftr" sz="quarter" idx="11"/>
          </p:nvPr>
        </p:nvSpPr>
        <p:spPr>
          <a:xfrm>
            <a:off x="1643063" y="6570663"/>
            <a:ext cx="4214812" cy="287337"/>
          </a:xfrm>
        </p:spPr>
        <p:txBody>
          <a:bodyPr/>
          <a:lstStyle>
            <a:lvl1pPr>
              <a:defRPr/>
            </a:lvl1pPr>
          </a:lstStyle>
          <a:p>
            <a:pPr>
              <a:defRPr/>
            </a:pPr>
            <a:endParaRPr lang="zh-CN" altLang="en-US"/>
          </a:p>
        </p:txBody>
      </p:sp>
      <p:sp>
        <p:nvSpPr>
          <p:cNvPr id="6" name="投影片編號版面配置區 5"/>
          <p:cNvSpPr>
            <a:spLocks noGrp="1"/>
          </p:cNvSpPr>
          <p:nvPr>
            <p:ph type="sldNum" sz="quarter" idx="12"/>
          </p:nvPr>
        </p:nvSpPr>
        <p:spPr>
          <a:xfrm>
            <a:off x="8572500" y="6570663"/>
            <a:ext cx="571500" cy="287337"/>
          </a:xfrm>
        </p:spPr>
        <p:txBody>
          <a:bodyPr/>
          <a:lstStyle>
            <a:lvl1pPr>
              <a:defRPr/>
            </a:lvl1pPr>
          </a:lstStyle>
          <a:p>
            <a:fld id="{A1F989CC-4F84-48B5-8867-07D647D6247E}" type="slidenum">
              <a:rPr lang="zh-CN" altLang="en-US"/>
              <a:pPr/>
              <a:t>‹#›</a:t>
            </a:fld>
            <a:endParaRPr lang="en-US" altLang="zh-CN"/>
          </a:p>
        </p:txBody>
      </p:sp>
    </p:spTree>
    <p:extLst>
      <p:ext uri="{BB962C8B-B14F-4D97-AF65-F5344CB8AC3E}">
        <p14:creationId xmlns:p14="http://schemas.microsoft.com/office/powerpoint/2010/main" val="2011029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grpSp>
        <p:nvGrpSpPr>
          <p:cNvPr id="5" name="群組 15"/>
          <p:cNvGrpSpPr>
            <a:grpSpLocks/>
          </p:cNvGrpSpPr>
          <p:nvPr/>
        </p:nvGrpSpPr>
        <p:grpSpPr bwMode="auto">
          <a:xfrm>
            <a:off x="2208213" y="1331913"/>
            <a:ext cx="6481762" cy="144462"/>
            <a:chOff x="2214546" y="1427612"/>
            <a:chExt cx="6482858" cy="144000"/>
          </a:xfrm>
        </p:grpSpPr>
        <p:sp>
          <p:nvSpPr>
            <p:cNvPr id="6" name="＞形箭號 5"/>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tx1"/>
                </a:solidFill>
              </a:endParaRPr>
            </a:p>
          </p:txBody>
        </p:sp>
        <p:sp>
          <p:nvSpPr>
            <p:cNvPr id="7" name="矩形 6"/>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8" name="日期版面配置區 4"/>
          <p:cNvSpPr>
            <a:spLocks noGrp="1"/>
          </p:cNvSpPr>
          <p:nvPr>
            <p:ph type="dt" sz="half" idx="10"/>
          </p:nvPr>
        </p:nvSpPr>
        <p:spPr/>
        <p:txBody>
          <a:bodyPr/>
          <a:lstStyle>
            <a:lvl1pPr>
              <a:defRPr/>
            </a:lvl1pPr>
          </a:lstStyle>
          <a:p>
            <a:pPr>
              <a:defRPr/>
            </a:pPr>
            <a:fld id="{9FCBE9A8-D9C5-463A-BBAD-53ED16B9617C}" type="datetimeFigureOut">
              <a:rPr lang="en-US" altLang="zh-TW"/>
              <a:pPr>
                <a:defRPr/>
              </a:pPr>
              <a:t>9/12/2016</a:t>
            </a:fld>
            <a:endParaRPr lang="en-US" altLang="zh-TW"/>
          </a:p>
        </p:txBody>
      </p:sp>
      <p:sp>
        <p:nvSpPr>
          <p:cNvPr id="9" name="頁尾版面配置區 5"/>
          <p:cNvSpPr>
            <a:spLocks noGrp="1"/>
          </p:cNvSpPr>
          <p:nvPr>
            <p:ph type="ftr" sz="quarter" idx="11"/>
          </p:nvPr>
        </p:nvSpPr>
        <p:spPr/>
        <p:txBody>
          <a:bodyPr/>
          <a:lstStyle>
            <a:lvl1pPr>
              <a:defRPr/>
            </a:lvl1pPr>
          </a:lstStyle>
          <a:p>
            <a:pPr>
              <a:defRPr/>
            </a:pPr>
            <a:endParaRPr lang="zh-CN" altLang="en-US"/>
          </a:p>
        </p:txBody>
      </p:sp>
      <p:sp>
        <p:nvSpPr>
          <p:cNvPr id="10" name="投影片編號版面配置區 6"/>
          <p:cNvSpPr>
            <a:spLocks noGrp="1"/>
          </p:cNvSpPr>
          <p:nvPr>
            <p:ph type="sldNum" sz="quarter" idx="12"/>
          </p:nvPr>
        </p:nvSpPr>
        <p:spPr/>
        <p:txBody>
          <a:bodyPr/>
          <a:lstStyle>
            <a:lvl1pPr>
              <a:defRPr/>
            </a:lvl1pPr>
          </a:lstStyle>
          <a:p>
            <a:fld id="{6CAEFF31-07C1-46F4-A42D-41773DB8453D}" type="slidenum">
              <a:rPr lang="zh-CN" altLang="en-US"/>
              <a:pPr/>
              <a:t>‹#›</a:t>
            </a:fld>
            <a:endParaRPr lang="en-US" altLang="zh-CN"/>
          </a:p>
        </p:txBody>
      </p:sp>
    </p:spTree>
    <p:extLst>
      <p:ext uri="{BB962C8B-B14F-4D97-AF65-F5344CB8AC3E}">
        <p14:creationId xmlns:p14="http://schemas.microsoft.com/office/powerpoint/2010/main" val="2583550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grpSp>
        <p:nvGrpSpPr>
          <p:cNvPr id="7" name="群組 15"/>
          <p:cNvGrpSpPr>
            <a:grpSpLocks/>
          </p:cNvGrpSpPr>
          <p:nvPr/>
        </p:nvGrpSpPr>
        <p:grpSpPr bwMode="auto">
          <a:xfrm>
            <a:off x="2208213" y="1331913"/>
            <a:ext cx="6481762" cy="144462"/>
            <a:chOff x="2214546" y="1427612"/>
            <a:chExt cx="6482858" cy="144000"/>
          </a:xfrm>
        </p:grpSpPr>
        <p:sp>
          <p:nvSpPr>
            <p:cNvPr id="8" name="＞形箭號 7"/>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tx1"/>
                </a:solidFill>
              </a:endParaRPr>
            </a:p>
          </p:txBody>
        </p:sp>
        <p:sp>
          <p:nvSpPr>
            <p:cNvPr id="9" name="矩形 8"/>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sp>
        <p:nvSpPr>
          <p:cNvPr id="2" name="標題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0" name="日期版面配置區 6"/>
          <p:cNvSpPr>
            <a:spLocks noGrp="1"/>
          </p:cNvSpPr>
          <p:nvPr>
            <p:ph type="dt" sz="half" idx="10"/>
          </p:nvPr>
        </p:nvSpPr>
        <p:spPr/>
        <p:txBody>
          <a:bodyPr/>
          <a:lstStyle>
            <a:lvl1pPr>
              <a:defRPr/>
            </a:lvl1pPr>
          </a:lstStyle>
          <a:p>
            <a:pPr>
              <a:defRPr/>
            </a:pPr>
            <a:fld id="{0930A7AE-5CCF-4050-BC81-FFE99F03D3F7}" type="datetimeFigureOut">
              <a:rPr lang="en-US" altLang="zh-TW"/>
              <a:pPr>
                <a:defRPr/>
              </a:pPr>
              <a:t>9/12/2016</a:t>
            </a:fld>
            <a:endParaRPr lang="en-US" altLang="zh-TW"/>
          </a:p>
        </p:txBody>
      </p:sp>
      <p:sp>
        <p:nvSpPr>
          <p:cNvPr id="11" name="頁尾版面配置區 7"/>
          <p:cNvSpPr>
            <a:spLocks noGrp="1"/>
          </p:cNvSpPr>
          <p:nvPr>
            <p:ph type="ftr" sz="quarter" idx="11"/>
          </p:nvPr>
        </p:nvSpPr>
        <p:spPr/>
        <p:txBody>
          <a:bodyPr/>
          <a:lstStyle>
            <a:lvl1pPr>
              <a:defRPr/>
            </a:lvl1pPr>
          </a:lstStyle>
          <a:p>
            <a:pPr>
              <a:defRPr/>
            </a:pPr>
            <a:endParaRPr lang="zh-CN" altLang="en-US"/>
          </a:p>
        </p:txBody>
      </p:sp>
      <p:sp>
        <p:nvSpPr>
          <p:cNvPr id="12" name="投影片編號版面配置區 8"/>
          <p:cNvSpPr>
            <a:spLocks noGrp="1"/>
          </p:cNvSpPr>
          <p:nvPr>
            <p:ph type="sldNum" sz="quarter" idx="12"/>
          </p:nvPr>
        </p:nvSpPr>
        <p:spPr/>
        <p:txBody>
          <a:bodyPr/>
          <a:lstStyle>
            <a:lvl1pPr>
              <a:defRPr/>
            </a:lvl1pPr>
          </a:lstStyle>
          <a:p>
            <a:fld id="{7D23FE5F-632F-4236-A63C-21454262EF16}" type="slidenum">
              <a:rPr lang="zh-CN" altLang="en-US"/>
              <a:pPr/>
              <a:t>‹#›</a:t>
            </a:fld>
            <a:endParaRPr lang="en-US" altLang="zh-CN"/>
          </a:p>
        </p:txBody>
      </p:sp>
    </p:spTree>
    <p:extLst>
      <p:ext uri="{BB962C8B-B14F-4D97-AF65-F5344CB8AC3E}">
        <p14:creationId xmlns:p14="http://schemas.microsoft.com/office/powerpoint/2010/main" val="113884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grpSp>
        <p:nvGrpSpPr>
          <p:cNvPr id="3" name="群組 15"/>
          <p:cNvGrpSpPr>
            <a:grpSpLocks/>
          </p:cNvGrpSpPr>
          <p:nvPr/>
        </p:nvGrpSpPr>
        <p:grpSpPr bwMode="auto">
          <a:xfrm>
            <a:off x="2208213" y="1331913"/>
            <a:ext cx="6481762" cy="144462"/>
            <a:chOff x="2214546" y="1427612"/>
            <a:chExt cx="6482858" cy="144000"/>
          </a:xfrm>
        </p:grpSpPr>
        <p:sp>
          <p:nvSpPr>
            <p:cNvPr id="4" name="＞形箭號 3"/>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tx1"/>
                </a:solidFill>
              </a:endParaRPr>
            </a:p>
          </p:txBody>
        </p:sp>
        <p:sp>
          <p:nvSpPr>
            <p:cNvPr id="5" name="矩形 4"/>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6" name="日期版面配置區 2"/>
          <p:cNvSpPr>
            <a:spLocks noGrp="1"/>
          </p:cNvSpPr>
          <p:nvPr>
            <p:ph type="dt" sz="half" idx="10"/>
          </p:nvPr>
        </p:nvSpPr>
        <p:spPr/>
        <p:txBody>
          <a:bodyPr/>
          <a:lstStyle>
            <a:lvl1pPr>
              <a:defRPr/>
            </a:lvl1pPr>
          </a:lstStyle>
          <a:p>
            <a:pPr>
              <a:defRPr/>
            </a:pPr>
            <a:fld id="{1FCDB9F7-63AA-4FC8-BE14-BAD88D544FA4}" type="datetimeFigureOut">
              <a:rPr lang="en-US" altLang="zh-TW"/>
              <a:pPr>
                <a:defRPr/>
              </a:pPr>
              <a:t>9/12/2016</a:t>
            </a:fld>
            <a:endParaRPr lang="en-US" altLang="zh-TW"/>
          </a:p>
        </p:txBody>
      </p:sp>
      <p:sp>
        <p:nvSpPr>
          <p:cNvPr id="7" name="頁尾版面配置區 3"/>
          <p:cNvSpPr>
            <a:spLocks noGrp="1"/>
          </p:cNvSpPr>
          <p:nvPr>
            <p:ph type="ftr" sz="quarter" idx="11"/>
          </p:nvPr>
        </p:nvSpPr>
        <p:spPr/>
        <p:txBody>
          <a:bodyPr/>
          <a:lstStyle>
            <a:lvl1pPr>
              <a:defRPr/>
            </a:lvl1pPr>
          </a:lstStyle>
          <a:p>
            <a:pPr>
              <a:defRPr/>
            </a:pPr>
            <a:endParaRPr lang="zh-CN" altLang="en-US"/>
          </a:p>
        </p:txBody>
      </p:sp>
      <p:sp>
        <p:nvSpPr>
          <p:cNvPr id="8" name="投影片編號版面配置區 4"/>
          <p:cNvSpPr>
            <a:spLocks noGrp="1"/>
          </p:cNvSpPr>
          <p:nvPr>
            <p:ph type="sldNum" sz="quarter" idx="12"/>
          </p:nvPr>
        </p:nvSpPr>
        <p:spPr/>
        <p:txBody>
          <a:bodyPr/>
          <a:lstStyle>
            <a:lvl1pPr>
              <a:defRPr/>
            </a:lvl1pPr>
          </a:lstStyle>
          <a:p>
            <a:fld id="{3E924149-36FD-4013-BE56-1CB6FB8A6545}" type="slidenum">
              <a:rPr lang="zh-CN" altLang="en-US"/>
              <a:pPr/>
              <a:t>‹#›</a:t>
            </a:fld>
            <a:endParaRPr lang="en-US" altLang="zh-CN"/>
          </a:p>
        </p:txBody>
      </p:sp>
    </p:spTree>
    <p:extLst>
      <p:ext uri="{BB962C8B-B14F-4D97-AF65-F5344CB8AC3E}">
        <p14:creationId xmlns:p14="http://schemas.microsoft.com/office/powerpoint/2010/main" val="144997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BFC1E808-7C1D-4C96-9889-3B3A29EEF396}" type="datetimeFigureOut">
              <a:rPr lang="en-US" altLang="zh-TW"/>
              <a:pPr>
                <a:defRPr/>
              </a:pPr>
              <a:t>9/12/2016</a:t>
            </a:fld>
            <a:endParaRPr lang="en-US" altLang="zh-TW"/>
          </a:p>
        </p:txBody>
      </p:sp>
      <p:sp>
        <p:nvSpPr>
          <p:cNvPr id="3" name="頁尾版面配置區 4"/>
          <p:cNvSpPr>
            <a:spLocks noGrp="1"/>
          </p:cNvSpPr>
          <p:nvPr>
            <p:ph type="ftr" sz="quarter" idx="11"/>
          </p:nvPr>
        </p:nvSpPr>
        <p:spPr/>
        <p:txBody>
          <a:bodyPr/>
          <a:lstStyle>
            <a:lvl1pPr>
              <a:defRPr/>
            </a:lvl1pPr>
          </a:lstStyle>
          <a:p>
            <a:pPr>
              <a:defRPr/>
            </a:pPr>
            <a:endParaRPr lang="zh-CN" altLang="en-US"/>
          </a:p>
        </p:txBody>
      </p:sp>
      <p:sp>
        <p:nvSpPr>
          <p:cNvPr id="4" name="投影片編號版面配置區 5"/>
          <p:cNvSpPr>
            <a:spLocks noGrp="1"/>
          </p:cNvSpPr>
          <p:nvPr>
            <p:ph type="sldNum" sz="quarter" idx="12"/>
          </p:nvPr>
        </p:nvSpPr>
        <p:spPr/>
        <p:txBody>
          <a:bodyPr/>
          <a:lstStyle>
            <a:lvl1pPr>
              <a:defRPr/>
            </a:lvl1pPr>
          </a:lstStyle>
          <a:p>
            <a:fld id="{38424653-4352-4219-B21E-1721F4D1694A}" type="slidenum">
              <a:rPr lang="zh-CN" altLang="en-US"/>
              <a:pPr/>
              <a:t>‹#›</a:t>
            </a:fld>
            <a:endParaRPr lang="en-US" altLang="zh-CN"/>
          </a:p>
        </p:txBody>
      </p:sp>
    </p:spTree>
    <p:extLst>
      <p:ext uri="{BB962C8B-B14F-4D97-AF65-F5344CB8AC3E}">
        <p14:creationId xmlns:p14="http://schemas.microsoft.com/office/powerpoint/2010/main" val="1925143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3580745" y="285728"/>
            <a:ext cx="5106055" cy="1162050"/>
          </a:xfrm>
        </p:spPr>
        <p:txBody>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lang="zh-TW" altLang="en-US" smtClean="0"/>
              <a:t>按一下以編輯母片標題樣式</a:t>
            </a:r>
            <a:endParaRPr lang="en-US"/>
          </a:p>
        </p:txBody>
      </p:sp>
      <p:sp>
        <p:nvSpPr>
          <p:cNvPr id="3" name="內容版面配置區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3"/>
          <p:cNvSpPr>
            <a:spLocks noGrp="1"/>
          </p:cNvSpPr>
          <p:nvPr>
            <p:ph type="dt" sz="half" idx="10"/>
          </p:nvPr>
        </p:nvSpPr>
        <p:spPr/>
        <p:txBody>
          <a:bodyPr/>
          <a:lstStyle>
            <a:lvl1pPr>
              <a:defRPr/>
            </a:lvl1pPr>
          </a:lstStyle>
          <a:p>
            <a:pPr>
              <a:defRPr/>
            </a:pPr>
            <a:fld id="{38E9F5CF-C92F-4178-84CE-75AA6DC9D501}" type="datetimeFigureOut">
              <a:rPr lang="en-US" altLang="zh-TW"/>
              <a:pPr>
                <a:defRPr/>
              </a:pPr>
              <a:t>9/12/2016</a:t>
            </a:fld>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zh-CN" altLang="en-US"/>
          </a:p>
        </p:txBody>
      </p:sp>
      <p:sp>
        <p:nvSpPr>
          <p:cNvPr id="7" name="投影片編號版面配置區 5"/>
          <p:cNvSpPr>
            <a:spLocks noGrp="1"/>
          </p:cNvSpPr>
          <p:nvPr>
            <p:ph type="sldNum" sz="quarter" idx="12"/>
          </p:nvPr>
        </p:nvSpPr>
        <p:spPr/>
        <p:txBody>
          <a:bodyPr/>
          <a:lstStyle>
            <a:lvl1pPr>
              <a:defRPr/>
            </a:lvl1pPr>
          </a:lstStyle>
          <a:p>
            <a:fld id="{5507015D-0BB4-432C-B920-286D998E85D3}" type="slidenum">
              <a:rPr lang="zh-CN" altLang="en-US"/>
              <a:pPr/>
              <a:t>‹#›</a:t>
            </a:fld>
            <a:endParaRPr lang="en-US" altLang="zh-CN"/>
          </a:p>
        </p:txBody>
      </p:sp>
    </p:spTree>
    <p:extLst>
      <p:ext uri="{BB962C8B-B14F-4D97-AF65-F5344CB8AC3E}">
        <p14:creationId xmlns:p14="http://schemas.microsoft.com/office/powerpoint/2010/main" val="2726388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715272" y="615868"/>
            <a:ext cx="928694" cy="5813528"/>
          </a:xfrm>
        </p:spPr>
        <p:txBody>
          <a:bodyPr vert="eaVert"/>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a:p>
        </p:txBody>
      </p:sp>
      <p:sp>
        <p:nvSpPr>
          <p:cNvPr id="4" name="文字版面配置區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a:defRPr/>
            </a:lvl1pPr>
          </a:lstStyle>
          <a:p>
            <a:pPr>
              <a:defRPr/>
            </a:pPr>
            <a:fld id="{459D9CDE-5E7E-4078-A59C-E4F8A5654DB7}" type="datetimeFigureOut">
              <a:rPr lang="en-US" altLang="zh-TW"/>
              <a:pPr>
                <a:defRPr/>
              </a:pPr>
              <a:t>9/12/2016</a:t>
            </a:fld>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zh-CN" altLang="en-US"/>
          </a:p>
        </p:txBody>
      </p:sp>
      <p:sp>
        <p:nvSpPr>
          <p:cNvPr id="7" name="投影片編號版面配置區 6"/>
          <p:cNvSpPr>
            <a:spLocks noGrp="1"/>
          </p:cNvSpPr>
          <p:nvPr>
            <p:ph type="sldNum" sz="quarter" idx="12"/>
          </p:nvPr>
        </p:nvSpPr>
        <p:spPr/>
        <p:txBody>
          <a:bodyPr/>
          <a:lstStyle>
            <a:lvl1pPr>
              <a:defRPr/>
            </a:lvl1pPr>
          </a:lstStyle>
          <a:p>
            <a:fld id="{84F7ED96-06F2-4F3C-8F6D-DC2704547BF9}" type="slidenum">
              <a:rPr lang="zh-CN" altLang="en-US"/>
              <a:pPr/>
              <a:t>‹#›</a:t>
            </a:fld>
            <a:endParaRPr lang="en-US" altLang="zh-CN"/>
          </a:p>
        </p:txBody>
      </p:sp>
    </p:spTree>
    <p:extLst>
      <p:ext uri="{BB962C8B-B14F-4D97-AF65-F5344CB8AC3E}">
        <p14:creationId xmlns:p14="http://schemas.microsoft.com/office/powerpoint/2010/main" val="363525401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grpSp>
        <p:nvGrpSpPr>
          <p:cNvPr id="4" name="群組 15"/>
          <p:cNvGrpSpPr>
            <a:grpSpLocks/>
          </p:cNvGrpSpPr>
          <p:nvPr/>
        </p:nvGrpSpPr>
        <p:grpSpPr bwMode="auto">
          <a:xfrm>
            <a:off x="2208213" y="1331913"/>
            <a:ext cx="6481762" cy="144462"/>
            <a:chOff x="2214546" y="1427612"/>
            <a:chExt cx="6482858" cy="144000"/>
          </a:xfrm>
        </p:grpSpPr>
        <p:sp>
          <p:nvSpPr>
            <p:cNvPr id="5" name="＞形箭號 4"/>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tx1"/>
                </a:solidFill>
              </a:endParaRPr>
            </a:p>
          </p:txBody>
        </p:sp>
        <p:sp>
          <p:nvSpPr>
            <p:cNvPr id="6" name="矩形 5"/>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1600200"/>
            <a:ext cx="8229600" cy="4829196"/>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3"/>
          <p:cNvSpPr>
            <a:spLocks noGrp="1"/>
          </p:cNvSpPr>
          <p:nvPr>
            <p:ph type="dt" sz="half" idx="10"/>
          </p:nvPr>
        </p:nvSpPr>
        <p:spPr/>
        <p:txBody>
          <a:bodyPr/>
          <a:lstStyle>
            <a:lvl1pPr>
              <a:defRPr/>
            </a:lvl1pPr>
          </a:lstStyle>
          <a:p>
            <a:pPr>
              <a:defRPr/>
            </a:pPr>
            <a:fld id="{4B9C7329-A969-4FCB-BECD-F5997CAB9AB0}" type="datetimeFigureOut">
              <a:rPr lang="en-US" altLang="zh-TW"/>
              <a:pPr>
                <a:defRPr/>
              </a:pPr>
              <a:t>9/12/2016</a:t>
            </a:fld>
            <a:endParaRPr lang="en-US" altLang="zh-TW"/>
          </a:p>
        </p:txBody>
      </p:sp>
      <p:sp>
        <p:nvSpPr>
          <p:cNvPr id="8" name="頁尾版面配置區 4"/>
          <p:cNvSpPr>
            <a:spLocks noGrp="1"/>
          </p:cNvSpPr>
          <p:nvPr>
            <p:ph type="ftr" sz="quarter" idx="11"/>
          </p:nvPr>
        </p:nvSpPr>
        <p:spPr/>
        <p:txBody>
          <a:bodyPr/>
          <a:lstStyle>
            <a:lvl1pPr>
              <a:defRPr/>
            </a:lvl1pPr>
          </a:lstStyle>
          <a:p>
            <a:pPr>
              <a:defRPr/>
            </a:pPr>
            <a:endParaRPr lang="zh-CN" altLang="en-US"/>
          </a:p>
        </p:txBody>
      </p:sp>
      <p:sp>
        <p:nvSpPr>
          <p:cNvPr id="9" name="投影片編號版面配置區 5"/>
          <p:cNvSpPr>
            <a:spLocks noGrp="1"/>
          </p:cNvSpPr>
          <p:nvPr>
            <p:ph type="sldNum" sz="quarter" idx="12"/>
          </p:nvPr>
        </p:nvSpPr>
        <p:spPr/>
        <p:txBody>
          <a:bodyPr/>
          <a:lstStyle>
            <a:lvl1pPr>
              <a:defRPr/>
            </a:lvl1pPr>
          </a:lstStyle>
          <a:p>
            <a:fld id="{3F3D411C-1F7F-4DA8-963E-4477CBD1DCD1}" type="slidenum">
              <a:rPr lang="zh-CN" altLang="en-US"/>
              <a:pPr/>
              <a:t>‹#›</a:t>
            </a:fld>
            <a:endParaRPr lang="en-US" altLang="zh-CN"/>
          </a:p>
        </p:txBody>
      </p:sp>
    </p:spTree>
    <p:extLst>
      <p:ext uri="{BB962C8B-B14F-4D97-AF65-F5344CB8AC3E}">
        <p14:creationId xmlns:p14="http://schemas.microsoft.com/office/powerpoint/2010/main" val="25996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686568" cy="615475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F48FDF5B-2491-4453-9C12-3CAF77ED301B}" type="datetimeFigureOut">
              <a:rPr lang="en-US" altLang="zh-TW"/>
              <a:pPr>
                <a:defRPr/>
              </a:pPr>
              <a:t>9/12/2016</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zh-CN" altLang="en-US"/>
          </a:p>
        </p:txBody>
      </p:sp>
      <p:sp>
        <p:nvSpPr>
          <p:cNvPr id="6" name="投影片編號版面配置區 5"/>
          <p:cNvSpPr>
            <a:spLocks noGrp="1"/>
          </p:cNvSpPr>
          <p:nvPr>
            <p:ph type="sldNum" sz="quarter" idx="12"/>
          </p:nvPr>
        </p:nvSpPr>
        <p:spPr/>
        <p:txBody>
          <a:bodyPr/>
          <a:lstStyle>
            <a:lvl1pPr>
              <a:defRPr/>
            </a:lvl1pPr>
          </a:lstStyle>
          <a:p>
            <a:fld id="{34C381C0-EC0C-4009-A3FA-25C38B7B79DE}" type="slidenum">
              <a:rPr lang="zh-CN" altLang="en-US"/>
              <a:pPr/>
              <a:t>‹#›</a:t>
            </a:fld>
            <a:endParaRPr lang="en-US" altLang="zh-CN"/>
          </a:p>
        </p:txBody>
      </p:sp>
    </p:spTree>
    <p:extLst>
      <p:ext uri="{BB962C8B-B14F-4D97-AF65-F5344CB8AC3E}">
        <p14:creationId xmlns:p14="http://schemas.microsoft.com/office/powerpoint/2010/main" val="195385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F"/>
        </a:solidFill>
        <a:effectLst/>
      </p:bgPr>
    </p:bg>
    <p:spTree>
      <p:nvGrpSpPr>
        <p:cNvPr id="1" name=""/>
        <p:cNvGrpSpPr/>
        <p:nvPr/>
      </p:nvGrpSpPr>
      <p:grpSpPr>
        <a:xfrm>
          <a:off x="0" y="0"/>
          <a:ext cx="0" cy="0"/>
          <a:chOff x="0" y="0"/>
          <a:chExt cx="0" cy="0"/>
        </a:xfrm>
      </p:grpSpPr>
      <p:sp>
        <p:nvSpPr>
          <p:cNvPr id="7" name="矩形 6"/>
          <p:cNvSpPr/>
          <p:nvPr/>
        </p:nvSpPr>
        <p:spPr>
          <a:xfrm>
            <a:off x="0" y="0"/>
            <a:ext cx="9144000" cy="6858000"/>
          </a:xfrm>
          <a:prstGeom prst="rect">
            <a:avLst/>
          </a:prstGeom>
          <a:blipFill>
            <a:blip r:embed="rId13" cstate="print">
              <a:alphaModFix amt="30000"/>
              <a:duotone>
                <a:schemeClr val="accent1"/>
                <a:srgbClr val="FFFFFF"/>
              </a:duotone>
              <a:extLst>
                <a:ext uri="{28A0092B-C50C-407E-A947-70E740481C1C}">
                  <a14:useLocalDpi xmlns:a14="http://schemas.microsoft.com/office/drawing/2010/main"/>
                </a:ext>
              </a:extLst>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nvGrpSpPr>
          <p:cNvPr id="1027" name="群組 17"/>
          <p:cNvGrpSpPr>
            <a:grpSpLocks/>
          </p:cNvGrpSpPr>
          <p:nvPr/>
        </p:nvGrpSpPr>
        <p:grpSpPr bwMode="auto">
          <a:xfrm>
            <a:off x="0" y="6570663"/>
            <a:ext cx="9144000" cy="287337"/>
            <a:chOff x="0" y="6353387"/>
            <a:chExt cx="9144000" cy="361763"/>
          </a:xfrm>
        </p:grpSpPr>
        <p:grpSp>
          <p:nvGrpSpPr>
            <p:cNvPr id="1033" name="群組 16"/>
            <p:cNvGrpSpPr>
              <a:grpSpLocks/>
            </p:cNvGrpSpPr>
            <p:nvPr/>
          </p:nvGrpSpPr>
          <p:grpSpPr bwMode="auto">
            <a:xfrm>
              <a:off x="0" y="6353387"/>
              <a:ext cx="8756597" cy="360000"/>
              <a:chOff x="1" y="6353387"/>
              <a:chExt cx="8756597" cy="360000"/>
            </a:xfrm>
          </p:grpSpPr>
          <p:sp>
            <p:nvSpPr>
              <p:cNvPr id="10" name="手繪多邊形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11" name="手繪多邊形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grpSp>
          <p:nvGrpSpPr>
            <p:cNvPr id="1034" name="群組 15"/>
            <p:cNvGrpSpPr>
              <a:grpSpLocks/>
            </p:cNvGrpSpPr>
            <p:nvPr/>
          </p:nvGrpSpPr>
          <p:grpSpPr bwMode="auto">
            <a:xfrm>
              <a:off x="8640700" y="6354583"/>
              <a:ext cx="503300" cy="360567"/>
              <a:chOff x="8640700" y="6354583"/>
              <a:chExt cx="503300" cy="360567"/>
            </a:xfrm>
          </p:grpSpPr>
          <p:sp>
            <p:nvSpPr>
              <p:cNvPr id="12" name="＞形箭號 11"/>
              <p:cNvSpPr/>
              <p:nvPr userDrawn="1"/>
            </p:nvSpPr>
            <p:spPr>
              <a:xfrm flipH="1">
                <a:off x="8640763" y="6355385"/>
                <a:ext cx="249237" cy="359765"/>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tx1"/>
                  </a:solidFill>
                </a:endParaRPr>
              </a:p>
            </p:txBody>
          </p:sp>
          <p:sp>
            <p:nvSpPr>
              <p:cNvPr id="13" name="＞形箭號 12"/>
              <p:cNvSpPr/>
              <p:nvPr userDrawn="1"/>
            </p:nvSpPr>
            <p:spPr>
              <a:xfrm flipH="1">
                <a:off x="8767763" y="6355385"/>
                <a:ext cx="249237" cy="359765"/>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tx1"/>
                  </a:solidFill>
                </a:endParaRPr>
              </a:p>
            </p:txBody>
          </p:sp>
          <p:sp>
            <p:nvSpPr>
              <p:cNvPr id="14" name="＞形箭號 13"/>
              <p:cNvSpPr/>
              <p:nvPr userDrawn="1"/>
            </p:nvSpPr>
            <p:spPr>
              <a:xfrm flipH="1">
                <a:off x="8894763" y="6355385"/>
                <a:ext cx="249237" cy="359765"/>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tx1"/>
                  </a:solidFill>
                </a:endParaRPr>
              </a:p>
            </p:txBody>
          </p:sp>
        </p:grpSp>
      </p:grpSp>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lang="zh-TW" altLang="en-US" smtClean="0"/>
              <a:t>按一下以編輯母片標題樣式</a:t>
            </a:r>
            <a:endParaRPr lang="en-US"/>
          </a:p>
        </p:txBody>
      </p:sp>
      <p:sp>
        <p:nvSpPr>
          <p:cNvPr id="1029"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0" y="6570663"/>
            <a:ext cx="1643063" cy="287337"/>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Cambria" pitchFamily="18" charset="0"/>
                <a:ea typeface="新細明體" charset="-120"/>
              </a:defRPr>
            </a:lvl1pPr>
          </a:lstStyle>
          <a:p>
            <a:pPr>
              <a:defRPr/>
            </a:pPr>
            <a:fld id="{38160019-B569-439E-87CB-CD07788947F8}" type="datetimeFigureOut">
              <a:rPr lang="en-US" altLang="zh-TW"/>
              <a:pPr>
                <a:defRPr/>
              </a:pPr>
              <a:t>9/12/2016</a:t>
            </a:fld>
            <a:endParaRPr lang="en-US" altLang="zh-TW"/>
          </a:p>
        </p:txBody>
      </p:sp>
      <p:sp>
        <p:nvSpPr>
          <p:cNvPr id="5" name="頁尾版面配置區 4"/>
          <p:cNvSpPr>
            <a:spLocks noGrp="1"/>
          </p:cNvSpPr>
          <p:nvPr>
            <p:ph type="ftr" sz="quarter" idx="3"/>
          </p:nvPr>
        </p:nvSpPr>
        <p:spPr>
          <a:xfrm>
            <a:off x="1643063" y="6570663"/>
            <a:ext cx="4214812" cy="287337"/>
          </a:xfrm>
          <a:prstGeom prst="rect">
            <a:avLst/>
          </a:prstGeom>
        </p:spPr>
        <p:txBody>
          <a:bodyPr vert="horz" rtlCol="0" anchor="ctr"/>
          <a:lstStyle>
            <a:lvl1pPr algn="l" eaLnBrk="1" fontAlgn="auto" latinLnBrk="0" hangingPunct="1">
              <a:spcBef>
                <a:spcPts val="0"/>
              </a:spcBef>
              <a:spcAft>
                <a:spcPts val="0"/>
              </a:spcAft>
              <a:defRPr kumimoji="0" sz="1200">
                <a:solidFill>
                  <a:schemeClr val="tx1">
                    <a:tint val="85000"/>
                  </a:schemeClr>
                </a:solidFill>
                <a:latin typeface="+mn-lt"/>
                <a:ea typeface="+mn-ea"/>
              </a:defRPr>
            </a:lvl1pPr>
          </a:lstStyle>
          <a:p>
            <a:pPr>
              <a:defRPr/>
            </a:pPr>
            <a:endParaRPr lang="zh-CN" altLang="en-US"/>
          </a:p>
        </p:txBody>
      </p:sp>
      <p:sp>
        <p:nvSpPr>
          <p:cNvPr id="6" name="投影片編號版面配置區 5"/>
          <p:cNvSpPr>
            <a:spLocks noGrp="1"/>
          </p:cNvSpPr>
          <p:nvPr>
            <p:ph type="sldNum" sz="quarter" idx="4"/>
          </p:nvPr>
        </p:nvSpPr>
        <p:spPr>
          <a:xfrm>
            <a:off x="8572500" y="6570663"/>
            <a:ext cx="571500" cy="287337"/>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3F3F3F"/>
                </a:solidFill>
                <a:latin typeface="Cambria" panose="02040503050406030204" pitchFamily="18" charset="0"/>
                <a:ea typeface="宋体" panose="02010600030101010101" pitchFamily="2" charset="-122"/>
              </a:defRPr>
            </a:lvl1pPr>
          </a:lstStyle>
          <a:p>
            <a:fld id="{F5047496-C6EC-4CB7-A319-BEDB9BAB7570}"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65" r:id="rId5"/>
    <p:sldLayoutId id="2147483764" r:id="rId6"/>
    <p:sldLayoutId id="2147483772" r:id="rId7"/>
    <p:sldLayoutId id="2147483773" r:id="rId8"/>
    <p:sldLayoutId id="2147483763" r:id="rId9"/>
    <p:sldLayoutId id="2147483766" r:id="rId10"/>
    <p:sldLayoutId id="2147483767" r:id="rId11"/>
  </p:sldLayoutIdLst>
  <p:txStyles>
    <p:title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1.xml"/><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5.xml"/><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5.xml"/><Relationship Id="rId5" Type="http://schemas.openxmlformats.org/officeDocument/2006/relationships/image" Target="../media/image64.jpeg"/><Relationship Id="rId4" Type="http://schemas.openxmlformats.org/officeDocument/2006/relationships/image" Target="../media/image63.jpeg"/></Relationships>
</file>

<file path=ppt/slides/_rels/slide4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8" Type="http://schemas.openxmlformats.org/officeDocument/2006/relationships/hyperlink" Target="http://webtitle.nmh.gov.tw/yuyouren/sitemap.html" TargetMode="External"/><Relationship Id="rId3" Type="http://schemas.openxmlformats.org/officeDocument/2006/relationships/hyperlink" Target="http://daying.wordpedia.com/" TargetMode="External"/><Relationship Id="rId7" Type="http://schemas.openxmlformats.org/officeDocument/2006/relationships/hyperlink" Target="http://museum02.digitalarchives.tw/ndap/2005/ChineseArt/" TargetMode="External"/><Relationship Id="rId12" Type="http://schemas.openxmlformats.org/officeDocument/2006/relationships/hyperlink" Target="http://taiwanpedia.culture.tw/web/index" TargetMode="External"/><Relationship Id="rId2" Type="http://schemas.openxmlformats.org/officeDocument/2006/relationships/hyperlink" Target="http://blog.sinovision.net/?34269" TargetMode="External"/><Relationship Id="rId1" Type="http://schemas.openxmlformats.org/officeDocument/2006/relationships/slideLayout" Target="../slideLayouts/slideLayout11.xml"/><Relationship Id="rId6" Type="http://schemas.openxmlformats.org/officeDocument/2006/relationships/hyperlink" Target="http://zh.wikipedia.org/" TargetMode="External"/><Relationship Id="rId11" Type="http://schemas.openxmlformats.org/officeDocument/2006/relationships/hyperlink" Target="http://www.yingbishufa.com/index.htm" TargetMode="External"/><Relationship Id="rId5" Type="http://schemas.openxmlformats.org/officeDocument/2006/relationships/hyperlink" Target="http://www.npm.gov.tw/" TargetMode="External"/><Relationship Id="rId10" Type="http://schemas.openxmlformats.org/officeDocument/2006/relationships/hyperlink" Target="http://www.9610.com/" TargetMode="External"/><Relationship Id="rId4" Type="http://schemas.openxmlformats.org/officeDocument/2006/relationships/hyperlink" Target="http://www.chiculture.net/0601/html/index.html" TargetMode="External"/><Relationship Id="rId9" Type="http://schemas.openxmlformats.org/officeDocument/2006/relationships/hyperlink" Target="http://catalog.digitalarchives.tw/"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bwMode="auto">
          <a:xfrm>
            <a:off x="685800" y="1916113"/>
            <a:ext cx="7847013" cy="2306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bodyPr>
          <a:lstStyle/>
          <a:p>
            <a:r>
              <a:rPr lang="zh-TW" sz="7200" b="0" smtClean="0">
                <a:ln>
                  <a:noFill/>
                </a:ln>
                <a:solidFill>
                  <a:schemeClr val="tx1"/>
                </a:solidFill>
                <a:effectLst/>
                <a:ea typeface="華康唐風隸W5" panose="03000509000000000000" pitchFamily="65" charset="-120"/>
              </a:rPr>
              <a:t>中國歷代字體演變</a:t>
            </a:r>
            <a:br>
              <a:rPr lang="zh-TW" sz="7200" b="0" smtClean="0">
                <a:ln>
                  <a:noFill/>
                </a:ln>
                <a:solidFill>
                  <a:schemeClr val="tx1"/>
                </a:solidFill>
                <a:effectLst/>
                <a:ea typeface="華康唐風隸W5" panose="03000509000000000000" pitchFamily="65" charset="-120"/>
              </a:rPr>
            </a:br>
            <a:r>
              <a:rPr lang="zh-TW" sz="7200" b="0" smtClean="0">
                <a:ln>
                  <a:noFill/>
                </a:ln>
                <a:solidFill>
                  <a:schemeClr val="tx1"/>
                </a:solidFill>
                <a:effectLst/>
                <a:ea typeface="華康唐風隸W5" panose="03000509000000000000" pitchFamily="65" charset="-120"/>
              </a:rPr>
              <a:t>與書法欣賞</a:t>
            </a:r>
          </a:p>
        </p:txBody>
      </p:sp>
      <p:sp>
        <p:nvSpPr>
          <p:cNvPr id="58371" name="Rectangle 3"/>
          <p:cNvSpPr>
            <a:spLocks noGrp="1"/>
          </p:cNvSpPr>
          <p:nvPr>
            <p:ph type="subTitle" idx="1"/>
          </p:nvPr>
        </p:nvSpPr>
        <p:spPr>
          <a:xfrm>
            <a:off x="1371600" y="4724400"/>
            <a:ext cx="6400800" cy="914400"/>
          </a:xfrm>
        </p:spPr>
        <p:txBody>
          <a:bodyPr/>
          <a:lstStyle/>
          <a:p>
            <a:r>
              <a:rPr lang="zh-TW" altLang="en-US" sz="3200" b="1" smtClean="0">
                <a:ea typeface="標楷體" panose="03000509000000000000" pitchFamily="65" charset="-120"/>
              </a:rPr>
              <a:t>姜明雄 </a:t>
            </a:r>
            <a:r>
              <a:rPr lang="en-US" altLang="zh-TW" sz="3200" b="1" smtClean="0">
                <a:ea typeface="標楷體" panose="03000509000000000000" pitchFamily="65" charset="-120"/>
              </a:rPr>
              <a:t>101.10</a:t>
            </a:r>
            <a:r>
              <a:rPr lang="zh-TW" altLang="en-US" sz="3200" b="1" smtClean="0">
                <a:ea typeface="標楷體" panose="03000509000000000000" pitchFamily="65" charset="-120"/>
              </a:rPr>
              <a:t>編輯</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457200" y="346075"/>
            <a:ext cx="8229600"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r>
              <a:rPr lang="zh-TW" sz="5400" b="0" smtClean="0">
                <a:ln>
                  <a:noFill/>
                </a:ln>
                <a:solidFill>
                  <a:schemeClr val="tx1"/>
                </a:solidFill>
                <a:effectLst/>
                <a:ea typeface="華康唐風隸W5" panose="03000509000000000000" pitchFamily="65" charset="-120"/>
              </a:rPr>
              <a:t>甲骨文的發現經過</a:t>
            </a:r>
          </a:p>
        </p:txBody>
      </p:sp>
      <p:sp>
        <p:nvSpPr>
          <p:cNvPr id="69635" name="Rectangle 3"/>
          <p:cNvSpPr>
            <a:spLocks noGrp="1"/>
          </p:cNvSpPr>
          <p:nvPr>
            <p:ph type="body" idx="1"/>
          </p:nvPr>
        </p:nvSpPr>
        <p:spPr>
          <a:xfrm>
            <a:off x="250825" y="1484313"/>
            <a:ext cx="8497888" cy="5905500"/>
          </a:xfrm>
        </p:spPr>
        <p:txBody>
          <a:bodyPr/>
          <a:lstStyle/>
          <a:p>
            <a:pPr marL="0" indent="0">
              <a:lnSpc>
                <a:spcPct val="110000"/>
              </a:lnSpc>
              <a:buFont typeface="Wingdings 2" panose="05020102010507070707" pitchFamily="18" charset="2"/>
              <a:buNone/>
            </a:pPr>
            <a:r>
              <a:rPr lang="zh-TW" altLang="en-US" sz="2400" b="1" smtClean="0">
                <a:latin typeface="標楷體" panose="03000509000000000000" pitchFamily="65" charset="-120"/>
                <a:ea typeface="標楷體" panose="03000509000000000000" pitchFamily="65" charset="-120"/>
              </a:rPr>
              <a:t>龍骨一般是指遠古動物的骨骼化石，中醫認</a:t>
            </a:r>
          </a:p>
          <a:p>
            <a:pPr marL="0" indent="0">
              <a:lnSpc>
                <a:spcPct val="110000"/>
              </a:lnSpc>
              <a:buFont typeface="Wingdings 2" panose="05020102010507070707" pitchFamily="18" charset="2"/>
              <a:buNone/>
            </a:pPr>
            <a:r>
              <a:rPr lang="zh-TW" altLang="en-US" sz="2400" b="1" smtClean="0">
                <a:latin typeface="標楷體" panose="03000509000000000000" pitchFamily="65" charset="-120"/>
                <a:ea typeface="標楷體" panose="03000509000000000000" pitchFamily="65" charset="-120"/>
              </a:rPr>
              <a:t>為其可以入藥，有治療咳逆、瀉痢、便血的</a:t>
            </a:r>
          </a:p>
          <a:p>
            <a:pPr marL="0" indent="0">
              <a:lnSpc>
                <a:spcPct val="110000"/>
              </a:lnSpc>
              <a:buFont typeface="Wingdings 2" panose="05020102010507070707" pitchFamily="18" charset="2"/>
              <a:buNone/>
            </a:pPr>
            <a:r>
              <a:rPr lang="zh-TW" altLang="en-US" sz="2400" b="1" smtClean="0">
                <a:latin typeface="標楷體" panose="03000509000000000000" pitchFamily="65" charset="-120"/>
                <a:ea typeface="標楷體" panose="03000509000000000000" pitchFamily="65" charset="-120"/>
              </a:rPr>
              <a:t>作用。</a:t>
            </a:r>
          </a:p>
          <a:p>
            <a:pPr marL="0" indent="0">
              <a:lnSpc>
                <a:spcPct val="110000"/>
              </a:lnSpc>
              <a:buFont typeface="Wingdings 2" panose="05020102010507070707" pitchFamily="18" charset="2"/>
              <a:buNone/>
            </a:pPr>
            <a:r>
              <a:rPr lang="zh-TW" altLang="en-US" sz="2400" b="1" smtClean="0">
                <a:latin typeface="標楷體" panose="03000509000000000000" pitchFamily="65" charset="-120"/>
                <a:ea typeface="標楷體" panose="03000509000000000000" pitchFamily="65" charset="-120"/>
              </a:rPr>
              <a:t>王懿榮爲清末翰林，進士出身，酷愛金石，</a:t>
            </a:r>
          </a:p>
          <a:p>
            <a:pPr marL="0" indent="0">
              <a:lnSpc>
                <a:spcPct val="110000"/>
              </a:lnSpc>
              <a:buFont typeface="Wingdings 2" panose="05020102010507070707" pitchFamily="18" charset="2"/>
              <a:buNone/>
            </a:pPr>
            <a:r>
              <a:rPr lang="zh-TW" altLang="en-US" sz="2400" b="1" smtClean="0">
                <a:latin typeface="標楷體" panose="03000509000000000000" pitchFamily="65" charset="-120"/>
                <a:ea typeface="標楷體" panose="03000509000000000000" pitchFamily="65" charset="-120"/>
              </a:rPr>
              <a:t>喜歡收藏古董、珍玩。</a:t>
            </a:r>
            <a:r>
              <a:rPr lang="en-US" altLang="zh-TW" sz="2400" b="1" smtClean="0">
                <a:latin typeface="標楷體" panose="03000509000000000000" pitchFamily="65" charset="-120"/>
                <a:ea typeface="標楷體" panose="03000509000000000000" pitchFamily="65" charset="-120"/>
              </a:rPr>
              <a:t>1899</a:t>
            </a:r>
            <a:r>
              <a:rPr lang="zh-TW" altLang="en-US" sz="2400" b="1" smtClean="0">
                <a:latin typeface="標楷體" panose="03000509000000000000" pitchFamily="65" charset="-120"/>
                <a:ea typeface="標楷體" panose="03000509000000000000" pitchFamily="65" charset="-120"/>
              </a:rPr>
              <a:t>年，王懿榮身患</a:t>
            </a:r>
          </a:p>
          <a:p>
            <a:pPr marL="0" indent="0">
              <a:lnSpc>
                <a:spcPct val="110000"/>
              </a:lnSpc>
              <a:buFont typeface="Wingdings 2" panose="05020102010507070707" pitchFamily="18" charset="2"/>
              <a:buNone/>
            </a:pPr>
            <a:r>
              <a:rPr lang="zh-TW" altLang="en-US" sz="2400" b="1" smtClean="0">
                <a:latin typeface="標楷體" panose="03000509000000000000" pitchFamily="65" charset="-120"/>
                <a:ea typeface="標楷體" panose="03000509000000000000" pitchFamily="65" charset="-120"/>
              </a:rPr>
              <a:t>瘧疾，派人前往達仁堂藥店抓藥。由於王懿</a:t>
            </a:r>
          </a:p>
          <a:p>
            <a:pPr marL="0" indent="0">
              <a:lnSpc>
                <a:spcPct val="110000"/>
              </a:lnSpc>
              <a:buFont typeface="Wingdings 2" panose="05020102010507070707" pitchFamily="18" charset="2"/>
              <a:buNone/>
            </a:pPr>
            <a:r>
              <a:rPr lang="zh-TW" altLang="en-US" sz="2400" b="1" smtClean="0">
                <a:latin typeface="標楷體" panose="03000509000000000000" pitchFamily="65" charset="-120"/>
                <a:ea typeface="標楷體" panose="03000509000000000000" pitchFamily="65" charset="-120"/>
              </a:rPr>
              <a:t>榮略通醫術，服藥時每味藥材，都親自查看</a:t>
            </a:r>
          </a:p>
          <a:p>
            <a:pPr marL="0" indent="0">
              <a:lnSpc>
                <a:spcPct val="110000"/>
              </a:lnSpc>
              <a:buFont typeface="Wingdings 2" panose="05020102010507070707" pitchFamily="18" charset="2"/>
              <a:buNone/>
            </a:pPr>
            <a:r>
              <a:rPr lang="zh-TW" altLang="en-US" sz="2400" b="1" smtClean="0">
                <a:latin typeface="標楷體" panose="03000509000000000000" pitchFamily="65" charset="-120"/>
                <a:ea typeface="標楷體" panose="03000509000000000000" pitchFamily="65" charset="-120"/>
              </a:rPr>
              <a:t>。偶然中，他發現其中一味稱作龍骨的藥上</a:t>
            </a:r>
          </a:p>
          <a:p>
            <a:pPr marL="0" indent="0">
              <a:lnSpc>
                <a:spcPct val="110000"/>
              </a:lnSpc>
              <a:buFont typeface="Wingdings 2" panose="05020102010507070707" pitchFamily="18" charset="2"/>
              <a:buNone/>
            </a:pPr>
            <a:r>
              <a:rPr lang="zh-TW" altLang="en-US" sz="2400" b="1" smtClean="0">
                <a:latin typeface="標楷體" panose="03000509000000000000" pitchFamily="65" charset="-120"/>
                <a:ea typeface="標楷體" panose="03000509000000000000" pitchFamily="65" charset="-120"/>
              </a:rPr>
              <a:t>刻有文字，於是將藥店的龍骨全部買下。經過研究王懿榮最終確定「龍骨」是殷商時期的占卜用骨，上頭刻有比籀文更爲古老的文字</a:t>
            </a:r>
            <a:r>
              <a:rPr lang="en-US" altLang="zh-TW" sz="2400" b="1" smtClean="0">
                <a:latin typeface="標楷體" panose="03000509000000000000" pitchFamily="65" charset="-120"/>
                <a:ea typeface="標楷體" panose="03000509000000000000" pitchFamily="65" charset="-120"/>
              </a:rPr>
              <a:t>—</a:t>
            </a:r>
            <a:r>
              <a:rPr lang="zh-TW" altLang="en-US" sz="2400" b="1" smtClean="0">
                <a:latin typeface="標楷體" panose="03000509000000000000" pitchFamily="65" charset="-120"/>
                <a:ea typeface="標楷體" panose="03000509000000000000" pitchFamily="65" charset="-120"/>
              </a:rPr>
              <a:t>甲骨文。                     圖、文</a:t>
            </a:r>
            <a:r>
              <a:rPr lang="en-US" altLang="zh-TW" sz="2400" b="1" smtClean="0">
                <a:latin typeface="標楷體" panose="03000509000000000000" pitchFamily="65" charset="-120"/>
                <a:ea typeface="標楷體" panose="03000509000000000000" pitchFamily="65" charset="-120"/>
              </a:rPr>
              <a:t>-</a:t>
            </a:r>
            <a:r>
              <a:rPr lang="zh-TW" altLang="en-US" sz="2400" b="1" smtClean="0">
                <a:latin typeface="標楷體" panose="03000509000000000000" pitchFamily="65" charset="-120"/>
                <a:ea typeface="標楷體" panose="03000509000000000000" pitchFamily="65" charset="-120"/>
              </a:rPr>
              <a:t>維基百科</a:t>
            </a:r>
            <a:endParaRPr lang="en-US" altLang="zh-TW" sz="2400" b="1" smtClean="0">
              <a:latin typeface="標楷體" panose="03000509000000000000" pitchFamily="65" charset="-120"/>
              <a:ea typeface="標楷體" panose="03000509000000000000" pitchFamily="65" charset="-120"/>
            </a:endParaRPr>
          </a:p>
        </p:txBody>
      </p:sp>
      <p:pic>
        <p:nvPicPr>
          <p:cNvPr id="69636" name="Picture 4" descr="王懿榮-維基"/>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25" y="1557338"/>
            <a:ext cx="2419350" cy="360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p:cNvSpPr>
          <p:nvPr>
            <p:ph type="body" idx="1"/>
          </p:nvPr>
        </p:nvSpPr>
        <p:spPr>
          <a:xfrm>
            <a:off x="4860925" y="1125538"/>
            <a:ext cx="4103688" cy="4525962"/>
          </a:xfrm>
        </p:spPr>
        <p:txBody>
          <a:bodyPr/>
          <a:lstStyle/>
          <a:p>
            <a:r>
              <a:rPr lang="zh-TW" altLang="en-US" b="1" smtClean="0">
                <a:latin typeface="標楷體" panose="03000509000000000000" pitchFamily="65" charset="-120"/>
                <a:ea typeface="標楷體" panose="03000509000000000000" pitchFamily="65" charset="-120"/>
              </a:rPr>
              <a:t>刀刻的甲骨文字，筆畫多是直線，細瘦方折 ，即使是弧形的線，它的弧度也會比較大、較不流暢。</a:t>
            </a:r>
          </a:p>
          <a:p>
            <a:r>
              <a:rPr lang="zh-TW" altLang="en-US" b="1" smtClean="0">
                <a:latin typeface="標楷體" panose="03000509000000000000" pitchFamily="65" charset="-120"/>
                <a:ea typeface="標楷體" panose="03000509000000000000" pitchFamily="65" charset="-120"/>
              </a:rPr>
              <a:t>圖：大英百科全書</a:t>
            </a:r>
          </a:p>
        </p:txBody>
      </p:sp>
      <p:pic>
        <p:nvPicPr>
          <p:cNvPr id="71684" name="Picture 4" descr="大英百科全書"/>
          <p:cNvPicPr>
            <a:picLocks noChangeAspect="1" noChangeArrowheads="1"/>
          </p:cNvPicPr>
          <p:nvPr/>
        </p:nvPicPr>
        <p:blipFill>
          <a:blip r:embed="rId2">
            <a:lum bright="-12000" contrast="48000"/>
            <a:extLst>
              <a:ext uri="{28A0092B-C50C-407E-A947-70E740481C1C}">
                <a14:useLocalDpi xmlns:a14="http://schemas.microsoft.com/office/drawing/2010/main"/>
              </a:ext>
            </a:extLst>
          </a:blip>
          <a:srcRect/>
          <a:stretch>
            <a:fillRect/>
          </a:stretch>
        </p:blipFill>
        <p:spPr bwMode="auto">
          <a:xfrm>
            <a:off x="600075" y="260350"/>
            <a:ext cx="4187825" cy="6408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endParaRPr lang="zh-TW" smtClean="0">
              <a:ln>
                <a:noFill/>
              </a:ln>
              <a:solidFill>
                <a:schemeClr val="tx1"/>
              </a:solidFill>
              <a:effectLst/>
              <a:ea typeface="新細明體" panose="02020500000000000000" pitchFamily="18" charset="-120"/>
            </a:endParaRPr>
          </a:p>
        </p:txBody>
      </p:sp>
      <p:sp>
        <p:nvSpPr>
          <p:cNvPr id="70659" name="Rectangle 3"/>
          <p:cNvSpPr>
            <a:spLocks noGrp="1"/>
          </p:cNvSpPr>
          <p:nvPr>
            <p:ph type="body" idx="1"/>
          </p:nvPr>
        </p:nvSpPr>
        <p:spPr/>
        <p:txBody>
          <a:bodyPr/>
          <a:lstStyle/>
          <a:p>
            <a:endParaRPr lang="zh-TW" altLang="en-US" smtClean="0">
              <a:ea typeface="新細明體" panose="02020500000000000000" pitchFamily="18" charset="-120"/>
            </a:endParaRPr>
          </a:p>
        </p:txBody>
      </p:sp>
      <p:pic>
        <p:nvPicPr>
          <p:cNvPr id="70660" name="Picture 4" descr="祭祀狩獵塗朱牛骨刻辭-正面"/>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50" y="44450"/>
            <a:ext cx="4054475" cy="6794500"/>
          </a:xfrm>
          <a:prstGeom prst="rect">
            <a:avLst/>
          </a:prstGeom>
          <a:noFill/>
          <a:extLst>
            <a:ext uri="{909E8E84-426E-40DD-AFC4-6F175D3DCCD1}">
              <a14:hiddenFill xmlns:a14="http://schemas.microsoft.com/office/drawing/2010/main">
                <a:solidFill>
                  <a:srgbClr val="FFFFFF"/>
                </a:solidFill>
              </a14:hiddenFill>
            </a:ext>
          </a:extLst>
        </p:spPr>
      </p:pic>
      <p:pic>
        <p:nvPicPr>
          <p:cNvPr id="70661" name="Picture 5" descr="祭祀狩獵塗朱牛骨刻辭-正面拓印"/>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77788"/>
            <a:ext cx="4165600" cy="6780212"/>
          </a:xfrm>
          <a:prstGeom prst="rect">
            <a:avLst/>
          </a:prstGeom>
          <a:noFill/>
          <a:extLst>
            <a:ext uri="{909E8E84-426E-40DD-AFC4-6F175D3DCCD1}">
              <a14:hiddenFill xmlns:a14="http://schemas.microsoft.com/office/drawing/2010/main">
                <a:solidFill>
                  <a:srgbClr val="FFFFFF"/>
                </a:solidFill>
              </a14:hiddenFill>
            </a:ext>
          </a:extLst>
        </p:spPr>
      </p:pic>
      <p:sp>
        <p:nvSpPr>
          <p:cNvPr id="70662" name="Text Box 6"/>
          <p:cNvSpPr txBox="1">
            <a:spLocks noChangeArrowheads="1"/>
          </p:cNvSpPr>
          <p:nvPr/>
        </p:nvSpPr>
        <p:spPr bwMode="auto">
          <a:xfrm>
            <a:off x="2987675" y="44450"/>
            <a:ext cx="3311525" cy="1066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400" b="1">
                <a:latin typeface="標楷體" panose="03000509000000000000" pitchFamily="65" charset="-120"/>
                <a:ea typeface="標楷體" panose="03000509000000000000" pitchFamily="65" charset="-120"/>
              </a:rPr>
              <a:t>祭祀狩獵塗朱牛骨刻辭</a:t>
            </a:r>
          </a:p>
          <a:p>
            <a:pPr algn="ctr"/>
            <a:r>
              <a:rPr lang="zh-TW" altLang="en-US" sz="2000">
                <a:latin typeface="標楷體" panose="03000509000000000000" pitchFamily="65" charset="-120"/>
                <a:ea typeface="標楷體" panose="03000509000000000000" pitchFamily="65" charset="-120"/>
              </a:rPr>
              <a:t>商代武丁時期  牛胛骨 </a:t>
            </a:r>
          </a:p>
          <a:p>
            <a:pPr algn="ctr"/>
            <a:r>
              <a:rPr lang="zh-TW" altLang="en-US" sz="2000">
                <a:latin typeface="標楷體" panose="03000509000000000000" pitchFamily="65" charset="-120"/>
                <a:ea typeface="標楷體" panose="03000509000000000000" pitchFamily="65" charset="-120"/>
              </a:rPr>
              <a:t>北京中國歷史博物館藏</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董作賓書法"/>
          <p:cNvPicPr>
            <a:picLocks noChangeAspect="1" noChangeArrowheads="1"/>
          </p:cNvPicPr>
          <p:nvPr/>
        </p:nvPicPr>
        <p:blipFill>
          <a:blip r:embed="rId2" cstate="email">
            <a:lum bright="-12000" contrast="48000"/>
            <a:extLst>
              <a:ext uri="{28A0092B-C50C-407E-A947-70E740481C1C}">
                <a14:useLocalDpi xmlns:a14="http://schemas.microsoft.com/office/drawing/2010/main"/>
              </a:ext>
            </a:extLst>
          </a:blip>
          <a:srcRect/>
          <a:stretch>
            <a:fillRect/>
          </a:stretch>
        </p:blipFill>
        <p:spPr bwMode="auto">
          <a:xfrm>
            <a:off x="1017588" y="96838"/>
            <a:ext cx="2898775" cy="6696075"/>
          </a:xfrm>
          <a:prstGeom prst="rect">
            <a:avLst/>
          </a:prstGeom>
          <a:noFill/>
          <a:extLst>
            <a:ext uri="{909E8E84-426E-40DD-AFC4-6F175D3DCCD1}">
              <a14:hiddenFill xmlns:a14="http://schemas.microsoft.com/office/drawing/2010/main">
                <a:solidFill>
                  <a:srgbClr val="FFFFFF"/>
                </a:solidFill>
              </a14:hiddenFill>
            </a:ext>
          </a:extLst>
        </p:spPr>
      </p:pic>
      <p:sp>
        <p:nvSpPr>
          <p:cNvPr id="72709" name="Text Box 5"/>
          <p:cNvSpPr txBox="1">
            <a:spLocks noChangeArrowheads="1"/>
          </p:cNvSpPr>
          <p:nvPr/>
        </p:nvSpPr>
        <p:spPr bwMode="auto">
          <a:xfrm>
            <a:off x="4356100" y="404813"/>
            <a:ext cx="4464050" cy="222726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800" b="1">
                <a:ea typeface="標楷體" panose="03000509000000000000" pitchFamily="65" charset="-120"/>
              </a:rPr>
              <a:t>董作賓是中國著名的考古學者，也是甲骨文的研究專家。左邊是他用甲骨文字形所創造出來的作品。猜一猜，對聯的內容為何？</a:t>
            </a:r>
          </a:p>
        </p:txBody>
      </p:sp>
      <p:sp>
        <p:nvSpPr>
          <p:cNvPr id="72710" name="Text Box 6"/>
          <p:cNvSpPr txBox="1">
            <a:spLocks noChangeArrowheads="1"/>
          </p:cNvSpPr>
          <p:nvPr/>
        </p:nvSpPr>
        <p:spPr bwMode="auto">
          <a:xfrm>
            <a:off x="4406900" y="2852738"/>
            <a:ext cx="4319588" cy="3544887"/>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3200" b="1">
                <a:ea typeface="標楷體" panose="03000509000000000000" pitchFamily="65" charset="-120"/>
              </a:rPr>
              <a:t>【</a:t>
            </a:r>
            <a:r>
              <a:rPr lang="zh-TW" altLang="en-US" sz="3200" b="1">
                <a:ea typeface="標楷體" panose="03000509000000000000" pitchFamily="65" charset="-120"/>
              </a:rPr>
              <a:t>解答篇</a:t>
            </a:r>
            <a:r>
              <a:rPr lang="en-US" altLang="zh-TW" sz="3200" b="1">
                <a:ea typeface="標楷體" panose="03000509000000000000" pitchFamily="65" charset="-120"/>
              </a:rPr>
              <a:t>】</a:t>
            </a:r>
            <a:endParaRPr lang="zh-TW" altLang="en-US" sz="3200" b="1">
              <a:ea typeface="標楷體" panose="03000509000000000000" pitchFamily="65" charset="-120"/>
            </a:endParaRPr>
          </a:p>
          <a:p>
            <a:pPr algn="ctr">
              <a:spcBef>
                <a:spcPct val="50000"/>
              </a:spcBef>
            </a:pPr>
            <a:r>
              <a:rPr lang="zh-TW" altLang="en-US" sz="3200" b="1">
                <a:ea typeface="標楷體" panose="03000509000000000000" pitchFamily="65" charset="-120"/>
              </a:rPr>
              <a:t>東邊日出西邊雨，</a:t>
            </a:r>
          </a:p>
          <a:p>
            <a:pPr algn="ctr">
              <a:spcBef>
                <a:spcPct val="50000"/>
              </a:spcBef>
            </a:pPr>
            <a:r>
              <a:rPr lang="zh-TW" altLang="en-US" sz="3200" b="1">
                <a:ea typeface="標楷體" panose="03000509000000000000" pitchFamily="65" charset="-120"/>
              </a:rPr>
              <a:t>一鳥不鳴山更幽，</a:t>
            </a:r>
          </a:p>
          <a:p>
            <a:pPr algn="ctr">
              <a:spcBef>
                <a:spcPct val="50000"/>
              </a:spcBef>
            </a:pPr>
            <a:r>
              <a:rPr lang="zh-TW" altLang="en-US" sz="3200" b="1">
                <a:ea typeface="標楷體" panose="03000509000000000000" pitchFamily="65" charset="-120"/>
              </a:rPr>
              <a:t>白下門東春已老，</a:t>
            </a:r>
          </a:p>
          <a:p>
            <a:pPr algn="ctr">
              <a:spcBef>
                <a:spcPct val="50000"/>
              </a:spcBef>
            </a:pPr>
            <a:r>
              <a:rPr lang="zh-TW" altLang="en-US" sz="3200" b="1">
                <a:ea typeface="標楷體" panose="03000509000000000000" pitchFamily="65" charset="-120"/>
              </a:rPr>
              <a:t>今來風雨又維舟。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2710">
                                            <p:bg/>
                                          </p:spTgt>
                                        </p:tgtEl>
                                        <p:attrNameLst>
                                          <p:attrName>style.visibility</p:attrName>
                                        </p:attrNameLst>
                                      </p:cBhvr>
                                      <p:to>
                                        <p:strVal val="visible"/>
                                      </p:to>
                                    </p:set>
                                    <p:animEffect transition="in" filter="fade">
                                      <p:cBhvr>
                                        <p:cTn id="7" dur="2000"/>
                                        <p:tgtEl>
                                          <p:spTgt spid="72710">
                                            <p:bg/>
                                          </p:spTgt>
                                        </p:tgtEl>
                                      </p:cBhvr>
                                    </p:animEffect>
                                    <p:anim calcmode="lin" valueType="num">
                                      <p:cBhvr>
                                        <p:cTn id="8" dur="2000" fill="hold"/>
                                        <p:tgtEl>
                                          <p:spTgt spid="72710">
                                            <p:bg/>
                                          </p:spTgt>
                                        </p:tgtEl>
                                        <p:attrNameLst>
                                          <p:attrName>style.rotation</p:attrName>
                                        </p:attrNameLst>
                                      </p:cBhvr>
                                      <p:tavLst>
                                        <p:tav tm="0">
                                          <p:val>
                                            <p:fltVal val="720"/>
                                          </p:val>
                                        </p:tav>
                                        <p:tav tm="100000">
                                          <p:val>
                                            <p:fltVal val="0"/>
                                          </p:val>
                                        </p:tav>
                                      </p:tavLst>
                                    </p:anim>
                                    <p:anim calcmode="lin" valueType="num">
                                      <p:cBhvr>
                                        <p:cTn id="9" dur="2000" fill="hold"/>
                                        <p:tgtEl>
                                          <p:spTgt spid="72710">
                                            <p:bg/>
                                          </p:spTgt>
                                        </p:tgtEl>
                                        <p:attrNameLst>
                                          <p:attrName>ppt_h</p:attrName>
                                        </p:attrNameLst>
                                      </p:cBhvr>
                                      <p:tavLst>
                                        <p:tav tm="0">
                                          <p:val>
                                            <p:fltVal val="0"/>
                                          </p:val>
                                        </p:tav>
                                        <p:tav tm="100000">
                                          <p:val>
                                            <p:strVal val="#ppt_h"/>
                                          </p:val>
                                        </p:tav>
                                      </p:tavLst>
                                    </p:anim>
                                    <p:anim calcmode="lin" valueType="num">
                                      <p:cBhvr>
                                        <p:cTn id="10" dur="2000" fill="hold"/>
                                        <p:tgtEl>
                                          <p:spTgt spid="72710">
                                            <p:bg/>
                                          </p:spTgt>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35" presetClass="entr" presetSubtype="0" fill="hold" nodeType="afterEffect">
                                  <p:stCondLst>
                                    <p:cond delay="0"/>
                                  </p:stCondLst>
                                  <p:childTnLst>
                                    <p:set>
                                      <p:cBhvr>
                                        <p:cTn id="13" dur="1" fill="hold">
                                          <p:stCondLst>
                                            <p:cond delay="0"/>
                                          </p:stCondLst>
                                        </p:cTn>
                                        <p:tgtEl>
                                          <p:spTgt spid="72710">
                                            <p:txEl>
                                              <p:pRg st="0" end="0"/>
                                            </p:txEl>
                                          </p:spTgt>
                                        </p:tgtEl>
                                        <p:attrNameLst>
                                          <p:attrName>style.visibility</p:attrName>
                                        </p:attrNameLst>
                                      </p:cBhvr>
                                      <p:to>
                                        <p:strVal val="visible"/>
                                      </p:to>
                                    </p:set>
                                    <p:animEffect transition="in" filter="fade">
                                      <p:cBhvr>
                                        <p:cTn id="14" dur="2000"/>
                                        <p:tgtEl>
                                          <p:spTgt spid="72710">
                                            <p:txEl>
                                              <p:pRg st="0" end="0"/>
                                            </p:txEl>
                                          </p:spTgt>
                                        </p:tgtEl>
                                      </p:cBhvr>
                                    </p:animEffect>
                                    <p:anim calcmode="lin" valueType="num">
                                      <p:cBhvr>
                                        <p:cTn id="15" dur="2000" fill="hold"/>
                                        <p:tgtEl>
                                          <p:spTgt spid="72710">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72710">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72710">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2710">
                                            <p:txEl>
                                              <p:pRg st="1" end="1"/>
                                            </p:txEl>
                                          </p:spTgt>
                                        </p:tgtEl>
                                        <p:attrNameLst>
                                          <p:attrName>style.visibility</p:attrName>
                                        </p:attrNameLst>
                                      </p:cBhvr>
                                      <p:to>
                                        <p:strVal val="visible"/>
                                      </p:to>
                                    </p:set>
                                    <p:animEffect transition="in" filter="fade">
                                      <p:cBhvr>
                                        <p:cTn id="22" dur="2000"/>
                                        <p:tgtEl>
                                          <p:spTgt spid="72710">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2710">
                                            <p:txEl>
                                              <p:pRg st="2" end="2"/>
                                            </p:txEl>
                                          </p:spTgt>
                                        </p:tgtEl>
                                        <p:attrNameLst>
                                          <p:attrName>style.visibility</p:attrName>
                                        </p:attrNameLst>
                                      </p:cBhvr>
                                      <p:to>
                                        <p:strVal val="visible"/>
                                      </p:to>
                                    </p:set>
                                    <p:animEffect transition="in" filter="fade">
                                      <p:cBhvr>
                                        <p:cTn id="27" dur="2000"/>
                                        <p:tgtEl>
                                          <p:spTgt spid="72710">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2710">
                                            <p:txEl>
                                              <p:pRg st="3" end="3"/>
                                            </p:txEl>
                                          </p:spTgt>
                                        </p:tgtEl>
                                        <p:attrNameLst>
                                          <p:attrName>style.visibility</p:attrName>
                                        </p:attrNameLst>
                                      </p:cBhvr>
                                      <p:to>
                                        <p:strVal val="visible"/>
                                      </p:to>
                                    </p:set>
                                    <p:animEffect transition="in" filter="fade">
                                      <p:cBhvr>
                                        <p:cTn id="32" dur="2000"/>
                                        <p:tgtEl>
                                          <p:spTgt spid="72710">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2710">
                                            <p:txEl>
                                              <p:pRg st="4" end="4"/>
                                            </p:txEl>
                                          </p:spTgt>
                                        </p:tgtEl>
                                        <p:attrNameLst>
                                          <p:attrName>style.visibility</p:attrName>
                                        </p:attrNameLst>
                                      </p:cBhvr>
                                      <p:to>
                                        <p:strVal val="visible"/>
                                      </p:to>
                                    </p:set>
                                    <p:animEffect transition="in" filter="fade">
                                      <p:cBhvr>
                                        <p:cTn id="37" dur="2000"/>
                                        <p:tgtEl>
                                          <p:spTgt spid="727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uiExpan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香港中國文化研究院"/>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404813"/>
            <a:ext cx="8713788" cy="5537200"/>
          </a:xfrm>
          <a:prstGeom prst="rect">
            <a:avLst/>
          </a:prstGeom>
          <a:noFill/>
          <a:extLst>
            <a:ext uri="{909E8E84-426E-40DD-AFC4-6F175D3DCCD1}">
              <a14:hiddenFill xmlns:a14="http://schemas.microsoft.com/office/drawing/2010/main">
                <a:solidFill>
                  <a:srgbClr val="FFFFFF"/>
                </a:solidFill>
              </a14:hiddenFill>
            </a:ext>
          </a:extLst>
        </p:spPr>
      </p:pic>
      <p:sp>
        <p:nvSpPr>
          <p:cNvPr id="73733" name="Text Box 5"/>
          <p:cNvSpPr txBox="1">
            <a:spLocks noChangeArrowheads="1"/>
          </p:cNvSpPr>
          <p:nvPr/>
        </p:nvSpPr>
        <p:spPr bwMode="auto">
          <a:xfrm>
            <a:off x="323850" y="6165850"/>
            <a:ext cx="8569325" cy="488950"/>
          </a:xfrm>
          <a:prstGeom prst="rect">
            <a:avLst/>
          </a:prstGeom>
          <a:solidFill>
            <a:srgbClr val="FFFF99"/>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400" b="1">
                <a:ea typeface="標楷體" panose="03000509000000000000" pitchFamily="65" charset="-120"/>
              </a:rPr>
              <a:t>從甲骨文中可見到中國造字的六書法則。圖：中國文化研究院</a:t>
            </a:r>
          </a:p>
        </p:txBody>
      </p:sp>
      <p:pic>
        <p:nvPicPr>
          <p:cNvPr id="73734" name="Picture 6" descr="香港中國文化研究院-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525463"/>
            <a:ext cx="8713788" cy="5208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散氏盤-故宮博物院藏-維基"/>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6988"/>
            <a:ext cx="9144000" cy="6884988"/>
          </a:xfrm>
          <a:prstGeom prst="rect">
            <a:avLst/>
          </a:prstGeom>
          <a:noFill/>
          <a:extLst>
            <a:ext uri="{909E8E84-426E-40DD-AFC4-6F175D3DCCD1}">
              <a14:hiddenFill xmlns:a14="http://schemas.microsoft.com/office/drawing/2010/main">
                <a:solidFill>
                  <a:srgbClr val="FFFFFF"/>
                </a:solidFill>
              </a14:hiddenFill>
            </a:ext>
          </a:extLst>
        </p:spPr>
      </p:pic>
      <p:sp>
        <p:nvSpPr>
          <p:cNvPr id="74754" name="Rectangle 2"/>
          <p:cNvSpPr>
            <a:spLocks noGrp="1" noChangeArrowheads="1"/>
          </p:cNvSpPr>
          <p:nvPr>
            <p:ph type="title"/>
          </p:nvPr>
        </p:nvSpPr>
        <p:spPr bwMode="auto">
          <a:xfrm>
            <a:off x="0" y="2708275"/>
            <a:ext cx="871378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r>
              <a:rPr lang="zh-TW" sz="9600" smtClean="0">
                <a:ln>
                  <a:noFill/>
                </a:ln>
                <a:solidFill>
                  <a:srgbClr val="FFFF00"/>
                </a:solidFill>
                <a:effectLst/>
                <a:ea typeface="華康新篆體" panose="030F0509000000000000" pitchFamily="65" charset="-120"/>
              </a:rPr>
              <a:t>篆書～金文</a:t>
            </a:r>
            <a:endParaRPr lang="en-US" altLang="zh-TW" sz="9600" smtClean="0">
              <a:ln>
                <a:noFill/>
              </a:ln>
              <a:solidFill>
                <a:srgbClr val="FFFF00"/>
              </a:solidFill>
              <a:effectLst/>
              <a:ea typeface="華康新篆體" panose="030F0509000000000000" pitchFamily="65" charset="-120"/>
            </a:endParaRPr>
          </a:p>
        </p:txBody>
      </p:sp>
      <p:sp>
        <p:nvSpPr>
          <p:cNvPr id="74757" name="Text Box 5"/>
          <p:cNvSpPr txBox="1">
            <a:spLocks noChangeArrowheads="1"/>
          </p:cNvSpPr>
          <p:nvPr/>
        </p:nvSpPr>
        <p:spPr bwMode="auto">
          <a:xfrm>
            <a:off x="3924300" y="6302375"/>
            <a:ext cx="496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2000" b="1">
                <a:latin typeface="華康新篆體" panose="030F0509000000000000" pitchFamily="65" charset="-120"/>
                <a:ea typeface="華康新篆體" panose="030F0509000000000000" pitchFamily="65" charset="-120"/>
              </a:rPr>
              <a:t>散氏盤 故宮博物院藏 引自維基百科</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zh-TW" sz="6000" b="0" smtClean="0">
                <a:ln>
                  <a:noFill/>
                </a:ln>
                <a:solidFill>
                  <a:schemeClr val="tx1"/>
                </a:solidFill>
                <a:effectLst/>
                <a:ea typeface="華康唐風隸W5" panose="03000509000000000000" pitchFamily="65" charset="-120"/>
              </a:rPr>
              <a:t>金文小檔案</a:t>
            </a:r>
          </a:p>
        </p:txBody>
      </p:sp>
      <p:sp>
        <p:nvSpPr>
          <p:cNvPr id="75779" name="Rectangle 3"/>
          <p:cNvSpPr>
            <a:spLocks noGrp="1"/>
          </p:cNvSpPr>
          <p:nvPr>
            <p:ph type="body" idx="1"/>
          </p:nvPr>
        </p:nvSpPr>
        <p:spPr>
          <a:xfrm>
            <a:off x="457200" y="1600200"/>
            <a:ext cx="8507413" cy="4525963"/>
          </a:xfrm>
        </p:spPr>
        <p:txBody>
          <a:bodyPr/>
          <a:lstStyle/>
          <a:p>
            <a:pPr marL="295275" indent="-295275">
              <a:lnSpc>
                <a:spcPct val="120000"/>
              </a:lnSpc>
              <a:buFont typeface="Wingdings 2" panose="05020102010507070707" pitchFamily="18" charset="2"/>
              <a:buNone/>
            </a:pPr>
            <a:r>
              <a:rPr lang="en-US" altLang="zh-TW" b="1" smtClean="0">
                <a:ea typeface="標楷體" panose="03000509000000000000" pitchFamily="65" charset="-120"/>
              </a:rPr>
              <a:t>1.</a:t>
            </a:r>
            <a:r>
              <a:rPr lang="zh-TW" altLang="en-US" b="1" smtClean="0">
                <a:ea typeface="標楷體" panose="03000509000000000000" pitchFamily="65" charset="-120"/>
              </a:rPr>
              <a:t>鑄於金屬銅器上，因此稱為「金文」，這些青銅器中以「鐘」和「鼎」較著名，所以又稱作「鐘鼎文」。</a:t>
            </a:r>
          </a:p>
          <a:p>
            <a:pPr marL="295275" indent="-295275">
              <a:lnSpc>
                <a:spcPct val="120000"/>
              </a:lnSpc>
              <a:buFont typeface="Wingdings 2" panose="05020102010507070707" pitchFamily="18" charset="2"/>
              <a:buNone/>
            </a:pPr>
            <a:r>
              <a:rPr lang="en-US" altLang="zh-TW" b="1" smtClean="0">
                <a:ea typeface="標楷體" panose="03000509000000000000" pitchFamily="65" charset="-120"/>
              </a:rPr>
              <a:t>2.</a:t>
            </a:r>
            <a:r>
              <a:rPr lang="zh-TW" altLang="en-US" b="1" smtClean="0">
                <a:ea typeface="標楷體" panose="03000509000000000000" pitchFamily="65" charset="-120"/>
              </a:rPr>
              <a:t>流行在西周時代的文字，距今</a:t>
            </a:r>
            <a:r>
              <a:rPr lang="en-US" altLang="zh-TW" b="1" smtClean="0">
                <a:ea typeface="標楷體" panose="03000509000000000000" pitchFamily="65" charset="-120"/>
              </a:rPr>
              <a:t>2800</a:t>
            </a:r>
            <a:r>
              <a:rPr lang="zh-TW" altLang="en-US" b="1" smtClean="0">
                <a:ea typeface="標楷體" panose="03000509000000000000" pitchFamily="65" charset="-120"/>
              </a:rPr>
              <a:t>年左右。</a:t>
            </a:r>
          </a:p>
          <a:p>
            <a:pPr marL="295275" indent="-295275">
              <a:lnSpc>
                <a:spcPct val="120000"/>
              </a:lnSpc>
              <a:buFont typeface="Wingdings 2" panose="05020102010507070707" pitchFamily="18" charset="2"/>
              <a:buNone/>
            </a:pPr>
            <a:r>
              <a:rPr lang="en-US" altLang="zh-TW" b="1" smtClean="0">
                <a:ea typeface="標楷體" panose="03000509000000000000" pitchFamily="65" charset="-120"/>
              </a:rPr>
              <a:t>3.</a:t>
            </a:r>
            <a:r>
              <a:rPr lang="zh-TW" altLang="en-US" b="1" smtClean="0">
                <a:ea typeface="標楷體" panose="03000509000000000000" pitchFamily="65" charset="-120"/>
              </a:rPr>
              <a:t>金文的筆畫粗細趨向一致，均勻圓潤，行款整齊。台灣的故宮博物院可以見到的著名作品有：毛公鼎、散氏盤、宗周鐘。</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200701111047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3438" y="260350"/>
            <a:ext cx="4117975" cy="5400675"/>
          </a:xfrm>
          <a:prstGeom prst="rect">
            <a:avLst/>
          </a:prstGeom>
          <a:noFill/>
          <a:extLst>
            <a:ext uri="{909E8E84-426E-40DD-AFC4-6F175D3DCCD1}">
              <a14:hiddenFill xmlns:a14="http://schemas.microsoft.com/office/drawing/2010/main">
                <a:solidFill>
                  <a:srgbClr val="FFFFFF"/>
                </a:solidFill>
              </a14:hiddenFill>
            </a:ext>
          </a:extLst>
        </p:spPr>
      </p:pic>
      <p:pic>
        <p:nvPicPr>
          <p:cNvPr id="79877" name="Picture 5" descr="宗周鐘-故宮博物院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50" y="260350"/>
            <a:ext cx="3640138" cy="5400675"/>
          </a:xfrm>
          <a:prstGeom prst="rect">
            <a:avLst/>
          </a:prstGeom>
          <a:noFill/>
          <a:extLst>
            <a:ext uri="{909E8E84-426E-40DD-AFC4-6F175D3DCCD1}">
              <a14:hiddenFill xmlns:a14="http://schemas.microsoft.com/office/drawing/2010/main">
                <a:solidFill>
                  <a:srgbClr val="FFFFFF"/>
                </a:solidFill>
              </a14:hiddenFill>
            </a:ext>
          </a:extLst>
        </p:spPr>
      </p:pic>
      <p:sp>
        <p:nvSpPr>
          <p:cNvPr id="79878" name="Text Box 6"/>
          <p:cNvSpPr txBox="1">
            <a:spLocks noChangeArrowheads="1"/>
          </p:cNvSpPr>
          <p:nvPr/>
        </p:nvSpPr>
        <p:spPr bwMode="auto">
          <a:xfrm>
            <a:off x="539750" y="5734050"/>
            <a:ext cx="8208963" cy="984250"/>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800" b="1">
                <a:ea typeface="標楷體" panose="03000509000000000000" pitchFamily="65" charset="-120"/>
              </a:rPr>
              <a:t>宗周鐘與西周早期的方鼎，金文常鑄於這些青銅器物之上，所以又稱鐘鼎文。圖：數位化的藝術廊道</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2" name="Picture 6" descr="散氏盤-故宮博物院-數位化藝術廊道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836613"/>
            <a:ext cx="6911975" cy="5133975"/>
          </a:xfrm>
          <a:prstGeom prst="rect">
            <a:avLst/>
          </a:prstGeom>
          <a:noFill/>
          <a:extLst>
            <a:ext uri="{909E8E84-426E-40DD-AFC4-6F175D3DCCD1}">
              <a14:hiddenFill xmlns:a14="http://schemas.microsoft.com/office/drawing/2010/main">
                <a:solidFill>
                  <a:srgbClr val="FFFFFF"/>
                </a:solidFill>
              </a14:hiddenFill>
            </a:ext>
          </a:extLst>
        </p:spPr>
      </p:pic>
      <p:pic>
        <p:nvPicPr>
          <p:cNvPr id="80900" name="Picture 4" descr="散氏盤拓片--書法空間"/>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063" y="188913"/>
            <a:ext cx="6481762" cy="6408737"/>
          </a:xfrm>
          <a:prstGeom prst="rect">
            <a:avLst/>
          </a:prstGeom>
          <a:noFill/>
          <a:extLst>
            <a:ext uri="{909E8E84-426E-40DD-AFC4-6F175D3DCCD1}">
              <a14:hiddenFill xmlns:a14="http://schemas.microsoft.com/office/drawing/2010/main">
                <a:solidFill>
                  <a:srgbClr val="FFFFFF"/>
                </a:solidFill>
              </a14:hiddenFill>
            </a:ext>
          </a:extLst>
        </p:spPr>
      </p:pic>
      <p:sp>
        <p:nvSpPr>
          <p:cNvPr id="80901" name="Text Box 5"/>
          <p:cNvSpPr txBox="1">
            <a:spLocks noChangeArrowheads="1"/>
          </p:cNvSpPr>
          <p:nvPr/>
        </p:nvSpPr>
        <p:spPr bwMode="auto">
          <a:xfrm>
            <a:off x="7507288" y="188913"/>
            <a:ext cx="1374775" cy="6335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zh-TW" altLang="en-US" sz="2600" b="1">
                <a:ea typeface="標楷體" panose="03000509000000000000" pitchFamily="65" charset="-120"/>
              </a:rPr>
              <a:t>散氏盤、拓片與部分譯文，故宮博物院典藏</a:t>
            </a:r>
          </a:p>
          <a:p>
            <a:r>
              <a:rPr lang="zh-TW" altLang="en-US" sz="2600" b="1">
                <a:ea typeface="標楷體" panose="03000509000000000000" pitchFamily="65" charset="-120"/>
              </a:rPr>
              <a:t>圖：維基百科、數位化藝術廊道、譯文引自</a:t>
            </a:r>
            <a:r>
              <a:rPr lang="en-US" altLang="zh-TW" sz="2600" b="1">
                <a:ea typeface="標楷體" panose="03000509000000000000" pitchFamily="65" charset="-120"/>
              </a:rPr>
              <a:t>《</a:t>
            </a:r>
            <a:r>
              <a:rPr lang="zh-TW" altLang="en-US" sz="2600" b="1">
                <a:ea typeface="標楷體" panose="03000509000000000000" pitchFamily="65" charset="-120"/>
              </a:rPr>
              <a:t>數位典藏與數位學習聯合目錄</a:t>
            </a:r>
            <a:r>
              <a:rPr lang="en-US" altLang="zh-TW" sz="2600" b="1">
                <a:ea typeface="標楷體" panose="03000509000000000000" pitchFamily="65" charset="-120"/>
              </a:rPr>
              <a:t>》</a:t>
            </a:r>
          </a:p>
        </p:txBody>
      </p:sp>
      <p:pic>
        <p:nvPicPr>
          <p:cNvPr id="80903" name="Picture 7" descr="散氏盤譯文"/>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138" y="188913"/>
            <a:ext cx="4043362" cy="6408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fade">
                                      <p:cBhvr>
                                        <p:cTn id="7" dur="2000"/>
                                        <p:tgtEl>
                                          <p:spTgt spid="809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0903"/>
                                        </p:tgtEl>
                                        <p:attrNameLst>
                                          <p:attrName>style.visibility</p:attrName>
                                        </p:attrNameLst>
                                      </p:cBhvr>
                                      <p:to>
                                        <p:strVal val="visible"/>
                                      </p:to>
                                    </p:set>
                                    <p:animEffect transition="in" filter="fade">
                                      <p:cBhvr>
                                        <p:cTn id="12" dur="500"/>
                                        <p:tgtEl>
                                          <p:spTgt spid="80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毛公鼎-故宮博物院"/>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400" y="138113"/>
            <a:ext cx="4248150" cy="4248150"/>
          </a:xfrm>
          <a:prstGeom prst="rect">
            <a:avLst/>
          </a:prstGeom>
          <a:noFill/>
          <a:extLst>
            <a:ext uri="{909E8E84-426E-40DD-AFC4-6F175D3DCCD1}">
              <a14:hiddenFill xmlns:a14="http://schemas.microsoft.com/office/drawing/2010/main">
                <a:solidFill>
                  <a:srgbClr val="FFFFFF"/>
                </a:solidFill>
              </a14:hiddenFill>
            </a:ext>
          </a:extLst>
        </p:spPr>
      </p:pic>
      <p:sp>
        <p:nvSpPr>
          <p:cNvPr id="82950" name="Text Box 6"/>
          <p:cNvSpPr txBox="1">
            <a:spLocks noChangeArrowheads="1"/>
          </p:cNvSpPr>
          <p:nvPr/>
        </p:nvSpPr>
        <p:spPr bwMode="auto">
          <a:xfrm>
            <a:off x="0" y="4365625"/>
            <a:ext cx="4284663"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400" b="1">
                <a:latin typeface="標楷體" panose="03000509000000000000" pitchFamily="65" charset="-120"/>
                <a:ea typeface="標楷體" panose="03000509000000000000" pitchFamily="65" charset="-120"/>
              </a:rPr>
              <a:t>毛公鼎於</a:t>
            </a:r>
            <a:r>
              <a:rPr lang="en-US" altLang="zh-TW" sz="2400" b="1">
                <a:latin typeface="標楷體" panose="03000509000000000000" pitchFamily="65" charset="-120"/>
                <a:ea typeface="標楷體" panose="03000509000000000000" pitchFamily="65" charset="-120"/>
              </a:rPr>
              <a:t>1814</a:t>
            </a:r>
            <a:r>
              <a:rPr lang="zh-TW" altLang="en-US" sz="2400" b="1">
                <a:latin typeface="標楷體" panose="03000509000000000000" pitchFamily="65" charset="-120"/>
                <a:ea typeface="標楷體" panose="03000509000000000000" pitchFamily="65" charset="-120"/>
              </a:rPr>
              <a:t>被挖掘出土，其內有</a:t>
            </a:r>
            <a:r>
              <a:rPr lang="en-US" altLang="zh-TW" sz="2400" b="1">
                <a:latin typeface="標楷體" panose="03000509000000000000" pitchFamily="65" charset="-120"/>
                <a:ea typeface="標楷體" panose="03000509000000000000" pitchFamily="65" charset="-120"/>
              </a:rPr>
              <a:t>500</a:t>
            </a:r>
            <a:r>
              <a:rPr lang="zh-TW" altLang="en-US" sz="2400" b="1">
                <a:latin typeface="標楷體" panose="03000509000000000000" pitchFamily="65" charset="-120"/>
                <a:ea typeface="標楷體" panose="03000509000000000000" pitchFamily="65" charset="-120"/>
              </a:rPr>
              <a:t>字銘文，為現今所知最長的青銅器銘文，深具歷史價值。也是故宮博物院中極其重要的典藏文物。</a:t>
            </a:r>
          </a:p>
          <a:p>
            <a:pPr algn="ctr">
              <a:spcBef>
                <a:spcPct val="50000"/>
              </a:spcBef>
            </a:pPr>
            <a:r>
              <a:rPr lang="zh-TW" altLang="en-US" b="1">
                <a:latin typeface="標楷體" panose="03000509000000000000" pitchFamily="65" charset="-120"/>
                <a:ea typeface="標楷體" panose="03000509000000000000" pitchFamily="65" charset="-120"/>
              </a:rPr>
              <a:t>圖：</a:t>
            </a:r>
            <a:r>
              <a:rPr lang="en-US" altLang="zh-TW" b="1">
                <a:ea typeface="標楷體" panose="03000509000000000000" pitchFamily="65" charset="-120"/>
              </a:rPr>
              <a:t>《</a:t>
            </a:r>
            <a:r>
              <a:rPr lang="zh-TW" altLang="en-US" b="1">
                <a:ea typeface="標楷體" panose="03000509000000000000" pitchFamily="65" charset="-120"/>
              </a:rPr>
              <a:t>數位典藏與數位學習聯合目錄</a:t>
            </a:r>
            <a:r>
              <a:rPr lang="en-US" altLang="zh-TW" b="1">
                <a:ea typeface="標楷體" panose="03000509000000000000" pitchFamily="65" charset="-120"/>
              </a:rPr>
              <a:t>》</a:t>
            </a:r>
            <a:endParaRPr lang="zh-TW" altLang="en-US" b="1">
              <a:ea typeface="標楷體" panose="03000509000000000000" pitchFamily="65" charset="-120"/>
            </a:endParaRPr>
          </a:p>
        </p:txBody>
      </p:sp>
      <p:pic>
        <p:nvPicPr>
          <p:cNvPr id="82952" name="Picture 8" descr="主要題名：毛公鼎其他題名：毛公鼎"/>
          <p:cNvPicPr>
            <a:picLocks noChangeAspect="1" noChangeArrowheads="1"/>
          </p:cNvPicPr>
          <p:nvPr/>
        </p:nvPicPr>
        <p:blipFill>
          <a:blip r:embed="rId3" cstate="email">
            <a:lum contrast="18000"/>
            <a:extLst>
              <a:ext uri="{28A0092B-C50C-407E-A947-70E740481C1C}">
                <a14:useLocalDpi xmlns:a14="http://schemas.microsoft.com/office/drawing/2010/main"/>
              </a:ext>
            </a:extLst>
          </a:blip>
          <a:srcRect/>
          <a:stretch>
            <a:fillRect/>
          </a:stretch>
        </p:blipFill>
        <p:spPr bwMode="auto">
          <a:xfrm>
            <a:off x="4427538" y="109538"/>
            <a:ext cx="4511675" cy="6453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zh-TW" sz="5400" b="0" smtClean="0">
                <a:ln>
                  <a:noFill/>
                </a:ln>
                <a:solidFill>
                  <a:schemeClr val="tx1"/>
                </a:solidFill>
                <a:effectLst/>
                <a:ea typeface="華康唐風隸W5" panose="03000509000000000000" pitchFamily="65" charset="-120"/>
              </a:rPr>
              <a:t>一、文字起源的傳說</a:t>
            </a:r>
          </a:p>
        </p:txBody>
      </p:sp>
      <p:sp>
        <p:nvSpPr>
          <p:cNvPr id="64515" name="Rectangle 3"/>
          <p:cNvSpPr>
            <a:spLocks noGrp="1"/>
          </p:cNvSpPr>
          <p:nvPr>
            <p:ph type="body" idx="1"/>
          </p:nvPr>
        </p:nvSpPr>
        <p:spPr/>
        <p:txBody>
          <a:bodyPr/>
          <a:lstStyle/>
          <a:p>
            <a:r>
              <a:rPr lang="zh-TW" altLang="en-US" b="1" smtClean="0">
                <a:latin typeface="標楷體" panose="03000509000000000000" pitchFamily="65" charset="-120"/>
                <a:ea typeface="標楷體" panose="03000509000000000000" pitchFamily="65" charset="-120"/>
              </a:rPr>
              <a:t>東漢許慎</a:t>
            </a:r>
            <a:r>
              <a:rPr lang="en-US" altLang="zh-TW" b="1" smtClean="0">
                <a:latin typeface="標楷體" panose="03000509000000000000" pitchFamily="65" charset="-120"/>
                <a:ea typeface="標楷體" panose="03000509000000000000" pitchFamily="65" charset="-120"/>
              </a:rPr>
              <a:t>《</a:t>
            </a:r>
            <a:r>
              <a:rPr lang="zh-TW" altLang="en-US" b="1" smtClean="0">
                <a:latin typeface="標楷體" panose="03000509000000000000" pitchFamily="65" charset="-120"/>
                <a:ea typeface="標楷體" panose="03000509000000000000" pitchFamily="65" charset="-120"/>
              </a:rPr>
              <a:t>說文解字</a:t>
            </a:r>
            <a:r>
              <a:rPr lang="en-US" altLang="zh-TW" b="1" smtClean="0">
                <a:latin typeface="標楷體" panose="03000509000000000000" pitchFamily="65" charset="-120"/>
                <a:ea typeface="標楷體" panose="03000509000000000000" pitchFamily="65" charset="-120"/>
              </a:rPr>
              <a:t>•</a:t>
            </a:r>
            <a:r>
              <a:rPr lang="zh-TW" altLang="en-US" b="1" smtClean="0">
                <a:latin typeface="標楷體" panose="03000509000000000000" pitchFamily="65" charset="-120"/>
                <a:ea typeface="標楷體" panose="03000509000000000000" pitchFamily="65" charset="-120"/>
              </a:rPr>
              <a:t>序</a:t>
            </a:r>
            <a:r>
              <a:rPr lang="en-US" altLang="zh-TW" b="1" smtClean="0">
                <a:latin typeface="標楷體" panose="03000509000000000000" pitchFamily="65" charset="-120"/>
                <a:ea typeface="標楷體" panose="03000509000000000000" pitchFamily="65" charset="-120"/>
              </a:rPr>
              <a:t>》</a:t>
            </a:r>
            <a:r>
              <a:rPr lang="zh-TW" altLang="en-US" b="1" smtClean="0">
                <a:latin typeface="標楷體" panose="03000509000000000000" pitchFamily="65" charset="-120"/>
                <a:ea typeface="標楷體" panose="03000509000000000000" pitchFamily="65" charset="-120"/>
              </a:rPr>
              <a:t>：</a:t>
            </a:r>
          </a:p>
          <a:p>
            <a:pPr>
              <a:spcBef>
                <a:spcPct val="45000"/>
              </a:spcBef>
              <a:spcAft>
                <a:spcPct val="45000"/>
              </a:spcAft>
              <a:buFont typeface="Wingdings 2" panose="05020102010507070707" pitchFamily="18" charset="2"/>
              <a:buNone/>
            </a:pPr>
            <a:r>
              <a:rPr lang="zh-TW" altLang="en-US" b="1" smtClean="0">
                <a:solidFill>
                  <a:srgbClr val="FF33CC"/>
                </a:solidFill>
                <a:latin typeface="標楷體" panose="03000509000000000000" pitchFamily="65" charset="-120"/>
                <a:ea typeface="標楷體" panose="03000509000000000000" pitchFamily="65" charset="-120"/>
              </a:rPr>
              <a:t> 「黃帝之史倉頡，見鳥獸蹄迒之跡，知分理 之可相別異也，初造書契。」</a:t>
            </a:r>
          </a:p>
          <a:p>
            <a:pPr>
              <a:lnSpc>
                <a:spcPct val="110000"/>
              </a:lnSpc>
            </a:pPr>
            <a:r>
              <a:rPr lang="zh-TW" altLang="en-US" b="1" smtClean="0">
                <a:latin typeface="標楷體" panose="03000509000000000000" pitchFamily="65" charset="-120"/>
                <a:ea typeface="標楷體" panose="03000509000000000000" pitchFamily="65" charset="-120"/>
              </a:rPr>
              <a:t>新石器時代就已經出現類似文字的符號。</a:t>
            </a:r>
          </a:p>
          <a:p>
            <a:pPr>
              <a:lnSpc>
                <a:spcPct val="110000"/>
              </a:lnSpc>
            </a:pPr>
            <a:r>
              <a:rPr lang="zh-TW" altLang="en-US" b="1" smtClean="0">
                <a:latin typeface="標楷體" panose="03000509000000000000" pitchFamily="65" charset="-120"/>
                <a:ea typeface="標楷體" panose="03000509000000000000" pitchFamily="65" charset="-120"/>
              </a:rPr>
              <a:t>現代學者認為：文字是人類社會集體的創作，倉頡當是中國古代最早搜集整理創造文字的一位著名人物。</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755650" y="836613"/>
            <a:ext cx="3754438" cy="5113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zh-TW" sz="8800" smtClean="0">
                <a:ln>
                  <a:noFill/>
                </a:ln>
                <a:solidFill>
                  <a:schemeClr val="tx1"/>
                </a:solidFill>
                <a:effectLst/>
                <a:latin typeface="華康新篆體" panose="030F0509000000000000" pitchFamily="65" charset="-120"/>
                <a:ea typeface="華康新篆體" panose="030F0509000000000000" pitchFamily="65" charset="-120"/>
              </a:rPr>
              <a:t>大 篆石鼓文</a:t>
            </a:r>
            <a:br>
              <a:rPr lang="zh-TW" sz="8800" smtClean="0">
                <a:ln>
                  <a:noFill/>
                </a:ln>
                <a:solidFill>
                  <a:schemeClr val="tx1"/>
                </a:solidFill>
                <a:effectLst/>
                <a:latin typeface="華康新篆體" panose="030F0509000000000000" pitchFamily="65" charset="-120"/>
                <a:ea typeface="華康新篆體" panose="030F0509000000000000" pitchFamily="65" charset="-120"/>
              </a:rPr>
            </a:br>
            <a:r>
              <a:rPr lang="zh-TW" sz="8800" smtClean="0">
                <a:ln>
                  <a:noFill/>
                </a:ln>
                <a:solidFill>
                  <a:schemeClr val="tx1"/>
                </a:solidFill>
                <a:effectLst/>
                <a:latin typeface="華康新篆體" panose="030F0509000000000000" pitchFamily="65" charset="-120"/>
                <a:ea typeface="華康新篆體" panose="030F0509000000000000" pitchFamily="65" charset="-120"/>
              </a:rPr>
              <a:t>籀 文</a:t>
            </a:r>
          </a:p>
        </p:txBody>
      </p:sp>
      <p:pic>
        <p:nvPicPr>
          <p:cNvPr id="83976" name="Picture 8" descr="Shiguwe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16463" y="333375"/>
            <a:ext cx="3221037" cy="5903913"/>
          </a:xfrm>
          <a:prstGeom prst="rect">
            <a:avLst/>
          </a:prstGeom>
          <a:noFill/>
          <a:extLst>
            <a:ext uri="{909E8E84-426E-40DD-AFC4-6F175D3DCCD1}">
              <a14:hiddenFill xmlns:a14="http://schemas.microsoft.com/office/drawing/2010/main">
                <a:solidFill>
                  <a:srgbClr val="FFFFFF"/>
                </a:solidFill>
              </a14:hiddenFill>
            </a:ext>
          </a:extLst>
        </p:spPr>
      </p:pic>
      <p:sp>
        <p:nvSpPr>
          <p:cNvPr id="83977" name="Text Box 9"/>
          <p:cNvSpPr txBox="1">
            <a:spLocks noChangeArrowheads="1"/>
          </p:cNvSpPr>
          <p:nvPr/>
        </p:nvSpPr>
        <p:spPr bwMode="auto">
          <a:xfrm>
            <a:off x="5003800" y="6230938"/>
            <a:ext cx="28082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1">
                <a:ea typeface="華康新篆體" panose="030F0509000000000000" pitchFamily="65" charset="-120"/>
              </a:rPr>
              <a:t>石鼓文作品～維基百科</a:t>
            </a:r>
          </a:p>
        </p:txBody>
      </p:sp>
      <p:sp>
        <p:nvSpPr>
          <p:cNvPr id="83978" name="Text Box 10"/>
          <p:cNvSpPr txBox="1">
            <a:spLocks noChangeArrowheads="1"/>
          </p:cNvSpPr>
          <p:nvPr/>
        </p:nvSpPr>
        <p:spPr bwMode="auto">
          <a:xfrm>
            <a:off x="971550" y="404813"/>
            <a:ext cx="360045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2400" b="1">
                <a:ea typeface="標楷體" panose="03000509000000000000" pitchFamily="65" charset="-120"/>
              </a:rPr>
              <a:t>春秋戰國時代～秦國文字</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p:cNvSpPr>
          <p:nvPr>
            <p:ph type="body" idx="1"/>
          </p:nvPr>
        </p:nvSpPr>
        <p:spPr>
          <a:xfrm>
            <a:off x="457200" y="3789363"/>
            <a:ext cx="8229600" cy="2735262"/>
          </a:xfrm>
        </p:spPr>
        <p:txBody>
          <a:bodyPr/>
          <a:lstStyle/>
          <a:p>
            <a:pPr>
              <a:spcBef>
                <a:spcPct val="0"/>
              </a:spcBef>
            </a:pPr>
            <a:r>
              <a:rPr lang="zh-TW" altLang="en-US" sz="2800" b="1" smtClean="0">
                <a:latin typeface="標楷體" panose="03000509000000000000" pitchFamily="65" charset="-120"/>
                <a:ea typeface="標楷體" panose="03000509000000000000" pitchFamily="65" charset="-120"/>
              </a:rPr>
              <a:t>石鼓文是春秋戰國時代的秦國文字。</a:t>
            </a:r>
          </a:p>
          <a:p>
            <a:pPr>
              <a:spcBef>
                <a:spcPct val="0"/>
              </a:spcBef>
            </a:pPr>
            <a:r>
              <a:rPr lang="zh-TW" altLang="en-US" sz="2800" b="1" smtClean="0">
                <a:latin typeface="標楷體" panose="03000509000000000000" pitchFamily="65" charset="-120"/>
                <a:ea typeface="標楷體" panose="03000509000000000000" pitchFamily="65" charset="-120"/>
              </a:rPr>
              <a:t>對後來的秦朝小篆有很大影響，在書法史上有重要地位。</a:t>
            </a:r>
          </a:p>
          <a:p>
            <a:pPr>
              <a:spcBef>
                <a:spcPct val="0"/>
              </a:spcBef>
            </a:pPr>
            <a:r>
              <a:rPr lang="zh-TW" altLang="en-US" sz="2800" b="1" smtClean="0">
                <a:latin typeface="標楷體" panose="03000509000000000000" pitchFamily="65" charset="-120"/>
                <a:ea typeface="標楷體" panose="03000509000000000000" pitchFamily="65" charset="-120"/>
              </a:rPr>
              <a:t>石鼓文的筆畫勻圓渾厚，結構方正平穩，行列舒展規整，已不見象形圖畫的痕跡。</a:t>
            </a:r>
          </a:p>
          <a:p>
            <a:pPr>
              <a:spcBef>
                <a:spcPct val="0"/>
              </a:spcBef>
            </a:pPr>
            <a:r>
              <a:rPr lang="zh-TW" altLang="en-US" sz="2800" b="1" smtClean="0">
                <a:latin typeface="標楷體" panose="03000509000000000000" pitchFamily="65" charset="-120"/>
                <a:ea typeface="標楷體" panose="03000509000000000000" pitchFamily="65" charset="-120"/>
              </a:rPr>
              <a:t>圖片：國立歷史博物館，于右任的書法世界 。</a:t>
            </a:r>
          </a:p>
        </p:txBody>
      </p:sp>
      <p:pic>
        <p:nvPicPr>
          <p:cNvPr id="84996" name="Picture 4" descr="石鼓文-千古一草聖，于右任的書法世界"/>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0825" y="333375"/>
            <a:ext cx="8572500" cy="3362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p:cNvSpPr>
          <p:nvPr>
            <p:ph type="body" idx="1"/>
          </p:nvPr>
        </p:nvSpPr>
        <p:spPr>
          <a:xfrm>
            <a:off x="4284663" y="620713"/>
            <a:ext cx="4716462" cy="4103687"/>
          </a:xfrm>
        </p:spPr>
        <p:txBody>
          <a:bodyPr/>
          <a:lstStyle/>
          <a:p>
            <a:pPr marL="0" indent="0">
              <a:buFont typeface="Wingdings 2" panose="05020102010507070707" pitchFamily="18" charset="2"/>
              <a:buNone/>
            </a:pPr>
            <a:r>
              <a:rPr lang="zh-TW" altLang="en-US" b="1" smtClean="0">
                <a:latin typeface="標楷體" panose="03000509000000000000" pitchFamily="65" charset="-120"/>
                <a:ea typeface="標楷體" panose="03000509000000000000" pitchFamily="65" charset="-120"/>
              </a:rPr>
              <a:t>吳昌碩是近代金石書畫大師，書法以石鼓文見長。本幅集石鼓文為聯，是在</a:t>
            </a:r>
            <a:r>
              <a:rPr lang="en-US" altLang="zh-TW" b="1" smtClean="0">
                <a:latin typeface="標楷體" panose="03000509000000000000" pitchFamily="65" charset="-120"/>
                <a:ea typeface="標楷體" panose="03000509000000000000" pitchFamily="65" charset="-120"/>
              </a:rPr>
              <a:t>1927</a:t>
            </a:r>
            <a:r>
              <a:rPr lang="zh-TW" altLang="en-US" b="1" smtClean="0">
                <a:latin typeface="標楷體" panose="03000509000000000000" pitchFamily="65" charset="-120"/>
                <a:ea typeface="標楷體" panose="03000509000000000000" pitchFamily="65" charset="-120"/>
              </a:rPr>
              <a:t>年，</a:t>
            </a:r>
            <a:r>
              <a:rPr lang="en-US" altLang="zh-TW" b="1" smtClean="0">
                <a:latin typeface="標楷體" panose="03000509000000000000" pitchFamily="65" charset="-120"/>
                <a:ea typeface="標楷體" panose="03000509000000000000" pitchFamily="65" charset="-120"/>
              </a:rPr>
              <a:t>84</a:t>
            </a:r>
            <a:r>
              <a:rPr lang="zh-TW" altLang="en-US" b="1" smtClean="0">
                <a:latin typeface="標楷體" panose="03000509000000000000" pitchFamily="65" charset="-120"/>
                <a:ea typeface="標楷體" panose="03000509000000000000" pitchFamily="65" charset="-120"/>
              </a:rPr>
              <a:t>歲的晚年之作。目前典藏於台北故宮。</a:t>
            </a:r>
          </a:p>
          <a:p>
            <a:pPr marL="0" indent="0">
              <a:buFont typeface="Wingdings 2" panose="05020102010507070707" pitchFamily="18" charset="2"/>
              <a:buNone/>
            </a:pPr>
            <a:endParaRPr lang="zh-TW" altLang="en-US" sz="2000" b="1" smtClean="0">
              <a:latin typeface="標楷體" panose="03000509000000000000" pitchFamily="65" charset="-120"/>
              <a:ea typeface="標楷體" panose="03000509000000000000" pitchFamily="65" charset="-120"/>
            </a:endParaRPr>
          </a:p>
          <a:p>
            <a:pPr marL="0" indent="0">
              <a:buFont typeface="Wingdings 2" panose="05020102010507070707" pitchFamily="18" charset="2"/>
              <a:buNone/>
            </a:pPr>
            <a:r>
              <a:rPr lang="zh-TW" altLang="en-US" sz="2000" b="1" smtClean="0">
                <a:latin typeface="標楷體" panose="03000509000000000000" pitchFamily="65" charset="-120"/>
                <a:ea typeface="標楷體" panose="03000509000000000000" pitchFamily="65" charset="-120"/>
              </a:rPr>
              <a:t>圖：</a:t>
            </a:r>
            <a:r>
              <a:rPr lang="en-US" altLang="zh-TW" sz="2000" b="1" smtClean="0">
                <a:latin typeface="標楷體" panose="03000509000000000000" pitchFamily="65" charset="-120"/>
                <a:ea typeface="標楷體" panose="03000509000000000000" pitchFamily="65" charset="-120"/>
              </a:rPr>
              <a:t>《</a:t>
            </a:r>
            <a:r>
              <a:rPr lang="zh-TW" altLang="en-US" sz="2000" b="1" smtClean="0">
                <a:latin typeface="標楷體" panose="03000509000000000000" pitchFamily="65" charset="-120"/>
                <a:ea typeface="標楷體" panose="03000509000000000000" pitchFamily="65" charset="-120"/>
              </a:rPr>
              <a:t>數位典藏與數位學習聯合目錄</a:t>
            </a:r>
            <a:r>
              <a:rPr lang="en-US" altLang="zh-TW" sz="2000" b="1" smtClean="0">
                <a:latin typeface="標楷體" panose="03000509000000000000" pitchFamily="65" charset="-120"/>
                <a:ea typeface="標楷體" panose="03000509000000000000" pitchFamily="65" charset="-120"/>
              </a:rPr>
              <a:t>》</a:t>
            </a:r>
            <a:endParaRPr lang="zh-TW" altLang="en-US" sz="2000" b="1" smtClean="0">
              <a:latin typeface="標楷體" panose="03000509000000000000" pitchFamily="65" charset="-120"/>
              <a:ea typeface="標楷體" panose="03000509000000000000" pitchFamily="65" charset="-120"/>
            </a:endParaRPr>
          </a:p>
        </p:txBody>
      </p:sp>
      <p:pic>
        <p:nvPicPr>
          <p:cNvPr id="86020" name="Picture 4" descr="清吳昌碩篆書七言聯軸-《數位典藏與數位學習聯合目錄》"/>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115888"/>
            <a:ext cx="4137025" cy="6480175"/>
          </a:xfrm>
          <a:prstGeom prst="rect">
            <a:avLst/>
          </a:prstGeom>
          <a:noFill/>
          <a:extLst>
            <a:ext uri="{909E8E84-426E-40DD-AFC4-6F175D3DCCD1}">
              <a14:hiddenFill xmlns:a14="http://schemas.microsoft.com/office/drawing/2010/main">
                <a:solidFill>
                  <a:srgbClr val="FFFFFF"/>
                </a:solidFill>
              </a14:hiddenFill>
            </a:ext>
          </a:extLst>
        </p:spPr>
      </p:pic>
      <p:sp>
        <p:nvSpPr>
          <p:cNvPr id="86022" name="Text Box 6"/>
          <p:cNvSpPr txBox="1">
            <a:spLocks noChangeArrowheads="1"/>
          </p:cNvSpPr>
          <p:nvPr/>
        </p:nvSpPr>
        <p:spPr bwMode="auto">
          <a:xfrm>
            <a:off x="4643438" y="4292600"/>
            <a:ext cx="4032250" cy="1887538"/>
          </a:xfrm>
          <a:prstGeom prst="rect">
            <a:avLst/>
          </a:prstGeom>
          <a:solidFill>
            <a:srgbClr val="FFFF9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kumimoji="0" lang="en-US" altLang="zh-TW" sz="2800" b="1">
                <a:ea typeface="標楷體" panose="03000509000000000000" pitchFamily="65" charset="-120"/>
              </a:rPr>
              <a:t>【</a:t>
            </a:r>
            <a:r>
              <a:rPr kumimoji="0" lang="zh-TW" altLang="en-US" sz="2800" b="1">
                <a:ea typeface="標楷體" panose="03000509000000000000" pitchFamily="65" charset="-120"/>
              </a:rPr>
              <a:t>對聯內容</a:t>
            </a:r>
            <a:r>
              <a:rPr kumimoji="0" lang="en-US" altLang="zh-TW" sz="2800" b="1">
                <a:ea typeface="標楷體" panose="03000509000000000000" pitchFamily="65" charset="-120"/>
              </a:rPr>
              <a:t>】</a:t>
            </a:r>
            <a:endParaRPr kumimoji="0" lang="zh-TW" altLang="en-US" sz="2800" b="1">
              <a:ea typeface="標楷體" panose="03000509000000000000" pitchFamily="65" charset="-120"/>
            </a:endParaRPr>
          </a:p>
          <a:p>
            <a:pPr algn="ctr">
              <a:spcBef>
                <a:spcPct val="20000"/>
              </a:spcBef>
            </a:pPr>
            <a:r>
              <a:rPr kumimoji="0" lang="zh-TW" altLang="en-US" sz="3600" b="1">
                <a:ea typeface="標楷體" panose="03000509000000000000" pitchFamily="65" charset="-120"/>
              </a:rPr>
              <a:t>多駕鹿車游汗澫。</a:t>
            </a:r>
          </a:p>
          <a:p>
            <a:pPr algn="ctr">
              <a:spcBef>
                <a:spcPct val="20000"/>
              </a:spcBef>
            </a:pPr>
            <a:r>
              <a:rPr kumimoji="0" lang="zh-TW" altLang="en-US" sz="3600" b="1">
                <a:ea typeface="標楷體" panose="03000509000000000000" pitchFamily="65" charset="-120"/>
              </a:rPr>
              <a:t>寫來鯉簡識平安。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6022">
                                            <p:txEl>
                                              <p:pRg st="1" end="1"/>
                                            </p:txEl>
                                          </p:spTgt>
                                        </p:tgtEl>
                                        <p:attrNameLst>
                                          <p:attrName>style.visibility</p:attrName>
                                        </p:attrNameLst>
                                      </p:cBhvr>
                                      <p:to>
                                        <p:strVal val="visible"/>
                                      </p:to>
                                    </p:set>
                                    <p:animEffect transition="in" filter="fade">
                                      <p:cBhvr>
                                        <p:cTn id="7" dur="2000"/>
                                        <p:tgtEl>
                                          <p:spTgt spid="860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6022">
                                            <p:txEl>
                                              <p:pRg st="2" end="2"/>
                                            </p:txEl>
                                          </p:spTgt>
                                        </p:tgtEl>
                                        <p:attrNameLst>
                                          <p:attrName>style.visibility</p:attrName>
                                        </p:attrNameLst>
                                      </p:cBhvr>
                                      <p:to>
                                        <p:strVal val="visible"/>
                                      </p:to>
                                    </p:set>
                                    <p:animEffect transition="in" filter="fade">
                                      <p:cBhvr>
                                        <p:cTn id="12" dur="2000"/>
                                        <p:tgtEl>
                                          <p:spTgt spid="860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755650" y="836613"/>
            <a:ext cx="3754438" cy="5113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zh-TW" sz="8800" smtClean="0">
                <a:ln>
                  <a:noFill/>
                </a:ln>
                <a:solidFill>
                  <a:schemeClr val="tx1"/>
                </a:solidFill>
                <a:effectLst/>
                <a:latin typeface="華康新篆體" panose="030F0509000000000000" pitchFamily="65" charset="-120"/>
                <a:ea typeface="華康新篆體" panose="030F0509000000000000" pitchFamily="65" charset="-120"/>
              </a:rPr>
              <a:t>蝌蚪文</a:t>
            </a:r>
            <a:br>
              <a:rPr lang="zh-TW" sz="8800" smtClean="0">
                <a:ln>
                  <a:noFill/>
                </a:ln>
                <a:solidFill>
                  <a:schemeClr val="tx1"/>
                </a:solidFill>
                <a:effectLst/>
                <a:latin typeface="華康新篆體" panose="030F0509000000000000" pitchFamily="65" charset="-120"/>
                <a:ea typeface="華康新篆體" panose="030F0509000000000000" pitchFamily="65" charset="-120"/>
              </a:rPr>
            </a:br>
            <a:r>
              <a:rPr lang="zh-TW" sz="8800" smtClean="0">
                <a:ln>
                  <a:noFill/>
                </a:ln>
                <a:solidFill>
                  <a:schemeClr val="tx1"/>
                </a:solidFill>
                <a:effectLst/>
                <a:latin typeface="華康新篆體" panose="030F0509000000000000" pitchFamily="65" charset="-120"/>
                <a:ea typeface="華康新篆體" panose="030F0509000000000000" pitchFamily="65" charset="-120"/>
              </a:rPr>
              <a:t>古 文</a:t>
            </a:r>
          </a:p>
        </p:txBody>
      </p:sp>
      <p:sp>
        <p:nvSpPr>
          <p:cNvPr id="88068" name="Text Box 4"/>
          <p:cNvSpPr txBox="1">
            <a:spLocks noChangeArrowheads="1"/>
          </p:cNvSpPr>
          <p:nvPr/>
        </p:nvSpPr>
        <p:spPr bwMode="auto">
          <a:xfrm>
            <a:off x="5292725" y="6165850"/>
            <a:ext cx="2808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TW" altLang="en-US" b="1">
                <a:ea typeface="標楷體" panose="03000509000000000000" pitchFamily="65" charset="-120"/>
              </a:rPr>
              <a:t>圖：香港中國文化研究院</a:t>
            </a:r>
          </a:p>
        </p:txBody>
      </p:sp>
      <p:sp>
        <p:nvSpPr>
          <p:cNvPr id="88069" name="Text Box 5"/>
          <p:cNvSpPr txBox="1">
            <a:spLocks noChangeArrowheads="1"/>
          </p:cNvSpPr>
          <p:nvPr/>
        </p:nvSpPr>
        <p:spPr bwMode="auto">
          <a:xfrm>
            <a:off x="971550" y="523875"/>
            <a:ext cx="3600450"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2400" b="1">
                <a:ea typeface="標楷體" panose="03000509000000000000" pitchFamily="65" charset="-120"/>
              </a:rPr>
              <a:t>春秋戰國時代～六國文字</a:t>
            </a:r>
          </a:p>
        </p:txBody>
      </p:sp>
      <p:pic>
        <p:nvPicPr>
          <p:cNvPr id="88071" name="Picture 7" descr="0601pic1893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19700" y="404813"/>
            <a:ext cx="2808288" cy="2728912"/>
          </a:xfrm>
          <a:prstGeom prst="rect">
            <a:avLst/>
          </a:prstGeom>
          <a:noFill/>
          <a:extLst>
            <a:ext uri="{909E8E84-426E-40DD-AFC4-6F175D3DCCD1}">
              <a14:hiddenFill xmlns:a14="http://schemas.microsoft.com/office/drawing/2010/main">
                <a:solidFill>
                  <a:srgbClr val="FFFFFF"/>
                </a:solidFill>
              </a14:hiddenFill>
            </a:ext>
          </a:extLst>
        </p:spPr>
      </p:pic>
      <p:pic>
        <p:nvPicPr>
          <p:cNvPr id="88073" name="Picture 9" descr="0601pic1893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19700" y="3429000"/>
            <a:ext cx="2808288" cy="2678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p:cNvSpPr>
          <p:nvPr>
            <p:ph type="body" idx="1"/>
          </p:nvPr>
        </p:nvSpPr>
        <p:spPr>
          <a:xfrm>
            <a:off x="4140200" y="404813"/>
            <a:ext cx="4752975" cy="6119812"/>
          </a:xfrm>
        </p:spPr>
        <p:txBody>
          <a:bodyPr/>
          <a:lstStyle/>
          <a:p>
            <a:pPr>
              <a:spcBef>
                <a:spcPct val="10000"/>
              </a:spcBef>
            </a:pPr>
            <a:r>
              <a:rPr lang="en-US" altLang="zh-TW" b="1" smtClean="0">
                <a:ea typeface="標楷體" panose="03000509000000000000" pitchFamily="65" charset="-120"/>
              </a:rPr>
              <a:t>1965</a:t>
            </a:r>
            <a:r>
              <a:rPr lang="zh-TW" altLang="en-US" b="1" smtClean="0">
                <a:ea typeface="標楷體" panose="03000509000000000000" pitchFamily="65" charset="-120"/>
              </a:rPr>
              <a:t>年山西侯馬晉國遺址出土了大量盟誓辭文玉石片，稱為「侯馬盟書」，共有</a:t>
            </a:r>
            <a:r>
              <a:rPr lang="en-US" altLang="zh-TW" b="1" smtClean="0">
                <a:ea typeface="標楷體" panose="03000509000000000000" pitchFamily="65" charset="-120"/>
              </a:rPr>
              <a:t>5000</a:t>
            </a:r>
            <a:r>
              <a:rPr lang="zh-TW" altLang="en-US" b="1" smtClean="0">
                <a:ea typeface="標楷體" panose="03000509000000000000" pitchFamily="65" charset="-120"/>
              </a:rPr>
              <a:t>餘件。</a:t>
            </a:r>
          </a:p>
          <a:p>
            <a:pPr>
              <a:spcBef>
                <a:spcPct val="10000"/>
              </a:spcBef>
            </a:pPr>
            <a:r>
              <a:rPr lang="zh-TW" altLang="en-US" b="1" smtClean="0">
                <a:ea typeface="標楷體" panose="03000509000000000000" pitchFamily="65" charset="-120"/>
              </a:rPr>
              <a:t>侯馬盟書是春秋晚期晉國趙鞅與卿大夫訂立的文字條約，要求參加盟誓的人都效忠盟主。</a:t>
            </a:r>
          </a:p>
          <a:p>
            <a:pPr>
              <a:spcBef>
                <a:spcPct val="10000"/>
              </a:spcBef>
            </a:pPr>
            <a:r>
              <a:rPr lang="zh-TW" altLang="en-US" b="1" smtClean="0">
                <a:ea typeface="標楷體" panose="03000509000000000000" pitchFamily="65" charset="-120"/>
              </a:rPr>
              <a:t>盟書筆鋒清麗，其書法犀利簡率，提按有致，舒展而有韻律。</a:t>
            </a:r>
          </a:p>
          <a:p>
            <a:pPr>
              <a:spcBef>
                <a:spcPct val="10000"/>
              </a:spcBef>
            </a:pPr>
            <a:r>
              <a:rPr lang="zh-TW" altLang="en-US" b="1" smtClean="0">
                <a:ea typeface="標楷體" panose="03000509000000000000" pitchFamily="65" charset="-120"/>
              </a:rPr>
              <a:t>圖、文：書法空間</a:t>
            </a:r>
          </a:p>
        </p:txBody>
      </p:sp>
      <p:pic>
        <p:nvPicPr>
          <p:cNvPr id="89092" name="Picture 4" descr="侯馬盟書-書法空間"/>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813" y="98425"/>
            <a:ext cx="3370262" cy="6669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descr="字體演變-車"/>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88" y="935038"/>
            <a:ext cx="8459787"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1925" name="Picture 5" descr="字體演變-虎"/>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288" y="3068638"/>
            <a:ext cx="8466137" cy="1757362"/>
          </a:xfrm>
          <a:prstGeom prst="rect">
            <a:avLst/>
          </a:prstGeom>
          <a:noFill/>
          <a:extLst>
            <a:ext uri="{909E8E84-426E-40DD-AFC4-6F175D3DCCD1}">
              <a14:hiddenFill xmlns:a14="http://schemas.microsoft.com/office/drawing/2010/main">
                <a:solidFill>
                  <a:srgbClr val="FFFFFF"/>
                </a:solidFill>
              </a14:hiddenFill>
            </a:ext>
          </a:extLst>
        </p:spPr>
      </p:pic>
      <p:pic>
        <p:nvPicPr>
          <p:cNvPr id="81926" name="Picture 6" descr="字體演變-聞"/>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288" y="4724400"/>
            <a:ext cx="8461375" cy="1824038"/>
          </a:xfrm>
          <a:prstGeom prst="rect">
            <a:avLst/>
          </a:prstGeom>
          <a:noFill/>
          <a:extLst>
            <a:ext uri="{909E8E84-426E-40DD-AFC4-6F175D3DCCD1}">
              <a14:hiddenFill xmlns:a14="http://schemas.microsoft.com/office/drawing/2010/main">
                <a:solidFill>
                  <a:srgbClr val="FFFFFF"/>
                </a:solidFill>
              </a14:hiddenFill>
            </a:ext>
          </a:extLst>
        </p:spPr>
      </p:pic>
      <p:sp>
        <p:nvSpPr>
          <p:cNvPr id="81927" name="Text Box 7"/>
          <p:cNvSpPr txBox="1">
            <a:spLocks noChangeArrowheads="1"/>
          </p:cNvSpPr>
          <p:nvPr/>
        </p:nvSpPr>
        <p:spPr bwMode="auto">
          <a:xfrm>
            <a:off x="2386013" y="1412875"/>
            <a:ext cx="1152525" cy="11906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pPr>
            <a:r>
              <a:rPr lang="zh-TW" altLang="en-US" sz="4000">
                <a:ea typeface="標楷體" panose="03000509000000000000" pitchFamily="65" charset="-120"/>
              </a:rPr>
              <a:t>金文</a:t>
            </a:r>
          </a:p>
        </p:txBody>
      </p:sp>
      <p:sp>
        <p:nvSpPr>
          <p:cNvPr id="81928" name="Text Box 8"/>
          <p:cNvSpPr txBox="1">
            <a:spLocks noChangeArrowheads="1"/>
          </p:cNvSpPr>
          <p:nvPr/>
        </p:nvSpPr>
        <p:spPr bwMode="auto">
          <a:xfrm>
            <a:off x="3995738" y="1400175"/>
            <a:ext cx="1152525" cy="11906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pPr>
            <a:r>
              <a:rPr lang="zh-TW" altLang="en-US" sz="4000">
                <a:ea typeface="標楷體" panose="03000509000000000000" pitchFamily="65" charset="-120"/>
              </a:rPr>
              <a:t>小篆</a:t>
            </a:r>
          </a:p>
        </p:txBody>
      </p:sp>
      <p:sp>
        <p:nvSpPr>
          <p:cNvPr id="81930" name="Text Box 10"/>
          <p:cNvSpPr txBox="1">
            <a:spLocks noChangeArrowheads="1"/>
          </p:cNvSpPr>
          <p:nvPr/>
        </p:nvSpPr>
        <p:spPr bwMode="auto">
          <a:xfrm>
            <a:off x="5605463" y="1374775"/>
            <a:ext cx="1152525" cy="11906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zh-TW" altLang="en-US" sz="4000">
                <a:ea typeface="標楷體" panose="03000509000000000000" pitchFamily="65" charset="-120"/>
              </a:rPr>
              <a:t>隸書</a:t>
            </a:r>
          </a:p>
        </p:txBody>
      </p:sp>
      <p:sp>
        <p:nvSpPr>
          <p:cNvPr id="81931" name="Text Box 11"/>
          <p:cNvSpPr txBox="1">
            <a:spLocks noChangeArrowheads="1"/>
          </p:cNvSpPr>
          <p:nvPr/>
        </p:nvSpPr>
        <p:spPr bwMode="auto">
          <a:xfrm>
            <a:off x="7261225" y="1374775"/>
            <a:ext cx="1152525" cy="11906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pPr>
            <a:r>
              <a:rPr lang="zh-TW" altLang="en-US" sz="4000">
                <a:ea typeface="標楷體" panose="03000509000000000000" pitchFamily="65" charset="-120"/>
              </a:rPr>
              <a:t>楷書</a:t>
            </a:r>
          </a:p>
        </p:txBody>
      </p:sp>
      <p:sp>
        <p:nvSpPr>
          <p:cNvPr id="81932" name="Text Box 12"/>
          <p:cNvSpPr txBox="1">
            <a:spLocks noChangeArrowheads="1"/>
          </p:cNvSpPr>
          <p:nvPr/>
        </p:nvSpPr>
        <p:spPr bwMode="auto">
          <a:xfrm>
            <a:off x="2568575" y="3190875"/>
            <a:ext cx="1079500" cy="11271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spcBef>
                <a:spcPct val="50000"/>
              </a:spcBef>
            </a:pPr>
            <a:r>
              <a:rPr lang="zh-TW" altLang="en-US" sz="4000">
                <a:ea typeface="標楷體" panose="03000509000000000000" pitchFamily="65" charset="-120"/>
              </a:rPr>
              <a:t>金文</a:t>
            </a:r>
          </a:p>
        </p:txBody>
      </p:sp>
      <p:sp>
        <p:nvSpPr>
          <p:cNvPr id="81933" name="Text Box 13"/>
          <p:cNvSpPr txBox="1">
            <a:spLocks noChangeArrowheads="1"/>
          </p:cNvSpPr>
          <p:nvPr/>
        </p:nvSpPr>
        <p:spPr bwMode="auto">
          <a:xfrm>
            <a:off x="4140200" y="3238500"/>
            <a:ext cx="1079500" cy="11271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spcBef>
                <a:spcPct val="50000"/>
              </a:spcBef>
            </a:pPr>
            <a:r>
              <a:rPr lang="zh-TW" altLang="en-US" sz="4000">
                <a:ea typeface="標楷體" panose="03000509000000000000" pitchFamily="65" charset="-120"/>
              </a:rPr>
              <a:t>小篆</a:t>
            </a:r>
          </a:p>
        </p:txBody>
      </p:sp>
      <p:sp>
        <p:nvSpPr>
          <p:cNvPr id="81934" name="Text Box 14"/>
          <p:cNvSpPr txBox="1">
            <a:spLocks noChangeArrowheads="1"/>
          </p:cNvSpPr>
          <p:nvPr/>
        </p:nvSpPr>
        <p:spPr bwMode="auto">
          <a:xfrm>
            <a:off x="5676900" y="3192463"/>
            <a:ext cx="1079500" cy="11271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spcBef>
                <a:spcPct val="50000"/>
              </a:spcBef>
            </a:pPr>
            <a:r>
              <a:rPr lang="zh-TW" altLang="en-US" sz="4000">
                <a:ea typeface="標楷體" panose="03000509000000000000" pitchFamily="65" charset="-120"/>
              </a:rPr>
              <a:t>隸書</a:t>
            </a:r>
          </a:p>
        </p:txBody>
      </p:sp>
      <p:sp>
        <p:nvSpPr>
          <p:cNvPr id="81935" name="Text Box 15"/>
          <p:cNvSpPr txBox="1">
            <a:spLocks noChangeArrowheads="1"/>
          </p:cNvSpPr>
          <p:nvPr/>
        </p:nvSpPr>
        <p:spPr bwMode="auto">
          <a:xfrm>
            <a:off x="7248525" y="3217863"/>
            <a:ext cx="1079500" cy="11271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spcBef>
                <a:spcPct val="50000"/>
              </a:spcBef>
            </a:pPr>
            <a:r>
              <a:rPr lang="zh-TW" altLang="en-US" sz="4000">
                <a:ea typeface="標楷體" panose="03000509000000000000" pitchFamily="65" charset="-120"/>
              </a:rPr>
              <a:t>楷書</a:t>
            </a:r>
          </a:p>
        </p:txBody>
      </p:sp>
      <p:sp>
        <p:nvSpPr>
          <p:cNvPr id="81936" name="Text Box 16"/>
          <p:cNvSpPr txBox="1">
            <a:spLocks noChangeArrowheads="1"/>
          </p:cNvSpPr>
          <p:nvPr/>
        </p:nvSpPr>
        <p:spPr bwMode="auto">
          <a:xfrm>
            <a:off x="2508250" y="4792663"/>
            <a:ext cx="1152525" cy="1127125"/>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spcBef>
                <a:spcPct val="50000"/>
              </a:spcBef>
            </a:pPr>
            <a:r>
              <a:rPr lang="zh-TW" altLang="en-US" sz="4000">
                <a:ea typeface="標楷體" panose="03000509000000000000" pitchFamily="65" charset="-120"/>
              </a:rPr>
              <a:t>金文</a:t>
            </a:r>
          </a:p>
        </p:txBody>
      </p:sp>
      <p:sp>
        <p:nvSpPr>
          <p:cNvPr id="81937" name="Text Box 17"/>
          <p:cNvSpPr txBox="1">
            <a:spLocks noChangeArrowheads="1"/>
          </p:cNvSpPr>
          <p:nvPr/>
        </p:nvSpPr>
        <p:spPr bwMode="auto">
          <a:xfrm>
            <a:off x="4092575" y="4843463"/>
            <a:ext cx="1152525" cy="1127125"/>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spcBef>
                <a:spcPct val="50000"/>
              </a:spcBef>
            </a:pPr>
            <a:r>
              <a:rPr lang="zh-TW" altLang="en-US" sz="4000">
                <a:ea typeface="標楷體" panose="03000509000000000000" pitchFamily="65" charset="-120"/>
              </a:rPr>
              <a:t>小篆</a:t>
            </a:r>
          </a:p>
        </p:txBody>
      </p:sp>
      <p:sp>
        <p:nvSpPr>
          <p:cNvPr id="81938" name="Text Box 18"/>
          <p:cNvSpPr txBox="1">
            <a:spLocks noChangeArrowheads="1"/>
          </p:cNvSpPr>
          <p:nvPr/>
        </p:nvSpPr>
        <p:spPr bwMode="auto">
          <a:xfrm>
            <a:off x="5664200" y="4810125"/>
            <a:ext cx="1152525" cy="1127125"/>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spcBef>
                <a:spcPct val="50000"/>
              </a:spcBef>
            </a:pPr>
            <a:r>
              <a:rPr lang="zh-TW" altLang="en-US" sz="4000">
                <a:ea typeface="標楷體" panose="03000509000000000000" pitchFamily="65" charset="-120"/>
              </a:rPr>
              <a:t>隸書</a:t>
            </a:r>
          </a:p>
        </p:txBody>
      </p:sp>
      <p:sp>
        <p:nvSpPr>
          <p:cNvPr id="81939" name="Text Box 19"/>
          <p:cNvSpPr txBox="1">
            <a:spLocks noChangeArrowheads="1"/>
          </p:cNvSpPr>
          <p:nvPr/>
        </p:nvSpPr>
        <p:spPr bwMode="auto">
          <a:xfrm>
            <a:off x="7261225" y="4822825"/>
            <a:ext cx="1152525" cy="1127125"/>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spcBef>
                <a:spcPct val="50000"/>
              </a:spcBef>
            </a:pPr>
            <a:r>
              <a:rPr lang="zh-TW" altLang="en-US" sz="4000">
                <a:ea typeface="標楷體" panose="03000509000000000000" pitchFamily="65" charset="-120"/>
              </a:rPr>
              <a:t>楷書</a:t>
            </a:r>
          </a:p>
        </p:txBody>
      </p:sp>
      <p:sp>
        <p:nvSpPr>
          <p:cNvPr id="81940" name="Text Box 20"/>
          <p:cNvSpPr txBox="1">
            <a:spLocks noChangeArrowheads="1"/>
          </p:cNvSpPr>
          <p:nvPr/>
        </p:nvSpPr>
        <p:spPr bwMode="auto">
          <a:xfrm>
            <a:off x="6516688" y="6491288"/>
            <a:ext cx="26273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1">
                <a:solidFill>
                  <a:schemeClr val="bg1"/>
                </a:solidFill>
                <a:ea typeface="標楷體" panose="03000509000000000000" pitchFamily="65" charset="-120"/>
              </a:rPr>
              <a:t>字體來源：故宮博物院</a:t>
            </a:r>
          </a:p>
        </p:txBody>
      </p:sp>
      <p:sp>
        <p:nvSpPr>
          <p:cNvPr id="81941" name="Text Box 21"/>
          <p:cNvSpPr txBox="1">
            <a:spLocks noChangeArrowheads="1"/>
          </p:cNvSpPr>
          <p:nvPr/>
        </p:nvSpPr>
        <p:spPr bwMode="auto">
          <a:xfrm>
            <a:off x="1789113" y="188913"/>
            <a:ext cx="5472112" cy="6413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3600" b="1">
                <a:solidFill>
                  <a:schemeClr val="bg1"/>
                </a:solidFill>
                <a:ea typeface="標楷體" panose="03000509000000000000" pitchFamily="65" charset="-120"/>
              </a:rPr>
              <a:t>猜一猜～中國字體的演進</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19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81928"/>
                                        </p:tgtEl>
                                      </p:cBhvr>
                                    </p:animEffect>
                                    <p:set>
                                      <p:cBhvr>
                                        <p:cTn id="7" dur="1" fill="hold">
                                          <p:stCondLst>
                                            <p:cond delay="999"/>
                                          </p:stCondLst>
                                        </p:cTn>
                                        <p:tgtEl>
                                          <p:spTgt spid="81928"/>
                                        </p:tgtEl>
                                        <p:attrNameLst>
                                          <p:attrName>style.visibility</p:attrName>
                                        </p:attrNameLst>
                                      </p:cBhvr>
                                      <p:to>
                                        <p:strVal val="hidden"/>
                                      </p:to>
                                    </p:set>
                                  </p:childTnLst>
                                </p:cTn>
                              </p:par>
                            </p:childTnLst>
                          </p:cTn>
                        </p:par>
                      </p:childTnLst>
                    </p:cTn>
                  </p:par>
                </p:childTnLst>
              </p:cTn>
              <p:nextCondLst>
                <p:cond evt="onClick" delay="0">
                  <p:tgtEl>
                    <p:spTgt spid="81928"/>
                  </p:tgtEl>
                </p:cond>
              </p:nextCondLst>
            </p:seq>
            <p:seq concurrent="1" nextAc="seek">
              <p:cTn id="8" restart="whenNotActive" fill="hold" evtFilter="cancelBubble" nodeType="interactiveSeq">
                <p:stCondLst>
                  <p:cond evt="onClick" delay="0">
                    <p:tgtEl>
                      <p:spTgt spid="8192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2000"/>
                                        <p:tgtEl>
                                          <p:spTgt spid="81927"/>
                                        </p:tgtEl>
                                      </p:cBhvr>
                                    </p:animEffect>
                                    <p:set>
                                      <p:cBhvr>
                                        <p:cTn id="13" dur="1" fill="hold">
                                          <p:stCondLst>
                                            <p:cond delay="1999"/>
                                          </p:stCondLst>
                                        </p:cTn>
                                        <p:tgtEl>
                                          <p:spTgt spid="81927"/>
                                        </p:tgtEl>
                                        <p:attrNameLst>
                                          <p:attrName>style.visibility</p:attrName>
                                        </p:attrNameLst>
                                      </p:cBhvr>
                                      <p:to>
                                        <p:strVal val="hidden"/>
                                      </p:to>
                                    </p:set>
                                  </p:childTnLst>
                                </p:cTn>
                              </p:par>
                            </p:childTnLst>
                          </p:cTn>
                        </p:par>
                      </p:childTnLst>
                    </p:cTn>
                  </p:par>
                </p:childTnLst>
              </p:cTn>
              <p:nextCondLst>
                <p:cond evt="onClick" delay="0">
                  <p:tgtEl>
                    <p:spTgt spid="81927"/>
                  </p:tgtEl>
                </p:cond>
              </p:nextCondLst>
            </p:seq>
            <p:seq concurrent="1" nextAc="seek">
              <p:cTn id="14" restart="whenNotActive" fill="hold" evtFilter="cancelBubble" nodeType="interactiveSeq">
                <p:stCondLst>
                  <p:cond evt="onClick" delay="0">
                    <p:tgtEl>
                      <p:spTgt spid="81930"/>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2000"/>
                                        <p:tgtEl>
                                          <p:spTgt spid="81930"/>
                                        </p:tgtEl>
                                      </p:cBhvr>
                                    </p:animEffect>
                                    <p:set>
                                      <p:cBhvr>
                                        <p:cTn id="19" dur="1" fill="hold">
                                          <p:stCondLst>
                                            <p:cond delay="1999"/>
                                          </p:stCondLst>
                                        </p:cTn>
                                        <p:tgtEl>
                                          <p:spTgt spid="81930"/>
                                        </p:tgtEl>
                                        <p:attrNameLst>
                                          <p:attrName>style.visibility</p:attrName>
                                        </p:attrNameLst>
                                      </p:cBhvr>
                                      <p:to>
                                        <p:strVal val="hidden"/>
                                      </p:to>
                                    </p:set>
                                  </p:childTnLst>
                                </p:cTn>
                              </p:par>
                            </p:childTnLst>
                          </p:cTn>
                        </p:par>
                      </p:childTnLst>
                    </p:cTn>
                  </p:par>
                </p:childTnLst>
              </p:cTn>
              <p:nextCondLst>
                <p:cond evt="onClick" delay="0">
                  <p:tgtEl>
                    <p:spTgt spid="81930"/>
                  </p:tgtEl>
                </p:cond>
              </p:nextCondLst>
            </p:seq>
            <p:seq concurrent="1" nextAc="seek">
              <p:cTn id="20" restart="whenNotActive" fill="hold" evtFilter="cancelBubble" nodeType="interactiveSeq">
                <p:stCondLst>
                  <p:cond evt="onClick" delay="0">
                    <p:tgtEl>
                      <p:spTgt spid="8193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2000"/>
                                        <p:tgtEl>
                                          <p:spTgt spid="81931"/>
                                        </p:tgtEl>
                                      </p:cBhvr>
                                    </p:animEffect>
                                    <p:set>
                                      <p:cBhvr>
                                        <p:cTn id="25" dur="1" fill="hold">
                                          <p:stCondLst>
                                            <p:cond delay="1999"/>
                                          </p:stCondLst>
                                        </p:cTn>
                                        <p:tgtEl>
                                          <p:spTgt spid="81931"/>
                                        </p:tgtEl>
                                        <p:attrNameLst>
                                          <p:attrName>style.visibility</p:attrName>
                                        </p:attrNameLst>
                                      </p:cBhvr>
                                      <p:to>
                                        <p:strVal val="hidden"/>
                                      </p:to>
                                    </p:set>
                                  </p:childTnLst>
                                </p:cTn>
                              </p:par>
                            </p:childTnLst>
                          </p:cTn>
                        </p:par>
                      </p:childTnLst>
                    </p:cTn>
                  </p:par>
                </p:childTnLst>
              </p:cTn>
              <p:nextCondLst>
                <p:cond evt="onClick" delay="0">
                  <p:tgtEl>
                    <p:spTgt spid="81931"/>
                  </p:tgtEl>
                </p:cond>
              </p:nextCondLst>
            </p:seq>
            <p:seq concurrent="1" nextAc="seek">
              <p:cTn id="26" restart="whenNotActive" fill="hold" evtFilter="cancelBubble" nodeType="interactiveSeq">
                <p:stCondLst>
                  <p:cond evt="onClick" delay="0">
                    <p:tgtEl>
                      <p:spTgt spid="81932"/>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5" presetClass="exit" presetSubtype="10" fill="hold" grpId="0" nodeType="clickEffect">
                                  <p:stCondLst>
                                    <p:cond delay="0"/>
                                  </p:stCondLst>
                                  <p:childTnLst>
                                    <p:animEffect transition="out" filter="checkerboard(across)">
                                      <p:cBhvr>
                                        <p:cTn id="30" dur="500"/>
                                        <p:tgtEl>
                                          <p:spTgt spid="81932"/>
                                        </p:tgtEl>
                                      </p:cBhvr>
                                    </p:animEffect>
                                    <p:set>
                                      <p:cBhvr>
                                        <p:cTn id="31" dur="1" fill="hold">
                                          <p:stCondLst>
                                            <p:cond delay="499"/>
                                          </p:stCondLst>
                                        </p:cTn>
                                        <p:tgtEl>
                                          <p:spTgt spid="81932"/>
                                        </p:tgtEl>
                                        <p:attrNameLst>
                                          <p:attrName>style.visibility</p:attrName>
                                        </p:attrNameLst>
                                      </p:cBhvr>
                                      <p:to>
                                        <p:strVal val="hidden"/>
                                      </p:to>
                                    </p:set>
                                  </p:childTnLst>
                                </p:cTn>
                              </p:par>
                            </p:childTnLst>
                          </p:cTn>
                        </p:par>
                      </p:childTnLst>
                    </p:cTn>
                  </p:par>
                </p:childTnLst>
              </p:cTn>
              <p:nextCondLst>
                <p:cond evt="onClick" delay="0">
                  <p:tgtEl>
                    <p:spTgt spid="81932"/>
                  </p:tgtEl>
                </p:cond>
              </p:nextCondLst>
            </p:seq>
            <p:seq concurrent="1" nextAc="seek">
              <p:cTn id="32" restart="whenNotActive" fill="hold" evtFilter="cancelBubble" nodeType="interactiveSeq">
                <p:stCondLst>
                  <p:cond evt="onClick" delay="0">
                    <p:tgtEl>
                      <p:spTgt spid="81933"/>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5" presetClass="exit" presetSubtype="10" fill="hold" grpId="0" nodeType="clickEffect">
                                  <p:stCondLst>
                                    <p:cond delay="0"/>
                                  </p:stCondLst>
                                  <p:childTnLst>
                                    <p:animEffect transition="out" filter="checkerboard(across)">
                                      <p:cBhvr>
                                        <p:cTn id="36" dur="500"/>
                                        <p:tgtEl>
                                          <p:spTgt spid="81933"/>
                                        </p:tgtEl>
                                      </p:cBhvr>
                                    </p:animEffect>
                                    <p:set>
                                      <p:cBhvr>
                                        <p:cTn id="37" dur="1" fill="hold">
                                          <p:stCondLst>
                                            <p:cond delay="499"/>
                                          </p:stCondLst>
                                        </p:cTn>
                                        <p:tgtEl>
                                          <p:spTgt spid="81933"/>
                                        </p:tgtEl>
                                        <p:attrNameLst>
                                          <p:attrName>style.visibility</p:attrName>
                                        </p:attrNameLst>
                                      </p:cBhvr>
                                      <p:to>
                                        <p:strVal val="hidden"/>
                                      </p:to>
                                    </p:set>
                                  </p:childTnLst>
                                </p:cTn>
                              </p:par>
                            </p:childTnLst>
                          </p:cTn>
                        </p:par>
                      </p:childTnLst>
                    </p:cTn>
                  </p:par>
                </p:childTnLst>
              </p:cTn>
              <p:nextCondLst>
                <p:cond evt="onClick" delay="0">
                  <p:tgtEl>
                    <p:spTgt spid="81933"/>
                  </p:tgtEl>
                </p:cond>
              </p:nextCondLst>
            </p:seq>
            <p:seq concurrent="1" nextAc="seek">
              <p:cTn id="38" restart="whenNotActive" fill="hold" evtFilter="cancelBubble" nodeType="interactiveSeq">
                <p:stCondLst>
                  <p:cond evt="onClick" delay="0">
                    <p:tgtEl>
                      <p:spTgt spid="81934"/>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5" presetClass="exit" presetSubtype="10" fill="hold" grpId="0" nodeType="clickEffect">
                                  <p:stCondLst>
                                    <p:cond delay="0"/>
                                  </p:stCondLst>
                                  <p:childTnLst>
                                    <p:animEffect transition="out" filter="checkerboard(across)">
                                      <p:cBhvr>
                                        <p:cTn id="42" dur="500"/>
                                        <p:tgtEl>
                                          <p:spTgt spid="81934"/>
                                        </p:tgtEl>
                                      </p:cBhvr>
                                    </p:animEffect>
                                    <p:set>
                                      <p:cBhvr>
                                        <p:cTn id="43" dur="1" fill="hold">
                                          <p:stCondLst>
                                            <p:cond delay="499"/>
                                          </p:stCondLst>
                                        </p:cTn>
                                        <p:tgtEl>
                                          <p:spTgt spid="81934"/>
                                        </p:tgtEl>
                                        <p:attrNameLst>
                                          <p:attrName>style.visibility</p:attrName>
                                        </p:attrNameLst>
                                      </p:cBhvr>
                                      <p:to>
                                        <p:strVal val="hidden"/>
                                      </p:to>
                                    </p:set>
                                  </p:childTnLst>
                                </p:cTn>
                              </p:par>
                            </p:childTnLst>
                          </p:cTn>
                        </p:par>
                      </p:childTnLst>
                    </p:cTn>
                  </p:par>
                </p:childTnLst>
              </p:cTn>
              <p:nextCondLst>
                <p:cond evt="onClick" delay="0">
                  <p:tgtEl>
                    <p:spTgt spid="81934"/>
                  </p:tgtEl>
                </p:cond>
              </p:nextCondLst>
            </p:seq>
            <p:seq concurrent="1" nextAc="seek">
              <p:cTn id="44" restart="whenNotActive" fill="hold" evtFilter="cancelBubble" nodeType="interactiveSeq">
                <p:stCondLst>
                  <p:cond evt="onClick" delay="0">
                    <p:tgtEl>
                      <p:spTgt spid="81935"/>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5" presetClass="exit" presetSubtype="10" fill="hold" grpId="0" nodeType="clickEffect">
                                  <p:stCondLst>
                                    <p:cond delay="0"/>
                                  </p:stCondLst>
                                  <p:childTnLst>
                                    <p:animEffect transition="out" filter="checkerboard(across)">
                                      <p:cBhvr>
                                        <p:cTn id="48" dur="500"/>
                                        <p:tgtEl>
                                          <p:spTgt spid="81935"/>
                                        </p:tgtEl>
                                      </p:cBhvr>
                                    </p:animEffect>
                                    <p:set>
                                      <p:cBhvr>
                                        <p:cTn id="49" dur="1" fill="hold">
                                          <p:stCondLst>
                                            <p:cond delay="499"/>
                                          </p:stCondLst>
                                        </p:cTn>
                                        <p:tgtEl>
                                          <p:spTgt spid="81935"/>
                                        </p:tgtEl>
                                        <p:attrNameLst>
                                          <p:attrName>style.visibility</p:attrName>
                                        </p:attrNameLst>
                                      </p:cBhvr>
                                      <p:to>
                                        <p:strVal val="hidden"/>
                                      </p:to>
                                    </p:set>
                                  </p:childTnLst>
                                </p:cTn>
                              </p:par>
                            </p:childTnLst>
                          </p:cTn>
                        </p:par>
                      </p:childTnLst>
                    </p:cTn>
                  </p:par>
                </p:childTnLst>
              </p:cTn>
              <p:nextCondLst>
                <p:cond evt="onClick" delay="0">
                  <p:tgtEl>
                    <p:spTgt spid="81935"/>
                  </p:tgtEl>
                </p:cond>
              </p:nextCondLst>
            </p:seq>
            <p:seq concurrent="1" nextAc="seek">
              <p:cTn id="50" restart="whenNotActive" fill="hold" evtFilter="cancelBubble" nodeType="interactiveSeq">
                <p:stCondLst>
                  <p:cond evt="onClick" delay="0">
                    <p:tgtEl>
                      <p:spTgt spid="81936"/>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8" presetClass="exit" presetSubtype="16" fill="hold" grpId="0" nodeType="clickEffect">
                                  <p:stCondLst>
                                    <p:cond delay="0"/>
                                  </p:stCondLst>
                                  <p:childTnLst>
                                    <p:animEffect transition="out" filter="diamond(in)">
                                      <p:cBhvr>
                                        <p:cTn id="54" dur="500"/>
                                        <p:tgtEl>
                                          <p:spTgt spid="81936"/>
                                        </p:tgtEl>
                                      </p:cBhvr>
                                    </p:animEffect>
                                    <p:set>
                                      <p:cBhvr>
                                        <p:cTn id="55" dur="1" fill="hold">
                                          <p:stCondLst>
                                            <p:cond delay="499"/>
                                          </p:stCondLst>
                                        </p:cTn>
                                        <p:tgtEl>
                                          <p:spTgt spid="81936"/>
                                        </p:tgtEl>
                                        <p:attrNameLst>
                                          <p:attrName>style.visibility</p:attrName>
                                        </p:attrNameLst>
                                      </p:cBhvr>
                                      <p:to>
                                        <p:strVal val="hidden"/>
                                      </p:to>
                                    </p:set>
                                  </p:childTnLst>
                                </p:cTn>
                              </p:par>
                            </p:childTnLst>
                          </p:cTn>
                        </p:par>
                      </p:childTnLst>
                    </p:cTn>
                  </p:par>
                </p:childTnLst>
              </p:cTn>
              <p:nextCondLst>
                <p:cond evt="onClick" delay="0">
                  <p:tgtEl>
                    <p:spTgt spid="81936"/>
                  </p:tgtEl>
                </p:cond>
              </p:nextCondLst>
            </p:seq>
            <p:seq concurrent="1" nextAc="seek">
              <p:cTn id="56" restart="whenNotActive" fill="hold" evtFilter="cancelBubble" nodeType="interactiveSeq">
                <p:stCondLst>
                  <p:cond evt="onClick" delay="0">
                    <p:tgtEl>
                      <p:spTgt spid="81937"/>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8" presetClass="exit" presetSubtype="16" fill="hold" grpId="0" nodeType="clickEffect">
                                  <p:stCondLst>
                                    <p:cond delay="0"/>
                                  </p:stCondLst>
                                  <p:childTnLst>
                                    <p:animEffect transition="out" filter="diamond(in)">
                                      <p:cBhvr>
                                        <p:cTn id="60" dur="500"/>
                                        <p:tgtEl>
                                          <p:spTgt spid="81937"/>
                                        </p:tgtEl>
                                      </p:cBhvr>
                                    </p:animEffect>
                                    <p:set>
                                      <p:cBhvr>
                                        <p:cTn id="61" dur="1" fill="hold">
                                          <p:stCondLst>
                                            <p:cond delay="499"/>
                                          </p:stCondLst>
                                        </p:cTn>
                                        <p:tgtEl>
                                          <p:spTgt spid="81937"/>
                                        </p:tgtEl>
                                        <p:attrNameLst>
                                          <p:attrName>style.visibility</p:attrName>
                                        </p:attrNameLst>
                                      </p:cBhvr>
                                      <p:to>
                                        <p:strVal val="hidden"/>
                                      </p:to>
                                    </p:set>
                                  </p:childTnLst>
                                </p:cTn>
                              </p:par>
                            </p:childTnLst>
                          </p:cTn>
                        </p:par>
                      </p:childTnLst>
                    </p:cTn>
                  </p:par>
                </p:childTnLst>
              </p:cTn>
              <p:nextCondLst>
                <p:cond evt="onClick" delay="0">
                  <p:tgtEl>
                    <p:spTgt spid="81937"/>
                  </p:tgtEl>
                </p:cond>
              </p:nextCondLst>
            </p:seq>
            <p:seq concurrent="1" nextAc="seek">
              <p:cTn id="62" restart="whenNotActive" fill="hold" evtFilter="cancelBubble" nodeType="interactiveSeq">
                <p:stCondLst>
                  <p:cond evt="onClick" delay="0">
                    <p:tgtEl>
                      <p:spTgt spid="81938"/>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8" presetClass="exit" presetSubtype="16" fill="hold" grpId="0" nodeType="clickEffect">
                                  <p:stCondLst>
                                    <p:cond delay="0"/>
                                  </p:stCondLst>
                                  <p:childTnLst>
                                    <p:animEffect transition="out" filter="diamond(in)">
                                      <p:cBhvr>
                                        <p:cTn id="66" dur="500"/>
                                        <p:tgtEl>
                                          <p:spTgt spid="81938"/>
                                        </p:tgtEl>
                                      </p:cBhvr>
                                    </p:animEffect>
                                    <p:set>
                                      <p:cBhvr>
                                        <p:cTn id="67" dur="1" fill="hold">
                                          <p:stCondLst>
                                            <p:cond delay="499"/>
                                          </p:stCondLst>
                                        </p:cTn>
                                        <p:tgtEl>
                                          <p:spTgt spid="81938"/>
                                        </p:tgtEl>
                                        <p:attrNameLst>
                                          <p:attrName>style.visibility</p:attrName>
                                        </p:attrNameLst>
                                      </p:cBhvr>
                                      <p:to>
                                        <p:strVal val="hidden"/>
                                      </p:to>
                                    </p:set>
                                  </p:childTnLst>
                                </p:cTn>
                              </p:par>
                            </p:childTnLst>
                          </p:cTn>
                        </p:par>
                      </p:childTnLst>
                    </p:cTn>
                  </p:par>
                </p:childTnLst>
              </p:cTn>
              <p:nextCondLst>
                <p:cond evt="onClick" delay="0">
                  <p:tgtEl>
                    <p:spTgt spid="81938"/>
                  </p:tgtEl>
                </p:cond>
              </p:nextCondLst>
            </p:seq>
            <p:seq concurrent="1" nextAc="seek">
              <p:cTn id="68" restart="whenNotActive" fill="hold" evtFilter="cancelBubble" nodeType="interactiveSeq">
                <p:stCondLst>
                  <p:cond evt="onClick" delay="0">
                    <p:tgtEl>
                      <p:spTgt spid="81939"/>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8" presetClass="exit" presetSubtype="16" fill="hold" grpId="0" nodeType="clickEffect">
                                  <p:stCondLst>
                                    <p:cond delay="0"/>
                                  </p:stCondLst>
                                  <p:childTnLst>
                                    <p:animEffect transition="out" filter="diamond(in)">
                                      <p:cBhvr>
                                        <p:cTn id="72" dur="500"/>
                                        <p:tgtEl>
                                          <p:spTgt spid="81939"/>
                                        </p:tgtEl>
                                      </p:cBhvr>
                                    </p:animEffect>
                                    <p:set>
                                      <p:cBhvr>
                                        <p:cTn id="73" dur="1" fill="hold">
                                          <p:stCondLst>
                                            <p:cond delay="499"/>
                                          </p:stCondLst>
                                        </p:cTn>
                                        <p:tgtEl>
                                          <p:spTgt spid="81939"/>
                                        </p:tgtEl>
                                        <p:attrNameLst>
                                          <p:attrName>style.visibility</p:attrName>
                                        </p:attrNameLst>
                                      </p:cBhvr>
                                      <p:to>
                                        <p:strVal val="hidden"/>
                                      </p:to>
                                    </p:set>
                                  </p:childTnLst>
                                </p:cTn>
                              </p:par>
                            </p:childTnLst>
                          </p:cTn>
                        </p:par>
                      </p:childTnLst>
                    </p:cTn>
                  </p:par>
                </p:childTnLst>
              </p:cTn>
              <p:nextCondLst>
                <p:cond evt="onClick" delay="0">
                  <p:tgtEl>
                    <p:spTgt spid="81939"/>
                  </p:tgtEl>
                </p:cond>
              </p:nextCondLst>
            </p:seq>
          </p:childTnLst>
        </p:cTn>
      </p:par>
    </p:tnLst>
    <p:bldLst>
      <p:bldP spid="81927" grpId="0" animBg="1"/>
      <p:bldP spid="81928" grpId="0" animBg="1"/>
      <p:bldP spid="81930" grpId="0" animBg="1"/>
      <p:bldP spid="81931" grpId="0" animBg="1"/>
      <p:bldP spid="81932" grpId="0" animBg="1"/>
      <p:bldP spid="81933" grpId="0" animBg="1"/>
      <p:bldP spid="81934" grpId="0" animBg="1"/>
      <p:bldP spid="81935" grpId="0" animBg="1"/>
      <p:bldP spid="81936" grpId="0" animBg="1"/>
      <p:bldP spid="81937" grpId="0" animBg="1"/>
      <p:bldP spid="81938" grpId="0" animBg="1"/>
      <p:bldP spid="819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bwMode="auto">
          <a:xfrm>
            <a:off x="457200" y="274638"/>
            <a:ext cx="8229600" cy="149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zh-TW" sz="8000" smtClean="0">
                <a:ln>
                  <a:noFill/>
                </a:ln>
                <a:solidFill>
                  <a:schemeClr val="tx1"/>
                </a:solidFill>
                <a:effectLst/>
                <a:ea typeface="華康新篆體" panose="030F0509000000000000" pitchFamily="65" charset="-120"/>
              </a:rPr>
              <a:t>篆書～小篆</a:t>
            </a:r>
          </a:p>
        </p:txBody>
      </p:sp>
      <p:pic>
        <p:nvPicPr>
          <p:cNvPr id="90119" name="Picture 7" descr="嶧山碑"/>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2413" y="2001838"/>
            <a:ext cx="8640762" cy="4090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457200" y="274638"/>
            <a:ext cx="8229600" cy="1282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zh-TW" sz="6000" b="0" smtClean="0">
                <a:ln>
                  <a:noFill/>
                </a:ln>
                <a:solidFill>
                  <a:schemeClr val="tx1"/>
                </a:solidFill>
                <a:effectLst/>
                <a:ea typeface="華康唐風隸W5" panose="03000509000000000000" pitchFamily="65" charset="-120"/>
              </a:rPr>
              <a:t>小篆介紹</a:t>
            </a:r>
          </a:p>
        </p:txBody>
      </p:sp>
      <p:sp>
        <p:nvSpPr>
          <p:cNvPr id="92163" name="Rectangle 3"/>
          <p:cNvSpPr>
            <a:spLocks noGrp="1"/>
          </p:cNvSpPr>
          <p:nvPr>
            <p:ph type="body" idx="1"/>
          </p:nvPr>
        </p:nvSpPr>
        <p:spPr>
          <a:xfrm>
            <a:off x="457200" y="1600200"/>
            <a:ext cx="8229600" cy="4781550"/>
          </a:xfrm>
        </p:spPr>
        <p:txBody>
          <a:bodyPr/>
          <a:lstStyle/>
          <a:p>
            <a:pPr>
              <a:lnSpc>
                <a:spcPct val="115000"/>
              </a:lnSpc>
            </a:pPr>
            <a:r>
              <a:rPr lang="zh-TW" altLang="en-US" b="1" smtClean="0">
                <a:ea typeface="標楷體" panose="03000509000000000000" pitchFamily="65" charset="-120"/>
              </a:rPr>
              <a:t>秦始皇採納李斯意見，統一全國文字。將秦國固有的籀文形體簡省刪改，形成了一種新的正式字體，稱為「小篆」。</a:t>
            </a:r>
          </a:p>
          <a:p>
            <a:pPr>
              <a:lnSpc>
                <a:spcPct val="115000"/>
              </a:lnSpc>
            </a:pPr>
            <a:r>
              <a:rPr lang="zh-TW" altLang="en-US" b="1" smtClean="0">
                <a:ea typeface="標楷體" panose="03000509000000000000" pitchFamily="65" charset="-120"/>
              </a:rPr>
              <a:t>小篆是相當整齊均衡的形式，形體端正瘦長，</a:t>
            </a:r>
            <a:r>
              <a:rPr lang="zh-TW" altLang="en-US" b="1" u="sng" smtClean="0">
                <a:solidFill>
                  <a:srgbClr val="FF0000"/>
                </a:solidFill>
                <a:ea typeface="標楷體" panose="03000509000000000000" pitchFamily="65" charset="-120"/>
              </a:rPr>
              <a:t>婉曲的筆畫線條幾乎沒有粗細變化</a:t>
            </a:r>
            <a:r>
              <a:rPr lang="zh-TW" altLang="en-US" b="1" smtClean="0">
                <a:ea typeface="標楷體" panose="03000509000000000000" pitchFamily="65" charset="-120"/>
              </a:rPr>
              <a:t>，，筆畫之間的空距相當勻稱，每個字所佔的空間也很平均，通篇整齊劃一，給人一種規矩整飭的美感。</a:t>
            </a:r>
            <a:endParaRPr lang="zh-TW" altLang="en-US" smtClean="0">
              <a:ea typeface="新細明體" panose="02020500000000000000" pitchFamily="18" charset="-12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descr="柳宗元江雪詩-《數位典藏與數位學習聯合目錄》"/>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9688" y="115888"/>
            <a:ext cx="3262312" cy="6408737"/>
          </a:xfrm>
          <a:prstGeom prst="rect">
            <a:avLst/>
          </a:prstGeom>
          <a:noFill/>
          <a:extLst>
            <a:ext uri="{909E8E84-426E-40DD-AFC4-6F175D3DCCD1}">
              <a14:hiddenFill xmlns:a14="http://schemas.microsoft.com/office/drawing/2010/main">
                <a:solidFill>
                  <a:srgbClr val="FFFFFF"/>
                </a:solidFill>
              </a14:hiddenFill>
            </a:ext>
          </a:extLst>
        </p:spPr>
      </p:pic>
      <p:pic>
        <p:nvPicPr>
          <p:cNvPr id="93189" name="Picture 5" descr="篆書對聯-《數位典藏與數位學習聯合目錄》"/>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86325" y="115888"/>
            <a:ext cx="3862388" cy="6408737"/>
          </a:xfrm>
          <a:prstGeom prst="rect">
            <a:avLst/>
          </a:prstGeom>
          <a:noFill/>
          <a:extLst>
            <a:ext uri="{909E8E84-426E-40DD-AFC4-6F175D3DCCD1}">
              <a14:hiddenFill xmlns:a14="http://schemas.microsoft.com/office/drawing/2010/main">
                <a:solidFill>
                  <a:srgbClr val="FFFFFF"/>
                </a:solidFill>
              </a14:hiddenFill>
            </a:ext>
          </a:extLst>
        </p:spPr>
      </p:pic>
      <p:sp>
        <p:nvSpPr>
          <p:cNvPr id="93190" name="Text Box 6"/>
          <p:cNvSpPr txBox="1">
            <a:spLocks noChangeArrowheads="1"/>
          </p:cNvSpPr>
          <p:nvPr/>
        </p:nvSpPr>
        <p:spPr bwMode="auto">
          <a:xfrm>
            <a:off x="433388" y="125413"/>
            <a:ext cx="565150" cy="6408737"/>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spcBef>
                <a:spcPct val="50000"/>
              </a:spcBef>
            </a:pPr>
            <a:r>
              <a:rPr lang="zh-TW" altLang="en-US" sz="2500" b="1">
                <a:latin typeface="標楷體" panose="03000509000000000000" pitchFamily="65" charset="-120"/>
                <a:ea typeface="標楷體" panose="03000509000000000000" pitchFamily="65" charset="-120"/>
              </a:rPr>
              <a:t>作品賞析  </a:t>
            </a:r>
            <a:r>
              <a:rPr lang="en-US" altLang="zh-TW" sz="2500" b="1">
                <a:latin typeface="標楷體" panose="03000509000000000000" pitchFamily="65" charset="-120"/>
                <a:ea typeface="標楷體" panose="03000509000000000000" pitchFamily="65" charset="-120"/>
              </a:rPr>
              <a:t>《</a:t>
            </a:r>
            <a:r>
              <a:rPr lang="zh-TW" altLang="en-US" sz="2500" b="1">
                <a:latin typeface="標楷體" panose="03000509000000000000" pitchFamily="65" charset="-120"/>
                <a:ea typeface="標楷體" panose="03000509000000000000" pitchFamily="65" charset="-120"/>
              </a:rPr>
              <a:t>數位典藏與數位學習聯合目錄</a:t>
            </a:r>
            <a:r>
              <a:rPr lang="en-US" altLang="zh-TW" sz="2500" b="1">
                <a:latin typeface="標楷體" panose="03000509000000000000" pitchFamily="65" charset="-120"/>
                <a:ea typeface="標楷體" panose="03000509000000000000" pitchFamily="65" charset="-120"/>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457200" y="42863"/>
            <a:ext cx="8229600" cy="144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zh-TW" sz="8800" b="0" smtClean="0">
                <a:ln>
                  <a:noFill/>
                </a:ln>
                <a:solidFill>
                  <a:schemeClr val="tx1"/>
                </a:solidFill>
                <a:effectLst/>
                <a:ea typeface="華康唐風隸W5" panose="03000509000000000000" pitchFamily="65" charset="-120"/>
              </a:rPr>
              <a:t>隸 書</a:t>
            </a:r>
          </a:p>
        </p:txBody>
      </p:sp>
      <p:pic>
        <p:nvPicPr>
          <p:cNvPr id="94213" name="Picture 5" descr="熹平石經殘石-千古一草聖"/>
          <p:cNvPicPr>
            <a:picLocks noChangeAspect="1" noChangeArrowheads="1"/>
          </p:cNvPicPr>
          <p:nvPr/>
        </p:nvPicPr>
        <p:blipFill>
          <a:blip r:embed="rId2" cstate="email">
            <a:lum bright="18000" contrast="24000"/>
            <a:extLst>
              <a:ext uri="{28A0092B-C50C-407E-A947-70E740481C1C}">
                <a14:useLocalDpi xmlns:a14="http://schemas.microsoft.com/office/drawing/2010/main"/>
              </a:ext>
            </a:extLst>
          </a:blip>
          <a:srcRect/>
          <a:stretch>
            <a:fillRect/>
          </a:stretch>
        </p:blipFill>
        <p:spPr bwMode="auto">
          <a:xfrm>
            <a:off x="179388" y="1412875"/>
            <a:ext cx="4332287" cy="4824413"/>
          </a:xfrm>
          <a:prstGeom prst="rect">
            <a:avLst/>
          </a:prstGeom>
          <a:noFill/>
          <a:extLst>
            <a:ext uri="{909E8E84-426E-40DD-AFC4-6F175D3DCCD1}">
              <a14:hiddenFill xmlns:a14="http://schemas.microsoft.com/office/drawing/2010/main">
                <a:solidFill>
                  <a:srgbClr val="FFFFFF"/>
                </a:solidFill>
              </a14:hiddenFill>
            </a:ext>
          </a:extLst>
        </p:spPr>
      </p:pic>
      <p:pic>
        <p:nvPicPr>
          <p:cNvPr id="94214" name="Picture 6" descr="熹平石經殘石-千古一草聖-拓本-隸書"/>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412875"/>
            <a:ext cx="4368800" cy="4845050"/>
          </a:xfrm>
          <a:prstGeom prst="rect">
            <a:avLst/>
          </a:prstGeom>
          <a:noFill/>
          <a:extLst>
            <a:ext uri="{909E8E84-426E-40DD-AFC4-6F175D3DCCD1}">
              <a14:hiddenFill xmlns:a14="http://schemas.microsoft.com/office/drawing/2010/main">
                <a:solidFill>
                  <a:srgbClr val="FFFFFF"/>
                </a:solidFill>
              </a14:hiddenFill>
            </a:ext>
          </a:extLst>
        </p:spPr>
      </p:pic>
      <p:sp>
        <p:nvSpPr>
          <p:cNvPr id="94215" name="Text Box 7"/>
          <p:cNvSpPr txBox="1">
            <a:spLocks noChangeArrowheads="1"/>
          </p:cNvSpPr>
          <p:nvPr/>
        </p:nvSpPr>
        <p:spPr bwMode="auto">
          <a:xfrm>
            <a:off x="107950" y="6165850"/>
            <a:ext cx="8964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400">
                <a:latin typeface="華康唐風隸W5" panose="03000509000000000000" pitchFamily="65" charset="-120"/>
                <a:ea typeface="華康唐風隸W5" panose="03000509000000000000" pitchFamily="65" charset="-120"/>
              </a:rPr>
              <a:t>東漢，</a:t>
            </a:r>
            <a:r>
              <a:rPr lang="en-US" altLang="zh-TW" sz="2400">
                <a:latin typeface="華康唐風隸W5" panose="03000509000000000000" pitchFamily="65" charset="-120"/>
                <a:ea typeface="華康唐風隸W5" panose="03000509000000000000" pitchFamily="65" charset="-120"/>
              </a:rPr>
              <a:t>《</a:t>
            </a:r>
            <a:r>
              <a:rPr lang="zh-TW" altLang="en-US" sz="2400">
                <a:latin typeface="華康唐風隸W5" panose="03000509000000000000" pitchFamily="65" charset="-120"/>
                <a:ea typeface="華康唐風隸W5" panose="03000509000000000000" pitchFamily="65" charset="-120"/>
              </a:rPr>
              <a:t>熹平石經</a:t>
            </a:r>
            <a:r>
              <a:rPr lang="en-US" altLang="zh-TW" sz="2400">
                <a:latin typeface="華康唐風隸W5" panose="03000509000000000000" pitchFamily="65" charset="-120"/>
                <a:ea typeface="華康唐風隸W5" panose="03000509000000000000" pitchFamily="65" charset="-120"/>
              </a:rPr>
              <a:t>》</a:t>
            </a:r>
            <a:r>
              <a:rPr lang="zh-TW" altLang="en-US" sz="2400">
                <a:latin typeface="華康唐風隸W5" panose="03000509000000000000" pitchFamily="65" charset="-120"/>
                <a:ea typeface="華康唐風隸W5" panose="03000509000000000000" pitchFamily="65" charset="-120"/>
              </a:rPr>
              <a:t>殘石 國立歷史博物館藏，轉引自千古一草聖</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p:cNvSpPr>
          <p:nvPr>
            <p:ph type="body" idx="1"/>
          </p:nvPr>
        </p:nvSpPr>
        <p:spPr>
          <a:xfrm>
            <a:off x="468313" y="3933825"/>
            <a:ext cx="8424862" cy="2814638"/>
          </a:xfrm>
        </p:spPr>
        <p:txBody>
          <a:bodyPr/>
          <a:lstStyle/>
          <a:p>
            <a:pPr marL="0" indent="0">
              <a:lnSpc>
                <a:spcPct val="110000"/>
              </a:lnSpc>
              <a:buFont typeface="Wingdings 2" panose="05020102010507070707" pitchFamily="18" charset="2"/>
              <a:buNone/>
            </a:pPr>
            <a:r>
              <a:rPr lang="zh-TW" altLang="en-US" sz="3000" b="1" smtClean="0">
                <a:latin typeface="標楷體" panose="03000509000000000000" pitchFamily="65" charset="-120"/>
                <a:ea typeface="標楷體" panose="03000509000000000000" pitchFamily="65" charset="-120"/>
              </a:rPr>
              <a:t>在中國新石器時代遺址的出土陶片上（如：陝西西安的仰韶文化），常可發現一種接近文字形式的符號，目前一共找到二十多種，這些符號極有可能是中國漢字的前身。</a:t>
            </a:r>
          </a:p>
          <a:p>
            <a:pPr marL="0" indent="0">
              <a:lnSpc>
                <a:spcPct val="110000"/>
              </a:lnSpc>
              <a:buFont typeface="Wingdings 2" panose="05020102010507070707" pitchFamily="18" charset="2"/>
              <a:buNone/>
            </a:pPr>
            <a:r>
              <a:rPr lang="zh-TW" altLang="en-US" sz="2000" b="1" smtClean="0">
                <a:latin typeface="標楷體" panose="03000509000000000000" pitchFamily="65" charset="-120"/>
                <a:ea typeface="標楷體" panose="03000509000000000000" pitchFamily="65" charset="-120"/>
              </a:rPr>
              <a:t>文字</a:t>
            </a:r>
            <a:r>
              <a:rPr lang="en-US" altLang="zh-TW" sz="2000" b="1" smtClean="0">
                <a:latin typeface="標楷體" panose="03000509000000000000" pitchFamily="65" charset="-120"/>
                <a:ea typeface="標楷體" panose="03000509000000000000" pitchFamily="65" charset="-120"/>
              </a:rPr>
              <a:t>-</a:t>
            </a:r>
            <a:r>
              <a:rPr lang="zh-TW" altLang="en-US" sz="2000" b="1" smtClean="0">
                <a:latin typeface="標楷體" panose="03000509000000000000" pitchFamily="65" charset="-120"/>
                <a:ea typeface="標楷體" panose="03000509000000000000" pitchFamily="65" charset="-120"/>
              </a:rPr>
              <a:t>大英百科全書</a:t>
            </a:r>
            <a:r>
              <a:rPr lang="en-US" altLang="zh-TW" sz="2000" b="1" smtClean="0">
                <a:latin typeface="標楷體" panose="03000509000000000000" pitchFamily="65" charset="-120"/>
                <a:ea typeface="標楷體" panose="03000509000000000000" pitchFamily="65" charset="-120"/>
              </a:rPr>
              <a:t>         </a:t>
            </a:r>
            <a:r>
              <a:rPr lang="zh-TW" altLang="en-US" sz="2000" b="1" smtClean="0">
                <a:latin typeface="標楷體" panose="03000509000000000000" pitchFamily="65" charset="-120"/>
                <a:ea typeface="標楷體" panose="03000509000000000000" pitchFamily="65" charset="-120"/>
              </a:rPr>
              <a:t>圖片</a:t>
            </a:r>
            <a:r>
              <a:rPr lang="en-US" altLang="zh-TW" sz="2000" b="1" smtClean="0">
                <a:latin typeface="標楷體" panose="03000509000000000000" pitchFamily="65" charset="-120"/>
                <a:ea typeface="標楷體" panose="03000509000000000000" pitchFamily="65" charset="-120"/>
              </a:rPr>
              <a:t>-</a:t>
            </a:r>
            <a:r>
              <a:rPr lang="zh-TW" altLang="en-US" sz="2000" b="1" smtClean="0">
                <a:latin typeface="標楷體" panose="03000509000000000000" pitchFamily="65" charset="-120"/>
                <a:ea typeface="標楷體" panose="03000509000000000000" pitchFamily="65" charset="-120"/>
              </a:rPr>
              <a:t>維基百科</a:t>
            </a:r>
            <a:endParaRPr lang="en-US" altLang="zh-TW" sz="2000" b="1" smtClean="0">
              <a:latin typeface="標楷體" panose="03000509000000000000" pitchFamily="65" charset="-120"/>
              <a:ea typeface="標楷體" panose="03000509000000000000" pitchFamily="65" charset="-120"/>
            </a:endParaRPr>
          </a:p>
        </p:txBody>
      </p:sp>
      <p:pic>
        <p:nvPicPr>
          <p:cNvPr id="68612" name="Picture 4" descr="半坡陶符符號-維基"/>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63938" y="404813"/>
            <a:ext cx="5113337" cy="3486150"/>
          </a:xfrm>
          <a:prstGeom prst="rect">
            <a:avLst/>
          </a:prstGeom>
          <a:noFill/>
          <a:extLst>
            <a:ext uri="{909E8E84-426E-40DD-AFC4-6F175D3DCCD1}">
              <a14:hiddenFill xmlns:a14="http://schemas.microsoft.com/office/drawing/2010/main">
                <a:solidFill>
                  <a:srgbClr val="FFFFFF"/>
                </a:solidFill>
              </a14:hiddenFill>
            </a:ext>
          </a:extLst>
        </p:spPr>
      </p:pic>
      <p:pic>
        <p:nvPicPr>
          <p:cNvPr id="68613" name="Picture 5" descr="人面魚紋彩陶盆(仰韶文化半坡類型)，陝西西安出土-大英百科全書"/>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388" y="712788"/>
            <a:ext cx="3240087" cy="2068512"/>
          </a:xfrm>
          <a:prstGeom prst="rect">
            <a:avLst/>
          </a:prstGeom>
          <a:noFill/>
          <a:extLst>
            <a:ext uri="{909E8E84-426E-40DD-AFC4-6F175D3DCCD1}">
              <a14:hiddenFill xmlns:a14="http://schemas.microsoft.com/office/drawing/2010/main">
                <a:solidFill>
                  <a:srgbClr val="FFFFFF"/>
                </a:solidFill>
              </a14:hiddenFill>
            </a:ext>
          </a:extLst>
        </p:spPr>
      </p:pic>
      <p:sp>
        <p:nvSpPr>
          <p:cNvPr id="68614" name="Text Box 6"/>
          <p:cNvSpPr txBox="1">
            <a:spLocks noChangeArrowheads="1"/>
          </p:cNvSpPr>
          <p:nvPr/>
        </p:nvSpPr>
        <p:spPr bwMode="auto">
          <a:xfrm>
            <a:off x="171450" y="2990850"/>
            <a:ext cx="3241675" cy="36671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a:t>人面魚紋彩陶盆</a:t>
            </a:r>
            <a:r>
              <a:rPr lang="en-US" altLang="zh-TW"/>
              <a:t>-</a:t>
            </a:r>
            <a:r>
              <a:rPr lang="zh-TW" altLang="en-US"/>
              <a:t>大英百科全書</a:t>
            </a:r>
            <a:endParaRPr lang="en-US" altLang="zh-TW"/>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57200" y="188913"/>
            <a:ext cx="82296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zh-TW" b="0" smtClean="0">
                <a:ln>
                  <a:noFill/>
                </a:ln>
                <a:solidFill>
                  <a:schemeClr val="tx1"/>
                </a:solidFill>
                <a:effectLst/>
                <a:ea typeface="華康唐風隸W5" panose="03000509000000000000" pitchFamily="65" charset="-120"/>
              </a:rPr>
              <a:t>隸書小檔案</a:t>
            </a:r>
          </a:p>
        </p:txBody>
      </p:sp>
      <p:sp>
        <p:nvSpPr>
          <p:cNvPr id="96259" name="Rectangle 3"/>
          <p:cNvSpPr>
            <a:spLocks noGrp="1"/>
          </p:cNvSpPr>
          <p:nvPr>
            <p:ph type="body" idx="1"/>
          </p:nvPr>
        </p:nvSpPr>
        <p:spPr>
          <a:xfrm>
            <a:off x="107950" y="981075"/>
            <a:ext cx="8893175" cy="5876925"/>
          </a:xfrm>
        </p:spPr>
        <p:txBody>
          <a:bodyPr/>
          <a:lstStyle/>
          <a:p>
            <a:r>
              <a:rPr lang="zh-TW" altLang="en-US" sz="2800" b="1" smtClean="0">
                <a:latin typeface="標楷體" panose="03000509000000000000" pitchFamily="65" charset="-120"/>
                <a:ea typeface="標楷體" panose="03000509000000000000" pitchFamily="65" charset="-120"/>
              </a:rPr>
              <a:t>傳說秦朝犯人程邈所創。有感當時官獄公文繁多、書寫複雜，因此將文字加以簡化。傳說他因為犯罪被關了十年，在牢裡把複雜的大小篆簡化，編了三千多字呈獻給秦始皇，秦始皇很滿意，不僅免除其罪還任命他為御史。（但根據考古資料，隸書出現年代早於秦始皇）</a:t>
            </a:r>
          </a:p>
          <a:p>
            <a:r>
              <a:rPr lang="zh-TW" altLang="en-US" sz="2800" b="1" smtClean="0">
                <a:latin typeface="標楷體" panose="03000509000000000000" pitchFamily="65" charset="-120"/>
                <a:ea typeface="標楷體" panose="03000509000000000000" pitchFamily="65" charset="-120"/>
              </a:rPr>
              <a:t>特色：</a:t>
            </a:r>
          </a:p>
          <a:p>
            <a:pPr>
              <a:buFont typeface="Wingdings 2" panose="05020102010507070707" pitchFamily="18" charset="2"/>
              <a:buNone/>
            </a:pPr>
            <a:r>
              <a:rPr lang="zh-TW" altLang="en-US" sz="2800" b="1" smtClean="0">
                <a:latin typeface="標楷體" panose="03000509000000000000" pitchFamily="65" charset="-120"/>
                <a:ea typeface="標楷體" panose="03000509000000000000" pitchFamily="65" charset="-120"/>
              </a:rPr>
              <a:t>   </a:t>
            </a:r>
            <a:r>
              <a:rPr lang="en-US" altLang="zh-TW" sz="2800" b="1" smtClean="0">
                <a:latin typeface="標楷體" panose="03000509000000000000" pitchFamily="65" charset="-120"/>
                <a:ea typeface="標楷體" panose="03000509000000000000" pitchFamily="65" charset="-120"/>
              </a:rPr>
              <a:t>1.</a:t>
            </a:r>
            <a:r>
              <a:rPr lang="zh-TW" altLang="en-US" sz="2800" b="1" smtClean="0">
                <a:latin typeface="標楷體" panose="03000509000000000000" pitchFamily="65" charset="-120"/>
                <a:ea typeface="標楷體" panose="03000509000000000000" pitchFamily="65" charset="-120"/>
              </a:rPr>
              <a:t>由小篆的勻圓形體為平直方正。</a:t>
            </a:r>
          </a:p>
          <a:p>
            <a:pPr>
              <a:buFont typeface="Wingdings 2" panose="05020102010507070707" pitchFamily="18" charset="2"/>
              <a:buNone/>
            </a:pPr>
            <a:r>
              <a:rPr lang="zh-TW" altLang="en-US" sz="2800" b="1" smtClean="0">
                <a:latin typeface="標楷體" panose="03000509000000000000" pitchFamily="65" charset="-120"/>
                <a:ea typeface="標楷體" panose="03000509000000000000" pitchFamily="65" charset="-120"/>
              </a:rPr>
              <a:t>   </a:t>
            </a:r>
            <a:r>
              <a:rPr lang="en-US" altLang="zh-TW" sz="2800" b="1" smtClean="0">
                <a:latin typeface="標楷體" panose="03000509000000000000" pitchFamily="65" charset="-120"/>
                <a:ea typeface="標楷體" panose="03000509000000000000" pitchFamily="65" charset="-120"/>
              </a:rPr>
              <a:t>2.</a:t>
            </a:r>
            <a:r>
              <a:rPr lang="zh-TW" altLang="en-US" sz="2800" b="1" smtClean="0">
                <a:latin typeface="標楷體" panose="03000509000000000000" pitchFamily="65" charset="-120"/>
                <a:ea typeface="標楷體" panose="03000509000000000000" pitchFamily="65" charset="-120"/>
              </a:rPr>
              <a:t>改連筆為斷筆，筆畫亦多省減。</a:t>
            </a:r>
          </a:p>
          <a:p>
            <a:pPr>
              <a:buFont typeface="Wingdings 2" panose="05020102010507070707" pitchFamily="18" charset="2"/>
              <a:buNone/>
            </a:pPr>
            <a:r>
              <a:rPr lang="zh-TW" altLang="en-US" sz="2800" b="1" smtClean="0">
                <a:latin typeface="標楷體" panose="03000509000000000000" pitchFamily="65" charset="-120"/>
                <a:ea typeface="標楷體" panose="03000509000000000000" pitchFamily="65" charset="-120"/>
              </a:rPr>
              <a:t>   </a:t>
            </a:r>
            <a:r>
              <a:rPr lang="en-US" altLang="zh-TW" sz="2800" b="1" smtClean="0">
                <a:latin typeface="標楷體" panose="03000509000000000000" pitchFamily="65" charset="-120"/>
                <a:ea typeface="標楷體" panose="03000509000000000000" pitchFamily="65" charset="-120"/>
              </a:rPr>
              <a:t>3.</a:t>
            </a:r>
            <a:r>
              <a:rPr lang="zh-TW" altLang="en-US" sz="2800" b="1" smtClean="0">
                <a:latin typeface="標楷體" panose="03000509000000000000" pitchFamily="65" charset="-120"/>
                <a:ea typeface="標楷體" panose="03000509000000000000" pitchFamily="65" charset="-120"/>
              </a:rPr>
              <a:t>結構由線條畫的象形文字變為筆畫化的符號文字</a:t>
            </a:r>
          </a:p>
          <a:p>
            <a:r>
              <a:rPr lang="zh-TW" altLang="en-US" sz="2800" b="1" smtClean="0">
                <a:latin typeface="標楷體" panose="03000509000000000000" pitchFamily="65" charset="-120"/>
                <a:ea typeface="標楷體" panose="03000509000000000000" pitchFamily="65" charset="-120"/>
              </a:rPr>
              <a:t>漢代隸書統稱「漢隸」，尤其東漢時候，隸書日漸成熟，發展達致頂峰，許多石刻也採用此書體鐫刻。</a:t>
            </a:r>
          </a:p>
        </p:txBody>
      </p:sp>
      <p:pic>
        <p:nvPicPr>
          <p:cNvPr id="96260" name="Picture 4" descr="千古一草聖"/>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850" y="935038"/>
            <a:ext cx="9004300" cy="3502025"/>
          </a:xfrm>
          <a:prstGeom prst="rect">
            <a:avLst/>
          </a:prstGeom>
          <a:noFill/>
          <a:extLst>
            <a:ext uri="{909E8E84-426E-40DD-AFC4-6F175D3DCCD1}">
              <a14:hiddenFill xmlns:a14="http://schemas.microsoft.com/office/drawing/2010/main">
                <a:solidFill>
                  <a:srgbClr val="FFFFFF"/>
                </a:solidFill>
              </a14:hiddenFill>
            </a:ext>
          </a:extLst>
        </p:spPr>
      </p:pic>
      <p:sp>
        <p:nvSpPr>
          <p:cNvPr id="96261" name="Text Box 5"/>
          <p:cNvSpPr txBox="1">
            <a:spLocks noChangeArrowheads="1"/>
          </p:cNvSpPr>
          <p:nvPr/>
        </p:nvSpPr>
        <p:spPr bwMode="auto">
          <a:xfrm>
            <a:off x="103188" y="4432300"/>
            <a:ext cx="8964612" cy="8223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2400" b="1">
                <a:latin typeface="標楷體" panose="03000509000000000000" pitchFamily="65" charset="-120"/>
                <a:ea typeface="標楷體" panose="03000509000000000000" pitchFamily="65" charset="-120"/>
              </a:rPr>
              <a:t>隸書的形體往橫向展開呈現扁方、轉折處改為方折、強調撇捺。</a:t>
            </a:r>
          </a:p>
          <a:p>
            <a:r>
              <a:rPr lang="zh-TW" altLang="en-US" sz="2400" b="1">
                <a:latin typeface="標楷體" panose="03000509000000000000" pitchFamily="65" charset="-120"/>
                <a:ea typeface="標楷體" panose="03000509000000000000" pitchFamily="65" charset="-120"/>
              </a:rPr>
              <a:t>圖片：千古一草聖～于右任的書法世界。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zh-TW" sz="5400" b="0" smtClean="0">
                <a:ln>
                  <a:noFill/>
                </a:ln>
                <a:solidFill>
                  <a:schemeClr val="tx1"/>
                </a:solidFill>
                <a:effectLst/>
                <a:ea typeface="華康唐風隸W5" panose="03000509000000000000" pitchFamily="65" charset="-120"/>
              </a:rPr>
              <a:t>隸書的特點～蠶頭雁尾</a:t>
            </a:r>
          </a:p>
        </p:txBody>
      </p:sp>
      <p:sp>
        <p:nvSpPr>
          <p:cNvPr id="97283" name="Rectangle 3"/>
          <p:cNvSpPr>
            <a:spLocks noGrp="1"/>
          </p:cNvSpPr>
          <p:nvPr>
            <p:ph type="body" idx="1"/>
          </p:nvPr>
        </p:nvSpPr>
        <p:spPr>
          <a:xfrm>
            <a:off x="468313" y="1484313"/>
            <a:ext cx="8229600" cy="5041900"/>
          </a:xfrm>
        </p:spPr>
        <p:txBody>
          <a:bodyPr/>
          <a:lstStyle/>
          <a:p>
            <a:r>
              <a:rPr lang="zh-TW" altLang="en-US" sz="2800" b="1" smtClean="0">
                <a:latin typeface="標楷體" panose="03000509000000000000" pitchFamily="65" charset="-120"/>
                <a:ea typeface="標楷體" panose="03000509000000000000" pitchFamily="65" charset="-120"/>
              </a:rPr>
              <a:t>隸書橫筆起筆較重，起頭較圓，像蠶寶寶的頭，稱作「蠶頭」；末端波磔處形狀像大雁尾巴，故稱「雁尾」。</a:t>
            </a:r>
          </a:p>
          <a:p>
            <a:r>
              <a:rPr lang="zh-TW" altLang="en-US" sz="2800" b="1" smtClean="0">
                <a:latin typeface="標楷體" panose="03000509000000000000" pitchFamily="65" charset="-120"/>
                <a:ea typeface="標楷體" panose="03000509000000000000" pitchFamily="65" charset="-120"/>
              </a:rPr>
              <a:t>在隸書中，每一字都只能有一筆畫具有蠶頭雁尾的特徵，稱為「蠶不二設、雁不雙飛」，有避免重複，講求變化的意思。 </a:t>
            </a:r>
          </a:p>
          <a:p>
            <a:endParaRPr lang="zh-TW" altLang="en-US" sz="2800" b="1" smtClean="0">
              <a:latin typeface="標楷體" panose="03000509000000000000" pitchFamily="65" charset="-120"/>
              <a:ea typeface="標楷體" panose="03000509000000000000" pitchFamily="65" charset="-120"/>
            </a:endParaRPr>
          </a:p>
        </p:txBody>
      </p:sp>
      <p:pic>
        <p:nvPicPr>
          <p:cNvPr id="97285" name="Picture 5" descr="psychology_chi_clip_image002_0000"/>
          <p:cNvPicPr>
            <a:picLocks noChangeAspect="1" noChangeArrowheads="1"/>
          </p:cNvPicPr>
          <p:nvPr/>
        </p:nvPicPr>
        <p:blipFill>
          <a:blip r:embed="rId2" cstate="email">
            <a:lum bright="-6000" contrast="30000"/>
            <a:extLst>
              <a:ext uri="{28A0092B-C50C-407E-A947-70E740481C1C}">
                <a14:useLocalDpi xmlns:a14="http://schemas.microsoft.com/office/drawing/2010/main"/>
              </a:ext>
            </a:extLst>
          </a:blip>
          <a:srcRect/>
          <a:stretch>
            <a:fillRect/>
          </a:stretch>
        </p:blipFill>
        <p:spPr bwMode="auto">
          <a:xfrm>
            <a:off x="1908175" y="4437063"/>
            <a:ext cx="5257800" cy="1893887"/>
          </a:xfrm>
          <a:prstGeom prst="rect">
            <a:avLst/>
          </a:prstGeom>
          <a:noFill/>
          <a:extLst>
            <a:ext uri="{909E8E84-426E-40DD-AFC4-6F175D3DCCD1}">
              <a14:hiddenFill xmlns:a14="http://schemas.microsoft.com/office/drawing/2010/main">
                <a:solidFill>
                  <a:srgbClr val="FFFFFF"/>
                </a:solidFill>
              </a14:hiddenFill>
            </a:ext>
          </a:extLst>
        </p:spPr>
      </p:pic>
      <p:sp>
        <p:nvSpPr>
          <p:cNvPr id="97286" name="Oval 6"/>
          <p:cNvSpPr>
            <a:spLocks noChangeArrowheads="1"/>
          </p:cNvSpPr>
          <p:nvPr/>
        </p:nvSpPr>
        <p:spPr bwMode="auto">
          <a:xfrm>
            <a:off x="1619250" y="4724400"/>
            <a:ext cx="1439863" cy="1296988"/>
          </a:xfrm>
          <a:prstGeom prst="ellipse">
            <a:avLst/>
          </a:prstGeom>
          <a:noFill/>
          <a:ln w="5080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7287" name="Oval 7"/>
          <p:cNvSpPr>
            <a:spLocks noChangeArrowheads="1"/>
          </p:cNvSpPr>
          <p:nvPr/>
        </p:nvSpPr>
        <p:spPr bwMode="auto">
          <a:xfrm>
            <a:off x="5508625" y="4579938"/>
            <a:ext cx="1584325" cy="1441450"/>
          </a:xfrm>
          <a:prstGeom prst="ellipse">
            <a:avLst/>
          </a:prstGeom>
          <a:noFill/>
          <a:ln w="5080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7288" name="Text Box 8"/>
          <p:cNvSpPr txBox="1">
            <a:spLocks noChangeArrowheads="1"/>
          </p:cNvSpPr>
          <p:nvPr/>
        </p:nvSpPr>
        <p:spPr bwMode="auto">
          <a:xfrm>
            <a:off x="827088" y="5646738"/>
            <a:ext cx="10080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800" b="1">
                <a:solidFill>
                  <a:srgbClr val="FF0000"/>
                </a:solidFill>
                <a:ea typeface="標楷體" panose="03000509000000000000" pitchFamily="65" charset="-120"/>
              </a:rPr>
              <a:t>蠶頭</a:t>
            </a:r>
          </a:p>
        </p:txBody>
      </p:sp>
      <p:sp>
        <p:nvSpPr>
          <p:cNvPr id="97289" name="Text Box 9"/>
          <p:cNvSpPr txBox="1">
            <a:spLocks noChangeArrowheads="1"/>
          </p:cNvSpPr>
          <p:nvPr/>
        </p:nvSpPr>
        <p:spPr bwMode="auto">
          <a:xfrm>
            <a:off x="7164388" y="4797425"/>
            <a:ext cx="10080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800" b="1">
                <a:solidFill>
                  <a:srgbClr val="FF0000"/>
                </a:solidFill>
                <a:ea typeface="標楷體" panose="03000509000000000000" pitchFamily="65" charset="-120"/>
              </a:rPr>
              <a:t>雁尾</a:t>
            </a:r>
          </a:p>
        </p:txBody>
      </p:sp>
      <p:pic>
        <p:nvPicPr>
          <p:cNvPr id="97291" name="Picture 11" descr="點選影像以觀看原圖"/>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313" y="2636838"/>
            <a:ext cx="4537075" cy="3671887"/>
          </a:xfrm>
          <a:prstGeom prst="rect">
            <a:avLst/>
          </a:prstGeom>
          <a:noFill/>
          <a:extLst>
            <a:ext uri="{909E8E84-426E-40DD-AFC4-6F175D3DCCD1}">
              <a14:hiddenFill xmlns:a14="http://schemas.microsoft.com/office/drawing/2010/main">
                <a:solidFill>
                  <a:srgbClr val="FFFFFF"/>
                </a:solidFill>
              </a14:hiddenFill>
            </a:ext>
          </a:extLst>
        </p:spPr>
      </p:pic>
      <p:sp>
        <p:nvSpPr>
          <p:cNvPr id="97292" name="Text Box 12"/>
          <p:cNvSpPr txBox="1">
            <a:spLocks noChangeArrowheads="1"/>
          </p:cNvSpPr>
          <p:nvPr/>
        </p:nvSpPr>
        <p:spPr bwMode="auto">
          <a:xfrm>
            <a:off x="2484438" y="2708275"/>
            <a:ext cx="2592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400" b="1">
                <a:solidFill>
                  <a:schemeClr val="bg1"/>
                </a:solidFill>
                <a:latin typeface="標楷體" panose="03000509000000000000" pitchFamily="65" charset="-120"/>
                <a:ea typeface="標楷體" panose="03000509000000000000" pitchFamily="65" charset="-120"/>
              </a:rPr>
              <a:t>白鵝雁</a:t>
            </a:r>
            <a:r>
              <a:rPr lang="en-US" altLang="zh-TW" sz="2400" b="1">
                <a:solidFill>
                  <a:schemeClr val="bg1"/>
                </a:solidFill>
                <a:latin typeface="標楷體" panose="03000509000000000000" pitchFamily="65" charset="-120"/>
                <a:ea typeface="標楷體" panose="03000509000000000000" pitchFamily="65" charset="-120"/>
              </a:rPr>
              <a:t>-</a:t>
            </a:r>
            <a:r>
              <a:rPr lang="zh-TW" altLang="en-US" sz="2400" b="1">
                <a:solidFill>
                  <a:schemeClr val="bg1"/>
                </a:solidFill>
                <a:latin typeface="標楷體" panose="03000509000000000000" pitchFamily="65" charset="-120"/>
                <a:ea typeface="標楷體" panose="03000509000000000000" pitchFamily="65" charset="-120"/>
              </a:rPr>
              <a:t>吳志典攝</a:t>
            </a:r>
          </a:p>
        </p:txBody>
      </p:sp>
      <p:pic>
        <p:nvPicPr>
          <p:cNvPr id="97293" name="Picture 13" descr="薛平南隸書對聯-《數位典藏與數位學習聯合目錄》"/>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850" y="404813"/>
            <a:ext cx="5019675" cy="6048375"/>
          </a:xfrm>
          <a:prstGeom prst="rect">
            <a:avLst/>
          </a:prstGeom>
          <a:noFill/>
          <a:extLst>
            <a:ext uri="{909E8E84-426E-40DD-AFC4-6F175D3DCCD1}">
              <a14:hiddenFill xmlns:a14="http://schemas.microsoft.com/office/drawing/2010/main">
                <a:solidFill>
                  <a:srgbClr val="FFFFFF"/>
                </a:solidFill>
              </a14:hiddenFill>
            </a:ext>
          </a:extLst>
        </p:spPr>
      </p:pic>
      <p:sp>
        <p:nvSpPr>
          <p:cNvPr id="97294" name="Text Box 14"/>
          <p:cNvSpPr txBox="1">
            <a:spLocks noChangeArrowheads="1"/>
          </p:cNvSpPr>
          <p:nvPr/>
        </p:nvSpPr>
        <p:spPr bwMode="auto">
          <a:xfrm>
            <a:off x="5330825" y="425450"/>
            <a:ext cx="3455988" cy="602456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spcBef>
                <a:spcPct val="35000"/>
              </a:spcBef>
            </a:pPr>
            <a:r>
              <a:rPr lang="zh-TW" altLang="en-US" sz="2800" b="1">
                <a:ea typeface="標楷體" panose="03000509000000000000" pitchFamily="65" charset="-120"/>
              </a:rPr>
              <a:t>雖說隸書講究「蠶頭雁尾」，但也不能每筆每畫都是如此。請看「華」、「表」「天」、「青」等字，再好好體會「蠶不二設，雁不雙飛」的道理。</a:t>
            </a:r>
            <a:endParaRPr lang="zh-TW" altLang="en-US" sz="3200" b="1">
              <a:ea typeface="標楷體" panose="03000509000000000000" pitchFamily="65" charset="-120"/>
            </a:endParaRPr>
          </a:p>
          <a:p>
            <a:pPr algn="ctr">
              <a:spcBef>
                <a:spcPct val="50000"/>
              </a:spcBef>
            </a:pPr>
            <a:r>
              <a:rPr lang="zh-TW" altLang="en-US" sz="2400" b="1">
                <a:ea typeface="標楷體" panose="03000509000000000000" pitchFamily="65" charset="-120"/>
              </a:rPr>
              <a:t>薛平南作品（局部）</a:t>
            </a:r>
          </a:p>
          <a:p>
            <a:pPr algn="ctr">
              <a:spcBef>
                <a:spcPct val="50000"/>
              </a:spcBef>
            </a:pPr>
            <a:r>
              <a:rPr lang="zh-TW" altLang="en-US" sz="2400" b="1">
                <a:ea typeface="標楷體" panose="03000509000000000000" pitchFamily="65" charset="-120"/>
              </a:rPr>
              <a:t>國立歷史博物館藏</a:t>
            </a:r>
          </a:p>
          <a:p>
            <a:pPr algn="ctr">
              <a:spcBef>
                <a:spcPct val="50000"/>
              </a:spcBef>
            </a:pPr>
            <a:r>
              <a:rPr lang="zh-TW" altLang="en-US" sz="2400" b="1">
                <a:ea typeface="標楷體" panose="03000509000000000000" pitchFamily="65" charset="-120"/>
              </a:rPr>
              <a:t>圖片轉引：</a:t>
            </a:r>
            <a:r>
              <a:rPr lang="en-US" altLang="zh-TW" sz="2400" b="1">
                <a:ea typeface="標楷體" panose="03000509000000000000" pitchFamily="65" charset="-120"/>
              </a:rPr>
              <a:t>《</a:t>
            </a:r>
            <a:r>
              <a:rPr lang="zh-TW" altLang="en-US" sz="2400" b="1">
                <a:ea typeface="標楷體" panose="03000509000000000000" pitchFamily="65" charset="-120"/>
              </a:rPr>
              <a:t>數位典藏與數位學習聯合目錄</a:t>
            </a:r>
            <a:r>
              <a:rPr lang="en-US" altLang="zh-TW" sz="2400" b="1">
                <a:ea typeface="標楷體" panose="03000509000000000000" pitchFamily="65" charset="-120"/>
              </a:rPr>
              <a:t>》</a:t>
            </a:r>
            <a:endParaRPr lang="zh-TW" altLang="en-US" sz="2400" b="1">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286"/>
                                        </p:tgtEl>
                                        <p:attrNameLst>
                                          <p:attrName>style.visibility</p:attrName>
                                        </p:attrNameLst>
                                      </p:cBhvr>
                                      <p:to>
                                        <p:strVal val="visible"/>
                                      </p:to>
                                    </p:set>
                                    <p:animEffect transition="in" filter="fade">
                                      <p:cBhvr>
                                        <p:cTn id="7" dur="1000"/>
                                        <p:tgtEl>
                                          <p:spTgt spid="972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7288"/>
                                        </p:tgtEl>
                                        <p:attrNameLst>
                                          <p:attrName>style.visibility</p:attrName>
                                        </p:attrNameLst>
                                      </p:cBhvr>
                                      <p:to>
                                        <p:strVal val="visible"/>
                                      </p:to>
                                    </p:set>
                                    <p:animEffect transition="in" filter="fade">
                                      <p:cBhvr>
                                        <p:cTn id="10" dur="1000"/>
                                        <p:tgtEl>
                                          <p:spTgt spid="9728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7287"/>
                                        </p:tgtEl>
                                        <p:attrNameLst>
                                          <p:attrName>style.visibility</p:attrName>
                                        </p:attrNameLst>
                                      </p:cBhvr>
                                      <p:to>
                                        <p:strVal val="visible"/>
                                      </p:to>
                                    </p:set>
                                    <p:animEffect transition="in" filter="fade">
                                      <p:cBhvr>
                                        <p:cTn id="15" dur="2000"/>
                                        <p:tgtEl>
                                          <p:spTgt spid="9728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7289"/>
                                        </p:tgtEl>
                                        <p:attrNameLst>
                                          <p:attrName>style.visibility</p:attrName>
                                        </p:attrNameLst>
                                      </p:cBhvr>
                                      <p:to>
                                        <p:strVal val="visible"/>
                                      </p:to>
                                    </p:set>
                                    <p:animEffect transition="in" filter="fade">
                                      <p:cBhvr>
                                        <p:cTn id="18" dur="1000"/>
                                        <p:tgtEl>
                                          <p:spTgt spid="9728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29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729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729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97291"/>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72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7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animBg="1"/>
      <p:bldP spid="97287" grpId="0" animBg="1"/>
      <p:bldP spid="97288" grpId="0"/>
      <p:bldP spid="97289" grpId="0"/>
      <p:bldP spid="97292" grpId="0"/>
      <p:bldP spid="97292" grpId="1"/>
      <p:bldP spid="9729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zh-TW" b="0" smtClean="0">
                <a:ln>
                  <a:noFill/>
                </a:ln>
                <a:solidFill>
                  <a:schemeClr val="tx1"/>
                </a:solidFill>
                <a:effectLst/>
                <a:ea typeface="華康唐風隸W5" panose="03000509000000000000" pitchFamily="65" charset="-120"/>
              </a:rPr>
              <a:t>隸書的特點～一波三折</a:t>
            </a:r>
          </a:p>
        </p:txBody>
      </p:sp>
      <p:sp>
        <p:nvSpPr>
          <p:cNvPr id="99331" name="Rectangle 3"/>
          <p:cNvSpPr>
            <a:spLocks noGrp="1"/>
          </p:cNvSpPr>
          <p:nvPr>
            <p:ph type="body" idx="1"/>
          </p:nvPr>
        </p:nvSpPr>
        <p:spPr>
          <a:xfrm>
            <a:off x="468313" y="1341438"/>
            <a:ext cx="8229600" cy="4813300"/>
          </a:xfrm>
        </p:spPr>
        <p:txBody>
          <a:bodyPr/>
          <a:lstStyle/>
          <a:p>
            <a:r>
              <a:rPr lang="zh-TW" altLang="en-US" b="1" smtClean="0">
                <a:ea typeface="標楷體" panose="03000509000000000000" pitchFamily="65" charset="-120"/>
              </a:rPr>
              <a:t>「波」在書法上，通常是指捺筆，而「折」是指運筆時，筆鋒方向的轉換。所以一捺筆畫中，就有三次筆鋒方向的轉換，而且書寫時的筆畫彎曲要婉轉自然，不能僵硬呆板，這就是所謂的「一波三折」。</a:t>
            </a:r>
          </a:p>
        </p:txBody>
      </p:sp>
      <p:pic>
        <p:nvPicPr>
          <p:cNvPr id="99332" name="Picture 4" descr="4"/>
          <p:cNvPicPr>
            <a:picLocks noChangeAspect="1" noChangeArrowheads="1"/>
          </p:cNvPicPr>
          <p:nvPr/>
        </p:nvPicPr>
        <p:blipFill>
          <a:blip r:embed="rId2" cstate="email">
            <a:lum bright="-12000" contrast="24000"/>
            <a:extLst>
              <a:ext uri="{28A0092B-C50C-407E-A947-70E740481C1C}">
                <a14:useLocalDpi xmlns:a14="http://schemas.microsoft.com/office/drawing/2010/main"/>
              </a:ext>
            </a:extLst>
          </a:blip>
          <a:srcRect/>
          <a:stretch>
            <a:fillRect/>
          </a:stretch>
        </p:blipFill>
        <p:spPr bwMode="auto">
          <a:xfrm>
            <a:off x="1331913" y="3933825"/>
            <a:ext cx="6481762" cy="2319338"/>
          </a:xfrm>
          <a:prstGeom prst="rect">
            <a:avLst/>
          </a:prstGeom>
          <a:noFill/>
          <a:extLst>
            <a:ext uri="{909E8E84-426E-40DD-AFC4-6F175D3DCCD1}">
              <a14:hiddenFill xmlns:a14="http://schemas.microsoft.com/office/drawing/2010/main">
                <a:solidFill>
                  <a:srgbClr val="FFFFFF"/>
                </a:solidFill>
              </a14:hiddenFill>
            </a:ext>
          </a:extLst>
        </p:spPr>
      </p:pic>
      <p:sp>
        <p:nvSpPr>
          <p:cNvPr id="99333" name="Text Box 5"/>
          <p:cNvSpPr txBox="1">
            <a:spLocks noChangeArrowheads="1"/>
          </p:cNvSpPr>
          <p:nvPr/>
        </p:nvSpPr>
        <p:spPr bwMode="auto">
          <a:xfrm>
            <a:off x="2195513" y="6230938"/>
            <a:ext cx="5329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1">
                <a:latin typeface="標楷體" panose="03000509000000000000" pitchFamily="65" charset="-120"/>
                <a:ea typeface="標楷體" panose="03000509000000000000" pitchFamily="65" charset="-120"/>
              </a:rPr>
              <a:t>圖、文：黃啟倫，</a:t>
            </a:r>
            <a:r>
              <a:rPr lang="en-US" altLang="zh-TW" b="1">
                <a:latin typeface="標楷體" panose="03000509000000000000" pitchFamily="65" charset="-120"/>
                <a:ea typeface="標楷體" panose="03000509000000000000" pitchFamily="65" charset="-120"/>
              </a:rPr>
              <a:t>《</a:t>
            </a:r>
            <a:r>
              <a:rPr lang="zh-TW" altLang="en-US" b="1">
                <a:latin typeface="標楷體" panose="03000509000000000000" pitchFamily="65" charset="-120"/>
                <a:ea typeface="標楷體" panose="03000509000000000000" pitchFamily="65" charset="-120"/>
              </a:rPr>
              <a:t>兒童書法鑑賞入門</a:t>
            </a:r>
            <a:r>
              <a:rPr lang="en-US" altLang="zh-TW" b="1">
                <a:latin typeface="標楷體" panose="03000509000000000000" pitchFamily="65" charset="-120"/>
                <a:ea typeface="標楷體" panose="03000509000000000000" pitchFamily="65" charset="-120"/>
              </a:rPr>
              <a:t>》</a:t>
            </a:r>
            <a:r>
              <a:rPr lang="zh-TW" altLang="en-US" b="1">
                <a:latin typeface="標楷體" panose="03000509000000000000" pitchFamily="65" charset="-120"/>
                <a:ea typeface="標楷體" panose="03000509000000000000" pitchFamily="65" charset="-120"/>
              </a:rPr>
              <a:t>，頁</a:t>
            </a:r>
            <a:r>
              <a:rPr lang="en-US" altLang="zh-TW" b="1">
                <a:latin typeface="標楷體" panose="03000509000000000000" pitchFamily="65" charset="-120"/>
                <a:ea typeface="標楷體" panose="03000509000000000000" pitchFamily="65" charset="-120"/>
              </a:rPr>
              <a:t>40</a:t>
            </a:r>
            <a:r>
              <a:rPr lang="zh-TW" altLang="en-US" b="1">
                <a:latin typeface="標楷體" panose="03000509000000000000" pitchFamily="65" charset="-120"/>
                <a:ea typeface="標楷體" panose="03000509000000000000" pitchFamily="65" charset="-120"/>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4" descr="乙瑛碑-書法空間"/>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50" y="260350"/>
            <a:ext cx="8280400" cy="6345238"/>
          </a:xfrm>
          <a:prstGeom prst="rect">
            <a:avLst/>
          </a:prstGeom>
          <a:noFill/>
          <a:extLst>
            <a:ext uri="{909E8E84-426E-40DD-AFC4-6F175D3DCCD1}">
              <a14:hiddenFill xmlns:a14="http://schemas.microsoft.com/office/drawing/2010/main">
                <a:solidFill>
                  <a:srgbClr val="FFFFFF"/>
                </a:solidFill>
              </a14:hiddenFill>
            </a:ext>
          </a:extLst>
        </p:spPr>
      </p:pic>
      <p:sp>
        <p:nvSpPr>
          <p:cNvPr id="98309" name="Text Box 5"/>
          <p:cNvSpPr txBox="1">
            <a:spLocks noChangeArrowheads="1"/>
          </p:cNvSpPr>
          <p:nvPr/>
        </p:nvSpPr>
        <p:spPr bwMode="auto">
          <a:xfrm>
            <a:off x="560388" y="260350"/>
            <a:ext cx="3024187" cy="640873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spcBef>
                <a:spcPct val="20000"/>
              </a:spcBef>
            </a:pPr>
            <a:r>
              <a:rPr lang="en-US" altLang="zh-TW" b="1"/>
              <a:t>【</a:t>
            </a:r>
            <a:r>
              <a:rPr lang="zh-TW" altLang="en-US" sz="2400" b="1">
                <a:latin typeface="標楷體" panose="03000509000000000000" pitchFamily="65" charset="-120"/>
                <a:ea typeface="標楷體" panose="03000509000000000000" pitchFamily="65" charset="-120"/>
              </a:rPr>
              <a:t>乙瑛碑</a:t>
            </a:r>
            <a:r>
              <a:rPr lang="en-US" altLang="zh-TW" b="1"/>
              <a:t>】</a:t>
            </a:r>
            <a:endParaRPr lang="zh-TW" altLang="en-US" sz="2400" b="1">
              <a:latin typeface="標楷體" panose="03000509000000000000" pitchFamily="65" charset="-120"/>
              <a:ea typeface="標楷體" panose="03000509000000000000" pitchFamily="65" charset="-120"/>
            </a:endParaRPr>
          </a:p>
          <a:p>
            <a:pPr>
              <a:lnSpc>
                <a:spcPct val="110000"/>
              </a:lnSpc>
              <a:spcBef>
                <a:spcPct val="20000"/>
              </a:spcBef>
            </a:pPr>
            <a:r>
              <a:rPr lang="zh-TW" altLang="en-US" sz="2400" b="1">
                <a:latin typeface="標楷體" panose="03000509000000000000" pitchFamily="65" charset="-120"/>
                <a:ea typeface="標楷體" panose="03000509000000000000" pitchFamily="65" charset="-120"/>
              </a:rPr>
              <a:t>東漢隸書的代表作</a:t>
            </a:r>
          </a:p>
          <a:p>
            <a:pPr>
              <a:lnSpc>
                <a:spcPct val="110000"/>
              </a:lnSpc>
              <a:spcBef>
                <a:spcPct val="20000"/>
              </a:spcBef>
            </a:pPr>
            <a:r>
              <a:rPr lang="zh-TW" altLang="en-US" sz="2400" b="1">
                <a:latin typeface="標楷體" panose="03000509000000000000" pitchFamily="65" charset="-120"/>
                <a:ea typeface="標楷體" panose="03000509000000000000" pitchFamily="65" charset="-120"/>
              </a:rPr>
              <a:t>原碑長</a:t>
            </a:r>
            <a:r>
              <a:rPr lang="en-US" altLang="zh-TW" sz="2400" b="1">
                <a:latin typeface="標楷體" panose="03000509000000000000" pitchFamily="65" charset="-120"/>
                <a:ea typeface="標楷體" panose="03000509000000000000" pitchFamily="65" charset="-120"/>
              </a:rPr>
              <a:t>260×128</a:t>
            </a:r>
            <a:r>
              <a:rPr lang="zh-TW" altLang="en-US" sz="2400" b="1">
                <a:latin typeface="標楷體" panose="03000509000000000000" pitchFamily="65" charset="-120"/>
                <a:ea typeface="標楷體" panose="03000509000000000000" pitchFamily="65" charset="-120"/>
              </a:rPr>
              <a:t>公分，現存山東曲阜孔廟。</a:t>
            </a:r>
          </a:p>
          <a:p>
            <a:pPr>
              <a:lnSpc>
                <a:spcPct val="110000"/>
              </a:lnSpc>
              <a:spcBef>
                <a:spcPct val="20000"/>
              </a:spcBef>
            </a:pPr>
            <a:r>
              <a:rPr lang="zh-TW" altLang="en-US" sz="2400" b="1">
                <a:latin typeface="標楷體" panose="03000509000000000000" pitchFamily="65" charset="-120"/>
                <a:ea typeface="標楷體" panose="03000509000000000000" pitchFamily="65" charset="-120"/>
              </a:rPr>
              <a:t>此碑字形方正又規矩，就像廟宇建築一般穩重；雁尾青青揚起的弧度，則是廟宇屋簷微微翹起的線條，難怪歷代書法家對此碑多有讚譽，更推崇是學習隸書的最佳範本。</a:t>
            </a:r>
          </a:p>
          <a:p>
            <a:pPr>
              <a:lnSpc>
                <a:spcPct val="110000"/>
              </a:lnSpc>
              <a:spcBef>
                <a:spcPct val="20000"/>
              </a:spcBef>
            </a:pPr>
            <a:r>
              <a:rPr lang="zh-TW" altLang="en-US" sz="2400" b="1">
                <a:latin typeface="標楷體" panose="03000509000000000000" pitchFamily="65" charset="-120"/>
                <a:ea typeface="標楷體" panose="03000509000000000000" pitchFamily="65" charset="-120"/>
              </a:rPr>
              <a:t>圖：書法空間</a:t>
            </a:r>
          </a:p>
        </p:txBody>
      </p:sp>
      <p:pic>
        <p:nvPicPr>
          <p:cNvPr id="98310" name="Picture 6" descr="乙瑛碑-書法空間"/>
          <p:cNvPicPr>
            <a:picLocks noChangeAspect="1" noChangeArrowheads="1"/>
          </p:cNvPicPr>
          <p:nvPr/>
        </p:nvPicPr>
        <p:blipFill>
          <a:blip r:embed="rId3" cstate="email">
            <a:lum bright="-24000" contrast="42000"/>
            <a:extLst>
              <a:ext uri="{28A0092B-C50C-407E-A947-70E740481C1C}">
                <a14:useLocalDpi xmlns:a14="http://schemas.microsoft.com/office/drawing/2010/main"/>
              </a:ext>
            </a:extLst>
          </a:blip>
          <a:srcRect/>
          <a:stretch>
            <a:fillRect/>
          </a:stretch>
        </p:blipFill>
        <p:spPr bwMode="auto">
          <a:xfrm>
            <a:off x="1042988" y="260350"/>
            <a:ext cx="7416800" cy="6321425"/>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98310"/>
                                        </p:tgtEl>
                                        <p:attrNameLst>
                                          <p:attrName>style.visibility</p:attrName>
                                        </p:attrNameLst>
                                      </p:cBhvr>
                                      <p:to>
                                        <p:strVal val="visible"/>
                                      </p:to>
                                    </p:set>
                                    <p:animEffect transition="in" filter="fade">
                                      <p:cBhvr>
                                        <p:cTn id="11" dur="2000"/>
                                        <p:tgtEl>
                                          <p:spTgt spid="98310"/>
                                        </p:tgtEl>
                                      </p:cBhvr>
                                    </p:animEffect>
                                  </p:childTnLst>
                                </p:cTn>
                              </p:par>
                              <p:par>
                                <p:cTn id="12" presetID="10" presetClass="exit" presetSubtype="0" fill="hold" grpId="1" nodeType="withEffect">
                                  <p:stCondLst>
                                    <p:cond delay="0"/>
                                  </p:stCondLst>
                                  <p:childTnLst>
                                    <p:animEffect transition="out" filter="fade">
                                      <p:cBhvr>
                                        <p:cTn id="13" dur="2000"/>
                                        <p:tgtEl>
                                          <p:spTgt spid="98309"/>
                                        </p:tgtEl>
                                      </p:cBhvr>
                                    </p:animEffect>
                                    <p:set>
                                      <p:cBhvr>
                                        <p:cTn id="14" dur="1" fill="hold">
                                          <p:stCondLst>
                                            <p:cond delay="1999"/>
                                          </p:stCondLst>
                                        </p:cTn>
                                        <p:tgtEl>
                                          <p:spTgt spid="983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animBg="1"/>
      <p:bldP spid="98309"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descr="曹全碑-維基"/>
          <p:cNvPicPr>
            <a:picLocks noChangeAspect="1" noChangeArrowheads="1"/>
          </p:cNvPicPr>
          <p:nvPr/>
        </p:nvPicPr>
        <p:blipFill>
          <a:blip r:embed="rId2" cstate="email">
            <a:lum bright="-12000" contrast="42000"/>
            <a:extLst>
              <a:ext uri="{28A0092B-C50C-407E-A947-70E740481C1C}">
                <a14:useLocalDpi xmlns:a14="http://schemas.microsoft.com/office/drawing/2010/main"/>
              </a:ext>
            </a:extLst>
          </a:blip>
          <a:srcRect/>
          <a:stretch>
            <a:fillRect/>
          </a:stretch>
        </p:blipFill>
        <p:spPr bwMode="auto">
          <a:xfrm>
            <a:off x="0" y="0"/>
            <a:ext cx="9144000" cy="6551613"/>
          </a:xfrm>
          <a:prstGeom prst="rect">
            <a:avLst/>
          </a:prstGeom>
          <a:noFill/>
          <a:extLst>
            <a:ext uri="{909E8E84-426E-40DD-AFC4-6F175D3DCCD1}">
              <a14:hiddenFill xmlns:a14="http://schemas.microsoft.com/office/drawing/2010/main">
                <a:solidFill>
                  <a:srgbClr val="FFFFFF"/>
                </a:solidFill>
              </a14:hiddenFill>
            </a:ext>
          </a:extLst>
        </p:spPr>
      </p:pic>
      <p:sp>
        <p:nvSpPr>
          <p:cNvPr id="100357" name="Text Box 5"/>
          <p:cNvSpPr txBox="1">
            <a:spLocks noChangeArrowheads="1"/>
          </p:cNvSpPr>
          <p:nvPr/>
        </p:nvSpPr>
        <p:spPr bwMode="auto">
          <a:xfrm>
            <a:off x="0" y="6491288"/>
            <a:ext cx="36718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1">
                <a:latin typeface="標楷體" panose="03000509000000000000" pitchFamily="65" charset="-120"/>
                <a:ea typeface="標楷體" panose="03000509000000000000" pitchFamily="65" charset="-120"/>
              </a:rPr>
              <a:t>東漢 曹全碑（局部）</a:t>
            </a:r>
            <a:r>
              <a:rPr lang="en-US" altLang="zh-TW" b="1">
                <a:latin typeface="標楷體" panose="03000509000000000000" pitchFamily="65" charset="-120"/>
                <a:ea typeface="標楷體" panose="03000509000000000000" pitchFamily="65" charset="-120"/>
              </a:rPr>
              <a:t>-</a:t>
            </a:r>
            <a:r>
              <a:rPr lang="zh-TW" altLang="en-US" b="1">
                <a:latin typeface="標楷體" panose="03000509000000000000" pitchFamily="65" charset="-120"/>
                <a:ea typeface="標楷體" panose="03000509000000000000" pitchFamily="65" charset="-120"/>
              </a:rPr>
              <a:t>維基百科</a:t>
            </a:r>
          </a:p>
        </p:txBody>
      </p:sp>
      <p:sp>
        <p:nvSpPr>
          <p:cNvPr id="100358" name="Text Box 6"/>
          <p:cNvSpPr txBox="1">
            <a:spLocks noChangeArrowheads="1"/>
          </p:cNvSpPr>
          <p:nvPr/>
        </p:nvSpPr>
        <p:spPr bwMode="auto">
          <a:xfrm>
            <a:off x="1042988" y="1052513"/>
            <a:ext cx="7129462" cy="51784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buClr>
                <a:schemeClr val="tx2"/>
              </a:buClr>
              <a:buSzPct val="50000"/>
              <a:buFont typeface="Wingdings 2" panose="05020102010507070707" pitchFamily="18" charset="2"/>
              <a:buNone/>
            </a:pPr>
            <a:r>
              <a:rPr kumimoji="0" lang="zh-TW" altLang="en-US" sz="3000" b="1">
                <a:ea typeface="標楷體" panose="03000509000000000000" pitchFamily="65" charset="-120"/>
              </a:rPr>
              <a:t>于右任弟子李普同說：</a:t>
            </a:r>
          </a:p>
          <a:p>
            <a:pPr eaLnBrk="0" hangingPunct="0">
              <a:spcBef>
                <a:spcPct val="20000"/>
              </a:spcBef>
              <a:buClr>
                <a:schemeClr val="tx2"/>
              </a:buClr>
              <a:buSzPct val="50000"/>
              <a:buFont typeface="Wingdings 2" panose="05020102010507070707" pitchFamily="18" charset="2"/>
              <a:buNone/>
            </a:pPr>
            <a:r>
              <a:rPr kumimoji="0" lang="zh-TW" altLang="en-US" sz="3000" b="1">
                <a:ea typeface="標楷體" panose="03000509000000000000" pitchFamily="65" charset="-120"/>
              </a:rPr>
              <a:t>「東漢為隸書刻石藝術的黃金時代，也是視書法為美藝的代表。</a:t>
            </a:r>
            <a:r>
              <a:rPr kumimoji="0" lang="en-US" altLang="zh-TW" sz="3000" b="1">
                <a:latin typeface="標楷體" panose="03000509000000000000" pitchFamily="65" charset="-120"/>
                <a:ea typeface="標楷體" panose="03000509000000000000" pitchFamily="65" charset="-120"/>
              </a:rPr>
              <a:t>……</a:t>
            </a:r>
            <a:r>
              <a:rPr kumimoji="0" lang="zh-TW" altLang="en-US" sz="3000" b="1">
                <a:ea typeface="標楷體" panose="03000509000000000000" pitchFamily="65" charset="-120"/>
              </a:rPr>
              <a:t>。其碑石刻文，有縱逸如石門，奇麗如乙瑛，纖勁如禮器，平展如孔宙，壯麗如華山廟碑，齊整如史晨，俊秀如曹全，方正如張遷等，共同締造了東漢光彩奪目的隸書世界。</a:t>
            </a:r>
          </a:p>
          <a:p>
            <a:pPr eaLnBrk="0" hangingPunct="0">
              <a:spcBef>
                <a:spcPct val="20000"/>
              </a:spcBef>
              <a:buClr>
                <a:schemeClr val="tx2"/>
              </a:buClr>
              <a:buSzPct val="50000"/>
              <a:buFont typeface="Wingdings 2" panose="05020102010507070707" pitchFamily="18" charset="2"/>
              <a:buNone/>
            </a:pPr>
            <a:r>
              <a:rPr kumimoji="0" lang="zh-TW" altLang="en-US" sz="3000" b="1">
                <a:ea typeface="標楷體" panose="03000509000000000000" pitchFamily="65" charset="-120"/>
              </a:rPr>
              <a:t>曹全碑可說是漢隸中最為優美也最為講究蠶頭雁尾的。此外，柔美飄逸的字形，就像是翩翩風度的君子，讓人愛不釋手。</a:t>
            </a:r>
          </a:p>
          <a:p>
            <a:pPr eaLnBrk="0" hangingPunct="0">
              <a:spcBef>
                <a:spcPct val="20000"/>
              </a:spcBef>
              <a:buClr>
                <a:schemeClr val="tx2"/>
              </a:buClr>
              <a:buSzPct val="50000"/>
              <a:buFont typeface="Wingdings 2" panose="05020102010507070707" pitchFamily="18" charset="2"/>
              <a:buNone/>
            </a:pP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r>
              <a:rPr lang="zh-TW" sz="7200" b="0" smtClean="0">
                <a:ln>
                  <a:noFill/>
                </a:ln>
                <a:solidFill>
                  <a:schemeClr val="tx1"/>
                </a:solidFill>
                <a:effectLst/>
                <a:ea typeface="華康唐風隸W5" panose="03000509000000000000" pitchFamily="65" charset="-120"/>
              </a:rPr>
              <a:t>草書</a:t>
            </a:r>
          </a:p>
        </p:txBody>
      </p:sp>
      <p:pic>
        <p:nvPicPr>
          <p:cNvPr id="95236" name="Picture 4" descr="唐-懷素-自敘帖-故宮藏-故宮"/>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1484313"/>
            <a:ext cx="8713787" cy="4789487"/>
          </a:xfrm>
          <a:prstGeom prst="rect">
            <a:avLst/>
          </a:prstGeom>
          <a:noFill/>
          <a:extLst>
            <a:ext uri="{909E8E84-426E-40DD-AFC4-6F175D3DCCD1}">
              <a14:hiddenFill xmlns:a14="http://schemas.microsoft.com/office/drawing/2010/main">
                <a:solidFill>
                  <a:srgbClr val="FFFFFF"/>
                </a:solidFill>
              </a14:hiddenFill>
            </a:ext>
          </a:extLst>
        </p:spPr>
      </p:pic>
      <p:sp>
        <p:nvSpPr>
          <p:cNvPr id="95237" name="Text Box 5"/>
          <p:cNvSpPr txBox="1">
            <a:spLocks noChangeArrowheads="1"/>
          </p:cNvSpPr>
          <p:nvPr/>
        </p:nvSpPr>
        <p:spPr bwMode="auto">
          <a:xfrm>
            <a:off x="1547813" y="6237288"/>
            <a:ext cx="6192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1">
                <a:ea typeface="標楷體" panose="03000509000000000000" pitchFamily="65" charset="-120"/>
              </a:rPr>
              <a:t>唐</a:t>
            </a:r>
            <a:r>
              <a:rPr lang="en-US" altLang="zh-TW" b="1">
                <a:latin typeface="標楷體" panose="03000509000000000000" pitchFamily="65" charset="-120"/>
                <a:ea typeface="標楷體" panose="03000509000000000000" pitchFamily="65" charset="-120"/>
              </a:rPr>
              <a:t>•</a:t>
            </a:r>
            <a:r>
              <a:rPr lang="zh-TW" altLang="en-US" b="1">
                <a:latin typeface="新細明體" panose="02020500000000000000" pitchFamily="18" charset="-120"/>
                <a:ea typeface="標楷體" panose="03000509000000000000" pitchFamily="65" charset="-120"/>
              </a:rPr>
              <a:t>懷素，</a:t>
            </a:r>
            <a:r>
              <a:rPr lang="en-US" altLang="zh-TW" b="1">
                <a:latin typeface="標楷體" panose="03000509000000000000" pitchFamily="65" charset="-120"/>
                <a:ea typeface="標楷體" panose="03000509000000000000" pitchFamily="65" charset="-120"/>
              </a:rPr>
              <a:t>《</a:t>
            </a:r>
            <a:r>
              <a:rPr lang="zh-TW" altLang="en-US" b="1">
                <a:latin typeface="標楷體" panose="03000509000000000000" pitchFamily="65" charset="-120"/>
                <a:ea typeface="標楷體" panose="03000509000000000000" pitchFamily="65" charset="-120"/>
              </a:rPr>
              <a:t>自敘帖</a:t>
            </a:r>
            <a:r>
              <a:rPr lang="en-US" altLang="zh-TW" b="1">
                <a:latin typeface="標楷體" panose="03000509000000000000" pitchFamily="65" charset="-120"/>
                <a:ea typeface="標楷體" panose="03000509000000000000" pitchFamily="65" charset="-120"/>
              </a:rPr>
              <a:t>》</a:t>
            </a:r>
            <a:r>
              <a:rPr lang="zh-TW" altLang="en-US" b="1">
                <a:latin typeface="標楷體" panose="03000509000000000000" pitchFamily="65" charset="-120"/>
                <a:ea typeface="標楷體" panose="03000509000000000000" pitchFamily="65" charset="-120"/>
              </a:rPr>
              <a:t>（局部），國立故宮博物院藏</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zh-TW" sz="6000" b="0" smtClean="0">
                <a:ln>
                  <a:noFill/>
                </a:ln>
                <a:solidFill>
                  <a:schemeClr val="tx1"/>
                </a:solidFill>
                <a:effectLst/>
                <a:ea typeface="華康唐風隸W5" panose="03000509000000000000" pitchFamily="65" charset="-120"/>
              </a:rPr>
              <a:t>草書小檔案</a:t>
            </a:r>
          </a:p>
        </p:txBody>
      </p:sp>
      <p:sp>
        <p:nvSpPr>
          <p:cNvPr id="103427" name="Rectangle 3"/>
          <p:cNvSpPr>
            <a:spLocks noGrp="1"/>
          </p:cNvSpPr>
          <p:nvPr>
            <p:ph type="body" idx="1"/>
          </p:nvPr>
        </p:nvSpPr>
        <p:spPr>
          <a:xfrm>
            <a:off x="457200" y="1600200"/>
            <a:ext cx="8435975" cy="4525963"/>
          </a:xfrm>
        </p:spPr>
        <p:txBody>
          <a:bodyPr/>
          <a:lstStyle/>
          <a:p>
            <a:pPr>
              <a:lnSpc>
                <a:spcPct val="105000"/>
              </a:lnSpc>
            </a:pPr>
            <a:r>
              <a:rPr lang="zh-TW" altLang="en-US" sz="2800" b="1" smtClean="0">
                <a:latin typeface="標楷體" panose="03000509000000000000" pitchFamily="65" charset="-120"/>
                <a:ea typeface="標楷體" panose="03000509000000000000" pitchFamily="65" charset="-120"/>
              </a:rPr>
              <a:t>草書又可分成「章草、今草、狂草」三種。</a:t>
            </a:r>
          </a:p>
          <a:p>
            <a:pPr>
              <a:lnSpc>
                <a:spcPct val="105000"/>
              </a:lnSpc>
              <a:buFont typeface="Wingdings 2" panose="05020102010507070707" pitchFamily="18" charset="2"/>
              <a:buNone/>
            </a:pPr>
            <a:r>
              <a:rPr lang="en-US" altLang="zh-TW" sz="2800" b="1" smtClean="0">
                <a:latin typeface="標楷體" panose="03000509000000000000" pitchFamily="65" charset="-120"/>
                <a:ea typeface="標楷體" panose="03000509000000000000" pitchFamily="65" charset="-120"/>
              </a:rPr>
              <a:t>  </a:t>
            </a:r>
            <a:r>
              <a:rPr lang="zh-TW" altLang="en-US" sz="2800" b="1" smtClean="0">
                <a:latin typeface="標楷體" panose="03000509000000000000" pitchFamily="65" charset="-120"/>
                <a:ea typeface="標楷體" panose="03000509000000000000" pitchFamily="65" charset="-120"/>
              </a:rPr>
              <a:t>◎章草：用於隸書，即草率的隸書。   </a:t>
            </a:r>
          </a:p>
          <a:p>
            <a:pPr>
              <a:lnSpc>
                <a:spcPct val="105000"/>
              </a:lnSpc>
              <a:buFont typeface="Wingdings 2" panose="05020102010507070707" pitchFamily="18" charset="2"/>
              <a:buNone/>
            </a:pPr>
            <a:r>
              <a:rPr lang="zh-TW" altLang="en-US" sz="2800" b="1" smtClean="0">
                <a:latin typeface="標楷體" panose="03000509000000000000" pitchFamily="65" charset="-120"/>
                <a:ea typeface="標楷體" panose="03000509000000000000" pitchFamily="65" charset="-120"/>
              </a:rPr>
              <a:t>  ◎今草：用於楷書，稱作今草。其點畫連  </a:t>
            </a:r>
          </a:p>
          <a:p>
            <a:pPr>
              <a:lnSpc>
                <a:spcPct val="105000"/>
              </a:lnSpc>
              <a:buFont typeface="Wingdings 2" panose="05020102010507070707" pitchFamily="18" charset="2"/>
              <a:buNone/>
            </a:pPr>
            <a:r>
              <a:rPr lang="zh-TW" altLang="en-US" sz="2800" b="1" smtClean="0">
                <a:latin typeface="標楷體" panose="03000509000000000000" pitchFamily="65" charset="-120"/>
                <a:ea typeface="標楷體" panose="03000509000000000000" pitchFamily="65" charset="-120"/>
              </a:rPr>
              <a:t>          接很多，且大量使用符號。</a:t>
            </a:r>
          </a:p>
          <a:p>
            <a:pPr>
              <a:lnSpc>
                <a:spcPct val="105000"/>
              </a:lnSpc>
              <a:buFont typeface="Wingdings 2" panose="05020102010507070707" pitchFamily="18" charset="2"/>
              <a:buNone/>
            </a:pPr>
            <a:r>
              <a:rPr lang="zh-TW" altLang="en-US" sz="2800" b="1" smtClean="0">
                <a:latin typeface="標楷體" panose="03000509000000000000" pitchFamily="65" charset="-120"/>
                <a:ea typeface="標楷體" panose="03000509000000000000" pitchFamily="65" charset="-120"/>
              </a:rPr>
              <a:t>  ◎狂草：比今草更加狂恣放縱。</a:t>
            </a:r>
          </a:p>
          <a:p>
            <a:pPr>
              <a:lnSpc>
                <a:spcPct val="105000"/>
              </a:lnSpc>
            </a:pPr>
            <a:r>
              <a:rPr lang="zh-TW" altLang="en-US" sz="2800" b="1" smtClean="0">
                <a:latin typeface="標楷體" panose="03000509000000000000" pitchFamily="65" charset="-120"/>
                <a:ea typeface="標楷體" panose="03000509000000000000" pitchFamily="65" charset="-120"/>
              </a:rPr>
              <a:t>著名書法家：陸機</a:t>
            </a:r>
            <a:r>
              <a:rPr lang="en-US" altLang="zh-TW" sz="2800" b="1" smtClean="0">
                <a:latin typeface="標楷體" panose="03000509000000000000" pitchFamily="65" charset="-120"/>
                <a:ea typeface="標楷體" panose="03000509000000000000" pitchFamily="65" charset="-120"/>
              </a:rPr>
              <a:t>-《</a:t>
            </a:r>
            <a:r>
              <a:rPr lang="zh-TW" altLang="en-US" sz="2800" b="1" smtClean="0">
                <a:latin typeface="標楷體" panose="03000509000000000000" pitchFamily="65" charset="-120"/>
                <a:ea typeface="標楷體" panose="03000509000000000000" pitchFamily="65" charset="-120"/>
              </a:rPr>
              <a:t>平復帖</a:t>
            </a:r>
            <a:r>
              <a:rPr lang="en-US" altLang="zh-TW" sz="2800" b="1" smtClean="0">
                <a:latin typeface="標楷體" panose="03000509000000000000" pitchFamily="65" charset="-120"/>
                <a:ea typeface="標楷體" panose="03000509000000000000" pitchFamily="65" charset="-120"/>
              </a:rPr>
              <a:t>》</a:t>
            </a:r>
            <a:r>
              <a:rPr lang="zh-TW" altLang="en-US" sz="2800" b="1" smtClean="0">
                <a:latin typeface="標楷體" panose="03000509000000000000" pitchFamily="65" charset="-120"/>
                <a:ea typeface="標楷體" panose="03000509000000000000" pitchFamily="65" charset="-120"/>
              </a:rPr>
              <a:t>王獻之</a:t>
            </a:r>
            <a:r>
              <a:rPr lang="en-US" altLang="zh-TW" sz="2800" b="1" smtClean="0">
                <a:latin typeface="標楷體" panose="03000509000000000000" pitchFamily="65" charset="-120"/>
                <a:ea typeface="標楷體" panose="03000509000000000000" pitchFamily="65" charset="-120"/>
              </a:rPr>
              <a:t>-《</a:t>
            </a:r>
            <a:r>
              <a:rPr lang="zh-TW" altLang="en-US" sz="2800" b="1" smtClean="0">
                <a:latin typeface="標楷體" panose="03000509000000000000" pitchFamily="65" charset="-120"/>
                <a:ea typeface="標楷體" panose="03000509000000000000" pitchFamily="65" charset="-120"/>
              </a:rPr>
              <a:t>中秋帖</a:t>
            </a:r>
            <a:r>
              <a:rPr lang="en-US" altLang="zh-TW" sz="2800" b="1" smtClean="0">
                <a:latin typeface="標楷體" panose="03000509000000000000" pitchFamily="65" charset="-120"/>
                <a:ea typeface="標楷體" panose="03000509000000000000" pitchFamily="65" charset="-120"/>
              </a:rPr>
              <a:t>》</a:t>
            </a:r>
          </a:p>
          <a:p>
            <a:pPr>
              <a:lnSpc>
                <a:spcPct val="105000"/>
              </a:lnSpc>
              <a:buFont typeface="Wingdings 2" panose="05020102010507070707" pitchFamily="18" charset="2"/>
              <a:buNone/>
            </a:pPr>
            <a:r>
              <a:rPr lang="zh-TW" altLang="en-US" sz="2800" b="1" smtClean="0">
                <a:latin typeface="標楷體" panose="03000509000000000000" pitchFamily="65" charset="-120"/>
                <a:ea typeface="標楷體" panose="03000509000000000000" pitchFamily="65" charset="-120"/>
              </a:rPr>
              <a:t>  懷素</a:t>
            </a:r>
            <a:r>
              <a:rPr lang="en-US" altLang="zh-TW" sz="2800" b="1" smtClean="0">
                <a:latin typeface="標楷體" panose="03000509000000000000" pitchFamily="65" charset="-120"/>
                <a:ea typeface="標楷體" panose="03000509000000000000" pitchFamily="65" charset="-120"/>
              </a:rPr>
              <a:t>-《</a:t>
            </a:r>
            <a:r>
              <a:rPr lang="zh-TW" altLang="en-US" sz="2800" b="1" smtClean="0">
                <a:latin typeface="標楷體" panose="03000509000000000000" pitchFamily="65" charset="-120"/>
                <a:ea typeface="標楷體" panose="03000509000000000000" pitchFamily="65" charset="-120"/>
              </a:rPr>
              <a:t>自敘帖</a:t>
            </a:r>
            <a:r>
              <a:rPr lang="en-US" altLang="zh-TW" sz="2800" b="1" smtClean="0">
                <a:latin typeface="標楷體" panose="03000509000000000000" pitchFamily="65" charset="-120"/>
                <a:ea typeface="標楷體" panose="03000509000000000000" pitchFamily="65" charset="-120"/>
              </a:rPr>
              <a:t>》</a:t>
            </a:r>
            <a:r>
              <a:rPr lang="zh-TW" altLang="en-US" sz="2800" b="1" smtClean="0">
                <a:latin typeface="標楷體" panose="03000509000000000000" pitchFamily="65" charset="-120"/>
                <a:ea typeface="標楷體" panose="03000509000000000000" pitchFamily="65" charset="-120"/>
              </a:rPr>
              <a:t>、張旭</a:t>
            </a:r>
            <a:r>
              <a:rPr lang="en-US" altLang="zh-TW" sz="2800" b="1" smtClean="0">
                <a:latin typeface="標楷體" panose="03000509000000000000" pitchFamily="65" charset="-120"/>
                <a:ea typeface="標楷體" panose="03000509000000000000" pitchFamily="65" charset="-120"/>
              </a:rPr>
              <a:t>-《</a:t>
            </a:r>
            <a:r>
              <a:rPr lang="zh-TW" altLang="en-US" sz="2800" b="1" smtClean="0">
                <a:latin typeface="標楷體" panose="03000509000000000000" pitchFamily="65" charset="-120"/>
                <a:ea typeface="標楷體" panose="03000509000000000000" pitchFamily="65" charset="-120"/>
              </a:rPr>
              <a:t>肚痛帖</a:t>
            </a:r>
            <a:r>
              <a:rPr lang="en-US" altLang="zh-TW" sz="2800" b="1" smtClean="0">
                <a:latin typeface="標楷體" panose="03000509000000000000" pitchFamily="65" charset="-120"/>
                <a:ea typeface="標楷體" panose="03000509000000000000" pitchFamily="65" charset="-120"/>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4" descr="鄭文原-急就章-中國硬筆書法在線"/>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095625" cy="6286500"/>
          </a:xfrm>
          <a:prstGeom prst="rect">
            <a:avLst/>
          </a:prstGeom>
          <a:noFill/>
          <a:extLst>
            <a:ext uri="{909E8E84-426E-40DD-AFC4-6F175D3DCCD1}">
              <a14:hiddenFill xmlns:a14="http://schemas.microsoft.com/office/drawing/2010/main">
                <a:solidFill>
                  <a:srgbClr val="FFFFFF"/>
                </a:solidFill>
              </a14:hiddenFill>
            </a:ext>
          </a:extLst>
        </p:spPr>
      </p:pic>
      <p:sp>
        <p:nvSpPr>
          <p:cNvPr id="108549" name="Text Box 5"/>
          <p:cNvSpPr txBox="1">
            <a:spLocks noChangeArrowheads="1"/>
          </p:cNvSpPr>
          <p:nvPr/>
        </p:nvSpPr>
        <p:spPr bwMode="auto">
          <a:xfrm>
            <a:off x="0" y="6237288"/>
            <a:ext cx="3132138" cy="6413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TW" altLang="en-US" b="1">
                <a:latin typeface="標楷體" panose="03000509000000000000" pitchFamily="65" charset="-120"/>
                <a:ea typeface="標楷體" panose="03000509000000000000" pitchFamily="65" charset="-120"/>
              </a:rPr>
              <a:t>鄭文原</a:t>
            </a:r>
            <a:r>
              <a:rPr lang="en-US" altLang="zh-TW" b="1">
                <a:latin typeface="標楷體" panose="03000509000000000000" pitchFamily="65" charset="-120"/>
                <a:ea typeface="標楷體" panose="03000509000000000000" pitchFamily="65" charset="-120"/>
              </a:rPr>
              <a:t>-</a:t>
            </a:r>
            <a:r>
              <a:rPr lang="zh-TW" altLang="en-US" b="1">
                <a:latin typeface="標楷體" panose="03000509000000000000" pitchFamily="65" charset="-120"/>
                <a:ea typeface="標楷體" panose="03000509000000000000" pitchFamily="65" charset="-120"/>
              </a:rPr>
              <a:t>急就章，</a:t>
            </a:r>
          </a:p>
          <a:p>
            <a:pPr algn="ctr"/>
            <a:r>
              <a:rPr lang="zh-TW" altLang="en-US" b="1">
                <a:latin typeface="標楷體" panose="03000509000000000000" pitchFamily="65" charset="-120"/>
                <a:ea typeface="標楷體" panose="03000509000000000000" pitchFamily="65" charset="-120"/>
              </a:rPr>
              <a:t>引自中國硬筆書法在線</a:t>
            </a:r>
          </a:p>
        </p:txBody>
      </p:sp>
      <p:pic>
        <p:nvPicPr>
          <p:cNvPr id="108550" name="Picture 6" descr="于右任-王維終南別業詩-《數位典藏與數位學習聯合目錄》"/>
          <p:cNvPicPr>
            <a:picLocks noChangeAspect="1" noChangeArrowheads="1"/>
          </p:cNvPicPr>
          <p:nvPr/>
        </p:nvPicPr>
        <p:blipFill>
          <a:blip r:embed="rId3" cstate="email">
            <a:lum contrast="30000"/>
            <a:extLst>
              <a:ext uri="{28A0092B-C50C-407E-A947-70E740481C1C}">
                <a14:useLocalDpi xmlns:a14="http://schemas.microsoft.com/office/drawing/2010/main"/>
              </a:ext>
            </a:extLst>
          </a:blip>
          <a:srcRect/>
          <a:stretch>
            <a:fillRect/>
          </a:stretch>
        </p:blipFill>
        <p:spPr bwMode="auto">
          <a:xfrm>
            <a:off x="3059113" y="0"/>
            <a:ext cx="2713037" cy="6308725"/>
          </a:xfrm>
          <a:prstGeom prst="rect">
            <a:avLst/>
          </a:prstGeom>
          <a:noFill/>
          <a:extLst>
            <a:ext uri="{909E8E84-426E-40DD-AFC4-6F175D3DCCD1}">
              <a14:hiddenFill xmlns:a14="http://schemas.microsoft.com/office/drawing/2010/main">
                <a:solidFill>
                  <a:srgbClr val="FFFFFF"/>
                </a:solidFill>
              </a14:hiddenFill>
            </a:ext>
          </a:extLst>
        </p:spPr>
      </p:pic>
      <p:pic>
        <p:nvPicPr>
          <p:cNvPr id="108551" name="Picture 7" descr="張旭-古詩四帖-維基"/>
          <p:cNvPicPr>
            <a:picLocks noChangeAspect="1" noChangeArrowheads="1"/>
          </p:cNvPicPr>
          <p:nvPr/>
        </p:nvPicPr>
        <p:blipFill>
          <a:blip r:embed="rId4" cstate="email">
            <a:extLst>
              <a:ext uri="{28A0092B-C50C-407E-A947-70E740481C1C}">
                <a14:useLocalDpi xmlns:a14="http://schemas.microsoft.com/office/drawing/2010/main"/>
              </a:ext>
            </a:extLst>
          </a:blip>
          <a:srcRect b="-1172"/>
          <a:stretch>
            <a:fillRect/>
          </a:stretch>
        </p:blipFill>
        <p:spPr bwMode="auto">
          <a:xfrm>
            <a:off x="5724525" y="44450"/>
            <a:ext cx="3419475" cy="6308725"/>
          </a:xfrm>
          <a:prstGeom prst="rect">
            <a:avLst/>
          </a:prstGeom>
          <a:noFill/>
          <a:extLst>
            <a:ext uri="{909E8E84-426E-40DD-AFC4-6F175D3DCCD1}">
              <a14:hiddenFill xmlns:a14="http://schemas.microsoft.com/office/drawing/2010/main">
                <a:solidFill>
                  <a:srgbClr val="FFFFFF"/>
                </a:solidFill>
              </a14:hiddenFill>
            </a:ext>
          </a:extLst>
        </p:spPr>
      </p:pic>
      <p:sp>
        <p:nvSpPr>
          <p:cNvPr id="108552" name="Text Box 8"/>
          <p:cNvSpPr txBox="1">
            <a:spLocks noChangeArrowheads="1"/>
          </p:cNvSpPr>
          <p:nvPr/>
        </p:nvSpPr>
        <p:spPr bwMode="auto">
          <a:xfrm>
            <a:off x="2484438" y="260350"/>
            <a:ext cx="3205162" cy="59039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TW" altLang="en-US" sz="3600" b="1">
                <a:ea typeface="標楷體" panose="03000509000000000000" pitchFamily="65" charset="-120"/>
              </a:rPr>
              <a:t> 東    明  九  芝  蓋   ，北</a:t>
            </a:r>
          </a:p>
          <a:p>
            <a:pPr>
              <a:spcBef>
                <a:spcPct val="50000"/>
              </a:spcBef>
            </a:pPr>
            <a:r>
              <a:rPr lang="zh-TW" altLang="en-US" sz="3600" b="1">
                <a:ea typeface="標楷體" panose="03000509000000000000" pitchFamily="65" charset="-120"/>
              </a:rPr>
              <a:t> 燭   五     雲    車。         飄</a:t>
            </a:r>
          </a:p>
          <a:p>
            <a:pPr>
              <a:spcBef>
                <a:spcPct val="50000"/>
              </a:spcBef>
            </a:pPr>
            <a:r>
              <a:rPr lang="zh-TW" altLang="en-US" sz="3600" b="1">
                <a:ea typeface="標楷體" panose="03000509000000000000" pitchFamily="65" charset="-120"/>
              </a:rPr>
              <a:t> 颻   入  倒       景， 出  沒</a:t>
            </a:r>
          </a:p>
          <a:p>
            <a:pPr>
              <a:spcBef>
                <a:spcPct val="50000"/>
              </a:spcBef>
            </a:pPr>
            <a:r>
              <a:rPr lang="zh-TW" altLang="en-US" sz="3600" b="1">
                <a:ea typeface="標楷體" panose="03000509000000000000" pitchFamily="65" charset="-120"/>
              </a:rPr>
              <a:t> 上   煙       霞。      春    泉</a:t>
            </a:r>
            <a:endParaRPr lang="zh-TW" altLang="en-US" sz="3600" b="1"/>
          </a:p>
        </p:txBody>
      </p:sp>
      <p:sp>
        <p:nvSpPr>
          <p:cNvPr id="108553" name="Text Box 9"/>
          <p:cNvSpPr txBox="1">
            <a:spLocks noChangeArrowheads="1"/>
          </p:cNvSpPr>
          <p:nvPr/>
        </p:nvSpPr>
        <p:spPr bwMode="auto">
          <a:xfrm>
            <a:off x="5795963" y="6216650"/>
            <a:ext cx="3348037" cy="6413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TW" altLang="en-US" b="1">
                <a:latin typeface="標楷體" panose="03000509000000000000" pitchFamily="65" charset="-120"/>
                <a:ea typeface="標楷體" panose="03000509000000000000" pitchFamily="65" charset="-120"/>
              </a:rPr>
              <a:t>張旭</a:t>
            </a:r>
            <a:r>
              <a:rPr lang="en-US" altLang="zh-TW" b="1">
                <a:latin typeface="標楷體" panose="03000509000000000000" pitchFamily="65" charset="-120"/>
                <a:ea typeface="標楷體" panose="03000509000000000000" pitchFamily="65" charset="-120"/>
              </a:rPr>
              <a:t>-</a:t>
            </a:r>
            <a:r>
              <a:rPr lang="zh-TW" altLang="en-US" b="1">
                <a:latin typeface="標楷體" panose="03000509000000000000" pitchFamily="65" charset="-120"/>
                <a:ea typeface="標楷體" panose="03000509000000000000" pitchFamily="65" charset="-120"/>
              </a:rPr>
              <a:t>古詩四帖</a:t>
            </a:r>
          </a:p>
          <a:p>
            <a:pPr algn="ctr"/>
            <a:r>
              <a:rPr lang="zh-TW" altLang="en-US" b="1">
                <a:latin typeface="標楷體" panose="03000509000000000000" pitchFamily="65" charset="-120"/>
                <a:ea typeface="標楷體" panose="03000509000000000000" pitchFamily="65" charset="-120"/>
              </a:rPr>
              <a:t>維基百科</a:t>
            </a:r>
          </a:p>
        </p:txBody>
      </p:sp>
      <p:sp>
        <p:nvSpPr>
          <p:cNvPr id="108554" name="Text Box 10"/>
          <p:cNvSpPr txBox="1">
            <a:spLocks noChangeArrowheads="1"/>
          </p:cNvSpPr>
          <p:nvPr/>
        </p:nvSpPr>
        <p:spPr bwMode="auto">
          <a:xfrm>
            <a:off x="2700338" y="6237288"/>
            <a:ext cx="3348037" cy="61118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TW" altLang="en-US" b="1">
                <a:latin typeface="標楷體" panose="03000509000000000000" pitchFamily="65" charset="-120"/>
                <a:ea typeface="標楷體" panose="03000509000000000000" pitchFamily="65" charset="-120"/>
              </a:rPr>
              <a:t>于右任</a:t>
            </a:r>
            <a:r>
              <a:rPr lang="en-US" altLang="zh-TW" b="1">
                <a:latin typeface="標楷體" panose="03000509000000000000" pitchFamily="65" charset="-120"/>
                <a:ea typeface="標楷體" panose="03000509000000000000" pitchFamily="65" charset="-120"/>
              </a:rPr>
              <a:t>-</a:t>
            </a:r>
            <a:r>
              <a:rPr lang="zh-TW" altLang="en-US" b="1">
                <a:latin typeface="標楷體" panose="03000509000000000000" pitchFamily="65" charset="-120"/>
                <a:ea typeface="標楷體" panose="03000509000000000000" pitchFamily="65" charset="-120"/>
              </a:rPr>
              <a:t>王維終南別業詩</a:t>
            </a:r>
          </a:p>
          <a:p>
            <a:pPr algn="ctr"/>
            <a:r>
              <a:rPr lang="en-US" altLang="zh-TW" sz="1600" b="1">
                <a:latin typeface="標楷體" panose="03000509000000000000" pitchFamily="65" charset="-120"/>
                <a:ea typeface="標楷體" panose="03000509000000000000" pitchFamily="65" charset="-120"/>
              </a:rPr>
              <a:t>《</a:t>
            </a:r>
            <a:r>
              <a:rPr lang="zh-TW" altLang="en-US" sz="1600" b="1">
                <a:latin typeface="標楷體" panose="03000509000000000000" pitchFamily="65" charset="-120"/>
                <a:ea typeface="標楷體" panose="03000509000000000000" pitchFamily="65" charset="-120"/>
              </a:rPr>
              <a:t>數位典藏與數位學習聯合目錄</a:t>
            </a:r>
            <a:r>
              <a:rPr lang="en-US" altLang="zh-TW" sz="1600" b="1">
                <a:latin typeface="標楷體" panose="03000509000000000000" pitchFamily="65" charset="-120"/>
                <a:ea typeface="標楷體" panose="03000509000000000000" pitchFamily="65" charset="-120"/>
              </a:rPr>
              <a:t>》</a:t>
            </a:r>
            <a:endParaRPr lang="zh-TW" altLang="en-US" sz="1600" b="1">
              <a:latin typeface="標楷體" panose="03000509000000000000" pitchFamily="65" charset="-120"/>
              <a:ea typeface="標楷體" panose="03000509000000000000" pitchFamily="65" charset="-120"/>
            </a:endParaRPr>
          </a:p>
        </p:txBody>
      </p:sp>
      <p:sp>
        <p:nvSpPr>
          <p:cNvPr id="108555" name="Text Box 11"/>
          <p:cNvSpPr txBox="1">
            <a:spLocks noChangeArrowheads="1"/>
          </p:cNvSpPr>
          <p:nvPr/>
        </p:nvSpPr>
        <p:spPr bwMode="auto">
          <a:xfrm>
            <a:off x="439738" y="57150"/>
            <a:ext cx="2381250" cy="61658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TW" altLang="en-US" sz="3600" b="1">
                <a:ea typeface="標楷體" panose="03000509000000000000" pitchFamily="65" charset="-120"/>
              </a:rPr>
              <a:t>中歲頗好道，晚家南山陲。興來美獨往，勝事空自知。行到水窮處，坐看雲起時。偶然值林叟，談笑無還期</a:t>
            </a:r>
            <a:r>
              <a:rPr lang="zh-TW" altLang="en-US" sz="3600" b="1"/>
              <a:t>。</a:t>
            </a:r>
          </a:p>
        </p:txBody>
      </p:sp>
      <p:sp>
        <p:nvSpPr>
          <p:cNvPr id="108556" name="Text Box 12"/>
          <p:cNvSpPr txBox="1">
            <a:spLocks noChangeArrowheads="1"/>
          </p:cNvSpPr>
          <p:nvPr/>
        </p:nvSpPr>
        <p:spPr bwMode="auto">
          <a:xfrm>
            <a:off x="6372225" y="188913"/>
            <a:ext cx="2087563" cy="914400"/>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5400" b="1">
                <a:ea typeface="標楷體" panose="03000509000000000000" pitchFamily="65" charset="-120"/>
              </a:rPr>
              <a:t>狂草</a:t>
            </a:r>
          </a:p>
        </p:txBody>
      </p:sp>
      <p:sp>
        <p:nvSpPr>
          <p:cNvPr id="108557" name="Text Box 13"/>
          <p:cNvSpPr txBox="1">
            <a:spLocks noChangeArrowheads="1"/>
          </p:cNvSpPr>
          <p:nvPr/>
        </p:nvSpPr>
        <p:spPr bwMode="auto">
          <a:xfrm>
            <a:off x="3276600" y="188913"/>
            <a:ext cx="2087563" cy="914400"/>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5400" b="1">
                <a:ea typeface="標楷體" panose="03000509000000000000" pitchFamily="65" charset="-120"/>
              </a:rPr>
              <a:t>今草</a:t>
            </a:r>
          </a:p>
        </p:txBody>
      </p:sp>
      <p:sp>
        <p:nvSpPr>
          <p:cNvPr id="108558" name="Text Box 14"/>
          <p:cNvSpPr txBox="1">
            <a:spLocks noChangeArrowheads="1"/>
          </p:cNvSpPr>
          <p:nvPr/>
        </p:nvSpPr>
        <p:spPr bwMode="auto">
          <a:xfrm>
            <a:off x="611188" y="173038"/>
            <a:ext cx="2087562" cy="914400"/>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5400" b="1">
                <a:ea typeface="標楷體" panose="03000509000000000000" pitchFamily="65" charset="-120"/>
              </a:rPr>
              <a:t>章草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8555"/>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855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55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55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8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2" grpId="0" animBg="1"/>
      <p:bldP spid="108552" grpId="1" animBg="1"/>
      <p:bldP spid="108555" grpId="0" animBg="1"/>
      <p:bldP spid="108555" grpId="1" animBg="1"/>
      <p:bldP spid="108556" grpId="0" animBg="1"/>
      <p:bldP spid="108557" grpId="0" animBg="1"/>
      <p:bldP spid="10855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0" name="Picture 4" descr="陸機-平復帖-北京故宮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7272338" cy="6891338"/>
          </a:xfrm>
          <a:prstGeom prst="rect">
            <a:avLst/>
          </a:prstGeom>
          <a:noFill/>
          <a:extLst>
            <a:ext uri="{909E8E84-426E-40DD-AFC4-6F175D3DCCD1}">
              <a14:hiddenFill xmlns:a14="http://schemas.microsoft.com/office/drawing/2010/main">
                <a:solidFill>
                  <a:srgbClr val="FFFFFF"/>
                </a:solidFill>
              </a14:hiddenFill>
            </a:ext>
          </a:extLst>
        </p:spPr>
      </p:pic>
      <p:sp>
        <p:nvSpPr>
          <p:cNvPr id="101381" name="Text Box 5"/>
          <p:cNvSpPr txBox="1">
            <a:spLocks noChangeArrowheads="1"/>
          </p:cNvSpPr>
          <p:nvPr/>
        </p:nvSpPr>
        <p:spPr bwMode="auto">
          <a:xfrm>
            <a:off x="7299325" y="260350"/>
            <a:ext cx="1593850" cy="633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nSpc>
                <a:spcPct val="110000"/>
              </a:lnSpc>
              <a:spcBef>
                <a:spcPct val="50000"/>
              </a:spcBef>
            </a:pPr>
            <a:r>
              <a:rPr lang="zh-TW" altLang="en-US" sz="2800" b="1">
                <a:latin typeface="標楷體" panose="03000509000000000000" pitchFamily="65" charset="-120"/>
                <a:ea typeface="標楷體" panose="03000509000000000000" pitchFamily="65" charset="-120"/>
              </a:rPr>
              <a:t>陸機，</a:t>
            </a:r>
            <a:r>
              <a:rPr lang="en-US" altLang="zh-TW" sz="2800" b="1">
                <a:latin typeface="標楷體" panose="03000509000000000000" pitchFamily="65" charset="-120"/>
                <a:ea typeface="標楷體" panose="03000509000000000000" pitchFamily="65" charset="-120"/>
              </a:rPr>
              <a:t>《</a:t>
            </a:r>
            <a:r>
              <a:rPr lang="zh-TW" altLang="en-US" sz="2800" b="1">
                <a:latin typeface="標楷體" panose="03000509000000000000" pitchFamily="65" charset="-120"/>
                <a:ea typeface="標楷體" panose="03000509000000000000" pitchFamily="65" charset="-120"/>
              </a:rPr>
              <a:t>平復帖</a:t>
            </a:r>
            <a:r>
              <a:rPr lang="en-US" altLang="zh-TW" sz="2800" b="1">
                <a:latin typeface="標楷體" panose="03000509000000000000" pitchFamily="65" charset="-120"/>
                <a:ea typeface="標楷體" panose="03000509000000000000" pitchFamily="65" charset="-120"/>
              </a:rPr>
              <a:t>》</a:t>
            </a:r>
            <a:r>
              <a:rPr lang="zh-TW" altLang="en-US" sz="2800" b="1">
                <a:latin typeface="標楷體" panose="03000509000000000000" pitchFamily="65" charset="-120"/>
                <a:ea typeface="標楷體" panose="03000509000000000000" pitchFamily="65" charset="-120"/>
              </a:rPr>
              <a:t>。西晉作品，是現存世界最早的真跡書法，距今一千七百多年。現存北京故宮博物院</a:t>
            </a:r>
          </a:p>
        </p:txBody>
      </p:sp>
      <p:sp>
        <p:nvSpPr>
          <p:cNvPr id="101383" name="Text Box 7"/>
          <p:cNvSpPr txBox="1">
            <a:spLocks noChangeArrowheads="1"/>
          </p:cNvSpPr>
          <p:nvPr/>
        </p:nvSpPr>
        <p:spPr bwMode="auto">
          <a:xfrm>
            <a:off x="6300788" y="73025"/>
            <a:ext cx="611187" cy="666908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TW" altLang="en-US" sz="2800" b="1">
                <a:latin typeface="標楷體" panose="03000509000000000000" pitchFamily="65" charset="-120"/>
                <a:ea typeface="標楷體" panose="03000509000000000000" pitchFamily="65" charset="-120"/>
              </a:rPr>
              <a:t>彥   先   羸  瘵， 恐  難  平  復，往</a:t>
            </a:r>
          </a:p>
        </p:txBody>
      </p:sp>
      <p:sp>
        <p:nvSpPr>
          <p:cNvPr id="101384" name="Text Box 8"/>
          <p:cNvSpPr txBox="1">
            <a:spLocks noChangeArrowheads="1"/>
          </p:cNvSpPr>
          <p:nvPr/>
        </p:nvSpPr>
        <p:spPr bwMode="auto">
          <a:xfrm>
            <a:off x="5689600" y="138113"/>
            <a:ext cx="611188" cy="6719887"/>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TW" altLang="en-US" sz="2800" b="1">
                <a:latin typeface="標楷體" panose="03000509000000000000" pitchFamily="65" charset="-120"/>
                <a:ea typeface="標楷體" panose="03000509000000000000" pitchFamily="65" charset="-120"/>
              </a:rPr>
              <a:t>屬  初  病，慮 不 止 此</a:t>
            </a:r>
            <a:r>
              <a:rPr lang="en-US" altLang="zh-TW" sz="2800" b="1">
                <a:latin typeface="標楷體" panose="03000509000000000000" pitchFamily="65" charset="-120"/>
                <a:ea typeface="標楷體" panose="03000509000000000000" pitchFamily="65" charset="-120"/>
              </a:rPr>
              <a:t>,</a:t>
            </a:r>
            <a:r>
              <a:rPr lang="zh-TW" altLang="en-US" sz="2800" b="1">
                <a:latin typeface="標楷體" panose="03000509000000000000" pitchFamily="65" charset="-120"/>
                <a:ea typeface="標楷體" panose="03000509000000000000" pitchFamily="65" charset="-120"/>
              </a:rPr>
              <a:t>此已 為 慶</a:t>
            </a:r>
            <a:r>
              <a:rPr lang="en-US" altLang="zh-TW" sz="2800" b="1">
                <a:latin typeface="標楷體" panose="03000509000000000000" pitchFamily="65" charset="-120"/>
                <a:ea typeface="標楷體" panose="03000509000000000000" pitchFamily="65" charset="-120"/>
              </a:rPr>
              <a:t>.</a:t>
            </a:r>
            <a:r>
              <a:rPr lang="zh-TW" altLang="en-US" sz="2800" b="1">
                <a:latin typeface="標楷體" panose="03000509000000000000" pitchFamily="65" charset="-120"/>
                <a:ea typeface="標楷體" panose="03000509000000000000" pitchFamily="65" charset="-120"/>
              </a:rPr>
              <a:t>承</a:t>
            </a:r>
            <a:endParaRPr lang="en-US" altLang="zh-TW" sz="2800" b="1">
              <a:latin typeface="標楷體" panose="03000509000000000000" pitchFamily="65" charset="-120"/>
              <a:ea typeface="標楷體" panose="03000509000000000000" pitchFamily="65" charset="-120"/>
            </a:endParaRPr>
          </a:p>
        </p:txBody>
      </p:sp>
      <p:sp>
        <p:nvSpPr>
          <p:cNvPr id="101385" name="Text Box 9"/>
          <p:cNvSpPr txBox="1">
            <a:spLocks noChangeArrowheads="1"/>
          </p:cNvSpPr>
          <p:nvPr/>
        </p:nvSpPr>
        <p:spPr bwMode="auto">
          <a:xfrm>
            <a:off x="5076825" y="123825"/>
            <a:ext cx="611188" cy="629602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TW" altLang="en-US" sz="2800" b="1">
                <a:latin typeface="標楷體" panose="03000509000000000000" pitchFamily="65" charset="-120"/>
                <a:ea typeface="標楷體" panose="03000509000000000000" pitchFamily="65" charset="-120"/>
              </a:rPr>
              <a:t>使</a:t>
            </a:r>
            <a:r>
              <a:rPr lang="zh-TW" altLang="en-US" sz="800" b="1">
                <a:latin typeface="標楷體" panose="03000509000000000000" pitchFamily="65" charset="-120"/>
                <a:ea typeface="標楷體" panose="03000509000000000000" pitchFamily="65" charset="-120"/>
              </a:rPr>
              <a:t> </a:t>
            </a:r>
            <a:r>
              <a:rPr lang="zh-TW" altLang="en-US" sz="2800" b="1">
                <a:latin typeface="標楷體" panose="03000509000000000000" pitchFamily="65" charset="-120"/>
                <a:ea typeface="標楷體" panose="03000509000000000000" pitchFamily="65" charset="-120"/>
              </a:rPr>
              <a:t>唯 男，幸 乃</a:t>
            </a:r>
            <a:r>
              <a:rPr lang="en-US" altLang="zh-TW" sz="2800" b="1">
                <a:latin typeface="標楷體" panose="03000509000000000000" pitchFamily="65" charset="-120"/>
                <a:ea typeface="標楷體" panose="03000509000000000000" pitchFamily="65" charset="-120"/>
              </a:rPr>
              <a:t> </a:t>
            </a:r>
            <a:r>
              <a:rPr lang="zh-TW" altLang="en-US" sz="2800" b="1">
                <a:latin typeface="標楷體" panose="03000509000000000000" pitchFamily="65" charset="-120"/>
                <a:ea typeface="標楷體" panose="03000509000000000000" pitchFamily="65" charset="-120"/>
              </a:rPr>
              <a:t>復 失 </a:t>
            </a:r>
            <a:r>
              <a:rPr lang="zh-TW" altLang="en-US" b="1">
                <a:latin typeface="標楷體" panose="03000509000000000000" pitchFamily="65" charset="-120"/>
                <a:ea typeface="標楷體" panose="03000509000000000000" pitchFamily="65" charset="-120"/>
              </a:rPr>
              <a:t> </a:t>
            </a:r>
            <a:r>
              <a:rPr lang="zh-TW" altLang="en-US" sz="2800" b="1">
                <a:latin typeface="標楷體" panose="03000509000000000000" pitchFamily="65" charset="-120"/>
                <a:ea typeface="標楷體" panose="03000509000000000000" pitchFamily="65" charset="-120"/>
              </a:rPr>
              <a:t>前 憂 耳。</a:t>
            </a:r>
            <a:endParaRPr lang="en-US" altLang="zh-TW" sz="2800" b="1">
              <a:latin typeface="標楷體" panose="03000509000000000000" pitchFamily="65" charset="-120"/>
              <a:ea typeface="標楷體" panose="03000509000000000000" pitchFamily="65" charset="-120"/>
            </a:endParaRPr>
          </a:p>
        </p:txBody>
      </p:sp>
      <p:sp>
        <p:nvSpPr>
          <p:cNvPr id="101386" name="Text Box 10"/>
          <p:cNvSpPr txBox="1">
            <a:spLocks noChangeArrowheads="1"/>
          </p:cNvSpPr>
          <p:nvPr/>
        </p:nvSpPr>
        <p:spPr bwMode="auto">
          <a:xfrm>
            <a:off x="4456113" y="306388"/>
            <a:ext cx="611187" cy="63627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TW" altLang="en-US" sz="2800" b="1">
                <a:latin typeface="標楷體" panose="03000509000000000000" pitchFamily="65" charset="-120"/>
                <a:ea typeface="標楷體" panose="03000509000000000000" pitchFamily="65" charset="-120"/>
              </a:rPr>
              <a:t>吳子 楊  往 初  來 主，吾 不 能  盡</a:t>
            </a:r>
            <a:endParaRPr lang="en-US" altLang="zh-TW" sz="2800" b="1">
              <a:latin typeface="標楷體" panose="03000509000000000000" pitchFamily="65" charset="-120"/>
              <a:ea typeface="標楷體" panose="03000509000000000000" pitchFamily="65" charset="-120"/>
            </a:endParaRPr>
          </a:p>
        </p:txBody>
      </p:sp>
      <p:sp>
        <p:nvSpPr>
          <p:cNvPr id="101387" name="Text Box 11"/>
          <p:cNvSpPr txBox="1">
            <a:spLocks noChangeArrowheads="1"/>
          </p:cNvSpPr>
          <p:nvPr/>
        </p:nvSpPr>
        <p:spPr bwMode="auto">
          <a:xfrm>
            <a:off x="3816350" y="192088"/>
            <a:ext cx="611188" cy="66405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TW" altLang="en-US" sz="2800" b="1">
                <a:latin typeface="標楷體" panose="03000509000000000000" pitchFamily="65" charset="-120"/>
                <a:ea typeface="標楷體" panose="03000509000000000000" pitchFamily="65" charset="-120"/>
              </a:rPr>
              <a:t>臨 西  復 來，</a:t>
            </a:r>
            <a:r>
              <a:rPr lang="zh-TW" altLang="en-US" sz="1400" b="1">
                <a:latin typeface="標楷體" panose="03000509000000000000" pitchFamily="65" charset="-120"/>
                <a:ea typeface="標楷體" panose="03000509000000000000" pitchFamily="65" charset="-120"/>
              </a:rPr>
              <a:t> </a:t>
            </a:r>
            <a:r>
              <a:rPr lang="zh-TW" altLang="en-US" sz="2800" b="1">
                <a:latin typeface="標楷體" panose="03000509000000000000" pitchFamily="65" charset="-120"/>
                <a:ea typeface="標楷體" panose="03000509000000000000" pitchFamily="65" charset="-120"/>
              </a:rPr>
              <a:t>威   儀  詳  躊。舉 動</a:t>
            </a:r>
            <a:endParaRPr lang="en-US" altLang="zh-TW" sz="2800" b="1">
              <a:latin typeface="標楷體" panose="03000509000000000000" pitchFamily="65" charset="-120"/>
              <a:ea typeface="標楷體" panose="03000509000000000000" pitchFamily="65" charset="-120"/>
            </a:endParaRPr>
          </a:p>
        </p:txBody>
      </p:sp>
      <p:sp>
        <p:nvSpPr>
          <p:cNvPr id="101388" name="Text Box 12"/>
          <p:cNvSpPr txBox="1">
            <a:spLocks noChangeArrowheads="1"/>
          </p:cNvSpPr>
          <p:nvPr/>
        </p:nvSpPr>
        <p:spPr bwMode="auto">
          <a:xfrm>
            <a:off x="3168650" y="188913"/>
            <a:ext cx="611188" cy="666908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TW" altLang="en-US" sz="2800" b="1">
                <a:latin typeface="標楷體" panose="03000509000000000000" pitchFamily="65" charset="-120"/>
                <a:ea typeface="標楷體" panose="03000509000000000000" pitchFamily="65" charset="-120"/>
              </a:rPr>
              <a:t>成  觀，自  軀  體 </a:t>
            </a:r>
            <a:r>
              <a:rPr lang="zh-TW" altLang="en-US" b="1">
                <a:latin typeface="標楷體" panose="03000509000000000000" pitchFamily="65" charset="-120"/>
                <a:ea typeface="標楷體" panose="03000509000000000000" pitchFamily="65" charset="-120"/>
              </a:rPr>
              <a:t> </a:t>
            </a:r>
            <a:r>
              <a:rPr lang="zh-TW" altLang="en-US" sz="2800" b="1">
                <a:latin typeface="標楷體" panose="03000509000000000000" pitchFamily="65" charset="-120"/>
                <a:ea typeface="標楷體" panose="03000509000000000000" pitchFamily="65" charset="-120"/>
              </a:rPr>
              <a:t>之 美  也</a:t>
            </a:r>
            <a:r>
              <a:rPr lang="zh-TW" altLang="en-US" sz="1600" b="1">
                <a:latin typeface="標楷體" panose="03000509000000000000" pitchFamily="65" charset="-120"/>
                <a:ea typeface="標楷體" panose="03000509000000000000" pitchFamily="65" charset="-120"/>
              </a:rPr>
              <a:t>。</a:t>
            </a:r>
            <a:r>
              <a:rPr lang="zh-TW" altLang="en-US" sz="2800" b="1">
                <a:latin typeface="標楷體" panose="03000509000000000000" pitchFamily="65" charset="-120"/>
                <a:ea typeface="標楷體" panose="03000509000000000000" pitchFamily="65" charset="-120"/>
              </a:rPr>
              <a:t>思識 □</a:t>
            </a:r>
            <a:endParaRPr lang="en-US" altLang="zh-TW"/>
          </a:p>
        </p:txBody>
      </p:sp>
      <p:sp>
        <p:nvSpPr>
          <p:cNvPr id="101390" name="Text Box 14"/>
          <p:cNvSpPr txBox="1">
            <a:spLocks noChangeArrowheads="1"/>
          </p:cNvSpPr>
          <p:nvPr/>
        </p:nvSpPr>
        <p:spPr bwMode="auto">
          <a:xfrm>
            <a:off x="2520950" y="117475"/>
            <a:ext cx="611188" cy="65516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TW" altLang="en-US" sz="2800" b="1">
                <a:latin typeface="標楷體" panose="03000509000000000000" pitchFamily="65" charset="-120"/>
                <a:ea typeface="標楷體" panose="03000509000000000000" pitchFamily="65" charset="-120"/>
              </a:rPr>
              <a:t>愛  </a:t>
            </a:r>
            <a:r>
              <a:rPr lang="zh-TW" altLang="en-US" sz="2000" b="1">
                <a:latin typeface="標楷體" panose="03000509000000000000" pitchFamily="65" charset="-120"/>
                <a:ea typeface="標楷體" panose="03000509000000000000" pitchFamily="65" charset="-120"/>
              </a:rPr>
              <a:t> </a:t>
            </a:r>
            <a:r>
              <a:rPr lang="zh-TW" altLang="en-US" sz="2800" b="1">
                <a:latin typeface="標楷體" panose="03000509000000000000" pitchFamily="65" charset="-120"/>
                <a:ea typeface="標楷體" panose="03000509000000000000" pitchFamily="65" charset="-120"/>
              </a:rPr>
              <a:t>之 邁    前</a:t>
            </a:r>
            <a:r>
              <a:rPr lang="zh-TW" altLang="en-US" sz="2000" b="1">
                <a:latin typeface="標楷體" panose="03000509000000000000" pitchFamily="65" charset="-120"/>
                <a:ea typeface="標楷體" panose="03000509000000000000" pitchFamily="65" charset="-120"/>
              </a:rPr>
              <a:t>，</a:t>
            </a:r>
            <a:r>
              <a:rPr lang="zh-TW" altLang="en-US" sz="2800" b="1">
                <a:latin typeface="標楷體" panose="03000509000000000000" pitchFamily="65" charset="-120"/>
                <a:ea typeface="標楷體" panose="03000509000000000000" pitchFamily="65" charset="-120"/>
              </a:rPr>
              <a:t>勢 </a:t>
            </a:r>
            <a:r>
              <a:rPr lang="zh-TW" altLang="en-US" sz="1400" b="1">
                <a:latin typeface="標楷體" panose="03000509000000000000" pitchFamily="65" charset="-120"/>
                <a:ea typeface="標楷體" panose="03000509000000000000" pitchFamily="65" charset="-120"/>
              </a:rPr>
              <a:t> </a:t>
            </a:r>
            <a:r>
              <a:rPr lang="zh-TW" altLang="en-US" sz="2800" b="1">
                <a:latin typeface="標楷體" panose="03000509000000000000" pitchFamily="65" charset="-120"/>
                <a:ea typeface="標楷體" panose="03000509000000000000" pitchFamily="65" charset="-120"/>
              </a:rPr>
              <a:t>所 恒 有，宜 □</a:t>
            </a:r>
            <a:endParaRPr lang="en-US" altLang="zh-TW"/>
          </a:p>
        </p:txBody>
      </p:sp>
      <p:sp>
        <p:nvSpPr>
          <p:cNvPr id="101391" name="Text Box 15"/>
          <p:cNvSpPr txBox="1">
            <a:spLocks noChangeArrowheads="1"/>
          </p:cNvSpPr>
          <p:nvPr/>
        </p:nvSpPr>
        <p:spPr bwMode="auto">
          <a:xfrm>
            <a:off x="1908175" y="115888"/>
            <a:ext cx="611188" cy="67421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TW" altLang="en-US" sz="2800" b="1">
                <a:latin typeface="標楷體" panose="03000509000000000000" pitchFamily="65" charset="-120"/>
                <a:ea typeface="標楷體" panose="03000509000000000000" pitchFamily="65" charset="-120"/>
              </a:rPr>
              <a:t>稱  之。夏 伯 </a:t>
            </a:r>
            <a:r>
              <a:rPr lang="zh-TW" altLang="en-US" sz="2000" b="1">
                <a:latin typeface="標楷體" panose="03000509000000000000" pitchFamily="65" charset="-120"/>
                <a:ea typeface="標楷體" panose="03000509000000000000" pitchFamily="65" charset="-120"/>
              </a:rPr>
              <a:t> </a:t>
            </a:r>
            <a:r>
              <a:rPr lang="zh-TW" altLang="en-US" sz="2800" b="1">
                <a:latin typeface="標楷體" panose="03000509000000000000" pitchFamily="65" charset="-120"/>
                <a:ea typeface="標楷體" panose="03000509000000000000" pitchFamily="65" charset="-120"/>
              </a:rPr>
              <a:t>榮   寇  亂  之 際</a:t>
            </a:r>
            <a:r>
              <a:rPr lang="zh-TW" altLang="en-US" sz="1600" b="1">
                <a:latin typeface="標楷體" panose="03000509000000000000" pitchFamily="65" charset="-120"/>
                <a:ea typeface="標楷體" panose="03000509000000000000" pitchFamily="65" charset="-120"/>
              </a:rPr>
              <a:t>， </a:t>
            </a:r>
            <a:r>
              <a:rPr lang="zh-TW" altLang="en-US" sz="2800" b="1">
                <a:latin typeface="標楷體" panose="03000509000000000000" pitchFamily="65" charset="-120"/>
                <a:ea typeface="標楷體" panose="03000509000000000000" pitchFamily="65" charset="-120"/>
              </a:rPr>
              <a:t>聞</a:t>
            </a:r>
            <a:endParaRPr lang="en-US" altLang="zh-TW"/>
          </a:p>
        </p:txBody>
      </p:sp>
      <p:sp>
        <p:nvSpPr>
          <p:cNvPr id="101392" name="Text Box 16"/>
          <p:cNvSpPr txBox="1">
            <a:spLocks noChangeArrowheads="1"/>
          </p:cNvSpPr>
          <p:nvPr/>
        </p:nvSpPr>
        <p:spPr bwMode="auto">
          <a:xfrm>
            <a:off x="1223963" y="333375"/>
            <a:ext cx="611187" cy="172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TW" altLang="en-US" sz="2800" b="1">
                <a:latin typeface="標楷體" panose="03000509000000000000" pitchFamily="65" charset="-120"/>
                <a:ea typeface="標楷體" panose="03000509000000000000" pitchFamily="65" charset="-120"/>
              </a:rPr>
              <a:t>問不 悉</a:t>
            </a:r>
            <a:r>
              <a:rPr lang="zh-TW" altLang="en-US"/>
              <a:t> </a:t>
            </a:r>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138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138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138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138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138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138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138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0138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138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0138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01388"/>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0139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01390"/>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01391"/>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01391"/>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0139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01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3" grpId="0" animBg="1"/>
      <p:bldP spid="101383" grpId="1" animBg="1"/>
      <p:bldP spid="101384" grpId="0" animBg="1"/>
      <p:bldP spid="101384" grpId="1" animBg="1"/>
      <p:bldP spid="101385" grpId="0" animBg="1"/>
      <p:bldP spid="101385" grpId="1" animBg="1"/>
      <p:bldP spid="101386" grpId="0" animBg="1"/>
      <p:bldP spid="101386" grpId="1" animBg="1"/>
      <p:bldP spid="101387" grpId="0" animBg="1"/>
      <p:bldP spid="101387" grpId="1" animBg="1"/>
      <p:bldP spid="101388" grpId="0" animBg="1"/>
      <p:bldP spid="101388" grpId="1" animBg="1"/>
      <p:bldP spid="101390" grpId="0" animBg="1"/>
      <p:bldP spid="101390" grpId="1" animBg="1"/>
      <p:bldP spid="101391" grpId="0" animBg="1"/>
      <p:bldP spid="101391" grpId="1" animBg="1"/>
      <p:bldP spid="101392" grpId="0" animBg="1"/>
      <p:bldP spid="101392"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xfrm>
            <a:off x="457200" y="1158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zh-TW" sz="6000" b="0" smtClean="0">
                <a:ln>
                  <a:noFill/>
                </a:ln>
                <a:solidFill>
                  <a:schemeClr val="tx1"/>
                </a:solidFill>
                <a:effectLst/>
                <a:ea typeface="華康唐風隸W5" panose="03000509000000000000" pitchFamily="65" charset="-120"/>
              </a:rPr>
              <a:t>草書～一筆書</a:t>
            </a:r>
          </a:p>
        </p:txBody>
      </p:sp>
      <p:sp>
        <p:nvSpPr>
          <p:cNvPr id="104451" name="Rectangle 3"/>
          <p:cNvSpPr>
            <a:spLocks noGrp="1"/>
          </p:cNvSpPr>
          <p:nvPr>
            <p:ph type="body" idx="1"/>
          </p:nvPr>
        </p:nvSpPr>
        <p:spPr>
          <a:xfrm>
            <a:off x="457200" y="1341438"/>
            <a:ext cx="8229600" cy="5183187"/>
          </a:xfrm>
        </p:spPr>
        <p:txBody>
          <a:bodyPr/>
          <a:lstStyle/>
          <a:p>
            <a:pPr>
              <a:lnSpc>
                <a:spcPct val="110000"/>
              </a:lnSpc>
            </a:pPr>
            <a:r>
              <a:rPr lang="zh-TW" altLang="en-US" sz="2600" b="1" smtClean="0">
                <a:ea typeface="標楷體" panose="03000509000000000000" pitchFamily="65" charset="-120"/>
              </a:rPr>
              <a:t>草書中常出現的一筆書是由</a:t>
            </a:r>
            <a:r>
              <a:rPr lang="zh-TW" altLang="en-US" sz="2600" b="1" smtClean="0">
                <a:solidFill>
                  <a:srgbClr val="FF0000"/>
                </a:solidFill>
                <a:ea typeface="標楷體" panose="03000509000000000000" pitchFamily="65" charset="-120"/>
              </a:rPr>
              <a:t>王獻之</a:t>
            </a:r>
            <a:r>
              <a:rPr lang="zh-TW" altLang="en-US" sz="2600" b="1" smtClean="0">
                <a:ea typeface="標楷體" panose="03000509000000000000" pitchFamily="65" charset="-120"/>
              </a:rPr>
              <a:t>所開創。這種一筆連貫多字，筆畫連續不斷的宏偉氣勢，宛如江河般，一瀉千里，完全表達豪爽之氣！也影響唐代張旭、懷素的狂草。</a:t>
            </a:r>
          </a:p>
          <a:p>
            <a:pPr>
              <a:lnSpc>
                <a:spcPct val="110000"/>
              </a:lnSpc>
            </a:pPr>
            <a:r>
              <a:rPr lang="zh-TW" altLang="en-US" sz="2600" b="1" smtClean="0">
                <a:ea typeface="標楷體" panose="03000509000000000000" pitchFamily="65" charset="-120"/>
              </a:rPr>
              <a:t>行氣：行氣指的是字裡行間所承接的呼應關係，也就是說：前一字的最後一筆，除了呼應整個字形之外，還必須延續到下一個字的第一筆畫，達到互有顧盼的順應筆勢。而這樣的連接可以實連、虛連或筆斷意連。所以，一口氣寫幾個字不難，但要字字飽滿、氣勢流暢、行氣貫通就不容易了！</a:t>
            </a:r>
          </a:p>
          <a:p>
            <a:pPr>
              <a:lnSpc>
                <a:spcPct val="110000"/>
              </a:lnSpc>
            </a:pPr>
            <a:r>
              <a:rPr lang="zh-TW" altLang="en-US" sz="2600" b="1" smtClean="0">
                <a:ea typeface="標楷體" panose="03000509000000000000" pitchFamily="65" charset="-120"/>
              </a:rPr>
              <a:t>圖、文：黃啟倫，</a:t>
            </a:r>
            <a:r>
              <a:rPr lang="en-US" altLang="zh-TW" sz="2400" b="1" smtClean="0">
                <a:latin typeface="標楷體" panose="03000509000000000000" pitchFamily="65" charset="-120"/>
                <a:ea typeface="標楷體" panose="03000509000000000000" pitchFamily="65" charset="-120"/>
              </a:rPr>
              <a:t>《</a:t>
            </a:r>
            <a:r>
              <a:rPr lang="zh-TW" altLang="en-US" sz="2400" b="1" smtClean="0">
                <a:latin typeface="標楷體" panose="03000509000000000000" pitchFamily="65" charset="-120"/>
                <a:ea typeface="標楷體" panose="03000509000000000000" pitchFamily="65" charset="-120"/>
              </a:rPr>
              <a:t>兒童書法鑑賞入門</a:t>
            </a:r>
            <a:r>
              <a:rPr lang="en-US" altLang="zh-TW" sz="2400" b="1" smtClean="0">
                <a:latin typeface="標楷體" panose="03000509000000000000" pitchFamily="65" charset="-120"/>
                <a:ea typeface="標楷體" panose="03000509000000000000" pitchFamily="65" charset="-120"/>
              </a:rPr>
              <a:t>》</a:t>
            </a:r>
            <a:r>
              <a:rPr lang="zh-TW" altLang="en-US" sz="2400" b="1" smtClean="0">
                <a:latin typeface="標楷體" panose="03000509000000000000" pitchFamily="65" charset="-120"/>
                <a:ea typeface="標楷體" panose="03000509000000000000" pitchFamily="65" charset="-120"/>
              </a:rPr>
              <a:t>，頁</a:t>
            </a:r>
            <a:r>
              <a:rPr lang="en-US" altLang="zh-TW" sz="2400" b="1" smtClean="0">
                <a:latin typeface="標楷體" panose="03000509000000000000" pitchFamily="65" charset="-120"/>
                <a:ea typeface="標楷體" panose="03000509000000000000" pitchFamily="65" charset="-120"/>
              </a:rPr>
              <a:t>52-53</a:t>
            </a:r>
            <a:r>
              <a:rPr lang="zh-TW" altLang="en-US" sz="2400" b="1" smtClean="0">
                <a:latin typeface="標楷體" panose="03000509000000000000" pitchFamily="65" charset="-120"/>
                <a:ea typeface="標楷體" panose="03000509000000000000" pitchFamily="65" charset="-120"/>
              </a:rPr>
              <a:t>。</a:t>
            </a:r>
          </a:p>
        </p:txBody>
      </p:sp>
      <p:pic>
        <p:nvPicPr>
          <p:cNvPr id="104452" name="Picture 4" descr="42"/>
          <p:cNvPicPr>
            <a:picLocks noChangeAspect="1" noChangeArrowheads="1"/>
          </p:cNvPicPr>
          <p:nvPr/>
        </p:nvPicPr>
        <p:blipFill>
          <a:blip r:embed="rId2" cstate="email">
            <a:lum bright="-36000" contrast="54000"/>
            <a:extLst>
              <a:ext uri="{28A0092B-C50C-407E-A947-70E740481C1C}">
                <a14:useLocalDpi xmlns:a14="http://schemas.microsoft.com/office/drawing/2010/main"/>
              </a:ext>
            </a:extLst>
          </a:blip>
          <a:srcRect/>
          <a:stretch>
            <a:fillRect/>
          </a:stretch>
        </p:blipFill>
        <p:spPr bwMode="auto">
          <a:xfrm>
            <a:off x="3779838" y="165100"/>
            <a:ext cx="4824412" cy="6524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p:cNvSpPr>
          <p:nvPr>
            <p:ph type="body" idx="1"/>
          </p:nvPr>
        </p:nvSpPr>
        <p:spPr>
          <a:xfrm>
            <a:off x="5148263" y="765175"/>
            <a:ext cx="3995737" cy="5327650"/>
          </a:xfrm>
        </p:spPr>
        <p:txBody>
          <a:bodyPr/>
          <a:lstStyle/>
          <a:p>
            <a:pPr marL="0" indent="0">
              <a:buFont typeface="Wingdings 2" panose="05020102010507070707" pitchFamily="18" charset="2"/>
              <a:buNone/>
            </a:pPr>
            <a:r>
              <a:rPr lang="zh-TW" altLang="en-US" b="1" smtClean="0">
                <a:ea typeface="標楷體" panose="03000509000000000000" pitchFamily="65" charset="-120"/>
              </a:rPr>
              <a:t>據說倉頡「首有四目，通於神明，仰觀奎星員曲之勢，俯察龜文鳥跡之象，博采眾美，合而為字」。甚至天地鬼神為之感動，故「天雨粟，鬼夜哭」。</a:t>
            </a:r>
          </a:p>
          <a:p>
            <a:pPr marL="0" indent="0">
              <a:buFont typeface="Wingdings 2" panose="05020102010507070707" pitchFamily="18" charset="2"/>
              <a:buNone/>
            </a:pPr>
            <a:endParaRPr lang="zh-TW" altLang="en-US" b="1" smtClean="0">
              <a:ea typeface="標楷體" panose="03000509000000000000" pitchFamily="65" charset="-120"/>
            </a:endParaRPr>
          </a:p>
          <a:p>
            <a:pPr marL="0" indent="0">
              <a:buFont typeface="Wingdings 2" panose="05020102010507070707" pitchFamily="18" charset="2"/>
              <a:buNone/>
            </a:pPr>
            <a:r>
              <a:rPr lang="zh-TW" altLang="en-US" sz="2000" b="1" smtClean="0">
                <a:ea typeface="標楷體" panose="03000509000000000000" pitchFamily="65" charset="-120"/>
              </a:rPr>
              <a:t>底圖引自大英百科線上圖庫；上圖引自維基百科。</a:t>
            </a:r>
          </a:p>
        </p:txBody>
      </p:sp>
      <p:pic>
        <p:nvPicPr>
          <p:cNvPr id="66564" name="Picture 4" descr="163_2970566-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260350"/>
            <a:ext cx="4811713" cy="6381750"/>
          </a:xfrm>
          <a:prstGeom prst="rect">
            <a:avLst/>
          </a:prstGeom>
          <a:noFill/>
          <a:extLst>
            <a:ext uri="{909E8E84-426E-40DD-AFC4-6F175D3DCCD1}">
              <a14:hiddenFill xmlns:a14="http://schemas.microsoft.com/office/drawing/2010/main">
                <a:solidFill>
                  <a:srgbClr val="FFFFFF"/>
                </a:solidFill>
              </a14:hiddenFill>
            </a:ext>
          </a:extLst>
        </p:spPr>
      </p:pic>
      <p:sp>
        <p:nvSpPr>
          <p:cNvPr id="66565" name="Text Box 5"/>
          <p:cNvSpPr txBox="1">
            <a:spLocks noChangeArrowheads="1"/>
          </p:cNvSpPr>
          <p:nvPr/>
        </p:nvSpPr>
        <p:spPr bwMode="auto">
          <a:xfrm>
            <a:off x="395288" y="6230938"/>
            <a:ext cx="4319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a:t>British Library / Universal Images Group</a:t>
            </a:r>
            <a:endParaRPr lang="zh-TW" altLang="en-US"/>
          </a:p>
        </p:txBody>
      </p:sp>
      <p:pic>
        <p:nvPicPr>
          <p:cNvPr id="66566" name="Picture 6" descr="倉頡想像圖-維基"/>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438" y="908050"/>
            <a:ext cx="5076825" cy="477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656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65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Picture 4" descr="晉-王獻之-中秋帖-北京故宮藏-維基"/>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260350"/>
            <a:ext cx="8496300" cy="6208713"/>
          </a:xfrm>
          <a:prstGeom prst="rect">
            <a:avLst/>
          </a:prstGeom>
          <a:noFill/>
          <a:extLst>
            <a:ext uri="{909E8E84-426E-40DD-AFC4-6F175D3DCCD1}">
              <a14:hiddenFill xmlns:a14="http://schemas.microsoft.com/office/drawing/2010/main">
                <a:solidFill>
                  <a:srgbClr val="FFFFFF"/>
                </a:solidFill>
              </a14:hiddenFill>
            </a:ext>
          </a:extLst>
        </p:spPr>
      </p:pic>
      <p:sp>
        <p:nvSpPr>
          <p:cNvPr id="106501" name="Text Box 5"/>
          <p:cNvSpPr txBox="1">
            <a:spLocks noChangeArrowheads="1"/>
          </p:cNvSpPr>
          <p:nvPr/>
        </p:nvSpPr>
        <p:spPr bwMode="auto">
          <a:xfrm>
            <a:off x="4356100" y="269875"/>
            <a:ext cx="4464050" cy="61849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15000"/>
              </a:spcBef>
            </a:pPr>
            <a:r>
              <a:rPr lang="zh-TW" altLang="en-US" sz="2800" b="1">
                <a:latin typeface="標楷體" panose="03000509000000000000" pitchFamily="65" charset="-120"/>
                <a:ea typeface="標楷體" panose="03000509000000000000" pitchFamily="65" charset="-120"/>
              </a:rPr>
              <a:t>王獻之</a:t>
            </a:r>
            <a:r>
              <a:rPr lang="en-US" altLang="zh-TW" sz="2800" b="1">
                <a:latin typeface="標楷體" panose="03000509000000000000" pitchFamily="65" charset="-120"/>
                <a:ea typeface="標楷體" panose="03000509000000000000" pitchFamily="65" charset="-120"/>
              </a:rPr>
              <a:t>-</a:t>
            </a:r>
            <a:r>
              <a:rPr lang="zh-TW" altLang="en-US" sz="2800" b="1">
                <a:latin typeface="標楷體" panose="03000509000000000000" pitchFamily="65" charset="-120"/>
                <a:ea typeface="標楷體" panose="03000509000000000000" pitchFamily="65" charset="-120"/>
              </a:rPr>
              <a:t>中秋帖</a:t>
            </a:r>
          </a:p>
          <a:p>
            <a:pPr>
              <a:spcBef>
                <a:spcPct val="15000"/>
              </a:spcBef>
            </a:pPr>
            <a:r>
              <a:rPr lang="zh-TW" altLang="en-US" sz="2800" b="1">
                <a:latin typeface="標楷體" panose="03000509000000000000" pitchFamily="65" charset="-120"/>
                <a:ea typeface="標楷體" panose="03000509000000000000" pitchFamily="65" charset="-120"/>
              </a:rPr>
              <a:t>王獻之是王羲之的第七個兒子，書法成就甚高，與其父並稱「二王」。</a:t>
            </a:r>
          </a:p>
          <a:p>
            <a:pPr>
              <a:spcBef>
                <a:spcPct val="15000"/>
              </a:spcBef>
            </a:pPr>
            <a:r>
              <a:rPr lang="zh-TW" altLang="en-US" sz="2800" b="1">
                <a:latin typeface="標楷體" panose="03000509000000000000" pitchFamily="65" charset="-120"/>
                <a:ea typeface="標楷體" panose="03000509000000000000" pitchFamily="65" charset="-120"/>
              </a:rPr>
              <a:t>這部草書名作與王羲之</a:t>
            </a:r>
            <a:r>
              <a:rPr lang="en-US" altLang="zh-TW" sz="2800" b="1">
                <a:latin typeface="標楷體" panose="03000509000000000000" pitchFamily="65" charset="-120"/>
                <a:ea typeface="標楷體" panose="03000509000000000000" pitchFamily="65" charset="-120"/>
              </a:rPr>
              <a:t>-</a:t>
            </a:r>
            <a:r>
              <a:rPr lang="zh-TW" altLang="en-US" sz="2800" b="1">
                <a:latin typeface="標楷體" panose="03000509000000000000" pitchFamily="65" charset="-120"/>
                <a:ea typeface="標楷體" panose="03000509000000000000" pitchFamily="65" charset="-120"/>
              </a:rPr>
              <a:t>快雪時晴帖、王珣</a:t>
            </a:r>
            <a:r>
              <a:rPr lang="en-US" altLang="zh-TW" sz="2800" b="1">
                <a:latin typeface="標楷體" panose="03000509000000000000" pitchFamily="65" charset="-120"/>
                <a:ea typeface="標楷體" panose="03000509000000000000" pitchFamily="65" charset="-120"/>
              </a:rPr>
              <a:t>-</a:t>
            </a:r>
            <a:r>
              <a:rPr lang="zh-TW" altLang="en-US" sz="2800" b="1">
                <a:latin typeface="標楷體" panose="03000509000000000000" pitchFamily="65" charset="-120"/>
                <a:ea typeface="標楷體" panose="03000509000000000000" pitchFamily="65" charset="-120"/>
              </a:rPr>
              <a:t>伯遠帖，深受乾隆皇帝喜愛，一同被列入清朝內府「三希堂」。所以在作品中不時可見「三希堂」「古稀天子」等乾隆皇帝的鑑賞印記！</a:t>
            </a:r>
          </a:p>
          <a:p>
            <a:pPr>
              <a:spcBef>
                <a:spcPct val="15000"/>
              </a:spcBef>
            </a:pPr>
            <a:r>
              <a:rPr lang="zh-TW" altLang="en-US" sz="2800" b="1">
                <a:latin typeface="標楷體" panose="03000509000000000000" pitchFamily="65" charset="-120"/>
                <a:ea typeface="標楷體" panose="03000509000000000000" pitchFamily="65" charset="-120"/>
              </a:rPr>
              <a:t>全書</a:t>
            </a:r>
            <a:r>
              <a:rPr lang="en-US" altLang="zh-TW" sz="2800" b="1">
                <a:latin typeface="標楷體" panose="03000509000000000000" pitchFamily="65" charset="-120"/>
                <a:ea typeface="標楷體" panose="03000509000000000000" pitchFamily="65" charset="-120"/>
              </a:rPr>
              <a:t>22</a:t>
            </a:r>
            <a:r>
              <a:rPr lang="zh-TW" altLang="en-US" sz="2800" b="1">
                <a:latin typeface="標楷體" panose="03000509000000000000" pitchFamily="65" charset="-120"/>
                <a:ea typeface="標楷體" panose="03000509000000000000" pitchFamily="65" charset="-120"/>
              </a:rPr>
              <a:t>字，筆畫連綿不斷，行氣貫通，為當時罕見！</a:t>
            </a:r>
          </a:p>
          <a:p>
            <a:pPr algn="r">
              <a:spcBef>
                <a:spcPct val="15000"/>
              </a:spcBef>
            </a:pPr>
            <a:r>
              <a:rPr lang="zh-TW" altLang="en-US" sz="2000" b="1">
                <a:latin typeface="標楷體" panose="03000509000000000000" pitchFamily="65" charset="-120"/>
                <a:ea typeface="標楷體" panose="03000509000000000000" pitchFamily="65" charset="-120"/>
              </a:rPr>
              <a:t>圖：北京故宮博物院</a:t>
            </a:r>
          </a:p>
        </p:txBody>
      </p:sp>
      <p:sp>
        <p:nvSpPr>
          <p:cNvPr id="106502" name="Text Box 6"/>
          <p:cNvSpPr txBox="1">
            <a:spLocks noChangeArrowheads="1"/>
          </p:cNvSpPr>
          <p:nvPr/>
        </p:nvSpPr>
        <p:spPr bwMode="auto">
          <a:xfrm>
            <a:off x="4787900" y="333375"/>
            <a:ext cx="2981325" cy="61214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20000"/>
              </a:spcBef>
            </a:pPr>
            <a:r>
              <a:rPr lang="zh-TW" altLang="en-US" sz="5400" b="1">
                <a:ea typeface="標楷體" panose="03000509000000000000" pitchFamily="65" charset="-120"/>
              </a:rPr>
              <a:t>中秋</a:t>
            </a:r>
            <a:r>
              <a:rPr lang="zh-TW" altLang="en-US" sz="3200" b="1">
                <a:ea typeface="標楷體" panose="03000509000000000000" pitchFamily="65" charset="-120"/>
              </a:rPr>
              <a:t>。</a:t>
            </a:r>
            <a:r>
              <a:rPr lang="zh-TW" altLang="en-US" sz="5400" b="1">
                <a:ea typeface="標楷體" panose="03000509000000000000" pitchFamily="65" charset="-120"/>
              </a:rPr>
              <a:t>不復不得 相還</a:t>
            </a:r>
          </a:p>
          <a:p>
            <a:pPr>
              <a:spcBef>
                <a:spcPct val="20000"/>
              </a:spcBef>
            </a:pPr>
            <a:r>
              <a:rPr lang="zh-TW" altLang="en-US" sz="5400" b="1">
                <a:ea typeface="標楷體" panose="03000509000000000000" pitchFamily="65" charset="-120"/>
              </a:rPr>
              <a:t>為即甚</a:t>
            </a:r>
            <a:r>
              <a:rPr lang="zh-TW" altLang="en-US" sz="2400" b="1">
                <a:ea typeface="標楷體" panose="03000509000000000000" pitchFamily="65" charset="-120"/>
              </a:rPr>
              <a:t>。</a:t>
            </a:r>
            <a:r>
              <a:rPr lang="zh-TW" altLang="en-US" sz="5400" b="1">
                <a:ea typeface="標楷體" panose="03000509000000000000" pitchFamily="65" charset="-120"/>
              </a:rPr>
              <a:t>省如何</a:t>
            </a:r>
            <a:r>
              <a:rPr lang="zh-TW" altLang="en-US" sz="2400" b="1">
                <a:ea typeface="標楷體" panose="03000509000000000000" pitchFamily="65" charset="-120"/>
              </a:rPr>
              <a:t>？</a:t>
            </a:r>
            <a:r>
              <a:rPr lang="zh-TW" altLang="en-US" sz="5400" b="1">
                <a:ea typeface="標楷體" panose="03000509000000000000" pitchFamily="65" charset="-120"/>
              </a:rPr>
              <a:t>然勝</a:t>
            </a:r>
          </a:p>
          <a:p>
            <a:pPr>
              <a:spcBef>
                <a:spcPct val="20000"/>
              </a:spcBef>
            </a:pPr>
            <a:r>
              <a:rPr lang="zh-TW" altLang="en-US" sz="5400" b="1">
                <a:ea typeface="標楷體" panose="03000509000000000000" pitchFamily="65" charset="-120"/>
              </a:rPr>
              <a:t>人何   慶    等  大軍</a:t>
            </a:r>
            <a:endParaRPr lang="en-US" altLang="zh-TW" sz="5400" b="1">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6501"/>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50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65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animBg="1"/>
      <p:bldP spid="106501" grpId="1" animBg="1"/>
      <p:bldP spid="106502" grpId="0" animBg="1"/>
      <p:bldP spid="106502"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6" name="Picture 6" descr="唐-懷素-自敘帖-故宮藏-故宮"/>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700713"/>
          </a:xfrm>
          <a:prstGeom prst="rect">
            <a:avLst/>
          </a:prstGeom>
          <a:noFill/>
          <a:extLst>
            <a:ext uri="{909E8E84-426E-40DD-AFC4-6F175D3DCCD1}">
              <a14:hiddenFill xmlns:a14="http://schemas.microsoft.com/office/drawing/2010/main">
                <a:solidFill>
                  <a:srgbClr val="FFFFFF"/>
                </a:solidFill>
              </a14:hiddenFill>
            </a:ext>
          </a:extLst>
        </p:spPr>
      </p:pic>
      <p:sp>
        <p:nvSpPr>
          <p:cNvPr id="107527" name="Text Box 7"/>
          <p:cNvSpPr txBox="1">
            <a:spLocks noChangeArrowheads="1"/>
          </p:cNvSpPr>
          <p:nvPr/>
        </p:nvSpPr>
        <p:spPr bwMode="auto">
          <a:xfrm>
            <a:off x="0" y="573405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000" b="1">
                <a:ea typeface="標楷體" panose="03000509000000000000" pitchFamily="65" charset="-120"/>
              </a:rPr>
              <a:t>唐朝僧人懷素的</a:t>
            </a:r>
            <a:r>
              <a:rPr lang="en-US" altLang="zh-TW" sz="2000" b="1">
                <a:latin typeface="標楷體" panose="03000509000000000000" pitchFamily="65" charset="-120"/>
                <a:ea typeface="標楷體" panose="03000509000000000000" pitchFamily="65" charset="-120"/>
              </a:rPr>
              <a:t>〈</a:t>
            </a:r>
            <a:r>
              <a:rPr lang="zh-TW" altLang="en-US" sz="2000" b="1">
                <a:ea typeface="標楷體" panose="03000509000000000000" pitchFamily="65" charset="-120"/>
              </a:rPr>
              <a:t>自序帖</a:t>
            </a:r>
            <a:r>
              <a:rPr lang="en-US" altLang="zh-TW" sz="2000" b="1">
                <a:latin typeface="標楷體" panose="03000509000000000000" pitchFamily="65" charset="-120"/>
                <a:ea typeface="標楷體" panose="03000509000000000000" pitchFamily="65" charset="-120"/>
              </a:rPr>
              <a:t>〉</a:t>
            </a:r>
            <a:r>
              <a:rPr lang="zh-TW" altLang="en-US" sz="2000" b="1">
                <a:latin typeface="標楷體" panose="03000509000000000000" pitchFamily="65" charset="-120"/>
                <a:ea typeface="標楷體" panose="03000509000000000000" pitchFamily="65" charset="-120"/>
              </a:rPr>
              <a:t>向被視為狂草的代表</a:t>
            </a:r>
            <a:r>
              <a:rPr lang="zh-TW" altLang="en-US" sz="2000" b="1">
                <a:ea typeface="標楷體" panose="03000509000000000000" pitchFamily="65" charset="-120"/>
              </a:rPr>
              <a:t>，本作創作於西元</a:t>
            </a:r>
            <a:r>
              <a:rPr lang="en-US" altLang="zh-TW" sz="2000" b="1">
                <a:ea typeface="標楷體" panose="03000509000000000000" pitchFamily="65" charset="-120"/>
              </a:rPr>
              <a:t>777</a:t>
            </a:r>
            <a:r>
              <a:rPr lang="zh-TW" altLang="en-US" sz="2000" b="1">
                <a:ea typeface="標楷體" panose="03000509000000000000" pitchFamily="65" charset="-120"/>
              </a:rPr>
              <a:t>年。藏於國立故宮博物院的此件作品是海內外碩果僅存且比較完整的一件作品，故宮人員透過光學檢測與史料考證，推測為宋代映寫本。                 圖：國立故宮博物院</a:t>
            </a:r>
          </a:p>
        </p:txBody>
      </p:sp>
      <p:pic>
        <p:nvPicPr>
          <p:cNvPr id="107529" name="Picture 9" descr="台灣芭蕉-台灣大百科全書"/>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8338" y="0"/>
            <a:ext cx="4665662" cy="5500688"/>
          </a:xfrm>
          <a:prstGeom prst="rect">
            <a:avLst/>
          </a:prstGeom>
          <a:noFill/>
          <a:extLst>
            <a:ext uri="{909E8E84-426E-40DD-AFC4-6F175D3DCCD1}">
              <a14:hiddenFill xmlns:a14="http://schemas.microsoft.com/office/drawing/2010/main">
                <a:solidFill>
                  <a:srgbClr val="FFFFFF"/>
                </a:solidFill>
              </a14:hiddenFill>
            </a:ext>
          </a:extLst>
        </p:spPr>
      </p:pic>
      <p:sp>
        <p:nvSpPr>
          <p:cNvPr id="107528" name="Text Box 8"/>
          <p:cNvSpPr txBox="1">
            <a:spLocks noChangeArrowheads="1"/>
          </p:cNvSpPr>
          <p:nvPr/>
        </p:nvSpPr>
        <p:spPr bwMode="auto">
          <a:xfrm>
            <a:off x="4500563" y="5381625"/>
            <a:ext cx="4679950" cy="143192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2200" b="1">
                <a:latin typeface="標楷體" panose="03000509000000000000" pitchFamily="65" charset="-120"/>
                <a:ea typeface="標楷體" panose="03000509000000000000" pitchFamily="65" charset="-120"/>
              </a:rPr>
              <a:t>相傳懷素年輕時由於家貧，以練習書法的紙也沒有，所以種了芭蕉萬多株，並用蕉葉來練習書法。 </a:t>
            </a:r>
          </a:p>
          <a:p>
            <a:r>
              <a:rPr lang="zh-TW" altLang="en-US" sz="2200" b="1">
                <a:latin typeface="標楷體" panose="03000509000000000000" pitchFamily="65" charset="-120"/>
                <a:ea typeface="標楷體" panose="03000509000000000000" pitchFamily="65" charset="-120"/>
              </a:rPr>
              <a:t>圖：文化部，台灣大百科全書</a:t>
            </a:r>
          </a:p>
        </p:txBody>
      </p:sp>
      <p:sp>
        <p:nvSpPr>
          <p:cNvPr id="107531" name="Text Box 11"/>
          <p:cNvSpPr txBox="1">
            <a:spLocks noChangeArrowheads="1"/>
          </p:cNvSpPr>
          <p:nvPr/>
        </p:nvSpPr>
        <p:spPr bwMode="auto">
          <a:xfrm>
            <a:off x="0" y="-42863"/>
            <a:ext cx="4521200" cy="688340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3050" indent="-273050" eaLnBrk="0" hangingPunct="0">
              <a:defRPr kumimoji="1">
                <a:solidFill>
                  <a:schemeClr val="tx1"/>
                </a:solidFill>
                <a:latin typeface="Arial" panose="020B0604020202020204" pitchFamily="34" charset="0"/>
                <a:ea typeface="新細明體" panose="02020500000000000000" pitchFamily="18" charset="-120"/>
              </a:defRPr>
            </a:lvl1pPr>
            <a:lvl2pPr eaLnBrk="0" hangingPunct="0">
              <a:defRPr kumimoji="1">
                <a:solidFill>
                  <a:schemeClr val="tx1"/>
                </a:solidFill>
                <a:latin typeface="Arial" panose="020B0604020202020204" pitchFamily="34" charset="0"/>
                <a:ea typeface="新細明體" panose="02020500000000000000" pitchFamily="18" charset="-120"/>
              </a:defRPr>
            </a:lvl2pPr>
            <a:lvl3pPr eaLnBrk="0" hangingPunct="0">
              <a:defRPr kumimoji="1">
                <a:solidFill>
                  <a:schemeClr val="tx1"/>
                </a:solidFill>
                <a:latin typeface="Arial" panose="020B0604020202020204" pitchFamily="34" charset="0"/>
                <a:ea typeface="新細明體" panose="02020500000000000000" pitchFamily="18" charset="-120"/>
              </a:defRPr>
            </a:lvl3pPr>
            <a:lvl4pPr eaLnBrk="0" hangingPunct="0">
              <a:defRPr kumimoji="1">
                <a:solidFill>
                  <a:schemeClr val="tx1"/>
                </a:solidFill>
                <a:latin typeface="Arial" panose="020B0604020202020204" pitchFamily="34" charset="0"/>
                <a:ea typeface="新細明體" panose="02020500000000000000" pitchFamily="18" charset="-120"/>
              </a:defRPr>
            </a:lvl4pPr>
            <a:lvl5pPr eaLnBrk="0" hangingPunct="0">
              <a:defRPr kumimoji="1">
                <a:solidFill>
                  <a:schemeClr val="tx1"/>
                </a:solidFill>
                <a:latin typeface="Arial" panose="020B0604020202020204" pitchFamily="34" charset="0"/>
                <a:ea typeface="新細明體" panose="02020500000000000000" pitchFamily="18" charset="-120"/>
              </a:defRPr>
            </a:lvl5pPr>
            <a:lvl6pP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400" b="1">
                <a:ea typeface="標楷體" panose="03000509000000000000" pitchFamily="65" charset="-120"/>
              </a:rPr>
              <a:t>【</a:t>
            </a:r>
            <a:r>
              <a:rPr lang="zh-TW" altLang="en-US" sz="2400" b="1">
                <a:ea typeface="標楷體" panose="03000509000000000000" pitchFamily="65" charset="-120"/>
              </a:rPr>
              <a:t>懷素小檔案</a:t>
            </a:r>
            <a:r>
              <a:rPr lang="en-US" altLang="zh-TW" sz="2400" b="1">
                <a:ea typeface="標楷體" panose="03000509000000000000" pitchFamily="65" charset="-120"/>
              </a:rPr>
              <a:t>】</a:t>
            </a:r>
            <a:endParaRPr lang="zh-TW" altLang="en-US" sz="2400" b="1">
              <a:ea typeface="標楷體" panose="03000509000000000000" pitchFamily="65" charset="-120"/>
            </a:endParaRPr>
          </a:p>
          <a:p>
            <a:pPr eaLnBrk="1" hangingPunct="1">
              <a:lnSpc>
                <a:spcPct val="110000"/>
              </a:lnSpc>
            </a:pPr>
            <a:r>
              <a:rPr lang="en-US" altLang="zh-TW" sz="2400" b="1">
                <a:ea typeface="標楷體" panose="03000509000000000000" pitchFamily="65" charset="-120"/>
              </a:rPr>
              <a:t>1.</a:t>
            </a:r>
            <a:r>
              <a:rPr lang="zh-TW" altLang="en-US" sz="2400" b="1">
                <a:ea typeface="標楷體" panose="03000509000000000000" pitchFamily="65" charset="-120"/>
              </a:rPr>
              <a:t>懷素俗姓錢。幼年出家，最初修習佛經，後來精研書法。</a:t>
            </a:r>
          </a:p>
          <a:p>
            <a:pPr eaLnBrk="1" hangingPunct="1">
              <a:lnSpc>
                <a:spcPct val="110000"/>
              </a:lnSpc>
            </a:pPr>
            <a:r>
              <a:rPr lang="en-US" altLang="zh-TW" sz="2400" b="1">
                <a:ea typeface="標楷體" panose="03000509000000000000" pitchFamily="65" charset="-120"/>
              </a:rPr>
              <a:t>2.</a:t>
            </a:r>
            <a:r>
              <a:rPr lang="zh-TW" altLang="en-US" sz="2400" b="1">
                <a:ea typeface="標楷體" panose="03000509000000000000" pitchFamily="65" charset="-120"/>
              </a:rPr>
              <a:t>遍訪名家、尋訪前朝遺書，融會貫通，技藝大進。</a:t>
            </a:r>
          </a:p>
          <a:p>
            <a:pPr eaLnBrk="1" hangingPunct="1">
              <a:lnSpc>
                <a:spcPct val="110000"/>
              </a:lnSpc>
            </a:pPr>
            <a:r>
              <a:rPr lang="en-US" altLang="zh-TW" sz="2400" b="1">
                <a:ea typeface="標楷體" panose="03000509000000000000" pitchFamily="65" charset="-120"/>
              </a:rPr>
              <a:t>3.</a:t>
            </a:r>
            <a:r>
              <a:rPr lang="zh-TW" altLang="en-US" sz="2400" b="1">
                <a:ea typeface="標楷體" panose="03000509000000000000" pitchFamily="65" charset="-120"/>
              </a:rPr>
              <a:t>懷素的草書如驟雨旋風，字字飛動，宛若有神。相傳懷素經常性的生病，每次病痊癒之後，書法體勢就會產生新的變化。</a:t>
            </a:r>
          </a:p>
          <a:p>
            <a:pPr eaLnBrk="1" hangingPunct="1">
              <a:lnSpc>
                <a:spcPct val="110000"/>
              </a:lnSpc>
            </a:pPr>
            <a:r>
              <a:rPr lang="en-US" altLang="zh-TW" sz="2400" b="1">
                <a:ea typeface="標楷體" panose="03000509000000000000" pitchFamily="65" charset="-120"/>
              </a:rPr>
              <a:t>4.</a:t>
            </a:r>
            <a:r>
              <a:rPr lang="zh-TW" altLang="en-US" sz="2400" b="1">
                <a:ea typeface="標楷體" panose="03000509000000000000" pitchFamily="65" charset="-120"/>
              </a:rPr>
              <a:t>相傳禿筆成冢，並廣植芭蕉，以蕉葉代紙練字，所以把他居住的地方叫「綠天庵」。</a:t>
            </a:r>
          </a:p>
          <a:p>
            <a:pPr eaLnBrk="1" hangingPunct="1">
              <a:lnSpc>
                <a:spcPct val="110000"/>
              </a:lnSpc>
            </a:pPr>
            <a:r>
              <a:rPr lang="en-US" altLang="zh-TW" sz="2400" b="1">
                <a:ea typeface="標楷體" panose="03000509000000000000" pitchFamily="65" charset="-120"/>
              </a:rPr>
              <a:t>5. </a:t>
            </a:r>
            <a:r>
              <a:rPr lang="zh-TW" altLang="en-US" sz="2400" b="1">
                <a:ea typeface="標楷體" panose="03000509000000000000" pitchFamily="65" charset="-120"/>
              </a:rPr>
              <a:t>他不拘細行，好嗜酒，每當酒酣興發，一遇到寺壁里牆、衣裳器皿，無所不書，唐朝人稱為「醉僧」。</a:t>
            </a:r>
          </a:p>
        </p:txBody>
      </p:sp>
      <p:sp>
        <p:nvSpPr>
          <p:cNvPr id="107533" name="Text Box 13"/>
          <p:cNvSpPr txBox="1">
            <a:spLocks noChangeArrowheads="1"/>
          </p:cNvSpPr>
          <p:nvPr/>
        </p:nvSpPr>
        <p:spPr bwMode="auto">
          <a:xfrm>
            <a:off x="1619250" y="190500"/>
            <a:ext cx="2525713" cy="539908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10000"/>
              </a:spcBef>
            </a:pPr>
            <a:r>
              <a:rPr lang="zh-TW" altLang="en-US" sz="4800" b="1">
                <a:ea typeface="標楷體" panose="03000509000000000000" pitchFamily="65" charset="-120"/>
              </a:rPr>
              <a:t>三五聲，滿 壁 縱</a:t>
            </a:r>
          </a:p>
          <a:p>
            <a:pPr>
              <a:spcBef>
                <a:spcPct val="10000"/>
              </a:spcBef>
            </a:pPr>
            <a:r>
              <a:rPr lang="zh-TW" altLang="en-US" sz="4800" b="1">
                <a:ea typeface="標楷體" panose="03000509000000000000" pitchFamily="65" charset="-120"/>
              </a:rPr>
              <a:t>橫  千  萬    字</a:t>
            </a:r>
          </a:p>
          <a:p>
            <a:pPr>
              <a:spcBef>
                <a:spcPct val="10000"/>
              </a:spcBef>
            </a:pPr>
            <a:r>
              <a:rPr lang="zh-TW" altLang="en-US" sz="4800" b="1">
                <a:ea typeface="標楷體" panose="03000509000000000000" pitchFamily="65" charset="-120"/>
              </a:rPr>
              <a:t>    戴             公</a:t>
            </a:r>
          </a:p>
        </p:txBody>
      </p:sp>
      <p:sp>
        <p:nvSpPr>
          <p:cNvPr id="107534" name="Text Box 14"/>
          <p:cNvSpPr txBox="1">
            <a:spLocks noChangeArrowheads="1"/>
          </p:cNvSpPr>
          <p:nvPr/>
        </p:nvSpPr>
        <p:spPr bwMode="auto">
          <a:xfrm>
            <a:off x="4700588" y="188913"/>
            <a:ext cx="3111500" cy="547211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zh-TW" altLang="en-US" sz="4800" b="1">
                <a:ea typeface="標楷體" panose="03000509000000000000" pitchFamily="65" charset="-120"/>
              </a:rPr>
              <a:t>又云</a:t>
            </a:r>
            <a:r>
              <a:rPr lang="zh-TW" altLang="en-US" sz="2400" b="1">
                <a:ea typeface="標楷體" panose="03000509000000000000" pitchFamily="65" charset="-120"/>
              </a:rPr>
              <a:t>：「</a:t>
            </a:r>
            <a:r>
              <a:rPr lang="zh-TW" altLang="en-US" sz="4800" b="1">
                <a:ea typeface="標楷體" panose="03000509000000000000" pitchFamily="65" charset="-120"/>
              </a:rPr>
              <a:t>馳   毫     驟</a:t>
            </a:r>
          </a:p>
          <a:p>
            <a:r>
              <a:rPr lang="zh-TW" altLang="en-US" sz="4800" b="1">
                <a:ea typeface="標楷體" panose="03000509000000000000" pitchFamily="65" charset="-120"/>
              </a:rPr>
              <a:t>墨   列    奔 駟</a:t>
            </a:r>
            <a:r>
              <a:rPr lang="zh-TW" altLang="en-US" sz="2400" b="1">
                <a:ea typeface="標楷體" panose="03000509000000000000" pitchFamily="65" charset="-120"/>
              </a:rPr>
              <a:t>，</a:t>
            </a:r>
            <a:r>
              <a:rPr lang="zh-TW" altLang="en-US" sz="4000" b="1">
                <a:ea typeface="標楷體" panose="03000509000000000000" pitchFamily="65" charset="-120"/>
              </a:rPr>
              <a:t>滿</a:t>
            </a:r>
            <a:r>
              <a:rPr lang="zh-TW" altLang="en-US" sz="3200" b="1">
                <a:ea typeface="標楷體" panose="03000509000000000000" pitchFamily="65" charset="-120"/>
              </a:rPr>
              <a:t>座</a:t>
            </a:r>
            <a:r>
              <a:rPr lang="zh-TW" altLang="en-US" sz="4800" b="1">
                <a:ea typeface="標楷體" panose="03000509000000000000" pitchFamily="65" charset="-120"/>
              </a:rPr>
              <a:t> 失 聲   看   下  及</a:t>
            </a:r>
          </a:p>
          <a:p>
            <a:r>
              <a:rPr lang="zh-TW" altLang="en-US" sz="4800" b="1">
                <a:ea typeface="標楷體" panose="03000509000000000000" pitchFamily="65" charset="-120"/>
              </a:rPr>
              <a:t>  目       愚       劣</a:t>
            </a:r>
            <a:endParaRPr lang="en-US" altLang="zh-TW" sz="4800" b="1">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75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52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10752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07528"/>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7531"/>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753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753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753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075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P spid="107528" grpId="1" animBg="1"/>
      <p:bldP spid="107531" grpId="0" animBg="1"/>
      <p:bldP spid="107531" grpId="1" animBg="1"/>
      <p:bldP spid="107533" grpId="0" animBg="1"/>
      <p:bldP spid="107533" grpId="1" animBg="1"/>
      <p:bldP spid="107534" grpId="0" animBg="1"/>
      <p:bldP spid="107534"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6" name="Picture 6" descr="張旭-肚痛帖"/>
          <p:cNvPicPr>
            <a:picLocks noChangeAspect="1" noChangeArrowheads="1"/>
          </p:cNvPicPr>
          <p:nvPr/>
        </p:nvPicPr>
        <p:blipFill>
          <a:blip r:embed="rId2" cstate="email">
            <a:grayscl/>
            <a:biLevel thresh="50000"/>
            <a:extLst>
              <a:ext uri="{28A0092B-C50C-407E-A947-70E740481C1C}">
                <a14:useLocalDpi xmlns:a14="http://schemas.microsoft.com/office/drawing/2010/main"/>
              </a:ext>
            </a:extLst>
          </a:blip>
          <a:srcRect/>
          <a:stretch>
            <a:fillRect/>
          </a:stretch>
        </p:blipFill>
        <p:spPr bwMode="auto">
          <a:xfrm>
            <a:off x="0" y="0"/>
            <a:ext cx="8964613" cy="6075363"/>
          </a:xfrm>
          <a:prstGeom prst="rect">
            <a:avLst/>
          </a:prstGeom>
          <a:noFill/>
          <a:extLst>
            <a:ext uri="{909E8E84-426E-40DD-AFC4-6F175D3DCCD1}">
              <a14:hiddenFill xmlns:a14="http://schemas.microsoft.com/office/drawing/2010/main">
                <a:solidFill>
                  <a:srgbClr val="FFFFFF"/>
                </a:solidFill>
              </a14:hiddenFill>
            </a:ext>
          </a:extLst>
        </p:spPr>
      </p:pic>
      <p:sp>
        <p:nvSpPr>
          <p:cNvPr id="102404" name="Text Box 4"/>
          <p:cNvSpPr txBox="1">
            <a:spLocks noChangeArrowheads="1"/>
          </p:cNvSpPr>
          <p:nvPr/>
        </p:nvSpPr>
        <p:spPr bwMode="auto">
          <a:xfrm>
            <a:off x="1763713" y="3644900"/>
            <a:ext cx="2447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TW" altLang="en-US"/>
          </a:p>
        </p:txBody>
      </p:sp>
      <p:sp>
        <p:nvSpPr>
          <p:cNvPr id="102405" name="Text Box 5"/>
          <p:cNvSpPr txBox="1">
            <a:spLocks noChangeArrowheads="1"/>
          </p:cNvSpPr>
          <p:nvPr/>
        </p:nvSpPr>
        <p:spPr bwMode="auto">
          <a:xfrm>
            <a:off x="1541463" y="188913"/>
            <a:ext cx="7351712" cy="619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TW" altLang="en-US" sz="4400" b="1">
                <a:solidFill>
                  <a:srgbClr val="FFFF00"/>
                </a:solidFill>
                <a:latin typeface="標楷體" panose="03000509000000000000" pitchFamily="65" charset="-120"/>
                <a:ea typeface="標楷體" panose="03000509000000000000" pitchFamily="65" charset="-120"/>
              </a:rPr>
              <a:t>忽  肚 痛  不</a:t>
            </a:r>
            <a:r>
              <a:rPr lang="zh-TW" altLang="en-US" sz="2000" b="1">
                <a:solidFill>
                  <a:srgbClr val="FFFF00"/>
                </a:solidFill>
                <a:latin typeface="標楷體" panose="03000509000000000000" pitchFamily="65" charset="-120"/>
                <a:ea typeface="標楷體" panose="03000509000000000000" pitchFamily="65" charset="-120"/>
              </a:rPr>
              <a:t> </a:t>
            </a:r>
            <a:r>
              <a:rPr lang="zh-TW" altLang="en-US" sz="4400" b="1">
                <a:solidFill>
                  <a:srgbClr val="FFFF00"/>
                </a:solidFill>
                <a:latin typeface="標楷體" panose="03000509000000000000" pitchFamily="65" charset="-120"/>
                <a:ea typeface="標楷體" panose="03000509000000000000" pitchFamily="65" charset="-120"/>
              </a:rPr>
              <a:t>可</a:t>
            </a:r>
            <a:r>
              <a:rPr lang="zh-TW" altLang="en-US" sz="2000" b="1">
                <a:solidFill>
                  <a:srgbClr val="FFFF00"/>
                </a:solidFill>
                <a:latin typeface="標楷體" panose="03000509000000000000" pitchFamily="65" charset="-120"/>
                <a:ea typeface="標楷體" panose="03000509000000000000" pitchFamily="65" charset="-120"/>
              </a:rPr>
              <a:t> </a:t>
            </a:r>
            <a:r>
              <a:rPr lang="zh-TW" altLang="en-US" sz="4400" b="1">
                <a:solidFill>
                  <a:srgbClr val="FFFF00"/>
                </a:solidFill>
                <a:latin typeface="標楷體" panose="03000509000000000000" pitchFamily="65" charset="-120"/>
                <a:ea typeface="標楷體" panose="03000509000000000000" pitchFamily="65" charset="-120"/>
              </a:rPr>
              <a:t>堪</a:t>
            </a:r>
          </a:p>
          <a:p>
            <a:pPr>
              <a:lnSpc>
                <a:spcPct val="165000"/>
              </a:lnSpc>
              <a:spcBef>
                <a:spcPct val="50000"/>
              </a:spcBef>
            </a:pPr>
            <a:r>
              <a:rPr lang="zh-TW" altLang="en-US" sz="2000" b="1">
                <a:solidFill>
                  <a:srgbClr val="FFFF00"/>
                </a:solidFill>
                <a:latin typeface="標楷體" panose="03000509000000000000" pitchFamily="65" charset="-120"/>
                <a:ea typeface="標楷體" panose="03000509000000000000" pitchFamily="65" charset="-120"/>
              </a:rPr>
              <a:t> </a:t>
            </a:r>
            <a:r>
              <a:rPr lang="zh-TW" altLang="en-US" sz="4400" b="1">
                <a:solidFill>
                  <a:srgbClr val="FFFF00"/>
                </a:solidFill>
                <a:latin typeface="標楷體" panose="03000509000000000000" pitchFamily="65" charset="-120"/>
                <a:ea typeface="標楷體" panose="03000509000000000000" pitchFamily="65" charset="-120"/>
              </a:rPr>
              <a:t>不 知 是  冷  熱 所</a:t>
            </a:r>
          </a:p>
          <a:p>
            <a:pPr>
              <a:lnSpc>
                <a:spcPct val="120000"/>
              </a:lnSpc>
              <a:spcBef>
                <a:spcPct val="50000"/>
              </a:spcBef>
            </a:pPr>
            <a:r>
              <a:rPr lang="zh-TW" altLang="en-US" sz="4400" b="1">
                <a:solidFill>
                  <a:srgbClr val="FFFF00"/>
                </a:solidFill>
                <a:latin typeface="標楷體" panose="03000509000000000000" pitchFamily="65" charset="-120"/>
                <a:ea typeface="標楷體" panose="03000509000000000000" pitchFamily="65" charset="-120"/>
              </a:rPr>
              <a:t>致，欲  服  大</a:t>
            </a:r>
            <a:r>
              <a:rPr lang="zh-TW" altLang="en-US" sz="3600" b="1">
                <a:solidFill>
                  <a:srgbClr val="FFFF00"/>
                </a:solidFill>
                <a:latin typeface="標楷體" panose="03000509000000000000" pitchFamily="65" charset="-120"/>
                <a:ea typeface="標楷體" panose="03000509000000000000" pitchFamily="65" charset="-120"/>
              </a:rPr>
              <a:t> </a:t>
            </a:r>
            <a:r>
              <a:rPr lang="zh-TW" altLang="en-US" sz="4400" b="1">
                <a:solidFill>
                  <a:srgbClr val="FFFF00"/>
                </a:solidFill>
                <a:latin typeface="標楷體" panose="03000509000000000000" pitchFamily="65" charset="-120"/>
                <a:ea typeface="標楷體" panose="03000509000000000000" pitchFamily="65" charset="-120"/>
              </a:rPr>
              <a:t>黃 湯。</a:t>
            </a:r>
          </a:p>
          <a:p>
            <a:pPr>
              <a:lnSpc>
                <a:spcPct val="125000"/>
              </a:lnSpc>
              <a:spcBef>
                <a:spcPct val="50000"/>
              </a:spcBef>
            </a:pPr>
            <a:r>
              <a:rPr lang="zh-TW" altLang="en-US" sz="4400" b="1">
                <a:solidFill>
                  <a:srgbClr val="FFFF00"/>
                </a:solidFill>
                <a:latin typeface="標楷體" panose="03000509000000000000" pitchFamily="65" charset="-120"/>
                <a:ea typeface="標楷體" panose="03000509000000000000" pitchFamily="65" charset="-120"/>
              </a:rPr>
              <a:t>冷   熱  俱</a:t>
            </a:r>
            <a:r>
              <a:rPr lang="zh-TW" altLang="en-US" sz="3200" b="1">
                <a:solidFill>
                  <a:srgbClr val="FFFF00"/>
                </a:solidFill>
                <a:latin typeface="標楷體" panose="03000509000000000000" pitchFamily="65" charset="-120"/>
                <a:ea typeface="標楷體" panose="03000509000000000000" pitchFamily="65" charset="-120"/>
              </a:rPr>
              <a:t>  </a:t>
            </a:r>
            <a:r>
              <a:rPr lang="zh-TW" altLang="en-US" sz="4400" b="1">
                <a:solidFill>
                  <a:srgbClr val="FFFF00"/>
                </a:solidFill>
                <a:latin typeface="標楷體" panose="03000509000000000000" pitchFamily="65" charset="-120"/>
                <a:ea typeface="標楷體" panose="03000509000000000000" pitchFamily="65" charset="-120"/>
              </a:rPr>
              <a:t>有  益，</a:t>
            </a:r>
          </a:p>
          <a:p>
            <a:pPr>
              <a:lnSpc>
                <a:spcPct val="170000"/>
              </a:lnSpc>
              <a:spcBef>
                <a:spcPct val="50000"/>
              </a:spcBef>
            </a:pPr>
            <a:r>
              <a:rPr lang="zh-TW" altLang="en-US" sz="4400" b="1">
                <a:solidFill>
                  <a:srgbClr val="FFFF00"/>
                </a:solidFill>
                <a:latin typeface="標楷體" panose="03000509000000000000" pitchFamily="65" charset="-120"/>
                <a:ea typeface="標楷體" panose="03000509000000000000" pitchFamily="65" charset="-120"/>
              </a:rPr>
              <a:t> 如  何  為   計，</a:t>
            </a:r>
          </a:p>
          <a:p>
            <a:pPr>
              <a:lnSpc>
                <a:spcPct val="140000"/>
              </a:lnSpc>
              <a:spcBef>
                <a:spcPct val="50000"/>
              </a:spcBef>
            </a:pPr>
            <a:r>
              <a:rPr lang="zh-TW" altLang="en-US" sz="4400" b="1">
                <a:solidFill>
                  <a:srgbClr val="FFFF00"/>
                </a:solidFill>
                <a:latin typeface="標楷體" panose="03000509000000000000" pitchFamily="65" charset="-120"/>
                <a:ea typeface="標楷體" panose="03000509000000000000" pitchFamily="65" charset="-120"/>
              </a:rPr>
              <a:t>   非    臨    床</a:t>
            </a:r>
            <a:r>
              <a:rPr lang="zh-TW" altLang="en-US" sz="4400" b="1">
                <a:solidFill>
                  <a:schemeClr val="bg1"/>
                </a:solidFill>
                <a:latin typeface="標楷體" panose="03000509000000000000" pitchFamily="65" charset="-120"/>
                <a:ea typeface="標楷體" panose="03000509000000000000" pitchFamily="65" charset="-120"/>
              </a:rPr>
              <a:t>。</a:t>
            </a:r>
          </a:p>
        </p:txBody>
      </p:sp>
      <p:sp>
        <p:nvSpPr>
          <p:cNvPr id="102407" name="Text Box 7"/>
          <p:cNvSpPr txBox="1">
            <a:spLocks noChangeArrowheads="1"/>
          </p:cNvSpPr>
          <p:nvPr/>
        </p:nvSpPr>
        <p:spPr bwMode="auto">
          <a:xfrm>
            <a:off x="900113" y="6165850"/>
            <a:ext cx="6551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3600" b="1">
                <a:latin typeface="標楷體" panose="03000509000000000000" pitchFamily="65" charset="-120"/>
                <a:ea typeface="標楷體" panose="03000509000000000000" pitchFamily="65" charset="-120"/>
              </a:rPr>
              <a:t>草聖張旭，</a:t>
            </a:r>
            <a:r>
              <a:rPr lang="en-US" altLang="zh-TW" sz="3600" b="1">
                <a:latin typeface="標楷體" panose="03000509000000000000" pitchFamily="65" charset="-120"/>
                <a:ea typeface="標楷體" panose="03000509000000000000" pitchFamily="65" charset="-120"/>
              </a:rPr>
              <a:t>〈</a:t>
            </a:r>
            <a:r>
              <a:rPr lang="zh-TW" altLang="en-US" sz="3600" b="1">
                <a:latin typeface="標楷體" panose="03000509000000000000" pitchFamily="65" charset="-120"/>
                <a:ea typeface="標楷體" panose="03000509000000000000" pitchFamily="65" charset="-120"/>
              </a:rPr>
              <a:t>肚痛帖</a:t>
            </a:r>
            <a:r>
              <a:rPr lang="en-US" altLang="zh-TW" sz="3600" b="1">
                <a:latin typeface="標楷體" panose="03000509000000000000" pitchFamily="65" charset="-120"/>
                <a:ea typeface="標楷體" panose="03000509000000000000" pitchFamily="65" charset="-12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05">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02405">
                                            <p:txEl>
                                              <p:pRg st="0" end="0"/>
                                            </p:txEl>
                                          </p:spTgt>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2405">
                                            <p:txEl>
                                              <p:pRg st="2" end="2"/>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02405">
                                            <p:txEl>
                                              <p:pRg st="1" end="1"/>
                                            </p:txEl>
                                          </p:spTgt>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05">
                                            <p:txEl>
                                              <p:pRg st="3" end="3"/>
                                            </p:txEl>
                                          </p:spTgt>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02405">
                                            <p:txEl>
                                              <p:pRg st="2" end="2"/>
                                            </p:txEl>
                                          </p:spTgt>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02405">
                                            <p:txEl>
                                              <p:pRg st="4" end="4"/>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02405">
                                            <p:txEl>
                                              <p:pRg st="3" end="3"/>
                                            </p:txEl>
                                          </p:spTgt>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2405">
                                            <p:txEl>
                                              <p:pRg st="5" end="5"/>
                                            </p:txEl>
                                          </p:spTgt>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02405">
                                            <p:txEl>
                                              <p:pRg st="4" end="4"/>
                                            </p:txEl>
                                          </p:spTgt>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nodeType="clickEffect">
                                  <p:stCondLst>
                                    <p:cond delay="0"/>
                                  </p:stCondLst>
                                  <p:childTnLst>
                                    <p:set>
                                      <p:cBhvr>
                                        <p:cTn id="40" dur="1" fill="hold">
                                          <p:stCondLst>
                                            <p:cond delay="0"/>
                                          </p:stCondLst>
                                        </p:cTn>
                                        <p:tgtEl>
                                          <p:spTgt spid="102405">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r>
              <a:rPr lang="zh-TW" sz="7200" b="0" smtClean="0">
                <a:ln>
                  <a:noFill/>
                </a:ln>
                <a:solidFill>
                  <a:schemeClr val="tx1"/>
                </a:solidFill>
                <a:effectLst/>
                <a:ea typeface="華康唐風隸W5" panose="03000509000000000000" pitchFamily="65" charset="-120"/>
              </a:rPr>
              <a:t>行書</a:t>
            </a:r>
          </a:p>
        </p:txBody>
      </p:sp>
      <p:pic>
        <p:nvPicPr>
          <p:cNvPr id="129028" name="Picture 4" descr="北宋-米芾-蜀素帖-故宮藏1-維基"/>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088" y="1628775"/>
            <a:ext cx="7488237" cy="4608513"/>
          </a:xfrm>
          <a:prstGeom prst="rect">
            <a:avLst/>
          </a:prstGeom>
          <a:noFill/>
          <a:extLst>
            <a:ext uri="{909E8E84-426E-40DD-AFC4-6F175D3DCCD1}">
              <a14:hiddenFill xmlns:a14="http://schemas.microsoft.com/office/drawing/2010/main">
                <a:solidFill>
                  <a:srgbClr val="FFFFFF"/>
                </a:solidFill>
              </a14:hiddenFill>
            </a:ext>
          </a:extLst>
        </p:spPr>
      </p:pic>
      <p:sp>
        <p:nvSpPr>
          <p:cNvPr id="129029" name="Text Box 5"/>
          <p:cNvSpPr txBox="1">
            <a:spLocks noChangeArrowheads="1"/>
          </p:cNvSpPr>
          <p:nvPr/>
        </p:nvSpPr>
        <p:spPr bwMode="auto">
          <a:xfrm>
            <a:off x="2268538" y="6242050"/>
            <a:ext cx="48244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1">
                <a:ea typeface="標楷體" panose="03000509000000000000" pitchFamily="65" charset="-120"/>
              </a:rPr>
              <a:t>宋</a:t>
            </a:r>
            <a:r>
              <a:rPr lang="en-US" altLang="zh-TW" b="1">
                <a:latin typeface="標楷體" panose="03000509000000000000" pitchFamily="65" charset="-120"/>
                <a:ea typeface="標楷體" panose="03000509000000000000" pitchFamily="65" charset="-120"/>
              </a:rPr>
              <a:t>•</a:t>
            </a:r>
            <a:r>
              <a:rPr lang="zh-TW" altLang="en-US" b="1">
                <a:latin typeface="新細明體" panose="02020500000000000000" pitchFamily="18" charset="-120"/>
                <a:ea typeface="標楷體" panose="03000509000000000000" pitchFamily="65" charset="-120"/>
              </a:rPr>
              <a:t>米芾，</a:t>
            </a:r>
            <a:r>
              <a:rPr lang="en-US" altLang="zh-TW" b="1">
                <a:latin typeface="新細明體" panose="02020500000000000000" pitchFamily="18" charset="-120"/>
                <a:ea typeface="標楷體" panose="03000509000000000000" pitchFamily="65" charset="-120"/>
              </a:rPr>
              <a:t>〈</a:t>
            </a:r>
            <a:r>
              <a:rPr lang="zh-TW" altLang="en-US" b="1">
                <a:latin typeface="新細明體" panose="02020500000000000000" pitchFamily="18" charset="-120"/>
                <a:ea typeface="標楷體" panose="03000509000000000000" pitchFamily="65" charset="-120"/>
              </a:rPr>
              <a:t>蜀素帖</a:t>
            </a:r>
            <a:r>
              <a:rPr lang="en-US" altLang="zh-TW" b="1">
                <a:latin typeface="新細明體" panose="02020500000000000000" pitchFamily="18" charset="-120"/>
                <a:ea typeface="標楷體" panose="03000509000000000000" pitchFamily="65" charset="-120"/>
              </a:rPr>
              <a:t>〉</a:t>
            </a:r>
            <a:r>
              <a:rPr lang="zh-TW" altLang="en-US" b="1">
                <a:latin typeface="新細明體" panose="02020500000000000000" pitchFamily="18" charset="-120"/>
                <a:ea typeface="標楷體" panose="03000509000000000000" pitchFamily="65" charset="-120"/>
              </a:rPr>
              <a:t>，國立故宮博物院藏</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zh-TW" b="0" smtClean="0">
                <a:ln>
                  <a:noFill/>
                </a:ln>
                <a:solidFill>
                  <a:schemeClr val="tx1"/>
                </a:solidFill>
                <a:effectLst/>
                <a:ea typeface="華康唐風隸W5" panose="03000509000000000000" pitchFamily="65" charset="-120"/>
              </a:rPr>
              <a:t>行書小檔案</a:t>
            </a:r>
          </a:p>
        </p:txBody>
      </p:sp>
      <p:sp>
        <p:nvSpPr>
          <p:cNvPr id="123907" name="Rectangle 3"/>
          <p:cNvSpPr>
            <a:spLocks noGrp="1"/>
          </p:cNvSpPr>
          <p:nvPr>
            <p:ph type="body" idx="1"/>
          </p:nvPr>
        </p:nvSpPr>
        <p:spPr>
          <a:xfrm>
            <a:off x="277813" y="1600200"/>
            <a:ext cx="8686800" cy="4924425"/>
          </a:xfrm>
        </p:spPr>
        <p:txBody>
          <a:bodyPr/>
          <a:lstStyle/>
          <a:p>
            <a:r>
              <a:rPr lang="zh-TW" altLang="en-US" sz="3000" b="1" smtClean="0">
                <a:ea typeface="標楷體" panose="03000509000000000000" pitchFamily="65" charset="-120"/>
              </a:rPr>
              <a:t>行書是介於草體書和正體書兩者之間的書體，是比較簡便的書寫形式，從魏晉以來就和楷書同時發展，盛行不衰，。</a:t>
            </a:r>
          </a:p>
          <a:p>
            <a:r>
              <a:rPr lang="zh-TW" altLang="en-US" sz="3000" b="1" smtClean="0">
                <a:ea typeface="標楷體" panose="03000509000000000000" pitchFamily="65" charset="-120"/>
              </a:rPr>
              <a:t>行書不像楷書那樣嚴謹方正，也不像草書那麼自由放縱，容易書寫、容易辨識，也比較容易通行</a:t>
            </a:r>
          </a:p>
          <a:p>
            <a:r>
              <a:rPr lang="zh-TW" altLang="en-US" sz="3000" b="1" smtClean="0">
                <a:ea typeface="標楷體" panose="03000509000000000000" pitchFamily="65" charset="-120"/>
              </a:rPr>
              <a:t>書寫得比較規矩接近楷書的，就叫做「行楷」，書寫得比較放縱近於草書的，就叫做「行草」。</a:t>
            </a:r>
          </a:p>
          <a:p>
            <a:r>
              <a:rPr lang="zh-TW" altLang="en-US" b="1" smtClean="0">
                <a:ea typeface="標楷體" panose="03000509000000000000" pitchFamily="65" charset="-120"/>
              </a:rPr>
              <a:t>著名書家：王羲之、王獻之、顏真卿、蘇軾、米芾、黃庭堅、趙孟頫、董其昌</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Text Box 4"/>
          <p:cNvSpPr txBox="1">
            <a:spLocks noChangeArrowheads="1"/>
          </p:cNvSpPr>
          <p:nvPr/>
        </p:nvSpPr>
        <p:spPr bwMode="auto">
          <a:xfrm>
            <a:off x="-36513" y="6308725"/>
            <a:ext cx="914400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2000" b="1">
                <a:ea typeface="標楷體" panose="03000509000000000000" pitchFamily="65" charset="-120"/>
              </a:rPr>
              <a:t>天下第一行書～晉</a:t>
            </a:r>
            <a:r>
              <a:rPr lang="en-US" altLang="zh-TW" sz="2000" b="1">
                <a:latin typeface="標楷體" panose="03000509000000000000" pitchFamily="65" charset="-120"/>
                <a:ea typeface="標楷體" panose="03000509000000000000" pitchFamily="65" charset="-120"/>
              </a:rPr>
              <a:t>•</a:t>
            </a:r>
            <a:r>
              <a:rPr lang="zh-TW" altLang="en-US" sz="2000" b="1">
                <a:ea typeface="標楷體" panose="03000509000000000000" pitchFamily="65" charset="-120"/>
              </a:rPr>
              <a:t>王羲之，</a:t>
            </a:r>
            <a:r>
              <a:rPr lang="en-US" altLang="zh-TW" sz="2000" b="1">
                <a:ea typeface="標楷體" panose="03000509000000000000" pitchFamily="65" charset="-120"/>
              </a:rPr>
              <a:t>〈</a:t>
            </a:r>
            <a:r>
              <a:rPr lang="zh-TW" altLang="en-US" sz="2000" b="1">
                <a:ea typeface="標楷體" panose="03000509000000000000" pitchFamily="65" charset="-120"/>
              </a:rPr>
              <a:t>蘭亭序</a:t>
            </a:r>
            <a:r>
              <a:rPr lang="en-US" altLang="zh-TW" sz="2000" b="1">
                <a:ea typeface="標楷體" panose="03000509000000000000" pitchFamily="65" charset="-120"/>
              </a:rPr>
              <a:t>〉</a:t>
            </a:r>
            <a:r>
              <a:rPr lang="zh-TW" altLang="en-US" sz="2000" b="1">
                <a:ea typeface="標楷體" panose="03000509000000000000" pitchFamily="65" charset="-120"/>
              </a:rPr>
              <a:t>神龍本（局部），北京故宮博物院藏</a:t>
            </a:r>
          </a:p>
        </p:txBody>
      </p:sp>
      <p:pic>
        <p:nvPicPr>
          <p:cNvPr id="128005" name="Picture 5" descr="王羲之-蘭亭序-北京故宮藏-維基"/>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380163"/>
          </a:xfrm>
          <a:prstGeom prst="rect">
            <a:avLst/>
          </a:prstGeom>
          <a:noFill/>
          <a:extLst>
            <a:ext uri="{909E8E84-426E-40DD-AFC4-6F175D3DCCD1}">
              <a14:hiddenFill xmlns:a14="http://schemas.microsoft.com/office/drawing/2010/main">
                <a:solidFill>
                  <a:srgbClr val="FFFFFF"/>
                </a:solidFill>
              </a14:hiddenFill>
            </a:ext>
          </a:extLst>
        </p:spPr>
      </p:pic>
      <p:pic>
        <p:nvPicPr>
          <p:cNvPr id="128006" name="Picture 6" descr="唐太宗-維基"/>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549275"/>
            <a:ext cx="3024188" cy="5329238"/>
          </a:xfrm>
          <a:prstGeom prst="rect">
            <a:avLst/>
          </a:prstGeom>
          <a:noFill/>
          <a:extLst>
            <a:ext uri="{909E8E84-426E-40DD-AFC4-6F175D3DCCD1}">
              <a14:hiddenFill xmlns:a14="http://schemas.microsoft.com/office/drawing/2010/main">
                <a:solidFill>
                  <a:srgbClr val="FFFFFF"/>
                </a:solidFill>
              </a14:hiddenFill>
            </a:ext>
          </a:extLst>
        </p:spPr>
      </p:pic>
      <p:sp>
        <p:nvSpPr>
          <p:cNvPr id="128007" name="Text Box 7"/>
          <p:cNvSpPr txBox="1">
            <a:spLocks noChangeArrowheads="1"/>
          </p:cNvSpPr>
          <p:nvPr/>
        </p:nvSpPr>
        <p:spPr bwMode="auto">
          <a:xfrm>
            <a:off x="3203575" y="550863"/>
            <a:ext cx="5761038" cy="52800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5000"/>
              </a:spcBef>
            </a:pPr>
            <a:r>
              <a:rPr lang="zh-TW" altLang="en-US" sz="2800" b="1">
                <a:ea typeface="標楷體" panose="03000509000000000000" pitchFamily="65" charset="-120"/>
              </a:rPr>
              <a:t>唐太宗酷愛王羲之的書法，在得到</a:t>
            </a:r>
            <a:r>
              <a:rPr lang="en-US" altLang="zh-TW" sz="2800" b="1">
                <a:latin typeface="標楷體" panose="03000509000000000000" pitchFamily="65" charset="-120"/>
                <a:ea typeface="標楷體" panose="03000509000000000000" pitchFamily="65" charset="-120"/>
              </a:rPr>
              <a:t>〈</a:t>
            </a:r>
            <a:r>
              <a:rPr lang="zh-TW" altLang="en-US" sz="2800" b="1">
                <a:ea typeface="標楷體" panose="03000509000000000000" pitchFamily="65" charset="-120"/>
              </a:rPr>
              <a:t>蘭亭序</a:t>
            </a:r>
            <a:r>
              <a:rPr lang="en-US" altLang="zh-TW" sz="2800" b="1">
                <a:latin typeface="標楷體" panose="03000509000000000000" pitchFamily="65" charset="-120"/>
                <a:ea typeface="標楷體" panose="03000509000000000000" pitchFamily="65" charset="-120"/>
              </a:rPr>
              <a:t>〉</a:t>
            </a:r>
            <a:r>
              <a:rPr lang="zh-TW" altLang="en-US" sz="2800" b="1">
                <a:ea typeface="標楷體" panose="03000509000000000000" pitchFamily="65" charset="-120"/>
              </a:rPr>
              <a:t>之後，唐太宗命令當代書法名家歐陽珣（定武本）、虞世南、褚遂良與馮承素（神龍本）等人臨摹、拓印，以賞賜皇子、大臣，其中以北京故宮的「神龍本」最佳！最接近王羲之原作。</a:t>
            </a:r>
          </a:p>
          <a:p>
            <a:pPr>
              <a:spcBef>
                <a:spcPct val="15000"/>
              </a:spcBef>
            </a:pPr>
            <a:r>
              <a:rPr lang="zh-TW" altLang="en-US" sz="2800" b="1">
                <a:ea typeface="標楷體" panose="03000509000000000000" pitchFamily="65" charset="-120"/>
              </a:rPr>
              <a:t>至於原來王羲之墨跡</a:t>
            </a:r>
            <a:r>
              <a:rPr lang="en-US" altLang="zh-TW" sz="2800" b="1">
                <a:latin typeface="標楷體" panose="03000509000000000000" pitchFamily="65" charset="-120"/>
                <a:ea typeface="標楷體" panose="03000509000000000000" pitchFamily="65" charset="-120"/>
              </a:rPr>
              <a:t>—</a:t>
            </a:r>
            <a:r>
              <a:rPr lang="en-US" altLang="zh-TW" sz="2800" b="1">
                <a:ea typeface="標楷體" panose="03000509000000000000" pitchFamily="65" charset="-120"/>
              </a:rPr>
              <a:t>〈</a:t>
            </a:r>
            <a:r>
              <a:rPr lang="zh-TW" altLang="en-US" sz="2800" b="1">
                <a:ea typeface="標楷體" panose="03000509000000000000" pitchFamily="65" charset="-120"/>
              </a:rPr>
              <a:t>蘭亭序</a:t>
            </a:r>
            <a:r>
              <a:rPr lang="en-US" altLang="zh-TW" sz="2800" b="1">
                <a:ea typeface="標楷體" panose="03000509000000000000" pitchFamily="65" charset="-120"/>
              </a:rPr>
              <a:t>〉</a:t>
            </a:r>
            <a:r>
              <a:rPr lang="zh-TW" altLang="en-US" sz="2800" b="1">
                <a:ea typeface="標楷體" panose="03000509000000000000" pitchFamily="65" charset="-120"/>
              </a:rPr>
              <a:t>據聞在唐太宗臨終之前，交代要將此篇作品陪葬，此後，真跡再也不復見。不過，後來的盜墓者並未在太宗墓中發現蘭亭序。</a:t>
            </a:r>
            <a:r>
              <a:rPr lang="zh-TW" altLang="en-US" sz="2000" b="1">
                <a:ea typeface="標楷體" panose="03000509000000000000" pitchFamily="65" charset="-120"/>
              </a:rPr>
              <a:t>  圖：維基百科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0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00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12800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280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7" grpId="0" animBg="1"/>
      <p:bldP spid="128007"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6" name="Picture 4" descr="蕭翼賺蘭亭-國立故宮博物院藏"/>
          <p:cNvPicPr>
            <a:picLocks noChangeAspect="1" noChangeArrowheads="1"/>
          </p:cNvPicPr>
          <p:nvPr/>
        </p:nvPicPr>
        <p:blipFill>
          <a:blip r:embed="rId2" cstate="email">
            <a:lum bright="12000" contrast="18000"/>
            <a:extLst>
              <a:ext uri="{28A0092B-C50C-407E-A947-70E740481C1C}">
                <a14:useLocalDpi xmlns:a14="http://schemas.microsoft.com/office/drawing/2010/main"/>
              </a:ext>
            </a:extLst>
          </a:blip>
          <a:srcRect/>
          <a:stretch>
            <a:fillRect/>
          </a:stretch>
        </p:blipFill>
        <p:spPr bwMode="auto">
          <a:xfrm>
            <a:off x="0" y="0"/>
            <a:ext cx="9145588" cy="4008438"/>
          </a:xfrm>
          <a:prstGeom prst="rect">
            <a:avLst/>
          </a:prstGeom>
          <a:noFill/>
          <a:extLst>
            <a:ext uri="{909E8E84-426E-40DD-AFC4-6F175D3DCCD1}">
              <a14:hiddenFill xmlns:a14="http://schemas.microsoft.com/office/drawing/2010/main">
                <a:solidFill>
                  <a:srgbClr val="FFFFFF"/>
                </a:solidFill>
              </a14:hiddenFill>
            </a:ext>
          </a:extLst>
        </p:spPr>
      </p:pic>
      <p:sp>
        <p:nvSpPr>
          <p:cNvPr id="131077" name="Text Box 5"/>
          <p:cNvSpPr txBox="1">
            <a:spLocks noChangeArrowheads="1"/>
          </p:cNvSpPr>
          <p:nvPr/>
        </p:nvSpPr>
        <p:spPr bwMode="auto">
          <a:xfrm>
            <a:off x="107950" y="4076700"/>
            <a:ext cx="8964613"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2400" b="1">
                <a:latin typeface="標楷體" panose="03000509000000000000" pitchFamily="65" charset="-120"/>
                <a:ea typeface="標楷體" panose="03000509000000000000" pitchFamily="65" charset="-120"/>
              </a:rPr>
              <a:t>唐</a:t>
            </a:r>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閻立本，</a:t>
            </a:r>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蕭翼賺蘭亭</a:t>
            </a:r>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，國立故宮博物院藏</a:t>
            </a:r>
          </a:p>
          <a:p>
            <a:r>
              <a:rPr lang="zh-TW" altLang="en-US" sz="2400" b="1">
                <a:latin typeface="標楷體" panose="03000509000000000000" pitchFamily="65" charset="-120"/>
                <a:ea typeface="標楷體" panose="03000509000000000000" pitchFamily="65" charset="-120"/>
              </a:rPr>
              <a:t>本幅畫監察御史蕭翼奉唐太宗之命，用哄騙的方法從辯才和尚手中奪得王羲之真跡</a:t>
            </a:r>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蘭亭序</a:t>
            </a:r>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的故事。此畫共有人物五位，一臉憨厚的老僧是辯才，對面坐的是面露狡黠的蕭翼，上方盤坐的僧人看來頗為不悅，畫幅左側兩名小廝正在煎茶。畫中背景呈空白，畫家藉人物與座椅的安排顯示出空間的深度，這是唐代人物畫的特色。至於是否如題籤所言，係閻立本所畫，尚有疑問。</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endParaRPr lang="zh-TW" smtClean="0">
              <a:ln>
                <a:noFill/>
              </a:ln>
              <a:solidFill>
                <a:schemeClr val="tx1"/>
              </a:solidFill>
              <a:effectLst/>
              <a:ea typeface="新細明體" panose="02020500000000000000" pitchFamily="18" charset="-120"/>
            </a:endParaRPr>
          </a:p>
        </p:txBody>
      </p:sp>
      <p:sp>
        <p:nvSpPr>
          <p:cNvPr id="130051" name="Rectangle 3"/>
          <p:cNvSpPr>
            <a:spLocks noGrp="1"/>
          </p:cNvSpPr>
          <p:nvPr>
            <p:ph type="body" idx="1"/>
          </p:nvPr>
        </p:nvSpPr>
        <p:spPr>
          <a:xfrm>
            <a:off x="179388" y="4941888"/>
            <a:ext cx="8964612" cy="1655762"/>
          </a:xfrm>
        </p:spPr>
        <p:txBody>
          <a:bodyPr/>
          <a:lstStyle/>
          <a:p>
            <a:pPr marL="0" indent="0">
              <a:lnSpc>
                <a:spcPct val="90000"/>
              </a:lnSpc>
              <a:buFont typeface="Wingdings 2" panose="05020102010507070707" pitchFamily="18" charset="2"/>
              <a:buNone/>
            </a:pPr>
            <a:r>
              <a:rPr lang="zh-TW" altLang="en-US" sz="2400" b="1" smtClean="0">
                <a:latin typeface="標楷體" panose="03000509000000000000" pitchFamily="65" charset="-120"/>
                <a:ea typeface="標楷體" panose="03000509000000000000" pitchFamily="65" charset="-120"/>
              </a:rPr>
              <a:t>王羲之不只下筆輕快、婉轉，而且每一筆的點畫之間都給予了最完美的安排，蘭亭序中一共有</a:t>
            </a:r>
            <a:r>
              <a:rPr lang="en-US" altLang="zh-TW" sz="2400" b="1" smtClean="0">
                <a:latin typeface="標楷體" panose="03000509000000000000" pitchFamily="65" charset="-120"/>
                <a:ea typeface="標楷體" panose="03000509000000000000" pitchFamily="65" charset="-120"/>
              </a:rPr>
              <a:t>20</a:t>
            </a:r>
            <a:r>
              <a:rPr lang="zh-TW" altLang="en-US" sz="2400" b="1" smtClean="0">
                <a:latin typeface="標楷體" panose="03000509000000000000" pitchFamily="65" charset="-120"/>
                <a:ea typeface="標楷體" panose="03000509000000000000" pitchFamily="65" charset="-120"/>
              </a:rPr>
              <a:t>個「之」字，這些字變化多端，紛紛呈現不同的體態和形貌，沒有一個相同。</a:t>
            </a:r>
          </a:p>
          <a:p>
            <a:pPr marL="0" indent="0">
              <a:lnSpc>
                <a:spcPct val="90000"/>
              </a:lnSpc>
              <a:buFont typeface="Wingdings 2" panose="05020102010507070707" pitchFamily="18" charset="2"/>
              <a:buNone/>
            </a:pPr>
            <a:r>
              <a:rPr lang="zh-TW" altLang="en-US" sz="2400" b="1" smtClean="0">
                <a:latin typeface="標楷體" panose="03000509000000000000" pitchFamily="65" charset="-120"/>
                <a:ea typeface="標楷體" panose="03000509000000000000" pitchFamily="65" charset="-120"/>
              </a:rPr>
              <a:t>文，黃啟倫，</a:t>
            </a:r>
            <a:r>
              <a:rPr lang="en-US" altLang="zh-TW" sz="2400" b="1" smtClean="0">
                <a:latin typeface="標楷體" panose="03000509000000000000" pitchFamily="65" charset="-120"/>
                <a:ea typeface="標楷體" panose="03000509000000000000" pitchFamily="65" charset="-120"/>
              </a:rPr>
              <a:t>《</a:t>
            </a:r>
            <a:r>
              <a:rPr lang="zh-TW" altLang="en-US" sz="2400" b="1" smtClean="0">
                <a:latin typeface="標楷體" panose="03000509000000000000" pitchFamily="65" charset="-120"/>
                <a:ea typeface="標楷體" panose="03000509000000000000" pitchFamily="65" charset="-120"/>
              </a:rPr>
              <a:t>兒童書法鑑賞入門</a:t>
            </a:r>
            <a:r>
              <a:rPr lang="en-US" altLang="zh-TW" sz="2400" b="1" smtClean="0">
                <a:latin typeface="標楷體" panose="03000509000000000000" pitchFamily="65" charset="-120"/>
                <a:ea typeface="標楷體" panose="03000509000000000000" pitchFamily="65" charset="-120"/>
              </a:rPr>
              <a:t>》</a:t>
            </a:r>
          </a:p>
        </p:txBody>
      </p:sp>
      <p:pic>
        <p:nvPicPr>
          <p:cNvPr id="130052" name="Picture 4" descr="未命名 - 16"/>
          <p:cNvPicPr>
            <a:picLocks noChangeAspect="1" noChangeArrowheads="1"/>
          </p:cNvPicPr>
          <p:nvPr/>
        </p:nvPicPr>
        <p:blipFill>
          <a:blip r:embed="rId2">
            <a:lum contrast="36000"/>
            <a:extLst>
              <a:ext uri="{28A0092B-C50C-407E-A947-70E740481C1C}">
                <a14:useLocalDpi xmlns:a14="http://schemas.microsoft.com/office/drawing/2010/main"/>
              </a:ext>
            </a:extLst>
          </a:blip>
          <a:srcRect/>
          <a:stretch>
            <a:fillRect/>
          </a:stretch>
        </p:blipFill>
        <p:spPr bwMode="auto">
          <a:xfrm>
            <a:off x="0" y="333375"/>
            <a:ext cx="9144000" cy="4491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7" name="Picture 5" descr="唐-顏真卿-祭侄文稿-故宮藏1-故宮"/>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12875"/>
            <a:ext cx="9144000" cy="3132138"/>
          </a:xfrm>
          <a:prstGeom prst="rect">
            <a:avLst/>
          </a:prstGeom>
          <a:noFill/>
          <a:extLst>
            <a:ext uri="{909E8E84-426E-40DD-AFC4-6F175D3DCCD1}">
              <a14:hiddenFill xmlns:a14="http://schemas.microsoft.com/office/drawing/2010/main">
                <a:solidFill>
                  <a:srgbClr val="FFFFFF"/>
                </a:solidFill>
              </a14:hiddenFill>
            </a:ext>
          </a:extLst>
        </p:spPr>
      </p:pic>
      <p:pic>
        <p:nvPicPr>
          <p:cNvPr id="125956" name="Picture 4" descr="唐-顏真卿-祭侄文稿-故宮藏1-故宮"/>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5186363" cy="5805488"/>
          </a:xfrm>
          <a:prstGeom prst="rect">
            <a:avLst/>
          </a:prstGeom>
          <a:noFill/>
          <a:extLst>
            <a:ext uri="{909E8E84-426E-40DD-AFC4-6F175D3DCCD1}">
              <a14:hiddenFill xmlns:a14="http://schemas.microsoft.com/office/drawing/2010/main">
                <a:solidFill>
                  <a:srgbClr val="FFFFFF"/>
                </a:solidFill>
              </a14:hiddenFill>
            </a:ext>
          </a:extLst>
        </p:spPr>
      </p:pic>
      <p:pic>
        <p:nvPicPr>
          <p:cNvPr id="125958" name="Picture 6" descr="唐-顏真卿-祭侄文稿-故宮藏1-故宮"/>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8263" y="0"/>
            <a:ext cx="3995737" cy="5805488"/>
          </a:xfrm>
          <a:prstGeom prst="rect">
            <a:avLst/>
          </a:prstGeom>
          <a:noFill/>
          <a:extLst>
            <a:ext uri="{909E8E84-426E-40DD-AFC4-6F175D3DCCD1}">
              <a14:hiddenFill xmlns:a14="http://schemas.microsoft.com/office/drawing/2010/main">
                <a:solidFill>
                  <a:srgbClr val="FFFFFF"/>
                </a:solidFill>
              </a14:hiddenFill>
            </a:ext>
          </a:extLst>
        </p:spPr>
      </p:pic>
      <p:sp>
        <p:nvSpPr>
          <p:cNvPr id="125959" name="Text Box 7"/>
          <p:cNvSpPr txBox="1">
            <a:spLocks noChangeArrowheads="1"/>
          </p:cNvSpPr>
          <p:nvPr/>
        </p:nvSpPr>
        <p:spPr bwMode="auto">
          <a:xfrm>
            <a:off x="0" y="616585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TW" altLang="en-US" sz="2000" b="1">
                <a:ea typeface="標楷體" panose="03000509000000000000" pitchFamily="65" charset="-120"/>
              </a:rPr>
              <a:t>天下第二行書～唐</a:t>
            </a:r>
            <a:r>
              <a:rPr lang="en-US" altLang="zh-TW" sz="2000" b="1">
                <a:latin typeface="標楷體" panose="03000509000000000000" pitchFamily="65" charset="-120"/>
                <a:ea typeface="標楷體" panose="03000509000000000000" pitchFamily="65" charset="-120"/>
              </a:rPr>
              <a:t>•</a:t>
            </a:r>
            <a:r>
              <a:rPr lang="zh-TW" altLang="en-US" sz="2000" b="1">
                <a:latin typeface="新細明體" panose="02020500000000000000" pitchFamily="18" charset="-120"/>
                <a:ea typeface="標楷體" panose="03000509000000000000" pitchFamily="65" charset="-120"/>
              </a:rPr>
              <a:t>顏真卿，</a:t>
            </a:r>
            <a:r>
              <a:rPr lang="en-US" altLang="zh-TW" sz="2000" b="1">
                <a:latin typeface="新細明體" panose="02020500000000000000" pitchFamily="18" charset="-120"/>
                <a:ea typeface="標楷體" panose="03000509000000000000" pitchFamily="65" charset="-120"/>
              </a:rPr>
              <a:t>〈</a:t>
            </a:r>
            <a:r>
              <a:rPr lang="zh-TW" altLang="en-US" sz="2000" b="1">
                <a:latin typeface="新細明體" panose="02020500000000000000" pitchFamily="18" charset="-120"/>
                <a:ea typeface="標楷體" panose="03000509000000000000" pitchFamily="65" charset="-120"/>
              </a:rPr>
              <a:t>祭姪文稿</a:t>
            </a:r>
            <a:r>
              <a:rPr lang="en-US" altLang="zh-TW" sz="2000" b="1">
                <a:latin typeface="新細明體" panose="02020500000000000000" pitchFamily="18" charset="-120"/>
                <a:ea typeface="標楷體" panose="03000509000000000000" pitchFamily="65" charset="-120"/>
              </a:rPr>
              <a:t>〉</a:t>
            </a:r>
            <a:r>
              <a:rPr lang="zh-TW" altLang="en-US" sz="2000" b="1">
                <a:latin typeface="新細明體" panose="02020500000000000000" pitchFamily="18" charset="-120"/>
                <a:ea typeface="標楷體" panose="03000509000000000000" pitchFamily="65" charset="-120"/>
              </a:rPr>
              <a:t>，國立故宮博物院藏。圖：維基百科</a:t>
            </a:r>
            <a:endParaRPr lang="en-US" altLang="zh-TW" sz="2000" b="1">
              <a:latin typeface="新細明體" panose="02020500000000000000" pitchFamily="18" charset="-120"/>
              <a:ea typeface="標楷體" panose="03000509000000000000" pitchFamily="65" charset="-120"/>
            </a:endParaRPr>
          </a:p>
        </p:txBody>
      </p:sp>
      <p:pic>
        <p:nvPicPr>
          <p:cNvPr id="125960" name="Picture 8" descr="顏真卿-維基"/>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91063" y="0"/>
            <a:ext cx="4452937" cy="6165850"/>
          </a:xfrm>
          <a:prstGeom prst="rect">
            <a:avLst/>
          </a:prstGeom>
          <a:noFill/>
          <a:extLst>
            <a:ext uri="{909E8E84-426E-40DD-AFC4-6F175D3DCCD1}">
              <a14:hiddenFill xmlns:a14="http://schemas.microsoft.com/office/drawing/2010/main">
                <a:solidFill>
                  <a:srgbClr val="FFFFFF"/>
                </a:solidFill>
              </a14:hiddenFill>
            </a:ext>
          </a:extLst>
        </p:spPr>
      </p:pic>
      <p:sp>
        <p:nvSpPr>
          <p:cNvPr id="125961" name="Text Box 9"/>
          <p:cNvSpPr txBox="1">
            <a:spLocks noChangeArrowheads="1"/>
          </p:cNvSpPr>
          <p:nvPr/>
        </p:nvSpPr>
        <p:spPr bwMode="auto">
          <a:xfrm>
            <a:off x="0" y="0"/>
            <a:ext cx="4859338" cy="61849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defRPr kumimoji="1">
                <a:solidFill>
                  <a:schemeClr val="tx1"/>
                </a:solidFill>
                <a:latin typeface="Arial" panose="020B0604020202020204" pitchFamily="34" charset="0"/>
                <a:ea typeface="新細明體" panose="02020500000000000000" pitchFamily="18" charset="-120"/>
              </a:defRPr>
            </a:lvl1pPr>
            <a:lvl2pPr eaLnBrk="0" hangingPunct="0">
              <a:defRPr kumimoji="1">
                <a:solidFill>
                  <a:schemeClr val="tx1"/>
                </a:solidFill>
                <a:latin typeface="Arial" panose="020B0604020202020204" pitchFamily="34" charset="0"/>
                <a:ea typeface="新細明體" panose="02020500000000000000" pitchFamily="18" charset="-120"/>
              </a:defRPr>
            </a:lvl2pPr>
            <a:lvl3pPr eaLnBrk="0" hangingPunct="0">
              <a:defRPr kumimoji="1">
                <a:solidFill>
                  <a:schemeClr val="tx1"/>
                </a:solidFill>
                <a:latin typeface="Arial" panose="020B0604020202020204" pitchFamily="34" charset="0"/>
                <a:ea typeface="新細明體" panose="02020500000000000000" pitchFamily="18" charset="-120"/>
              </a:defRPr>
            </a:lvl3pPr>
            <a:lvl4pPr eaLnBrk="0" hangingPunct="0">
              <a:defRPr kumimoji="1">
                <a:solidFill>
                  <a:schemeClr val="tx1"/>
                </a:solidFill>
                <a:latin typeface="Arial" panose="020B0604020202020204" pitchFamily="34" charset="0"/>
                <a:ea typeface="新細明體" panose="02020500000000000000" pitchFamily="18" charset="-120"/>
              </a:defRPr>
            </a:lvl4pPr>
            <a:lvl5pPr eaLnBrk="0" hangingPunct="0">
              <a:defRPr kumimoji="1">
                <a:solidFill>
                  <a:schemeClr val="tx1"/>
                </a:solidFill>
                <a:latin typeface="Arial" panose="020B0604020202020204" pitchFamily="34" charset="0"/>
                <a:ea typeface="新細明體" panose="02020500000000000000" pitchFamily="18" charset="-120"/>
              </a:defRPr>
            </a:lvl5pPr>
            <a:lvl6pP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105000"/>
              </a:lnSpc>
            </a:pPr>
            <a:r>
              <a:rPr lang="en-US" altLang="zh-TW" sz="2000" b="1">
                <a:latin typeface="標楷體" panose="03000509000000000000" pitchFamily="65" charset="-120"/>
                <a:ea typeface="標楷體" panose="03000509000000000000" pitchFamily="65" charset="-120"/>
              </a:rPr>
              <a:t>1.</a:t>
            </a:r>
            <a:r>
              <a:rPr lang="zh-TW" altLang="en-US" sz="2000" b="1">
                <a:latin typeface="標楷體" panose="03000509000000000000" pitchFamily="65" charset="-120"/>
                <a:ea typeface="標楷體" panose="03000509000000000000" pitchFamily="65" charset="-120"/>
              </a:rPr>
              <a:t>安史之亂，顏真卿兄顏杲卿任常山郡太守，賊兵進逼，太原節度使擁兵不救，以至城破，顏杲卿與子顏季明罹難。所以文中說，「賊臣不救，孤城圍逼，父陷子死，巢傾卵覆。」事後魯公派長姪泉明前往善後，僅得杲卿一足、季明頭骨，乃有</a:t>
            </a:r>
            <a:r>
              <a:rPr lang="en-US" altLang="zh-TW" sz="2000" b="1">
                <a:latin typeface="標楷體" panose="03000509000000000000" pitchFamily="65" charset="-120"/>
                <a:ea typeface="標楷體" panose="03000509000000000000" pitchFamily="65" charset="-120"/>
              </a:rPr>
              <a:t>〈</a:t>
            </a:r>
            <a:r>
              <a:rPr lang="zh-TW" altLang="en-US" sz="2000" b="1">
                <a:latin typeface="標楷體" panose="03000509000000000000" pitchFamily="65" charset="-120"/>
                <a:ea typeface="標楷體" panose="03000509000000000000" pitchFamily="65" charset="-120"/>
              </a:rPr>
              <a:t>祭姪文稿</a:t>
            </a:r>
            <a:r>
              <a:rPr lang="en-US" altLang="zh-TW" sz="2000" b="1">
                <a:latin typeface="標楷體" panose="03000509000000000000" pitchFamily="65" charset="-120"/>
                <a:ea typeface="標楷體" panose="03000509000000000000" pitchFamily="65" charset="-120"/>
              </a:rPr>
              <a:t>〉</a:t>
            </a:r>
            <a:r>
              <a:rPr lang="zh-TW" altLang="en-US" sz="2000" b="1">
                <a:latin typeface="標楷體" panose="03000509000000000000" pitchFamily="65" charset="-120"/>
                <a:ea typeface="標楷體" panose="03000509000000000000" pitchFamily="65" charset="-120"/>
              </a:rPr>
              <a:t>。</a:t>
            </a:r>
          </a:p>
          <a:p>
            <a:pPr eaLnBrk="1" hangingPunct="1">
              <a:lnSpc>
                <a:spcPct val="105000"/>
              </a:lnSpc>
            </a:pPr>
            <a:r>
              <a:rPr lang="en-US" altLang="zh-TW" sz="2000" b="1">
                <a:latin typeface="標楷體" panose="03000509000000000000" pitchFamily="65" charset="-120"/>
                <a:ea typeface="標楷體" panose="03000509000000000000" pitchFamily="65" charset="-120"/>
              </a:rPr>
              <a:t>2.</a:t>
            </a:r>
            <a:r>
              <a:rPr lang="zh-TW" altLang="en-US" sz="2000" b="1">
                <a:latin typeface="標楷體" panose="03000509000000000000" pitchFamily="65" charset="-120"/>
                <a:ea typeface="標楷體" panose="03000509000000000000" pitchFamily="65" charset="-120"/>
              </a:rPr>
              <a:t>時年魯公五十歲。評論書法作字、向有字如其人之說。魯公一門忠烈，生平大節凜然，精神氣節之反應於翰墨，本卷最為論書者所樂舉。</a:t>
            </a:r>
          </a:p>
          <a:p>
            <a:pPr eaLnBrk="1" hangingPunct="1">
              <a:lnSpc>
                <a:spcPct val="105000"/>
              </a:lnSpc>
            </a:pPr>
            <a:r>
              <a:rPr lang="en-US" altLang="zh-TW" sz="2000" b="1">
                <a:latin typeface="標楷體" panose="03000509000000000000" pitchFamily="65" charset="-120"/>
                <a:ea typeface="標楷體" panose="03000509000000000000" pitchFamily="65" charset="-120"/>
              </a:rPr>
              <a:t>3.</a:t>
            </a:r>
            <a:r>
              <a:rPr lang="zh-TW" altLang="en-US" sz="2000" b="1">
                <a:latin typeface="標楷體" panose="03000509000000000000" pitchFamily="65" charset="-120"/>
                <a:ea typeface="標楷體" panose="03000509000000000000" pitchFamily="65" charset="-120"/>
              </a:rPr>
              <a:t>通篇使用一管微禿之筆，以圓健筆法，有若流轉之篆書，自首至尾，雖因墨枯再醮墨，墨色因停頓起始，黑灰濃枯，多所變化，然前後一氣呵成。</a:t>
            </a:r>
          </a:p>
          <a:p>
            <a:pPr eaLnBrk="1" hangingPunct="1">
              <a:lnSpc>
                <a:spcPct val="105000"/>
              </a:lnSpc>
            </a:pPr>
            <a:r>
              <a:rPr lang="en-US" altLang="zh-TW" sz="2000" b="1">
                <a:latin typeface="標楷體" panose="03000509000000000000" pitchFamily="65" charset="-120"/>
                <a:ea typeface="標楷體" panose="03000509000000000000" pitchFamily="65" charset="-120"/>
              </a:rPr>
              <a:t>4.</a:t>
            </a:r>
            <a:r>
              <a:rPr lang="zh-TW" altLang="en-US" sz="2000" b="1">
                <a:latin typeface="標楷體" panose="03000509000000000000" pitchFamily="65" charset="-120"/>
                <a:ea typeface="標楷體" panose="03000509000000000000" pitchFamily="65" charset="-120"/>
              </a:rPr>
              <a:t>本卷既是起草文稿，其中刪改塗抹，可以看出他心中的悲憤，所以全文用筆乾澀急促，情緒起伏，本作當可說是顏真卿存世第一名墨蹟。（撰稿／王耀庭）</a:t>
            </a:r>
            <a:r>
              <a:rPr lang="zh-TW" altLang="en-US" b="1"/>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59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596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2596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5960"/>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25958"/>
                                        </p:tgtEl>
                                        <p:attrNameLst>
                                          <p:attrName>style.visibility</p:attrName>
                                        </p:attrNameLst>
                                      </p:cBhvr>
                                      <p:to>
                                        <p:strVal val="visible"/>
                                      </p:to>
                                    </p:set>
                                    <p:animEffect transition="in" filter="fade">
                                      <p:cBhvr>
                                        <p:cTn id="19" dur="1000"/>
                                        <p:tgtEl>
                                          <p:spTgt spid="12595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25956"/>
                                        </p:tgtEl>
                                        <p:attrNameLst>
                                          <p:attrName>style.visibility</p:attrName>
                                        </p:attrNameLst>
                                      </p:cBhvr>
                                      <p:to>
                                        <p:strVal val="visible"/>
                                      </p:to>
                                    </p:set>
                                    <p:animEffect transition="in" filter="fade">
                                      <p:cBhvr>
                                        <p:cTn id="24" dur="1000"/>
                                        <p:tgtEl>
                                          <p:spTgt spid="12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1" grpId="0" animBg="1"/>
      <p:bldP spid="125961"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descr="顏真卿-祭姪文稿-書法空間"/>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81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倉頡石室記-王正鵬攝影"/>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650" y="188913"/>
            <a:ext cx="2136775" cy="6551612"/>
          </a:xfrm>
          <a:prstGeom prst="rect">
            <a:avLst/>
          </a:prstGeom>
          <a:noFill/>
          <a:extLst>
            <a:ext uri="{909E8E84-426E-40DD-AFC4-6F175D3DCCD1}">
              <a14:hiddenFill xmlns:a14="http://schemas.microsoft.com/office/drawing/2010/main">
                <a:solidFill>
                  <a:srgbClr val="FFFFFF"/>
                </a:solidFill>
              </a14:hiddenFill>
            </a:ext>
          </a:extLst>
        </p:spPr>
      </p:pic>
      <p:sp>
        <p:nvSpPr>
          <p:cNvPr id="67589" name="Text Box 5"/>
          <p:cNvSpPr txBox="1">
            <a:spLocks noChangeArrowheads="1"/>
          </p:cNvSpPr>
          <p:nvPr/>
        </p:nvSpPr>
        <p:spPr bwMode="auto">
          <a:xfrm>
            <a:off x="3276600" y="1196975"/>
            <a:ext cx="5327650" cy="4492625"/>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8288" indent="-268288" eaLnBrk="0" hangingPunct="0">
              <a:defRPr kumimoji="1">
                <a:solidFill>
                  <a:schemeClr val="tx1"/>
                </a:solidFill>
                <a:latin typeface="Arial" panose="020B0604020202020204" pitchFamily="34" charset="0"/>
                <a:ea typeface="新細明體" panose="02020500000000000000" pitchFamily="18" charset="-120"/>
              </a:defRPr>
            </a:lvl1pPr>
            <a:lvl2pPr eaLnBrk="0" hangingPunct="0">
              <a:defRPr kumimoji="1">
                <a:solidFill>
                  <a:schemeClr val="tx1"/>
                </a:solidFill>
                <a:latin typeface="Arial" panose="020B0604020202020204" pitchFamily="34" charset="0"/>
                <a:ea typeface="新細明體" panose="02020500000000000000" pitchFamily="18" charset="-120"/>
              </a:defRPr>
            </a:lvl2pPr>
            <a:lvl3pPr eaLnBrk="0" hangingPunct="0">
              <a:defRPr kumimoji="1">
                <a:solidFill>
                  <a:schemeClr val="tx1"/>
                </a:solidFill>
                <a:latin typeface="Arial" panose="020B0604020202020204" pitchFamily="34" charset="0"/>
                <a:ea typeface="新細明體" panose="02020500000000000000" pitchFamily="18" charset="-120"/>
              </a:defRPr>
            </a:lvl3pPr>
            <a:lvl4pPr eaLnBrk="0" hangingPunct="0">
              <a:defRPr kumimoji="1">
                <a:solidFill>
                  <a:schemeClr val="tx1"/>
                </a:solidFill>
                <a:latin typeface="Arial" panose="020B0604020202020204" pitchFamily="34" charset="0"/>
                <a:ea typeface="新細明體" panose="02020500000000000000" pitchFamily="18" charset="-120"/>
              </a:defRPr>
            </a:lvl4pPr>
            <a:lvl5pPr eaLnBrk="0" hangingPunct="0">
              <a:defRPr kumimoji="1">
                <a:solidFill>
                  <a:schemeClr val="tx1"/>
                </a:solidFill>
                <a:latin typeface="Arial" panose="020B0604020202020204" pitchFamily="34" charset="0"/>
                <a:ea typeface="新細明體" panose="02020500000000000000" pitchFamily="18" charset="-120"/>
              </a:defRPr>
            </a:lvl5pPr>
            <a:lvl6pP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20000"/>
              </a:spcBef>
              <a:buClr>
                <a:schemeClr val="tx2"/>
              </a:buClr>
              <a:buSzPct val="50000"/>
              <a:buFont typeface="Wingdings 2" panose="05020102010507070707" pitchFamily="18" charset="2"/>
              <a:buNone/>
            </a:pPr>
            <a:r>
              <a:rPr kumimoji="0" lang="zh-TW" altLang="en-US" b="1"/>
              <a:t>◎</a:t>
            </a:r>
            <a:r>
              <a:rPr kumimoji="0" lang="zh-TW" altLang="en-US" sz="3200" b="1">
                <a:latin typeface="標楷體" panose="03000509000000000000" pitchFamily="65" charset="-120"/>
                <a:ea typeface="標楷體" panose="03000509000000000000" pitchFamily="65" charset="-120"/>
              </a:rPr>
              <a:t>相傳倉頡有文字傳世，這就是</a:t>
            </a:r>
            <a:r>
              <a:rPr kumimoji="0" lang="en-US" altLang="zh-TW" sz="3200" b="1">
                <a:latin typeface="標楷體" panose="03000509000000000000" pitchFamily="65" charset="-120"/>
                <a:ea typeface="標楷體" panose="03000509000000000000" pitchFamily="65" charset="-120"/>
              </a:rPr>
              <a:t>《</a:t>
            </a:r>
            <a:r>
              <a:rPr kumimoji="0" lang="zh-TW" altLang="en-US" sz="3200" b="1">
                <a:latin typeface="標楷體" panose="03000509000000000000" pitchFamily="65" charset="-120"/>
                <a:ea typeface="標楷體" panose="03000509000000000000" pitchFamily="65" charset="-120"/>
              </a:rPr>
              <a:t>倉頡石室記</a:t>
            </a:r>
            <a:r>
              <a:rPr kumimoji="0" lang="en-US" altLang="zh-TW" sz="3200" b="1">
                <a:latin typeface="標楷體" panose="03000509000000000000" pitchFamily="65" charset="-120"/>
                <a:ea typeface="標楷體" panose="03000509000000000000" pitchFamily="65" charset="-120"/>
              </a:rPr>
              <a:t>》</a:t>
            </a:r>
            <a:r>
              <a:rPr kumimoji="0" lang="zh-TW" altLang="en-US" sz="3200" b="1">
                <a:latin typeface="標楷體" panose="03000509000000000000" pitchFamily="65" charset="-120"/>
                <a:ea typeface="標楷體" panose="03000509000000000000" pitchFamily="65" charset="-120"/>
              </a:rPr>
              <a:t>。</a:t>
            </a:r>
          </a:p>
          <a:p>
            <a:pPr>
              <a:spcBef>
                <a:spcPct val="20000"/>
              </a:spcBef>
              <a:buClr>
                <a:schemeClr val="tx2"/>
              </a:buClr>
              <a:buSzPct val="50000"/>
              <a:buFont typeface="Wingdings 2" panose="05020102010507070707" pitchFamily="18" charset="2"/>
              <a:buNone/>
            </a:pPr>
            <a:r>
              <a:rPr kumimoji="0" lang="zh-TW" altLang="en-US" b="1"/>
              <a:t>◎</a:t>
            </a:r>
            <a:r>
              <a:rPr kumimoji="0" lang="zh-TW" altLang="en-US" sz="3200" b="1">
                <a:latin typeface="標楷體" panose="03000509000000000000" pitchFamily="65" charset="-120"/>
                <a:ea typeface="標楷體" panose="03000509000000000000" pitchFamily="65" charset="-120"/>
              </a:rPr>
              <a:t>內容一共</a:t>
            </a:r>
            <a:r>
              <a:rPr kumimoji="0" lang="en-US" altLang="zh-TW" sz="3200" b="1">
                <a:latin typeface="標楷體" panose="03000509000000000000" pitchFamily="65" charset="-120"/>
                <a:ea typeface="標楷體" panose="03000509000000000000" pitchFamily="65" charset="-120"/>
              </a:rPr>
              <a:t>28</a:t>
            </a:r>
            <a:r>
              <a:rPr kumimoji="0" lang="zh-TW" altLang="en-US" sz="3200" b="1">
                <a:latin typeface="標楷體" panose="03000509000000000000" pitchFamily="65" charset="-120"/>
                <a:ea typeface="標楷體" panose="03000509000000000000" pitchFamily="65" charset="-120"/>
              </a:rPr>
              <a:t>個字，就連李斯也才僅識八字。</a:t>
            </a:r>
          </a:p>
          <a:p>
            <a:pPr>
              <a:spcBef>
                <a:spcPct val="20000"/>
              </a:spcBef>
              <a:buClr>
                <a:schemeClr val="tx2"/>
              </a:buClr>
              <a:buSzPct val="50000"/>
              <a:buFont typeface="Wingdings 2" panose="05020102010507070707" pitchFamily="18" charset="2"/>
              <a:buNone/>
            </a:pPr>
            <a:r>
              <a:rPr kumimoji="0" lang="zh-TW" altLang="en-US" b="1"/>
              <a:t>◎</a:t>
            </a:r>
            <a:r>
              <a:rPr kumimoji="0" lang="zh-TW" altLang="en-US" sz="3200" b="1">
                <a:latin typeface="標楷體" panose="03000509000000000000" pitchFamily="65" charset="-120"/>
                <a:ea typeface="標楷體" panose="03000509000000000000" pitchFamily="65" charset="-120"/>
              </a:rPr>
              <a:t>這些文字可能是後人偽造。</a:t>
            </a:r>
          </a:p>
          <a:p>
            <a:pPr>
              <a:spcBef>
                <a:spcPct val="20000"/>
              </a:spcBef>
              <a:buClr>
                <a:schemeClr val="tx2"/>
              </a:buClr>
              <a:buSzPct val="50000"/>
              <a:buFont typeface="Wingdings 2" panose="05020102010507070707" pitchFamily="18" charset="2"/>
              <a:buNone/>
            </a:pPr>
            <a:r>
              <a:rPr kumimoji="0" lang="zh-TW" altLang="en-US" b="1"/>
              <a:t>◎</a:t>
            </a:r>
            <a:r>
              <a:rPr kumimoji="0" lang="zh-TW" altLang="en-US" sz="3200" b="1">
                <a:latin typeface="標楷體" panose="03000509000000000000" pitchFamily="65" charset="-120"/>
                <a:ea typeface="標楷體" panose="03000509000000000000" pitchFamily="65" charset="-120"/>
              </a:rPr>
              <a:t>王正鵬攝影，相片引自其部落格</a:t>
            </a:r>
            <a:r>
              <a:rPr kumimoji="0" lang="en-US" altLang="zh-TW" sz="3200" b="1">
                <a:latin typeface="標楷體" panose="03000509000000000000" pitchFamily="65" charset="-120"/>
                <a:ea typeface="標楷體" panose="03000509000000000000" pitchFamily="65" charset="-120"/>
              </a:rPr>
              <a:t>—</a:t>
            </a:r>
            <a:r>
              <a:rPr kumimoji="0" lang="zh-TW" altLang="en-US" sz="3200" b="1">
                <a:latin typeface="標楷體" panose="03000509000000000000" pitchFamily="65" charset="-120"/>
                <a:ea typeface="標楷體" panose="03000509000000000000" pitchFamily="65" charset="-120"/>
              </a:rPr>
              <a:t>「畫家＠作家」。</a:t>
            </a:r>
          </a:p>
          <a:p>
            <a:pPr>
              <a:spcBef>
                <a:spcPct val="20000"/>
              </a:spcBef>
              <a:buClr>
                <a:schemeClr val="tx2"/>
              </a:buClr>
              <a:buSzPct val="50000"/>
              <a:buFont typeface="Wingdings 2" panose="05020102010507070707" pitchFamily="18" charset="2"/>
              <a:buChar char=""/>
            </a:pPr>
            <a:endParaRPr kumimoji="0" lang="zh-TW" altLang="en-US"/>
          </a:p>
          <a:p>
            <a:pPr>
              <a:spcBef>
                <a:spcPct val="20000"/>
              </a:spcBef>
              <a:buClr>
                <a:schemeClr val="tx2"/>
              </a:buClr>
              <a:buSzPct val="50000"/>
              <a:buFont typeface="Wingdings 2" panose="05020102010507070707" pitchFamily="18" charset="2"/>
              <a:buChar char=""/>
            </a:pPr>
            <a:endParaRPr lang="en-US" altLang="zh-TW"/>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0" name="Picture 4" descr="北宋-蘇軾-寒食帖-故宮藏1-維基"/>
          <p:cNvPicPr>
            <a:picLocks noChangeAspect="1" noChangeArrowheads="1"/>
          </p:cNvPicPr>
          <p:nvPr/>
        </p:nvPicPr>
        <p:blipFill>
          <a:blip r:embed="rId2" cstate="email">
            <a:lum contrast="24000"/>
            <a:extLst>
              <a:ext uri="{28A0092B-C50C-407E-A947-70E740481C1C}">
                <a14:useLocalDpi xmlns:a14="http://schemas.microsoft.com/office/drawing/2010/main"/>
              </a:ext>
            </a:extLst>
          </a:blip>
          <a:srcRect/>
          <a:stretch>
            <a:fillRect/>
          </a:stretch>
        </p:blipFill>
        <p:spPr bwMode="auto">
          <a:xfrm>
            <a:off x="0" y="0"/>
            <a:ext cx="9144000" cy="6108700"/>
          </a:xfrm>
          <a:prstGeom prst="rect">
            <a:avLst/>
          </a:prstGeom>
          <a:noFill/>
          <a:extLst>
            <a:ext uri="{909E8E84-426E-40DD-AFC4-6F175D3DCCD1}">
              <a14:hiddenFill xmlns:a14="http://schemas.microsoft.com/office/drawing/2010/main">
                <a:solidFill>
                  <a:srgbClr val="FFFFFF"/>
                </a:solidFill>
              </a14:hiddenFill>
            </a:ext>
          </a:extLst>
        </p:spPr>
      </p:pic>
      <p:sp>
        <p:nvSpPr>
          <p:cNvPr id="126981" name="Text Box 5"/>
          <p:cNvSpPr txBox="1">
            <a:spLocks noChangeArrowheads="1"/>
          </p:cNvSpPr>
          <p:nvPr/>
        </p:nvSpPr>
        <p:spPr bwMode="auto">
          <a:xfrm>
            <a:off x="323850" y="6092825"/>
            <a:ext cx="8424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400" b="1">
                <a:ea typeface="標楷體" panose="03000509000000000000" pitchFamily="65" charset="-120"/>
              </a:rPr>
              <a:t>天下第三行書～宋</a:t>
            </a:r>
            <a:r>
              <a:rPr lang="en-US" altLang="zh-TW" sz="2400" b="1">
                <a:latin typeface="標楷體" panose="03000509000000000000" pitchFamily="65" charset="-120"/>
                <a:ea typeface="標楷體" panose="03000509000000000000" pitchFamily="65" charset="-120"/>
              </a:rPr>
              <a:t>•</a:t>
            </a:r>
            <a:r>
              <a:rPr lang="zh-TW" altLang="en-US" sz="2400" b="1">
                <a:ea typeface="標楷體" panose="03000509000000000000" pitchFamily="65" charset="-120"/>
              </a:rPr>
              <a:t>蘇軾，</a:t>
            </a:r>
            <a:r>
              <a:rPr lang="en-US" altLang="zh-TW" sz="2400" b="1">
                <a:ea typeface="標楷體" panose="03000509000000000000" pitchFamily="65" charset="-120"/>
              </a:rPr>
              <a:t>〈</a:t>
            </a:r>
            <a:r>
              <a:rPr lang="zh-TW" altLang="en-US" sz="2400" b="1">
                <a:ea typeface="標楷體" panose="03000509000000000000" pitchFamily="65" charset="-120"/>
              </a:rPr>
              <a:t>寒食帖</a:t>
            </a:r>
            <a:r>
              <a:rPr lang="en-US" altLang="zh-TW" sz="2400" b="1">
                <a:ea typeface="標楷體" panose="03000509000000000000" pitchFamily="65" charset="-120"/>
              </a:rPr>
              <a:t>〉</a:t>
            </a:r>
            <a:r>
              <a:rPr lang="zh-TW" altLang="en-US" sz="2400" b="1">
                <a:ea typeface="標楷體" panose="03000509000000000000" pitchFamily="65" charset="-120"/>
              </a:rPr>
              <a:t>，故宮博物院藏</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bwMode="auto">
          <a:xfrm>
            <a:off x="468313" y="1341438"/>
            <a:ext cx="1439862" cy="3816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l"/>
            <a:r>
              <a:rPr lang="zh-TW" sz="9600" b="0" smtClean="0">
                <a:ln>
                  <a:noFill/>
                </a:ln>
                <a:solidFill>
                  <a:schemeClr val="tx1"/>
                </a:solidFill>
                <a:effectLst/>
                <a:ea typeface="華康唐風隸W5" panose="03000509000000000000" pitchFamily="65" charset="-120"/>
              </a:rPr>
              <a:t>楷書</a:t>
            </a:r>
          </a:p>
        </p:txBody>
      </p:sp>
      <p:pic>
        <p:nvPicPr>
          <p:cNvPr id="138247" name="Picture 7" descr="楷書3-《數位典藏與數位學習聯合目錄》"/>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24075" y="279400"/>
            <a:ext cx="6480175" cy="6183313"/>
          </a:xfrm>
          <a:prstGeom prst="rect">
            <a:avLst/>
          </a:prstGeom>
          <a:noFill/>
          <a:extLst>
            <a:ext uri="{909E8E84-426E-40DD-AFC4-6F175D3DCCD1}">
              <a14:hiddenFill xmlns:a14="http://schemas.microsoft.com/office/drawing/2010/main">
                <a:solidFill>
                  <a:srgbClr val="FFFFFF"/>
                </a:solidFill>
              </a14:hiddenFill>
            </a:ext>
          </a:extLst>
        </p:spPr>
      </p:pic>
      <p:sp>
        <p:nvSpPr>
          <p:cNvPr id="138248" name="Text Box 8"/>
          <p:cNvSpPr txBox="1">
            <a:spLocks noChangeArrowheads="1"/>
          </p:cNvSpPr>
          <p:nvPr/>
        </p:nvSpPr>
        <p:spPr bwMode="auto">
          <a:xfrm>
            <a:off x="3851275" y="6491288"/>
            <a:ext cx="467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1">
                <a:ea typeface="標楷體" panose="03000509000000000000" pitchFamily="65" charset="-120"/>
              </a:rPr>
              <a:t>圖：</a:t>
            </a:r>
            <a:r>
              <a:rPr lang="en-US" altLang="zh-TW" b="1">
                <a:ea typeface="標楷體" panose="03000509000000000000" pitchFamily="65" charset="-120"/>
              </a:rPr>
              <a:t>《</a:t>
            </a:r>
            <a:r>
              <a:rPr lang="zh-TW" altLang="en-US" b="1">
                <a:ea typeface="標楷體" panose="03000509000000000000" pitchFamily="65" charset="-120"/>
              </a:rPr>
              <a:t>數位典藏與數位學習聯合目錄</a:t>
            </a:r>
            <a:r>
              <a:rPr lang="en-US" altLang="zh-TW" b="1">
                <a:ea typeface="標楷體" panose="03000509000000000000" pitchFamily="65" charset="-120"/>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zh-TW" sz="5400" b="0" smtClean="0">
                <a:ln>
                  <a:noFill/>
                </a:ln>
                <a:solidFill>
                  <a:schemeClr val="tx1"/>
                </a:solidFill>
                <a:effectLst/>
                <a:ea typeface="華康唐風隸W5" panose="03000509000000000000" pitchFamily="65" charset="-120"/>
              </a:rPr>
              <a:t>楷書小檔案</a:t>
            </a:r>
          </a:p>
        </p:txBody>
      </p:sp>
      <p:sp>
        <p:nvSpPr>
          <p:cNvPr id="134147" name="Rectangle 3"/>
          <p:cNvSpPr>
            <a:spLocks noGrp="1"/>
          </p:cNvSpPr>
          <p:nvPr>
            <p:ph type="body" idx="1"/>
          </p:nvPr>
        </p:nvSpPr>
        <p:spPr/>
        <p:txBody>
          <a:bodyPr/>
          <a:lstStyle/>
          <a:p>
            <a:pPr>
              <a:lnSpc>
                <a:spcPct val="120000"/>
              </a:lnSpc>
            </a:pPr>
            <a:r>
              <a:rPr lang="zh-TW" altLang="en-US" sz="2800" b="1" smtClean="0">
                <a:ea typeface="標楷體" panose="03000509000000000000" pitchFamily="65" charset="-120"/>
              </a:rPr>
              <a:t>楷書是由隸書演變而成，三國時期曹魏的鍾繇善於楷書，他的楷書擺脫了隸書的影響，成為一種獨立完熟的書體，因而被譽為「楷書之祖」，楷書在魏晉南北朝成熟定型，到唐代更加興盛，一直延續至今。</a:t>
            </a:r>
          </a:p>
          <a:p>
            <a:pPr>
              <a:lnSpc>
                <a:spcPct val="120000"/>
              </a:lnSpc>
            </a:pPr>
            <a:r>
              <a:rPr lang="zh-TW" altLang="en-US" sz="2800" b="1" smtClean="0">
                <a:ea typeface="標楷體" panose="03000509000000000000" pitchFamily="65" charset="-120"/>
              </a:rPr>
              <a:t>所謂的楷，有楷模的意思，也就是可作為典範的字體！ </a:t>
            </a:r>
          </a:p>
          <a:p>
            <a:pPr>
              <a:lnSpc>
                <a:spcPct val="120000"/>
              </a:lnSpc>
            </a:pPr>
            <a:r>
              <a:rPr lang="zh-TW" altLang="en-US" sz="2800" b="1" smtClean="0">
                <a:ea typeface="標楷體" panose="03000509000000000000" pitchFamily="65" charset="-120"/>
              </a:rPr>
              <a:t>著名書家：顏真卿、柳公權、歐陽詢、褚遂良</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p:cNvSpPr>
          <p:nvPr>
            <p:ph type="body" idx="1"/>
          </p:nvPr>
        </p:nvSpPr>
        <p:spPr>
          <a:xfrm>
            <a:off x="395288" y="3357563"/>
            <a:ext cx="8229600" cy="3500437"/>
          </a:xfrm>
        </p:spPr>
        <p:txBody>
          <a:bodyPr/>
          <a:lstStyle/>
          <a:p>
            <a:pPr marL="0" indent="0">
              <a:buFont typeface="Wingdings 2" panose="05020102010507070707" pitchFamily="18" charset="2"/>
              <a:buNone/>
            </a:pPr>
            <a:r>
              <a:rPr lang="zh-TW" altLang="en-US" sz="2400" b="1" smtClean="0">
                <a:ea typeface="標楷體" panose="03000509000000000000" pitchFamily="65" charset="-120"/>
              </a:rPr>
              <a:t>「楷」有「典範、規矩」的意思，楷書又稱為「正書」，具有「典範」的意義。</a:t>
            </a:r>
          </a:p>
          <a:p>
            <a:pPr marL="0" indent="0">
              <a:buFont typeface="Wingdings 2" panose="05020102010507070707" pitchFamily="18" charset="2"/>
              <a:buNone/>
            </a:pPr>
            <a:r>
              <a:rPr lang="zh-TW" altLang="en-US" sz="2400" b="1" smtClean="0">
                <a:ea typeface="標楷體" panose="03000509000000000000" pitchFamily="65" charset="-120"/>
              </a:rPr>
              <a:t>字體書寫具有一定法則，直到今天無論是印刷用字或是初學漢字的入門，均是以楷書為主，正如「楷書」這一名稱，是最標準、最具規範的書體。</a:t>
            </a:r>
          </a:p>
          <a:p>
            <a:pPr marL="0" indent="0">
              <a:buFont typeface="Wingdings 2" panose="05020102010507070707" pitchFamily="18" charset="2"/>
              <a:buNone/>
            </a:pPr>
            <a:r>
              <a:rPr lang="zh-TW" altLang="en-US" sz="2400" b="1" smtClean="0">
                <a:ea typeface="標楷體" panose="03000509000000000000" pitchFamily="65" charset="-120"/>
              </a:rPr>
              <a:t>楷書是工整認真的書寫體，它把隸書強烈的波磔改成簡明俐落的撇捺，將圓轉的筆畫改成方折，讓字形更為方正修長。</a:t>
            </a:r>
          </a:p>
          <a:p>
            <a:pPr marL="0" indent="0">
              <a:buFont typeface="Wingdings 2" panose="05020102010507070707" pitchFamily="18" charset="2"/>
              <a:buNone/>
            </a:pPr>
            <a:r>
              <a:rPr lang="zh-TW" altLang="en-US" sz="2400" b="1" smtClean="0">
                <a:latin typeface="標楷體" panose="03000509000000000000" pitchFamily="65" charset="-120"/>
                <a:ea typeface="標楷體" panose="03000509000000000000" pitchFamily="65" charset="-120"/>
              </a:rPr>
              <a:t>圖：國立歷史博物館，于右任的書法世界 </a:t>
            </a:r>
          </a:p>
        </p:txBody>
      </p:sp>
      <p:pic>
        <p:nvPicPr>
          <p:cNvPr id="135172" name="Picture 4" descr="楷書與隸書-于右任的書法世界"/>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0675" y="188913"/>
            <a:ext cx="8572500" cy="314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6" name="Picture 4" descr="清錢灃楷書七言聯-《數位典藏與數位學習聯合目錄》"/>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188" y="0"/>
            <a:ext cx="35131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6197" name="Picture 5" descr="歐陽詢-九成宮醴泉銘-書法空間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84663" y="26988"/>
            <a:ext cx="4629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6199" name="Text Box 7"/>
          <p:cNvSpPr txBox="1">
            <a:spLocks noChangeArrowheads="1"/>
          </p:cNvSpPr>
          <p:nvPr/>
        </p:nvSpPr>
        <p:spPr bwMode="auto">
          <a:xfrm>
            <a:off x="50800" y="0"/>
            <a:ext cx="4889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spcBef>
                <a:spcPct val="50000"/>
              </a:spcBef>
            </a:pPr>
            <a:r>
              <a:rPr lang="zh-TW" altLang="en-US" sz="2000" b="1">
                <a:latin typeface="標楷體" panose="03000509000000000000" pitchFamily="65" charset="-120"/>
                <a:ea typeface="標楷體" panose="03000509000000000000" pitchFamily="65" charset="-120"/>
              </a:rPr>
              <a:t>左圖：故宮博物院。右圖：</a:t>
            </a:r>
            <a:r>
              <a:rPr lang="zh-TW" altLang="zh-TW" b="1">
                <a:latin typeface="標楷體" panose="03000509000000000000" pitchFamily="65" charset="-120"/>
                <a:ea typeface="標楷體" panose="03000509000000000000" pitchFamily="65" charset="-120"/>
              </a:rPr>
              <a:t>歐陽詢-九成宮醴泉銘，</a:t>
            </a:r>
            <a:r>
              <a:rPr lang="zh-TW" altLang="en-US" sz="2000" b="1">
                <a:latin typeface="標楷體" panose="03000509000000000000" pitchFamily="65" charset="-120"/>
                <a:ea typeface="標楷體" panose="03000509000000000000" pitchFamily="65" charset="-120"/>
              </a:rPr>
              <a:t>書法空間</a:t>
            </a:r>
            <a:endParaRPr lang="en-US" altLang="zh-TW" sz="2000" b="1">
              <a:latin typeface="標楷體" panose="03000509000000000000" pitchFamily="65" charset="-120"/>
              <a:ea typeface="標楷體" panose="03000509000000000000" pitchFamily="65" charset="-12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0" name="Picture 4" descr="楷書 新荷"/>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100" y="101600"/>
            <a:ext cx="3238500" cy="6408738"/>
          </a:xfrm>
          <a:prstGeom prst="rect">
            <a:avLst/>
          </a:prstGeom>
          <a:noFill/>
          <a:extLst>
            <a:ext uri="{909E8E84-426E-40DD-AFC4-6F175D3DCCD1}">
              <a14:hiddenFill xmlns:a14="http://schemas.microsoft.com/office/drawing/2010/main">
                <a:solidFill>
                  <a:srgbClr val="FFFFFF"/>
                </a:solidFill>
              </a14:hiddenFill>
            </a:ext>
          </a:extLst>
        </p:spPr>
      </p:pic>
      <p:pic>
        <p:nvPicPr>
          <p:cNvPr id="137221" name="Picture 5" descr="溥心畬-于右任的書法世界"/>
          <p:cNvPicPr>
            <a:picLocks noChangeAspect="1" noChangeArrowheads="1"/>
          </p:cNvPicPr>
          <p:nvPr/>
        </p:nvPicPr>
        <p:blipFill>
          <a:blip r:embed="rId3" cstate="email">
            <a:lum bright="-12000" contrast="18000"/>
            <a:extLst>
              <a:ext uri="{28A0092B-C50C-407E-A947-70E740481C1C}">
                <a14:useLocalDpi xmlns:a14="http://schemas.microsoft.com/office/drawing/2010/main"/>
              </a:ext>
            </a:extLst>
          </a:blip>
          <a:srcRect/>
          <a:stretch>
            <a:fillRect/>
          </a:stretch>
        </p:blipFill>
        <p:spPr bwMode="auto">
          <a:xfrm>
            <a:off x="3563938" y="117475"/>
            <a:ext cx="5219700" cy="6264275"/>
          </a:xfrm>
          <a:prstGeom prst="rect">
            <a:avLst/>
          </a:prstGeom>
          <a:noFill/>
          <a:extLst>
            <a:ext uri="{909E8E84-426E-40DD-AFC4-6F175D3DCCD1}">
              <a14:hiddenFill xmlns:a14="http://schemas.microsoft.com/office/drawing/2010/main">
                <a:solidFill>
                  <a:srgbClr val="FFFFFF"/>
                </a:solidFill>
              </a14:hiddenFill>
            </a:ext>
          </a:extLst>
        </p:spPr>
      </p:pic>
      <p:sp>
        <p:nvSpPr>
          <p:cNvPr id="137222" name="Text Box 6"/>
          <p:cNvSpPr txBox="1">
            <a:spLocks noChangeArrowheads="1"/>
          </p:cNvSpPr>
          <p:nvPr/>
        </p:nvSpPr>
        <p:spPr bwMode="auto">
          <a:xfrm>
            <a:off x="1042988" y="6491288"/>
            <a:ext cx="7777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1">
                <a:ea typeface="標楷體" panose="03000509000000000000" pitchFamily="65" charset="-120"/>
              </a:rPr>
              <a:t>圖：于右任的書法世界、</a:t>
            </a:r>
            <a:r>
              <a:rPr lang="en-US" altLang="zh-TW" b="1">
                <a:ea typeface="標楷體" panose="03000509000000000000" pitchFamily="65" charset="-120"/>
              </a:rPr>
              <a:t>《</a:t>
            </a:r>
            <a:r>
              <a:rPr lang="zh-TW" altLang="en-US" b="1">
                <a:ea typeface="標楷體" panose="03000509000000000000" pitchFamily="65" charset="-120"/>
              </a:rPr>
              <a:t>數位典藏與數位學習聯合目錄</a:t>
            </a:r>
            <a:r>
              <a:rPr lang="en-US" altLang="zh-TW" b="1">
                <a:ea typeface="標楷體" panose="03000509000000000000" pitchFamily="65" charset="-120"/>
              </a:rPr>
              <a:t>》</a:t>
            </a:r>
            <a:endParaRPr lang="zh-TW" altLang="en-US" b="1">
              <a:ea typeface="標楷體" panose="03000509000000000000" pitchFamily="65" charset="-12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57200" y="1158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zh-TW" sz="6600" b="0" smtClean="0">
                <a:ln>
                  <a:noFill/>
                </a:ln>
                <a:solidFill>
                  <a:schemeClr val="tx1"/>
                </a:solidFill>
                <a:effectLst/>
                <a:ea typeface="華康唐風隸W5" panose="03000509000000000000" pitchFamily="65" charset="-120"/>
              </a:rPr>
              <a:t>三、小小測驗</a:t>
            </a:r>
          </a:p>
        </p:txBody>
      </p:sp>
      <p:pic>
        <p:nvPicPr>
          <p:cNvPr id="76806" name="Picture 6" descr="晉-王羲之-平安何如奉橘三帖-故宮藏1-維基"/>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650" y="1268413"/>
            <a:ext cx="7632700" cy="5145087"/>
          </a:xfrm>
          <a:prstGeom prst="rect">
            <a:avLst/>
          </a:prstGeom>
          <a:noFill/>
          <a:extLst>
            <a:ext uri="{909E8E84-426E-40DD-AFC4-6F175D3DCCD1}">
              <a14:hiddenFill xmlns:a14="http://schemas.microsoft.com/office/drawing/2010/main">
                <a:solidFill>
                  <a:srgbClr val="FFFFFF"/>
                </a:solidFill>
              </a14:hiddenFill>
            </a:ext>
          </a:extLst>
        </p:spPr>
      </p:pic>
      <p:sp>
        <p:nvSpPr>
          <p:cNvPr id="76807" name="Text Box 7"/>
          <p:cNvSpPr txBox="1">
            <a:spLocks noChangeArrowheads="1"/>
          </p:cNvSpPr>
          <p:nvPr/>
        </p:nvSpPr>
        <p:spPr bwMode="auto">
          <a:xfrm>
            <a:off x="2122488" y="6518275"/>
            <a:ext cx="6697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1">
                <a:ea typeface="標楷體" panose="03000509000000000000" pitchFamily="65" charset="-120"/>
              </a:rPr>
              <a:t>王羲之，</a:t>
            </a:r>
            <a:r>
              <a:rPr lang="en-US" altLang="zh-TW" b="1">
                <a:latin typeface="新細明體" panose="02020500000000000000" pitchFamily="18" charset="-120"/>
                <a:ea typeface="標楷體" panose="03000509000000000000" pitchFamily="65" charset="-120"/>
              </a:rPr>
              <a:t>〈</a:t>
            </a:r>
            <a:r>
              <a:rPr lang="zh-TW" altLang="zh-TW" b="1">
                <a:ea typeface="標楷體" panose="03000509000000000000" pitchFamily="65" charset="-120"/>
              </a:rPr>
              <a:t>平安何如奉橘三帖</a:t>
            </a:r>
            <a:r>
              <a:rPr lang="en-US" altLang="zh-TW" b="1">
                <a:latin typeface="新細明體" panose="02020500000000000000" pitchFamily="18" charset="-120"/>
                <a:ea typeface="標楷體" panose="03000509000000000000" pitchFamily="65" charset="-120"/>
              </a:rPr>
              <a:t>〉</a:t>
            </a:r>
            <a:r>
              <a:rPr lang="zh-TW" altLang="en-US" b="1">
                <a:latin typeface="新細明體" panose="02020500000000000000" pitchFamily="18" charset="-120"/>
                <a:ea typeface="標楷體" panose="03000509000000000000" pitchFamily="65" charset="-120"/>
              </a:rPr>
              <a:t>，國立故宮博物院藏</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8" name="Picture 4" descr="懷素-苦笋帖-維基"/>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313" y="117475"/>
            <a:ext cx="3711575" cy="6597650"/>
          </a:xfrm>
          <a:prstGeom prst="rect">
            <a:avLst/>
          </a:prstGeom>
          <a:noFill/>
          <a:extLst>
            <a:ext uri="{909E8E84-426E-40DD-AFC4-6F175D3DCCD1}">
              <a14:hiddenFill xmlns:a14="http://schemas.microsoft.com/office/drawing/2010/main">
                <a:solidFill>
                  <a:srgbClr val="FFFFFF"/>
                </a:solidFill>
              </a14:hiddenFill>
            </a:ext>
          </a:extLst>
        </p:spPr>
      </p:pic>
      <p:sp>
        <p:nvSpPr>
          <p:cNvPr id="139269" name="Text Box 5"/>
          <p:cNvSpPr txBox="1">
            <a:spLocks noChangeArrowheads="1"/>
          </p:cNvSpPr>
          <p:nvPr/>
        </p:nvSpPr>
        <p:spPr bwMode="auto">
          <a:xfrm>
            <a:off x="4356100" y="765175"/>
            <a:ext cx="46434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3200" b="1">
                <a:ea typeface="標楷體" panose="03000509000000000000" pitchFamily="65" charset="-120"/>
              </a:rPr>
              <a:t>唐</a:t>
            </a:r>
            <a:r>
              <a:rPr lang="en-US" altLang="zh-TW" sz="3200" b="1">
                <a:latin typeface="標楷體" panose="03000509000000000000" pitchFamily="65" charset="-120"/>
                <a:ea typeface="標楷體" panose="03000509000000000000" pitchFamily="65" charset="-120"/>
              </a:rPr>
              <a:t>•</a:t>
            </a:r>
            <a:r>
              <a:rPr lang="zh-TW" altLang="en-US" sz="3200" b="1">
                <a:ea typeface="標楷體" panose="03000509000000000000" pitchFamily="65" charset="-120"/>
              </a:rPr>
              <a:t>懷素，</a:t>
            </a:r>
            <a:r>
              <a:rPr lang="en-US" altLang="zh-TW" sz="3200" b="1">
                <a:latin typeface="新細明體" panose="02020500000000000000" pitchFamily="18" charset="-120"/>
                <a:ea typeface="標楷體" panose="03000509000000000000" pitchFamily="65" charset="-120"/>
              </a:rPr>
              <a:t>〈</a:t>
            </a:r>
            <a:r>
              <a:rPr lang="zh-TW" altLang="en-US" sz="3200" b="1">
                <a:ea typeface="標楷體" panose="03000509000000000000" pitchFamily="65" charset="-120"/>
              </a:rPr>
              <a:t>苦筍帖</a:t>
            </a:r>
            <a:r>
              <a:rPr lang="en-US" altLang="zh-TW" sz="3200" b="1">
                <a:latin typeface="新細明體" panose="02020500000000000000" pitchFamily="18" charset="-120"/>
                <a:ea typeface="標楷體" panose="03000509000000000000" pitchFamily="65" charset="-120"/>
              </a:rPr>
              <a:t>〉</a:t>
            </a:r>
          </a:p>
          <a:p>
            <a:r>
              <a:rPr lang="zh-TW" altLang="en-US" sz="3200" b="1">
                <a:latin typeface="新細明體" panose="02020500000000000000" pitchFamily="18" charset="-120"/>
                <a:ea typeface="標楷體" panose="03000509000000000000" pitchFamily="65" charset="-120"/>
              </a:rPr>
              <a:t>引自維基百科</a:t>
            </a:r>
          </a:p>
        </p:txBody>
      </p:sp>
      <p:sp>
        <p:nvSpPr>
          <p:cNvPr id="139270" name="Text Box 6"/>
          <p:cNvSpPr txBox="1">
            <a:spLocks noChangeArrowheads="1"/>
          </p:cNvSpPr>
          <p:nvPr/>
        </p:nvSpPr>
        <p:spPr bwMode="auto">
          <a:xfrm>
            <a:off x="5148263" y="3557588"/>
            <a:ext cx="2592387" cy="1311275"/>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8000" b="1">
                <a:ea typeface="標楷體" panose="03000509000000000000" pitchFamily="65" charset="-120"/>
              </a:rPr>
              <a:t>草書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39270"/>
                                        </p:tgtEl>
                                        <p:attrNameLst>
                                          <p:attrName>style.visibility</p:attrName>
                                        </p:attrNameLst>
                                      </p:cBhvr>
                                      <p:to>
                                        <p:strVal val="visible"/>
                                      </p:to>
                                    </p:set>
                                    <p:animEffect transition="in" filter="wipe(down)">
                                      <p:cBhvr>
                                        <p:cTn id="11" dur="580">
                                          <p:stCondLst>
                                            <p:cond delay="0"/>
                                          </p:stCondLst>
                                        </p:cTn>
                                        <p:tgtEl>
                                          <p:spTgt spid="139270"/>
                                        </p:tgtEl>
                                      </p:cBhvr>
                                    </p:animEffect>
                                    <p:anim calcmode="lin" valueType="num">
                                      <p:cBhvr>
                                        <p:cTn id="12" dur="1822" tmFilter="0,0; 0.14,0.36; 0.43,0.73; 0.71,0.91; 1.0,1.0">
                                          <p:stCondLst>
                                            <p:cond delay="0"/>
                                          </p:stCondLst>
                                        </p:cTn>
                                        <p:tgtEl>
                                          <p:spTgt spid="13927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3927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3927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3927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39270"/>
                                        </p:tgtEl>
                                        <p:attrNameLst>
                                          <p:attrName>ppt_y</p:attrName>
                                        </p:attrNameLst>
                                      </p:cBhvr>
                                      <p:tavLst>
                                        <p:tav tm="0" fmla="#ppt_y-sin(pi*$)/81">
                                          <p:val>
                                            <p:fltVal val="0"/>
                                          </p:val>
                                        </p:tav>
                                        <p:tav tm="100000">
                                          <p:val>
                                            <p:fltVal val="1"/>
                                          </p:val>
                                        </p:tav>
                                      </p:tavLst>
                                    </p:anim>
                                    <p:animScale>
                                      <p:cBhvr>
                                        <p:cTn id="17" dur="26">
                                          <p:stCondLst>
                                            <p:cond delay="650"/>
                                          </p:stCondLst>
                                        </p:cTn>
                                        <p:tgtEl>
                                          <p:spTgt spid="139270"/>
                                        </p:tgtEl>
                                      </p:cBhvr>
                                      <p:to x="100000" y="60000"/>
                                    </p:animScale>
                                    <p:animScale>
                                      <p:cBhvr>
                                        <p:cTn id="18" dur="166" decel="50000">
                                          <p:stCondLst>
                                            <p:cond delay="676"/>
                                          </p:stCondLst>
                                        </p:cTn>
                                        <p:tgtEl>
                                          <p:spTgt spid="139270"/>
                                        </p:tgtEl>
                                      </p:cBhvr>
                                      <p:to x="100000" y="100000"/>
                                    </p:animScale>
                                    <p:animScale>
                                      <p:cBhvr>
                                        <p:cTn id="19" dur="26">
                                          <p:stCondLst>
                                            <p:cond delay="1312"/>
                                          </p:stCondLst>
                                        </p:cTn>
                                        <p:tgtEl>
                                          <p:spTgt spid="139270"/>
                                        </p:tgtEl>
                                      </p:cBhvr>
                                      <p:to x="100000" y="80000"/>
                                    </p:animScale>
                                    <p:animScale>
                                      <p:cBhvr>
                                        <p:cTn id="20" dur="166" decel="50000">
                                          <p:stCondLst>
                                            <p:cond delay="1338"/>
                                          </p:stCondLst>
                                        </p:cTn>
                                        <p:tgtEl>
                                          <p:spTgt spid="139270"/>
                                        </p:tgtEl>
                                      </p:cBhvr>
                                      <p:to x="100000" y="100000"/>
                                    </p:animScale>
                                    <p:animScale>
                                      <p:cBhvr>
                                        <p:cTn id="21" dur="26">
                                          <p:stCondLst>
                                            <p:cond delay="1642"/>
                                          </p:stCondLst>
                                        </p:cTn>
                                        <p:tgtEl>
                                          <p:spTgt spid="139270"/>
                                        </p:tgtEl>
                                      </p:cBhvr>
                                      <p:to x="100000" y="90000"/>
                                    </p:animScale>
                                    <p:animScale>
                                      <p:cBhvr>
                                        <p:cTn id="22" dur="166" decel="50000">
                                          <p:stCondLst>
                                            <p:cond delay="1668"/>
                                          </p:stCondLst>
                                        </p:cTn>
                                        <p:tgtEl>
                                          <p:spTgt spid="139270"/>
                                        </p:tgtEl>
                                      </p:cBhvr>
                                      <p:to x="100000" y="100000"/>
                                    </p:animScale>
                                    <p:animScale>
                                      <p:cBhvr>
                                        <p:cTn id="23" dur="26">
                                          <p:stCondLst>
                                            <p:cond delay="1808"/>
                                          </p:stCondLst>
                                        </p:cTn>
                                        <p:tgtEl>
                                          <p:spTgt spid="139270"/>
                                        </p:tgtEl>
                                      </p:cBhvr>
                                      <p:to x="100000" y="95000"/>
                                    </p:animScale>
                                    <p:animScale>
                                      <p:cBhvr>
                                        <p:cTn id="24" dur="166" decel="50000">
                                          <p:stCondLst>
                                            <p:cond delay="1834"/>
                                          </p:stCondLst>
                                        </p:cTn>
                                        <p:tgtEl>
                                          <p:spTgt spid="1392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p:bldP spid="13927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7" name="Text Box 5"/>
          <p:cNvSpPr txBox="1">
            <a:spLocks noChangeArrowheads="1"/>
          </p:cNvSpPr>
          <p:nvPr/>
        </p:nvSpPr>
        <p:spPr bwMode="auto">
          <a:xfrm>
            <a:off x="5003800" y="4781550"/>
            <a:ext cx="3168650" cy="13112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8000" b="1">
                <a:ea typeface="標楷體" panose="03000509000000000000" pitchFamily="65" charset="-120"/>
              </a:rPr>
              <a:t>楷書</a:t>
            </a:r>
          </a:p>
        </p:txBody>
      </p:sp>
      <p:sp>
        <p:nvSpPr>
          <p:cNvPr id="146438" name="Text Box 6"/>
          <p:cNvSpPr txBox="1">
            <a:spLocks noChangeArrowheads="1"/>
          </p:cNvSpPr>
          <p:nvPr/>
        </p:nvSpPr>
        <p:spPr bwMode="auto">
          <a:xfrm>
            <a:off x="5148263" y="1125538"/>
            <a:ext cx="3168650"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3200" b="1">
                <a:ea typeface="標楷體" panose="03000509000000000000" pitchFamily="65" charset="-120"/>
              </a:rPr>
              <a:t>唐</a:t>
            </a:r>
            <a:r>
              <a:rPr lang="en-US" altLang="zh-TW" sz="3200" b="1">
                <a:latin typeface="標楷體" panose="03000509000000000000" pitchFamily="65" charset="-120"/>
                <a:ea typeface="標楷體" panose="03000509000000000000" pitchFamily="65" charset="-120"/>
              </a:rPr>
              <a:t>•</a:t>
            </a:r>
            <a:r>
              <a:rPr lang="zh-TW" altLang="en-US" sz="3200" b="1">
                <a:ea typeface="標楷體" panose="03000509000000000000" pitchFamily="65" charset="-120"/>
              </a:rPr>
              <a:t>歐陽詢</a:t>
            </a:r>
          </a:p>
          <a:p>
            <a:pPr>
              <a:spcBef>
                <a:spcPct val="50000"/>
              </a:spcBef>
            </a:pPr>
            <a:r>
              <a:rPr lang="zh-TW" altLang="en-US" sz="3200" b="1">
                <a:ea typeface="標楷體" panose="03000509000000000000" pitchFamily="65" charset="-120"/>
              </a:rPr>
              <a:t>九成宮醴泉銘</a:t>
            </a:r>
          </a:p>
          <a:p>
            <a:pPr>
              <a:spcBef>
                <a:spcPct val="50000"/>
              </a:spcBef>
            </a:pPr>
            <a:r>
              <a:rPr lang="zh-TW" altLang="en-US" sz="3200" b="1">
                <a:ea typeface="標楷體" panose="03000509000000000000" pitchFamily="65" charset="-120"/>
              </a:rPr>
              <a:t>圖：書法空間</a:t>
            </a:r>
          </a:p>
        </p:txBody>
      </p:sp>
      <p:pic>
        <p:nvPicPr>
          <p:cNvPr id="146439" name="Picture 7" descr="歐陽詢-九成宮醴泉銘-書法空間1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8450" y="260350"/>
            <a:ext cx="4227513" cy="6264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146437"/>
                                        </p:tgtEl>
                                        <p:attrNameLst>
                                          <p:attrName>style.visibility</p:attrName>
                                        </p:attrNameLst>
                                      </p:cBhvr>
                                      <p:to>
                                        <p:strVal val="visible"/>
                                      </p:to>
                                    </p:set>
                                    <p:anim by="(-#ppt_w*2)" calcmode="lin" valueType="num">
                                      <p:cBhvr rctx="PPT">
                                        <p:cTn id="11" dur="1000" autoRev="1" fill="hold">
                                          <p:stCondLst>
                                            <p:cond delay="0"/>
                                          </p:stCondLst>
                                        </p:cTn>
                                        <p:tgtEl>
                                          <p:spTgt spid="146437"/>
                                        </p:tgtEl>
                                        <p:attrNameLst>
                                          <p:attrName>ppt_w</p:attrName>
                                        </p:attrNameLst>
                                      </p:cBhvr>
                                    </p:anim>
                                    <p:anim by="(#ppt_w*0.50)" calcmode="lin" valueType="num">
                                      <p:cBhvr>
                                        <p:cTn id="12" dur="1000" decel="50000" autoRev="1" fill="hold">
                                          <p:stCondLst>
                                            <p:cond delay="0"/>
                                          </p:stCondLst>
                                        </p:cTn>
                                        <p:tgtEl>
                                          <p:spTgt spid="146437"/>
                                        </p:tgtEl>
                                        <p:attrNameLst>
                                          <p:attrName>ppt_x</p:attrName>
                                        </p:attrNameLst>
                                      </p:cBhvr>
                                    </p:anim>
                                    <p:anim from="(-#ppt_h/2)" to="(#ppt_y)" calcmode="lin" valueType="num">
                                      <p:cBhvr>
                                        <p:cTn id="13" dur="2000" fill="hold">
                                          <p:stCondLst>
                                            <p:cond delay="0"/>
                                          </p:stCondLst>
                                        </p:cTn>
                                        <p:tgtEl>
                                          <p:spTgt spid="146437"/>
                                        </p:tgtEl>
                                        <p:attrNameLst>
                                          <p:attrName>ppt_y</p:attrName>
                                        </p:attrNameLst>
                                      </p:cBhvr>
                                    </p:anim>
                                    <p:animRot by="21600000">
                                      <p:cBhvr>
                                        <p:cTn id="14" dur="2000" fill="hold">
                                          <p:stCondLst>
                                            <p:cond delay="0"/>
                                          </p:stCondLst>
                                        </p:cTn>
                                        <p:tgtEl>
                                          <p:spTgt spid="1464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animBg="1"/>
      <p:bldP spid="14643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Text Box 4"/>
          <p:cNvSpPr txBox="1">
            <a:spLocks noChangeArrowheads="1"/>
          </p:cNvSpPr>
          <p:nvPr/>
        </p:nvSpPr>
        <p:spPr bwMode="auto">
          <a:xfrm>
            <a:off x="6443663" y="908050"/>
            <a:ext cx="230505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400" b="1">
                <a:latin typeface="標楷體" panose="03000509000000000000" pitchFamily="65" charset="-120"/>
                <a:ea typeface="標楷體" panose="03000509000000000000" pitchFamily="65" charset="-120"/>
              </a:rPr>
              <a:t>曾紹杰</a:t>
            </a:r>
            <a:endParaRPr lang="en-US" altLang="zh-TW" sz="2400" b="1">
              <a:latin typeface="標楷體" panose="03000509000000000000" pitchFamily="65" charset="-120"/>
              <a:ea typeface="標楷體" panose="03000509000000000000" pitchFamily="65" charset="-120"/>
            </a:endParaRPr>
          </a:p>
          <a:p>
            <a:pPr>
              <a:spcBef>
                <a:spcPct val="50000"/>
              </a:spcBef>
            </a:pPr>
            <a:r>
              <a:rPr lang="zh-TW" altLang="en-US" sz="2400" b="1">
                <a:latin typeface="標楷體" panose="03000509000000000000" pitchFamily="65" charset="-120"/>
                <a:ea typeface="標楷體" panose="03000509000000000000" pitchFamily="65" charset="-120"/>
              </a:rPr>
              <a:t>圖：于右任的書法世界</a:t>
            </a:r>
          </a:p>
        </p:txBody>
      </p:sp>
      <p:pic>
        <p:nvPicPr>
          <p:cNvPr id="141317" name="Picture 5" descr="小篆立軸-曾紹杰-于右任的書法世界"/>
          <p:cNvPicPr>
            <a:picLocks noChangeAspect="1" noChangeArrowheads="1"/>
          </p:cNvPicPr>
          <p:nvPr/>
        </p:nvPicPr>
        <p:blipFill>
          <a:blip r:embed="rId2" cstate="email">
            <a:lum contrast="6000"/>
            <a:extLst>
              <a:ext uri="{28A0092B-C50C-407E-A947-70E740481C1C}">
                <a14:useLocalDpi xmlns:a14="http://schemas.microsoft.com/office/drawing/2010/main"/>
              </a:ext>
            </a:extLst>
          </a:blip>
          <a:srcRect/>
          <a:stretch>
            <a:fillRect/>
          </a:stretch>
        </p:blipFill>
        <p:spPr bwMode="auto">
          <a:xfrm>
            <a:off x="323850" y="404813"/>
            <a:ext cx="2927350" cy="5761037"/>
          </a:xfrm>
          <a:prstGeom prst="rect">
            <a:avLst/>
          </a:prstGeom>
          <a:noFill/>
          <a:extLst>
            <a:ext uri="{909E8E84-426E-40DD-AFC4-6F175D3DCCD1}">
              <a14:hiddenFill xmlns:a14="http://schemas.microsoft.com/office/drawing/2010/main">
                <a:solidFill>
                  <a:srgbClr val="FFFFFF"/>
                </a:solidFill>
              </a14:hiddenFill>
            </a:ext>
          </a:extLst>
        </p:spPr>
      </p:pic>
      <p:pic>
        <p:nvPicPr>
          <p:cNvPr id="141318" name="Picture 6" descr="小篆立軸-曾紹杰-于右任的書法世界"/>
          <p:cNvPicPr>
            <a:picLocks noChangeAspect="1" noChangeArrowheads="1"/>
          </p:cNvPicPr>
          <p:nvPr/>
        </p:nvPicPr>
        <p:blipFill>
          <a:blip r:embed="rId3" cstate="email">
            <a:lum contrast="12000"/>
            <a:extLst>
              <a:ext uri="{28A0092B-C50C-407E-A947-70E740481C1C}">
                <a14:useLocalDpi xmlns:a14="http://schemas.microsoft.com/office/drawing/2010/main"/>
              </a:ext>
            </a:extLst>
          </a:blip>
          <a:srcRect/>
          <a:stretch>
            <a:fillRect/>
          </a:stretch>
        </p:blipFill>
        <p:spPr bwMode="auto">
          <a:xfrm>
            <a:off x="3348038" y="476250"/>
            <a:ext cx="2876550" cy="5689600"/>
          </a:xfrm>
          <a:prstGeom prst="rect">
            <a:avLst/>
          </a:prstGeom>
          <a:noFill/>
          <a:extLst>
            <a:ext uri="{909E8E84-426E-40DD-AFC4-6F175D3DCCD1}">
              <a14:hiddenFill xmlns:a14="http://schemas.microsoft.com/office/drawing/2010/main">
                <a:solidFill>
                  <a:srgbClr val="FFFFFF"/>
                </a:solidFill>
              </a14:hiddenFill>
            </a:ext>
          </a:extLst>
        </p:spPr>
      </p:pic>
      <p:sp>
        <p:nvSpPr>
          <p:cNvPr id="141319" name="Text Box 7"/>
          <p:cNvSpPr txBox="1">
            <a:spLocks noChangeArrowheads="1"/>
          </p:cNvSpPr>
          <p:nvPr/>
        </p:nvSpPr>
        <p:spPr bwMode="auto">
          <a:xfrm>
            <a:off x="6659563" y="3141663"/>
            <a:ext cx="1728787" cy="27749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8800" b="1">
                <a:ea typeface="標楷體" panose="03000509000000000000" pitchFamily="65" charset="-120"/>
              </a:rPr>
              <a:t>篆書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1319"/>
                                        </p:tgtEl>
                                        <p:attrNameLst>
                                          <p:attrName>style.visibility</p:attrName>
                                        </p:attrNameLst>
                                      </p:cBhvr>
                                      <p:to>
                                        <p:strVal val="visible"/>
                                      </p:to>
                                    </p:set>
                                    <p:anim calcmode="lin" valueType="num">
                                      <p:cBhvr>
                                        <p:cTn id="7" dur="2000" fill="hold"/>
                                        <p:tgtEl>
                                          <p:spTgt spid="141319"/>
                                        </p:tgtEl>
                                        <p:attrNameLst>
                                          <p:attrName>ppt_w</p:attrName>
                                        </p:attrNameLst>
                                      </p:cBhvr>
                                      <p:tavLst>
                                        <p:tav tm="0">
                                          <p:val>
                                            <p:fltVal val="0"/>
                                          </p:val>
                                        </p:tav>
                                        <p:tav tm="100000">
                                          <p:val>
                                            <p:strVal val="#ppt_w"/>
                                          </p:val>
                                        </p:tav>
                                      </p:tavLst>
                                    </p:anim>
                                    <p:anim calcmode="lin" valueType="num">
                                      <p:cBhvr>
                                        <p:cTn id="8" dur="2000" fill="hold"/>
                                        <p:tgtEl>
                                          <p:spTgt spid="141319"/>
                                        </p:tgtEl>
                                        <p:attrNameLst>
                                          <p:attrName>ppt_h</p:attrName>
                                        </p:attrNameLst>
                                      </p:cBhvr>
                                      <p:tavLst>
                                        <p:tav tm="0">
                                          <p:val>
                                            <p:fltVal val="0"/>
                                          </p:val>
                                        </p:tav>
                                        <p:tav tm="100000">
                                          <p:val>
                                            <p:strVal val="#ppt_h"/>
                                          </p:val>
                                        </p:tav>
                                      </p:tavLst>
                                    </p:anim>
                                    <p:anim calcmode="lin" valueType="num">
                                      <p:cBhvr>
                                        <p:cTn id="9" dur="2000" fill="hold"/>
                                        <p:tgtEl>
                                          <p:spTgt spid="141319"/>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413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0" y="26035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zh-TW" sz="5400" b="0" smtClean="0">
                <a:ln>
                  <a:noFill/>
                </a:ln>
                <a:solidFill>
                  <a:schemeClr val="tx1"/>
                </a:solidFill>
                <a:effectLst/>
                <a:ea typeface="華康唐風隸W5" panose="03000509000000000000" pitchFamily="65" charset="-120"/>
              </a:rPr>
              <a:t>二、書法發展史與書體介紹</a:t>
            </a:r>
          </a:p>
        </p:txBody>
      </p:sp>
      <p:pic>
        <p:nvPicPr>
          <p:cNvPr id="62470" name="Picture 6" descr="文同 墨竹-故宮博物院"/>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6375" y="1268413"/>
            <a:ext cx="6418263" cy="5222875"/>
          </a:xfrm>
          <a:prstGeom prst="rect">
            <a:avLst/>
          </a:prstGeom>
          <a:noFill/>
          <a:extLst>
            <a:ext uri="{909E8E84-426E-40DD-AFC4-6F175D3DCCD1}">
              <a14:hiddenFill xmlns:a14="http://schemas.microsoft.com/office/drawing/2010/main">
                <a:solidFill>
                  <a:srgbClr val="FFFFFF"/>
                </a:solidFill>
              </a14:hiddenFill>
            </a:ext>
          </a:extLst>
        </p:spPr>
      </p:pic>
      <p:sp>
        <p:nvSpPr>
          <p:cNvPr id="62471" name="Text Box 7"/>
          <p:cNvSpPr txBox="1">
            <a:spLocks noChangeArrowheads="1"/>
          </p:cNvSpPr>
          <p:nvPr/>
        </p:nvSpPr>
        <p:spPr bwMode="auto">
          <a:xfrm>
            <a:off x="2268538" y="6475413"/>
            <a:ext cx="4895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b="1">
                <a:ea typeface="標楷體" panose="03000509000000000000" pitchFamily="65" charset="-120"/>
              </a:rPr>
              <a:t>文同，墨竹（局部）。國立故宮博物院藏</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p:cNvSpPr>
            <a:spLocks noChangeArrowheads="1"/>
          </p:cNvSpPr>
          <p:nvPr/>
        </p:nvSpPr>
        <p:spPr bwMode="auto">
          <a:xfrm>
            <a:off x="4572000" y="1201738"/>
            <a:ext cx="4248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3200" b="1">
                <a:latin typeface="標楷體" panose="03000509000000000000" pitchFamily="65" charset="-120"/>
                <a:ea typeface="標楷體" panose="03000509000000000000" pitchFamily="65" charset="-120"/>
              </a:rPr>
              <a:t>柳公權</a:t>
            </a:r>
            <a:r>
              <a:rPr lang="en-US" altLang="zh-TW" sz="3200" b="1">
                <a:latin typeface="標楷體" panose="03000509000000000000" pitchFamily="65" charset="-120"/>
                <a:ea typeface="標楷體" panose="03000509000000000000" pitchFamily="65" charset="-120"/>
              </a:rPr>
              <a:t>-</a:t>
            </a:r>
            <a:r>
              <a:rPr lang="zh-TW" altLang="en-US" sz="3200" b="1">
                <a:latin typeface="標楷體" panose="03000509000000000000" pitchFamily="65" charset="-120"/>
                <a:ea typeface="標楷體" panose="03000509000000000000" pitchFamily="65" charset="-120"/>
              </a:rPr>
              <a:t>玄秘塔碑</a:t>
            </a:r>
            <a:r>
              <a:rPr lang="en-US" altLang="zh-TW" sz="3200" b="1">
                <a:latin typeface="標楷體" panose="03000509000000000000" pitchFamily="65" charset="-120"/>
                <a:ea typeface="標楷體" panose="03000509000000000000" pitchFamily="65" charset="-120"/>
              </a:rPr>
              <a:t>-</a:t>
            </a:r>
            <a:r>
              <a:rPr lang="zh-TW" altLang="en-US" sz="3200" b="1">
                <a:latin typeface="標楷體" panose="03000509000000000000" pitchFamily="65" charset="-120"/>
                <a:ea typeface="標楷體" panose="03000509000000000000" pitchFamily="65" charset="-120"/>
              </a:rPr>
              <a:t>維基</a:t>
            </a:r>
          </a:p>
        </p:txBody>
      </p:sp>
      <p:pic>
        <p:nvPicPr>
          <p:cNvPr id="147461" name="Picture 5" descr="柳公權-玄秘塔碑-維基"/>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288" y="549275"/>
            <a:ext cx="4098925" cy="6092825"/>
          </a:xfrm>
          <a:prstGeom prst="rect">
            <a:avLst/>
          </a:prstGeom>
          <a:noFill/>
          <a:extLst>
            <a:ext uri="{909E8E84-426E-40DD-AFC4-6F175D3DCCD1}">
              <a14:hiddenFill xmlns:a14="http://schemas.microsoft.com/office/drawing/2010/main">
                <a:solidFill>
                  <a:srgbClr val="FFFFFF"/>
                </a:solidFill>
              </a14:hiddenFill>
            </a:ext>
          </a:extLst>
        </p:spPr>
      </p:pic>
      <p:sp>
        <p:nvSpPr>
          <p:cNvPr id="147462" name="Text Box 6"/>
          <p:cNvSpPr txBox="1">
            <a:spLocks noChangeArrowheads="1"/>
          </p:cNvSpPr>
          <p:nvPr/>
        </p:nvSpPr>
        <p:spPr bwMode="auto">
          <a:xfrm>
            <a:off x="5075238" y="4149725"/>
            <a:ext cx="3168650" cy="13112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8000" b="1">
                <a:ea typeface="標楷體" panose="03000509000000000000" pitchFamily="65" charset="-120"/>
              </a:rPr>
              <a:t>楷書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147462"/>
                                        </p:tgtEl>
                                        <p:attrNameLst>
                                          <p:attrName>style.visibility</p:attrName>
                                        </p:attrNameLst>
                                      </p:cBhvr>
                                      <p:to>
                                        <p:strVal val="visible"/>
                                      </p:to>
                                    </p:set>
                                    <p:animEffect transition="in" filter="fade">
                                      <p:cBhvr>
                                        <p:cTn id="11" dur="2000"/>
                                        <p:tgtEl>
                                          <p:spTgt spid="147462"/>
                                        </p:tgtEl>
                                      </p:cBhvr>
                                    </p:animEffect>
                                    <p:anim calcmode="lin" valueType="num">
                                      <p:cBhvr>
                                        <p:cTn id="12" dur="2000" fill="hold"/>
                                        <p:tgtEl>
                                          <p:spTgt spid="147462"/>
                                        </p:tgtEl>
                                        <p:attrNameLst>
                                          <p:attrName>style.rotation</p:attrName>
                                        </p:attrNameLst>
                                      </p:cBhvr>
                                      <p:tavLst>
                                        <p:tav tm="0">
                                          <p:val>
                                            <p:fltVal val="720"/>
                                          </p:val>
                                        </p:tav>
                                        <p:tav tm="100000">
                                          <p:val>
                                            <p:fltVal val="0"/>
                                          </p:val>
                                        </p:tav>
                                      </p:tavLst>
                                    </p:anim>
                                    <p:anim calcmode="lin" valueType="num">
                                      <p:cBhvr>
                                        <p:cTn id="13" dur="2000" fill="hold"/>
                                        <p:tgtEl>
                                          <p:spTgt spid="147462"/>
                                        </p:tgtEl>
                                        <p:attrNameLst>
                                          <p:attrName>ppt_h</p:attrName>
                                        </p:attrNameLst>
                                      </p:cBhvr>
                                      <p:tavLst>
                                        <p:tav tm="0">
                                          <p:val>
                                            <p:fltVal val="0"/>
                                          </p:val>
                                        </p:tav>
                                        <p:tav tm="100000">
                                          <p:val>
                                            <p:strVal val="#ppt_h"/>
                                          </p:val>
                                        </p:tav>
                                      </p:tavLst>
                                    </p:anim>
                                    <p:anim calcmode="lin" valueType="num">
                                      <p:cBhvr>
                                        <p:cTn id="14" dur="2000" fill="hold"/>
                                        <p:tgtEl>
                                          <p:spTgt spid="14746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p:bldP spid="14746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4" name="Picture 4" descr="李白春夜宴桃李園序-千古一草聖-隸書作品"/>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2988" y="115888"/>
            <a:ext cx="6985000" cy="6283325"/>
          </a:xfrm>
          <a:prstGeom prst="rect">
            <a:avLst/>
          </a:prstGeom>
          <a:noFill/>
          <a:extLst>
            <a:ext uri="{909E8E84-426E-40DD-AFC4-6F175D3DCCD1}">
              <a14:hiddenFill xmlns:a14="http://schemas.microsoft.com/office/drawing/2010/main">
                <a:solidFill>
                  <a:srgbClr val="FFFFFF"/>
                </a:solidFill>
              </a14:hiddenFill>
            </a:ext>
          </a:extLst>
        </p:spPr>
      </p:pic>
      <p:sp>
        <p:nvSpPr>
          <p:cNvPr id="143365" name="Text Box 5"/>
          <p:cNvSpPr txBox="1">
            <a:spLocks noChangeArrowheads="1"/>
          </p:cNvSpPr>
          <p:nvPr/>
        </p:nvSpPr>
        <p:spPr bwMode="auto">
          <a:xfrm>
            <a:off x="2987675" y="6491288"/>
            <a:ext cx="28082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1">
                <a:ea typeface="標楷體" panose="03000509000000000000" pitchFamily="65" charset="-120"/>
              </a:rPr>
              <a:t>圖：于右任的書法世界</a:t>
            </a:r>
          </a:p>
        </p:txBody>
      </p:sp>
      <p:sp>
        <p:nvSpPr>
          <p:cNvPr id="143366" name="Text Box 6"/>
          <p:cNvSpPr txBox="1">
            <a:spLocks noChangeArrowheads="1"/>
          </p:cNvSpPr>
          <p:nvPr/>
        </p:nvSpPr>
        <p:spPr bwMode="auto">
          <a:xfrm>
            <a:off x="3059113" y="4508500"/>
            <a:ext cx="3168650" cy="13112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8000" b="1">
                <a:ea typeface="標楷體" panose="03000509000000000000" pitchFamily="65" charset="-120"/>
              </a:rPr>
              <a:t>隸書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43366"/>
                                        </p:tgtEl>
                                        <p:attrNameLst>
                                          <p:attrName>style.visibility</p:attrName>
                                        </p:attrNameLst>
                                      </p:cBhvr>
                                      <p:to>
                                        <p:strVal val="visible"/>
                                      </p:to>
                                    </p:set>
                                    <p:anim by="(-#ppt_w*2)" calcmode="lin" valueType="num">
                                      <p:cBhvr rctx="PPT">
                                        <p:cTn id="7" dur="1000" autoRev="1" fill="hold">
                                          <p:stCondLst>
                                            <p:cond delay="0"/>
                                          </p:stCondLst>
                                        </p:cTn>
                                        <p:tgtEl>
                                          <p:spTgt spid="143366"/>
                                        </p:tgtEl>
                                        <p:attrNameLst>
                                          <p:attrName>ppt_w</p:attrName>
                                        </p:attrNameLst>
                                      </p:cBhvr>
                                    </p:anim>
                                    <p:anim by="(#ppt_w*0.50)" calcmode="lin" valueType="num">
                                      <p:cBhvr>
                                        <p:cTn id="8" dur="1000" decel="50000" autoRev="1" fill="hold">
                                          <p:stCondLst>
                                            <p:cond delay="0"/>
                                          </p:stCondLst>
                                        </p:cTn>
                                        <p:tgtEl>
                                          <p:spTgt spid="143366"/>
                                        </p:tgtEl>
                                        <p:attrNameLst>
                                          <p:attrName>ppt_x</p:attrName>
                                        </p:attrNameLst>
                                      </p:cBhvr>
                                    </p:anim>
                                    <p:anim from="(-#ppt_h/2)" to="(#ppt_y)" calcmode="lin" valueType="num">
                                      <p:cBhvr>
                                        <p:cTn id="9" dur="2000" fill="hold">
                                          <p:stCondLst>
                                            <p:cond delay="0"/>
                                          </p:stCondLst>
                                        </p:cTn>
                                        <p:tgtEl>
                                          <p:spTgt spid="143366"/>
                                        </p:tgtEl>
                                        <p:attrNameLst>
                                          <p:attrName>ppt_y</p:attrName>
                                        </p:attrNameLst>
                                      </p:cBhvr>
                                    </p:anim>
                                    <p:animRot by="21600000">
                                      <p:cBhvr>
                                        <p:cTn id="10" dur="2000" fill="hold">
                                          <p:stCondLst>
                                            <p:cond delay="0"/>
                                          </p:stCondLst>
                                        </p:cTn>
                                        <p:tgtEl>
                                          <p:spTgt spid="1433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8" name="Picture 4" descr="黃庭堅-送四十九姪詩-書法空間"/>
          <p:cNvPicPr>
            <a:picLocks noChangeAspect="1" noChangeArrowheads="1"/>
          </p:cNvPicPr>
          <p:nvPr/>
        </p:nvPicPr>
        <p:blipFill>
          <a:blip r:embed="rId2" cstate="email">
            <a:lum contrast="12000"/>
            <a:extLst>
              <a:ext uri="{28A0092B-C50C-407E-A947-70E740481C1C}">
                <a14:useLocalDpi xmlns:a14="http://schemas.microsoft.com/office/drawing/2010/main"/>
              </a:ext>
            </a:extLst>
          </a:blip>
          <a:srcRect/>
          <a:stretch>
            <a:fillRect/>
          </a:stretch>
        </p:blipFill>
        <p:spPr bwMode="auto">
          <a:xfrm>
            <a:off x="250825" y="1341438"/>
            <a:ext cx="8713788" cy="3816350"/>
          </a:xfrm>
          <a:prstGeom prst="rect">
            <a:avLst/>
          </a:prstGeom>
          <a:noFill/>
          <a:extLst>
            <a:ext uri="{909E8E84-426E-40DD-AFC4-6F175D3DCCD1}">
              <a14:hiddenFill xmlns:a14="http://schemas.microsoft.com/office/drawing/2010/main">
                <a:solidFill>
                  <a:srgbClr val="FFFFFF"/>
                </a:solidFill>
              </a14:hiddenFill>
            </a:ext>
          </a:extLst>
        </p:spPr>
      </p:pic>
      <p:sp>
        <p:nvSpPr>
          <p:cNvPr id="144389" name="Text Box 5"/>
          <p:cNvSpPr txBox="1">
            <a:spLocks noChangeArrowheads="1"/>
          </p:cNvSpPr>
          <p:nvPr/>
        </p:nvSpPr>
        <p:spPr bwMode="auto">
          <a:xfrm>
            <a:off x="1042988" y="423863"/>
            <a:ext cx="7632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4000" b="1">
                <a:ea typeface="標楷體" panose="03000509000000000000" pitchFamily="65" charset="-120"/>
              </a:rPr>
              <a:t>宋</a:t>
            </a:r>
            <a:r>
              <a:rPr lang="en-US" altLang="zh-TW" sz="4000" b="1">
                <a:latin typeface="標楷體" panose="03000509000000000000" pitchFamily="65" charset="-120"/>
                <a:ea typeface="標楷體" panose="03000509000000000000" pitchFamily="65" charset="-120"/>
              </a:rPr>
              <a:t>•</a:t>
            </a:r>
            <a:r>
              <a:rPr lang="zh-TW" altLang="en-US" sz="4000" b="1">
                <a:latin typeface="新細明體" panose="02020500000000000000" pitchFamily="18" charset="-120"/>
                <a:ea typeface="標楷體" panose="03000509000000000000" pitchFamily="65" charset="-120"/>
              </a:rPr>
              <a:t>黃庭堅，</a:t>
            </a:r>
            <a:r>
              <a:rPr lang="en-US" altLang="zh-TW" sz="4000" b="1">
                <a:latin typeface="新細明體" panose="02020500000000000000" pitchFamily="18" charset="-120"/>
                <a:ea typeface="標楷體" panose="03000509000000000000" pitchFamily="65" charset="-120"/>
              </a:rPr>
              <a:t>〈</a:t>
            </a:r>
            <a:r>
              <a:rPr lang="zh-TW" altLang="en-US" sz="4000" b="1">
                <a:latin typeface="新細明體" panose="02020500000000000000" pitchFamily="18" charset="-120"/>
                <a:ea typeface="標楷體" panose="03000509000000000000" pitchFamily="65" charset="-120"/>
              </a:rPr>
              <a:t>詩送四十九姪</a:t>
            </a:r>
            <a:r>
              <a:rPr lang="en-US" altLang="zh-TW" sz="4000" b="1">
                <a:latin typeface="新細明體" panose="02020500000000000000" pitchFamily="18" charset="-120"/>
                <a:ea typeface="標楷體" panose="03000509000000000000" pitchFamily="65" charset="-120"/>
              </a:rPr>
              <a:t>〉</a:t>
            </a:r>
          </a:p>
        </p:txBody>
      </p:sp>
      <p:sp>
        <p:nvSpPr>
          <p:cNvPr id="144390" name="Text Box 6"/>
          <p:cNvSpPr txBox="1">
            <a:spLocks noChangeArrowheads="1"/>
          </p:cNvSpPr>
          <p:nvPr/>
        </p:nvSpPr>
        <p:spPr bwMode="auto">
          <a:xfrm>
            <a:off x="3203575" y="5229225"/>
            <a:ext cx="3311525" cy="1433513"/>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8800" b="1">
                <a:ea typeface="標楷體" panose="03000509000000000000" pitchFamily="65" charset="-120"/>
              </a:rPr>
              <a:t>行書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4390"/>
                                        </p:tgtEl>
                                        <p:attrNameLst>
                                          <p:attrName>style.visibility</p:attrName>
                                        </p:attrNameLst>
                                      </p:cBhvr>
                                      <p:to>
                                        <p:strVal val="visible"/>
                                      </p:to>
                                    </p:set>
                                    <p:anim calcmode="lin" valueType="num">
                                      <p:cBhvr>
                                        <p:cTn id="7" dur="500" decel="50000" fill="hold">
                                          <p:stCondLst>
                                            <p:cond delay="0"/>
                                          </p:stCondLst>
                                        </p:cTn>
                                        <p:tgtEl>
                                          <p:spTgt spid="14439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439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4390"/>
                                        </p:tgtEl>
                                        <p:attrNameLst>
                                          <p:attrName>ppt_w</p:attrName>
                                        </p:attrNameLst>
                                      </p:cBhvr>
                                      <p:tavLst>
                                        <p:tav tm="0">
                                          <p:val>
                                            <p:strVal val="#ppt_w*.05"/>
                                          </p:val>
                                        </p:tav>
                                        <p:tav tm="100000">
                                          <p:val>
                                            <p:strVal val="#ppt_w"/>
                                          </p:val>
                                        </p:tav>
                                      </p:tavLst>
                                    </p:anim>
                                    <p:anim calcmode="lin" valueType="num">
                                      <p:cBhvr>
                                        <p:cTn id="10" dur="1000" fill="hold"/>
                                        <p:tgtEl>
                                          <p:spTgt spid="14439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439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439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439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4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0" name="Picture 4" descr="晉-王羲之-遠宦帖-故宮藏-故宮"/>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0113" y="404813"/>
            <a:ext cx="5386387" cy="5902325"/>
          </a:xfrm>
          <a:prstGeom prst="rect">
            <a:avLst/>
          </a:prstGeom>
          <a:noFill/>
          <a:extLst>
            <a:ext uri="{909E8E84-426E-40DD-AFC4-6F175D3DCCD1}">
              <a14:hiddenFill xmlns:a14="http://schemas.microsoft.com/office/drawing/2010/main">
                <a:solidFill>
                  <a:srgbClr val="FFFFFF"/>
                </a:solidFill>
              </a14:hiddenFill>
            </a:ext>
          </a:extLst>
        </p:spPr>
      </p:pic>
      <p:sp>
        <p:nvSpPr>
          <p:cNvPr id="142341" name="Text Box 5"/>
          <p:cNvSpPr txBox="1">
            <a:spLocks noChangeArrowheads="1"/>
          </p:cNvSpPr>
          <p:nvPr/>
        </p:nvSpPr>
        <p:spPr bwMode="auto">
          <a:xfrm>
            <a:off x="6588125" y="1125538"/>
            <a:ext cx="2555875"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3200" b="1">
                <a:ea typeface="標楷體" panose="03000509000000000000" pitchFamily="65" charset="-120"/>
              </a:rPr>
              <a:t>    王羲之</a:t>
            </a:r>
          </a:p>
          <a:p>
            <a:r>
              <a:rPr lang="en-US" altLang="zh-TW" sz="3200" b="1">
                <a:latin typeface="標楷體" panose="03000509000000000000" pitchFamily="65" charset="-120"/>
                <a:ea typeface="標楷體" panose="03000509000000000000" pitchFamily="65" charset="-120"/>
              </a:rPr>
              <a:t>〈</a:t>
            </a:r>
            <a:r>
              <a:rPr lang="zh-TW" altLang="en-US" sz="3200" b="1">
                <a:ea typeface="標楷體" panose="03000509000000000000" pitchFamily="65" charset="-120"/>
              </a:rPr>
              <a:t>遠宦帖</a:t>
            </a:r>
            <a:r>
              <a:rPr lang="en-US" altLang="zh-TW" sz="3200" b="1">
                <a:latin typeface="標楷體" panose="03000509000000000000" pitchFamily="65" charset="-120"/>
                <a:ea typeface="標楷體" panose="03000509000000000000" pitchFamily="65" charset="-120"/>
              </a:rPr>
              <a:t>〉</a:t>
            </a:r>
          </a:p>
          <a:p>
            <a:r>
              <a:rPr lang="zh-TW" altLang="en-US" sz="3200" b="1">
                <a:latin typeface="標楷體" panose="03000509000000000000" pitchFamily="65" charset="-120"/>
                <a:ea typeface="標楷體" panose="03000509000000000000" pitchFamily="65" charset="-120"/>
              </a:rPr>
              <a:t>故宮博物院</a:t>
            </a:r>
          </a:p>
        </p:txBody>
      </p:sp>
      <p:sp>
        <p:nvSpPr>
          <p:cNvPr id="142342" name="Text Box 6"/>
          <p:cNvSpPr txBox="1">
            <a:spLocks noChangeArrowheads="1"/>
          </p:cNvSpPr>
          <p:nvPr/>
        </p:nvSpPr>
        <p:spPr bwMode="auto">
          <a:xfrm>
            <a:off x="6659563" y="3357563"/>
            <a:ext cx="1728787" cy="27749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8800" b="1">
                <a:ea typeface="標楷體" panose="03000509000000000000" pitchFamily="65" charset="-120"/>
              </a:rPr>
              <a:t>草書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2342"/>
                                        </p:tgtEl>
                                        <p:attrNameLst>
                                          <p:attrName>style.visibility</p:attrName>
                                        </p:attrNameLst>
                                      </p:cBhvr>
                                      <p:to>
                                        <p:strVal val="visible"/>
                                      </p:to>
                                    </p:set>
                                    <p:animEffect transition="in" filter="wheel(4)">
                                      <p:cBhvr>
                                        <p:cTn id="7" dur="2000"/>
                                        <p:tgtEl>
                                          <p:spTgt spid="142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Text Box 4"/>
          <p:cNvSpPr txBox="1">
            <a:spLocks noChangeArrowheads="1"/>
          </p:cNvSpPr>
          <p:nvPr/>
        </p:nvSpPr>
        <p:spPr bwMode="auto">
          <a:xfrm>
            <a:off x="5580063" y="1268413"/>
            <a:ext cx="2808287"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00113" indent="-900113" eaLnBrk="0" hangingPunct="0">
              <a:defRPr kumimoji="1">
                <a:solidFill>
                  <a:schemeClr val="tx1"/>
                </a:solidFill>
                <a:latin typeface="Arial" panose="020B0604020202020204" pitchFamily="34" charset="0"/>
                <a:ea typeface="新細明體" panose="02020500000000000000" pitchFamily="18" charset="-120"/>
              </a:defRPr>
            </a:lvl1pPr>
            <a:lvl2pPr marL="1079500" eaLnBrk="0" hangingPunct="0">
              <a:defRPr kumimoji="1">
                <a:solidFill>
                  <a:schemeClr val="tx1"/>
                </a:solidFill>
                <a:latin typeface="Arial" panose="020B0604020202020204" pitchFamily="34" charset="0"/>
                <a:ea typeface="新細明體" panose="02020500000000000000" pitchFamily="18" charset="-120"/>
              </a:defRPr>
            </a:lvl2pPr>
            <a:lvl3pPr marL="1258888" eaLnBrk="0" hangingPunct="0">
              <a:defRPr kumimoji="1">
                <a:solidFill>
                  <a:schemeClr val="tx1"/>
                </a:solidFill>
                <a:latin typeface="Arial" panose="020B0604020202020204" pitchFamily="34" charset="0"/>
                <a:ea typeface="新細明體" panose="02020500000000000000" pitchFamily="18" charset="-120"/>
              </a:defRPr>
            </a:lvl3pPr>
            <a:lvl4pPr marL="1438275" eaLnBrk="0" hangingPunct="0">
              <a:defRPr kumimoji="1">
                <a:solidFill>
                  <a:schemeClr val="tx1"/>
                </a:solidFill>
                <a:latin typeface="Arial" panose="020B0604020202020204" pitchFamily="34" charset="0"/>
                <a:ea typeface="新細明體" panose="02020500000000000000" pitchFamily="18" charset="-120"/>
              </a:defRPr>
            </a:lvl4pPr>
            <a:lvl5pPr eaLnBrk="0" hangingPunct="0">
              <a:defRPr kumimoji="1">
                <a:solidFill>
                  <a:schemeClr val="tx1"/>
                </a:solidFill>
                <a:latin typeface="Arial" panose="020B0604020202020204" pitchFamily="34" charset="0"/>
                <a:ea typeface="新細明體" panose="02020500000000000000" pitchFamily="18" charset="-120"/>
              </a:defRPr>
            </a:lvl5pPr>
            <a:lvl6pP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400" b="1">
                <a:ea typeface="標楷體" panose="03000509000000000000" pitchFamily="65" charset="-120"/>
              </a:rPr>
              <a:t>作者：王北岳</a:t>
            </a:r>
          </a:p>
          <a:p>
            <a:pPr eaLnBrk="1" hangingPunct="1">
              <a:spcBef>
                <a:spcPct val="50000"/>
              </a:spcBef>
            </a:pPr>
            <a:r>
              <a:rPr lang="zh-TW" altLang="en-US" sz="2400" b="1">
                <a:ea typeface="標楷體" panose="03000509000000000000" pitchFamily="65" charset="-120"/>
              </a:rPr>
              <a:t>圖片：于右任的書法世界</a:t>
            </a:r>
          </a:p>
        </p:txBody>
      </p:sp>
      <p:pic>
        <p:nvPicPr>
          <p:cNvPr id="145413" name="Picture 5" descr="王北岳篆書對聯-于右任的書法世界"/>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350" y="260350"/>
            <a:ext cx="3810000" cy="6335713"/>
          </a:xfrm>
          <a:prstGeom prst="rect">
            <a:avLst/>
          </a:prstGeom>
          <a:noFill/>
          <a:extLst>
            <a:ext uri="{909E8E84-426E-40DD-AFC4-6F175D3DCCD1}">
              <a14:hiddenFill xmlns:a14="http://schemas.microsoft.com/office/drawing/2010/main">
                <a:solidFill>
                  <a:srgbClr val="FFFFFF"/>
                </a:solidFill>
              </a14:hiddenFill>
            </a:ext>
          </a:extLst>
        </p:spPr>
      </p:pic>
      <p:sp>
        <p:nvSpPr>
          <p:cNvPr id="145414" name="Text Box 6"/>
          <p:cNvSpPr txBox="1">
            <a:spLocks noChangeArrowheads="1"/>
          </p:cNvSpPr>
          <p:nvPr/>
        </p:nvSpPr>
        <p:spPr bwMode="auto">
          <a:xfrm>
            <a:off x="6227763" y="3141663"/>
            <a:ext cx="1728787" cy="27749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8800" b="1">
                <a:ea typeface="標楷體" panose="03000509000000000000" pitchFamily="65" charset="-120"/>
              </a:rPr>
              <a:t>篆書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5414"/>
                                        </p:tgtEl>
                                        <p:attrNameLst>
                                          <p:attrName>style.visibility</p:attrName>
                                        </p:attrNameLst>
                                      </p:cBhvr>
                                      <p:to>
                                        <p:strVal val="visible"/>
                                      </p:to>
                                    </p:set>
                                    <p:animEffect transition="in" filter="wipe(down)">
                                      <p:cBhvr>
                                        <p:cTn id="7" dur="580">
                                          <p:stCondLst>
                                            <p:cond delay="0"/>
                                          </p:stCondLst>
                                        </p:cTn>
                                        <p:tgtEl>
                                          <p:spTgt spid="145414"/>
                                        </p:tgtEl>
                                      </p:cBhvr>
                                    </p:animEffect>
                                    <p:anim calcmode="lin" valueType="num">
                                      <p:cBhvr>
                                        <p:cTn id="8" dur="1822" tmFilter="0,0; 0.14,0.36; 0.43,0.73; 0.71,0.91; 1.0,1.0">
                                          <p:stCondLst>
                                            <p:cond delay="0"/>
                                          </p:stCondLst>
                                        </p:cTn>
                                        <p:tgtEl>
                                          <p:spTgt spid="1454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54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54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54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54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5414"/>
                                        </p:tgtEl>
                                      </p:cBhvr>
                                      <p:to x="100000" y="60000"/>
                                    </p:animScale>
                                    <p:animScale>
                                      <p:cBhvr>
                                        <p:cTn id="14" dur="166" decel="50000">
                                          <p:stCondLst>
                                            <p:cond delay="676"/>
                                          </p:stCondLst>
                                        </p:cTn>
                                        <p:tgtEl>
                                          <p:spTgt spid="145414"/>
                                        </p:tgtEl>
                                      </p:cBhvr>
                                      <p:to x="100000" y="100000"/>
                                    </p:animScale>
                                    <p:animScale>
                                      <p:cBhvr>
                                        <p:cTn id="15" dur="26">
                                          <p:stCondLst>
                                            <p:cond delay="1312"/>
                                          </p:stCondLst>
                                        </p:cTn>
                                        <p:tgtEl>
                                          <p:spTgt spid="145414"/>
                                        </p:tgtEl>
                                      </p:cBhvr>
                                      <p:to x="100000" y="80000"/>
                                    </p:animScale>
                                    <p:animScale>
                                      <p:cBhvr>
                                        <p:cTn id="16" dur="166" decel="50000">
                                          <p:stCondLst>
                                            <p:cond delay="1338"/>
                                          </p:stCondLst>
                                        </p:cTn>
                                        <p:tgtEl>
                                          <p:spTgt spid="145414"/>
                                        </p:tgtEl>
                                      </p:cBhvr>
                                      <p:to x="100000" y="100000"/>
                                    </p:animScale>
                                    <p:animScale>
                                      <p:cBhvr>
                                        <p:cTn id="17" dur="26">
                                          <p:stCondLst>
                                            <p:cond delay="1642"/>
                                          </p:stCondLst>
                                        </p:cTn>
                                        <p:tgtEl>
                                          <p:spTgt spid="145414"/>
                                        </p:tgtEl>
                                      </p:cBhvr>
                                      <p:to x="100000" y="90000"/>
                                    </p:animScale>
                                    <p:animScale>
                                      <p:cBhvr>
                                        <p:cTn id="18" dur="166" decel="50000">
                                          <p:stCondLst>
                                            <p:cond delay="1668"/>
                                          </p:stCondLst>
                                        </p:cTn>
                                        <p:tgtEl>
                                          <p:spTgt spid="145414"/>
                                        </p:tgtEl>
                                      </p:cBhvr>
                                      <p:to x="100000" y="100000"/>
                                    </p:animScale>
                                    <p:animScale>
                                      <p:cBhvr>
                                        <p:cTn id="19" dur="26">
                                          <p:stCondLst>
                                            <p:cond delay="1808"/>
                                          </p:stCondLst>
                                        </p:cTn>
                                        <p:tgtEl>
                                          <p:spTgt spid="145414"/>
                                        </p:tgtEl>
                                      </p:cBhvr>
                                      <p:to x="100000" y="95000"/>
                                    </p:animScale>
                                    <p:animScale>
                                      <p:cBhvr>
                                        <p:cTn id="20" dur="166" decel="50000">
                                          <p:stCondLst>
                                            <p:cond delay="1834"/>
                                          </p:stCondLst>
                                        </p:cTn>
                                        <p:tgtEl>
                                          <p:spTgt spid="1454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descr="晉-王羲之-快雪時晴帖-故宮藏1-故宮"/>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500813"/>
          </a:xfrm>
          <a:prstGeom prst="rect">
            <a:avLst/>
          </a:prstGeom>
          <a:noFill/>
          <a:extLst>
            <a:ext uri="{909E8E84-426E-40DD-AFC4-6F175D3DCCD1}">
              <a14:hiddenFill xmlns:a14="http://schemas.microsoft.com/office/drawing/2010/main">
                <a:solidFill>
                  <a:srgbClr val="FFFFFF"/>
                </a:solidFill>
              </a14:hiddenFill>
            </a:ext>
          </a:extLst>
        </p:spPr>
      </p:pic>
      <p:sp>
        <p:nvSpPr>
          <p:cNvPr id="124933" name="Line 5"/>
          <p:cNvSpPr>
            <a:spLocks noChangeShapeType="1"/>
          </p:cNvSpPr>
          <p:nvPr/>
        </p:nvSpPr>
        <p:spPr bwMode="auto">
          <a:xfrm>
            <a:off x="7380288" y="260350"/>
            <a:ext cx="0" cy="2232025"/>
          </a:xfrm>
          <a:prstGeom prst="line">
            <a:avLst/>
          </a:prstGeom>
          <a:noFill/>
          <a:ln w="984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4934" name="Line 6"/>
          <p:cNvSpPr>
            <a:spLocks noChangeShapeType="1"/>
          </p:cNvSpPr>
          <p:nvPr/>
        </p:nvSpPr>
        <p:spPr bwMode="auto">
          <a:xfrm>
            <a:off x="7308850" y="2708275"/>
            <a:ext cx="0" cy="3457575"/>
          </a:xfrm>
          <a:prstGeom prst="line">
            <a:avLst/>
          </a:prstGeom>
          <a:noFill/>
          <a:ln w="889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4935" name="Line 7"/>
          <p:cNvSpPr>
            <a:spLocks noChangeShapeType="1"/>
          </p:cNvSpPr>
          <p:nvPr/>
        </p:nvSpPr>
        <p:spPr bwMode="auto">
          <a:xfrm>
            <a:off x="5219700" y="3284538"/>
            <a:ext cx="0" cy="2376487"/>
          </a:xfrm>
          <a:prstGeom prst="line">
            <a:avLst/>
          </a:prstGeom>
          <a:noFill/>
          <a:ln w="889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4936" name="Line 8"/>
          <p:cNvSpPr>
            <a:spLocks noChangeShapeType="1"/>
          </p:cNvSpPr>
          <p:nvPr/>
        </p:nvSpPr>
        <p:spPr bwMode="auto">
          <a:xfrm>
            <a:off x="5867400" y="260350"/>
            <a:ext cx="0" cy="2232025"/>
          </a:xfrm>
          <a:prstGeom prst="line">
            <a:avLst/>
          </a:prstGeom>
          <a:noFill/>
          <a:ln w="984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4937" name="Line 9"/>
          <p:cNvSpPr>
            <a:spLocks noChangeShapeType="1"/>
          </p:cNvSpPr>
          <p:nvPr/>
        </p:nvSpPr>
        <p:spPr bwMode="auto">
          <a:xfrm>
            <a:off x="6588125" y="2420938"/>
            <a:ext cx="0" cy="1368425"/>
          </a:xfrm>
          <a:prstGeom prst="line">
            <a:avLst/>
          </a:prstGeom>
          <a:noFill/>
          <a:ln w="984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4938" name="Text Box 10"/>
          <p:cNvSpPr txBox="1">
            <a:spLocks noChangeArrowheads="1"/>
          </p:cNvSpPr>
          <p:nvPr/>
        </p:nvSpPr>
        <p:spPr bwMode="auto">
          <a:xfrm>
            <a:off x="0" y="6296025"/>
            <a:ext cx="9144000" cy="5191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2800" b="1">
                <a:ea typeface="標楷體" panose="03000509000000000000" pitchFamily="65" charset="-120"/>
              </a:rPr>
              <a:t>東晉</a:t>
            </a:r>
            <a:r>
              <a:rPr lang="en-US" altLang="zh-TW" sz="2800" b="1">
                <a:latin typeface="標楷體" panose="03000509000000000000" pitchFamily="65" charset="-120"/>
                <a:ea typeface="標楷體" panose="03000509000000000000" pitchFamily="65" charset="-120"/>
              </a:rPr>
              <a:t>•</a:t>
            </a:r>
            <a:r>
              <a:rPr lang="zh-TW" altLang="en-US" sz="2800" b="1">
                <a:ea typeface="標楷體" panose="03000509000000000000" pitchFamily="65" charset="-120"/>
              </a:rPr>
              <a:t>王羲之，</a:t>
            </a:r>
            <a:r>
              <a:rPr lang="en-US" altLang="zh-TW" sz="2800" b="1">
                <a:latin typeface="標楷體" panose="03000509000000000000" pitchFamily="65" charset="-120"/>
                <a:ea typeface="標楷體" panose="03000509000000000000" pitchFamily="65" charset="-120"/>
              </a:rPr>
              <a:t>〈</a:t>
            </a:r>
            <a:r>
              <a:rPr lang="zh-TW" altLang="en-US" sz="2800" b="1">
                <a:ea typeface="標楷體" panose="03000509000000000000" pitchFamily="65" charset="-120"/>
              </a:rPr>
              <a:t>快雪時晴帖</a:t>
            </a:r>
            <a:r>
              <a:rPr lang="en-US" altLang="zh-TW" sz="2800" b="1">
                <a:latin typeface="標楷體" panose="03000509000000000000" pitchFamily="65" charset="-120"/>
                <a:ea typeface="標楷體" panose="03000509000000000000" pitchFamily="65" charset="-120"/>
              </a:rPr>
              <a:t>〉</a:t>
            </a:r>
            <a:r>
              <a:rPr lang="zh-TW" altLang="en-US" sz="2800" b="1">
                <a:ea typeface="標楷體" panose="03000509000000000000" pitchFamily="65" charset="-120"/>
              </a:rPr>
              <a:t>，國立故宮博物院藏。</a:t>
            </a:r>
          </a:p>
        </p:txBody>
      </p:sp>
      <p:sp>
        <p:nvSpPr>
          <p:cNvPr id="124939" name="Text Box 11"/>
          <p:cNvSpPr txBox="1">
            <a:spLocks noChangeArrowheads="1"/>
          </p:cNvSpPr>
          <p:nvPr/>
        </p:nvSpPr>
        <p:spPr bwMode="auto">
          <a:xfrm>
            <a:off x="827088" y="1700213"/>
            <a:ext cx="2808287" cy="13112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8000" b="1">
                <a:ea typeface="標楷體" panose="03000509000000000000" pitchFamily="65" charset="-120"/>
              </a:rPr>
              <a:t>草書</a:t>
            </a:r>
          </a:p>
        </p:txBody>
      </p:sp>
      <p:sp>
        <p:nvSpPr>
          <p:cNvPr id="124940" name="Text Box 12"/>
          <p:cNvSpPr txBox="1">
            <a:spLocks noChangeArrowheads="1"/>
          </p:cNvSpPr>
          <p:nvPr/>
        </p:nvSpPr>
        <p:spPr bwMode="auto">
          <a:xfrm>
            <a:off x="827088" y="3846513"/>
            <a:ext cx="2808287" cy="1311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8000" b="1">
                <a:ea typeface="標楷體" panose="03000509000000000000" pitchFamily="65" charset="-120"/>
              </a:rPr>
              <a:t>行書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4936"/>
                                        </p:tgtEl>
                                        <p:attrNameLst>
                                          <p:attrName>style.visibility</p:attrName>
                                        </p:attrNameLst>
                                      </p:cBhvr>
                                      <p:to>
                                        <p:strVal val="visible"/>
                                      </p:to>
                                    </p:set>
                                    <p:animEffect transition="in" filter="fade">
                                      <p:cBhvr>
                                        <p:cTn id="11" dur="1000"/>
                                        <p:tgtEl>
                                          <p:spTgt spid="12493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4933"/>
                                        </p:tgtEl>
                                        <p:attrNameLst>
                                          <p:attrName>style.visibility</p:attrName>
                                        </p:attrNameLst>
                                      </p:cBhvr>
                                      <p:to>
                                        <p:strVal val="visible"/>
                                      </p:to>
                                    </p:set>
                                    <p:animEffect transition="in" filter="fade">
                                      <p:cBhvr>
                                        <p:cTn id="14" dur="1000"/>
                                        <p:tgtEl>
                                          <p:spTgt spid="1249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4937"/>
                                        </p:tgtEl>
                                        <p:attrNameLst>
                                          <p:attrName>style.visibility</p:attrName>
                                        </p:attrNameLst>
                                      </p:cBhvr>
                                      <p:to>
                                        <p:strVal val="visible"/>
                                      </p:to>
                                    </p:set>
                                    <p:animEffect transition="in" filter="fade">
                                      <p:cBhvr>
                                        <p:cTn id="17" dur="1000"/>
                                        <p:tgtEl>
                                          <p:spTgt spid="12493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4939"/>
                                        </p:tgtEl>
                                        <p:attrNameLst>
                                          <p:attrName>style.visibility</p:attrName>
                                        </p:attrNameLst>
                                      </p:cBhvr>
                                      <p:to>
                                        <p:strVal val="visible"/>
                                      </p:to>
                                    </p:set>
                                    <p:animEffect transition="in" filter="fade">
                                      <p:cBhvr>
                                        <p:cTn id="20" dur="2000"/>
                                        <p:tgtEl>
                                          <p:spTgt spid="12493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49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4934"/>
                                        </p:tgtEl>
                                        <p:attrNameLst>
                                          <p:attrName>style.visibility</p:attrName>
                                        </p:attrNameLst>
                                      </p:cBhvr>
                                      <p:to>
                                        <p:strVal val="visible"/>
                                      </p:to>
                                    </p:set>
                                  </p:childTnLst>
                                </p:cTn>
                              </p:par>
                              <p:par>
                                <p:cTn id="27" presetID="8" presetClass="entr" presetSubtype="16" fill="hold" grpId="0" nodeType="withEffect">
                                  <p:stCondLst>
                                    <p:cond delay="0"/>
                                  </p:stCondLst>
                                  <p:childTnLst>
                                    <p:set>
                                      <p:cBhvr>
                                        <p:cTn id="28" dur="1" fill="hold">
                                          <p:stCondLst>
                                            <p:cond delay="0"/>
                                          </p:stCondLst>
                                        </p:cTn>
                                        <p:tgtEl>
                                          <p:spTgt spid="124940"/>
                                        </p:tgtEl>
                                        <p:attrNameLst>
                                          <p:attrName>style.visibility</p:attrName>
                                        </p:attrNameLst>
                                      </p:cBhvr>
                                      <p:to>
                                        <p:strVal val="visible"/>
                                      </p:to>
                                    </p:set>
                                    <p:animEffect transition="in" filter="diamond(in)">
                                      <p:cBhvr>
                                        <p:cTn id="29" dur="2000"/>
                                        <p:tgtEl>
                                          <p:spTgt spid="124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animBg="1"/>
      <p:bldP spid="124934" grpId="0" animBg="1"/>
      <p:bldP spid="124935" grpId="0" animBg="1"/>
      <p:bldP spid="124936" grpId="0" animBg="1"/>
      <p:bldP spid="124937" grpId="0" animBg="1"/>
      <p:bldP spid="124938" grpId="0" animBg="1"/>
      <p:bldP spid="124939" grpId="0" animBg="1"/>
      <p:bldP spid="12494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457200" y="115888"/>
            <a:ext cx="8229600"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r>
              <a:rPr lang="zh-TW" sz="4000" smtClean="0">
                <a:ln>
                  <a:noFill/>
                </a:ln>
                <a:solidFill>
                  <a:schemeClr val="tx1"/>
                </a:solidFill>
                <a:effectLst/>
                <a:ea typeface="華康唐風隸W5" panose="03000509000000000000" pitchFamily="65" charset="-120"/>
              </a:rPr>
              <a:t>引用資料來源</a:t>
            </a:r>
          </a:p>
        </p:txBody>
      </p:sp>
      <p:sp>
        <p:nvSpPr>
          <p:cNvPr id="65539" name="Rectangle 3"/>
          <p:cNvSpPr>
            <a:spLocks noGrp="1"/>
          </p:cNvSpPr>
          <p:nvPr>
            <p:ph type="body" idx="1"/>
          </p:nvPr>
        </p:nvSpPr>
        <p:spPr>
          <a:xfrm>
            <a:off x="322263" y="836613"/>
            <a:ext cx="8713787" cy="6021387"/>
          </a:xfrm>
        </p:spPr>
        <p:txBody>
          <a:bodyPr/>
          <a:lstStyle/>
          <a:p>
            <a:pPr>
              <a:lnSpc>
                <a:spcPct val="90000"/>
              </a:lnSpc>
            </a:pPr>
            <a:r>
              <a:rPr kumimoji="1" lang="zh-TW" altLang="en-US" sz="2000" b="1" smtClean="0">
                <a:latin typeface="Garamond" panose="02020404030301010803" pitchFamily="18" charset="0"/>
                <a:ea typeface="標楷體" panose="03000509000000000000" pitchFamily="65" charset="-120"/>
              </a:rPr>
              <a:t>黃啟倫，</a:t>
            </a:r>
            <a:r>
              <a:rPr kumimoji="1" lang="en-US" altLang="zh-TW" sz="2000" b="1" smtClean="0">
                <a:latin typeface="Garamond" panose="02020404030301010803" pitchFamily="18" charset="0"/>
                <a:ea typeface="標楷體" panose="03000509000000000000" pitchFamily="65" charset="-120"/>
              </a:rPr>
              <a:t>《</a:t>
            </a:r>
            <a:r>
              <a:rPr kumimoji="1" lang="zh-TW" altLang="en-US" sz="2000" b="1" smtClean="0">
                <a:latin typeface="Garamond" panose="02020404030301010803" pitchFamily="18" charset="0"/>
                <a:ea typeface="標楷體" panose="03000509000000000000" pitchFamily="65" charset="-120"/>
              </a:rPr>
              <a:t>兒童書法鑑賞入門</a:t>
            </a:r>
            <a:r>
              <a:rPr kumimoji="1" lang="en-US" altLang="zh-TW" sz="2000" b="1" smtClean="0">
                <a:latin typeface="Garamond" panose="02020404030301010803" pitchFamily="18" charset="0"/>
                <a:ea typeface="標楷體" panose="03000509000000000000" pitchFamily="65" charset="-120"/>
              </a:rPr>
              <a:t>》</a:t>
            </a:r>
            <a:r>
              <a:rPr kumimoji="1" lang="zh-TW" altLang="en-US" sz="2000" b="1" smtClean="0">
                <a:latin typeface="Garamond" panose="02020404030301010803" pitchFamily="18" charset="0"/>
                <a:ea typeface="標楷體" panose="03000509000000000000" pitchFamily="65" charset="-120"/>
              </a:rPr>
              <a:t>（台北市：雄獅，</a:t>
            </a:r>
            <a:r>
              <a:rPr kumimoji="1" lang="en-US" altLang="zh-TW" sz="2000" b="1" smtClean="0">
                <a:latin typeface="Garamond" panose="02020404030301010803" pitchFamily="18" charset="0"/>
                <a:ea typeface="標楷體" panose="03000509000000000000" pitchFamily="65" charset="-120"/>
              </a:rPr>
              <a:t>2007</a:t>
            </a:r>
            <a:r>
              <a:rPr kumimoji="1" lang="zh-TW" altLang="en-US" sz="2000" b="1" smtClean="0">
                <a:latin typeface="Garamond" panose="02020404030301010803" pitchFamily="18" charset="0"/>
                <a:ea typeface="標楷體" panose="03000509000000000000" pitchFamily="65" charset="-120"/>
              </a:rPr>
              <a:t>。）</a:t>
            </a:r>
          </a:p>
          <a:p>
            <a:pPr>
              <a:lnSpc>
                <a:spcPct val="90000"/>
              </a:lnSpc>
            </a:pPr>
            <a:r>
              <a:rPr kumimoji="1" lang="zh-TW" altLang="en-US" sz="2000" b="1" smtClean="0">
                <a:latin typeface="Garamond" panose="02020404030301010803" pitchFamily="18" charset="0"/>
                <a:ea typeface="標楷體" panose="03000509000000000000" pitchFamily="65" charset="-120"/>
              </a:rPr>
              <a:t>蔡玫芬等，</a:t>
            </a:r>
            <a:r>
              <a:rPr kumimoji="1" lang="en-US" altLang="zh-TW" sz="2000" b="1" smtClean="0">
                <a:latin typeface="Garamond" panose="02020404030301010803" pitchFamily="18" charset="0"/>
                <a:ea typeface="標楷體" panose="03000509000000000000" pitchFamily="65" charset="-120"/>
              </a:rPr>
              <a:t>《</a:t>
            </a:r>
            <a:r>
              <a:rPr kumimoji="1" lang="zh-TW" altLang="en-US" sz="2000" b="1" smtClean="0">
                <a:latin typeface="Garamond" panose="02020404030301010803" pitchFamily="18" charset="0"/>
                <a:ea typeface="標楷體" panose="03000509000000000000" pitchFamily="65" charset="-120"/>
              </a:rPr>
              <a:t>精采一百：國寶總動員</a:t>
            </a:r>
            <a:r>
              <a:rPr kumimoji="1" lang="en-US" altLang="zh-TW" sz="2000" b="1" smtClean="0">
                <a:latin typeface="Garamond" panose="02020404030301010803" pitchFamily="18" charset="0"/>
                <a:ea typeface="標楷體" panose="03000509000000000000" pitchFamily="65" charset="-120"/>
              </a:rPr>
              <a:t>》</a:t>
            </a:r>
            <a:r>
              <a:rPr kumimoji="1" lang="zh-TW" altLang="en-US" sz="2000" b="1" smtClean="0">
                <a:latin typeface="Garamond" panose="02020404030301010803" pitchFamily="18" charset="0"/>
                <a:ea typeface="標楷體" panose="03000509000000000000" pitchFamily="65" charset="-120"/>
              </a:rPr>
              <a:t>（台北市：故宮博物院，</a:t>
            </a:r>
            <a:r>
              <a:rPr kumimoji="1" lang="en-US" altLang="zh-TW" sz="2000" b="1" smtClean="0">
                <a:latin typeface="Garamond" panose="02020404030301010803" pitchFamily="18" charset="0"/>
                <a:ea typeface="標楷體" panose="03000509000000000000" pitchFamily="65" charset="-120"/>
              </a:rPr>
              <a:t>2011</a:t>
            </a:r>
            <a:r>
              <a:rPr kumimoji="1" lang="zh-TW" altLang="en-US" sz="2000" b="1" smtClean="0">
                <a:latin typeface="Garamond" panose="02020404030301010803" pitchFamily="18" charset="0"/>
                <a:ea typeface="標楷體" panose="03000509000000000000" pitchFamily="65" charset="-120"/>
              </a:rPr>
              <a:t>）。</a:t>
            </a:r>
          </a:p>
          <a:p>
            <a:pPr>
              <a:lnSpc>
                <a:spcPct val="90000"/>
              </a:lnSpc>
            </a:pPr>
            <a:r>
              <a:rPr lang="zh-TW" altLang="en-US" sz="2000" b="1" smtClean="0">
                <a:latin typeface="Garamond" panose="02020404030301010803" pitchFamily="18" charset="0"/>
                <a:ea typeface="標楷體" panose="03000509000000000000" pitchFamily="65" charset="-120"/>
              </a:rPr>
              <a:t>畫家</a:t>
            </a:r>
            <a:r>
              <a:rPr lang="en-US" altLang="zh-TW" sz="2000" b="1" smtClean="0">
                <a:latin typeface="Garamond" panose="02020404030301010803" pitchFamily="18" charset="0"/>
                <a:ea typeface="標楷體" panose="03000509000000000000" pitchFamily="65" charset="-120"/>
              </a:rPr>
              <a:t>@</a:t>
            </a:r>
            <a:r>
              <a:rPr lang="zh-TW" altLang="en-US" sz="2000" b="1" smtClean="0">
                <a:latin typeface="Garamond" panose="02020404030301010803" pitchFamily="18" charset="0"/>
                <a:ea typeface="標楷體" panose="03000509000000000000" pitchFamily="65" charset="-120"/>
              </a:rPr>
              <a:t>作家，網址： </a:t>
            </a:r>
            <a:r>
              <a:rPr lang="en-US" altLang="zh-TW" sz="2000" b="1" smtClean="0">
                <a:latin typeface="Garamond" panose="02020404030301010803" pitchFamily="18" charset="0"/>
                <a:ea typeface="標楷體" panose="03000509000000000000" pitchFamily="65" charset="-120"/>
                <a:hlinkClick r:id="rId2"/>
              </a:rPr>
              <a:t>http://blog.sinovision.net/?34269</a:t>
            </a:r>
            <a:r>
              <a:rPr lang="en-US" altLang="zh-TW" sz="2000" b="1" smtClean="0">
                <a:latin typeface="Garamond" panose="02020404030301010803" pitchFamily="18" charset="0"/>
                <a:ea typeface="標楷體" panose="03000509000000000000" pitchFamily="65" charset="-120"/>
              </a:rPr>
              <a:t> </a:t>
            </a:r>
          </a:p>
          <a:p>
            <a:pPr>
              <a:lnSpc>
                <a:spcPct val="90000"/>
              </a:lnSpc>
            </a:pPr>
            <a:r>
              <a:rPr lang="zh-TW" altLang="en-US" sz="2000" b="1" smtClean="0">
                <a:latin typeface="Garamond" panose="02020404030301010803" pitchFamily="18" charset="0"/>
                <a:ea typeface="標楷體" panose="03000509000000000000" pitchFamily="65" charset="-120"/>
              </a:rPr>
              <a:t>大英百科全書，網址：</a:t>
            </a:r>
            <a:r>
              <a:rPr lang="en-US" altLang="zh-TW" sz="2000" b="1" smtClean="0">
                <a:latin typeface="Garamond" panose="02020404030301010803" pitchFamily="18" charset="0"/>
                <a:ea typeface="標楷體" panose="03000509000000000000" pitchFamily="65" charset="-120"/>
                <a:hlinkClick r:id="rId3"/>
              </a:rPr>
              <a:t>http://daying.wordpedia.com/</a:t>
            </a:r>
            <a:endParaRPr lang="en-US" altLang="zh-TW" sz="2000" b="1" smtClean="0">
              <a:latin typeface="Garamond" panose="02020404030301010803" pitchFamily="18" charset="0"/>
              <a:ea typeface="標楷體" panose="03000509000000000000" pitchFamily="65" charset="-120"/>
            </a:endParaRPr>
          </a:p>
          <a:p>
            <a:pPr>
              <a:lnSpc>
                <a:spcPct val="90000"/>
              </a:lnSpc>
            </a:pPr>
            <a:r>
              <a:rPr lang="zh-TW" altLang="en-US" sz="2000" b="1" smtClean="0">
                <a:latin typeface="Garamond" panose="02020404030301010803" pitchFamily="18" charset="0"/>
                <a:ea typeface="標楷體" panose="03000509000000000000" pitchFamily="65" charset="-120"/>
              </a:rPr>
              <a:t>香港中國文化研究院～中國的漢字與變遷，網址：</a:t>
            </a:r>
            <a:r>
              <a:rPr lang="en-US" altLang="zh-TW" sz="2000" b="1" smtClean="0">
                <a:latin typeface="Garamond" panose="02020404030301010803" pitchFamily="18" charset="0"/>
                <a:ea typeface="標楷體" panose="03000509000000000000" pitchFamily="65" charset="-120"/>
                <a:hlinkClick r:id="rId4"/>
              </a:rPr>
              <a:t>http://www.chiculture.net/0601/html/index.html</a:t>
            </a:r>
            <a:r>
              <a:rPr lang="en-US" altLang="zh-TW" sz="2000" b="1" smtClean="0">
                <a:latin typeface="Garamond" panose="02020404030301010803" pitchFamily="18" charset="0"/>
                <a:ea typeface="標楷體" panose="03000509000000000000" pitchFamily="65" charset="-120"/>
              </a:rPr>
              <a:t> </a:t>
            </a:r>
          </a:p>
          <a:p>
            <a:pPr>
              <a:lnSpc>
                <a:spcPct val="90000"/>
              </a:lnSpc>
            </a:pPr>
            <a:r>
              <a:rPr lang="zh-TW" altLang="en-US" sz="2000" b="1" smtClean="0">
                <a:latin typeface="Garamond" panose="02020404030301010803" pitchFamily="18" charset="0"/>
                <a:ea typeface="標楷體" panose="03000509000000000000" pitchFamily="65" charset="-120"/>
              </a:rPr>
              <a:t>國立故宮博物院，網址：</a:t>
            </a:r>
            <a:r>
              <a:rPr lang="en-US" altLang="zh-TW" sz="2000" b="1" smtClean="0">
                <a:latin typeface="Garamond" panose="02020404030301010803" pitchFamily="18" charset="0"/>
                <a:ea typeface="標楷體" panose="03000509000000000000" pitchFamily="65" charset="-120"/>
                <a:hlinkClick r:id="rId5"/>
              </a:rPr>
              <a:t>http://www.npm.gov.tw/</a:t>
            </a:r>
            <a:endParaRPr lang="en-US" altLang="zh-TW" sz="2000" b="1" smtClean="0">
              <a:latin typeface="Garamond" panose="02020404030301010803" pitchFamily="18" charset="0"/>
              <a:ea typeface="標楷體" panose="03000509000000000000" pitchFamily="65" charset="-120"/>
            </a:endParaRPr>
          </a:p>
          <a:p>
            <a:pPr>
              <a:lnSpc>
                <a:spcPct val="90000"/>
              </a:lnSpc>
            </a:pPr>
            <a:r>
              <a:rPr lang="zh-TW" altLang="en-US" sz="2000" b="1" smtClean="0">
                <a:latin typeface="Garamond" panose="02020404030301010803" pitchFamily="18" charset="0"/>
                <a:ea typeface="標楷體" panose="03000509000000000000" pitchFamily="65" charset="-120"/>
              </a:rPr>
              <a:t>維基百科，網址：</a:t>
            </a:r>
            <a:r>
              <a:rPr lang="en-US" altLang="zh-TW" sz="2000" b="1" smtClean="0">
                <a:latin typeface="Garamond" panose="02020404030301010803" pitchFamily="18" charset="0"/>
                <a:ea typeface="標楷體" panose="03000509000000000000" pitchFamily="65" charset="-120"/>
                <a:hlinkClick r:id="rId6"/>
              </a:rPr>
              <a:t>http://zh.wikipedia.org/</a:t>
            </a:r>
            <a:endParaRPr lang="en-US" altLang="zh-TW" sz="2000" b="1" smtClean="0">
              <a:latin typeface="Garamond" panose="02020404030301010803" pitchFamily="18" charset="0"/>
              <a:ea typeface="標楷體" panose="03000509000000000000" pitchFamily="65" charset="-120"/>
            </a:endParaRPr>
          </a:p>
          <a:p>
            <a:pPr>
              <a:lnSpc>
                <a:spcPct val="90000"/>
              </a:lnSpc>
            </a:pPr>
            <a:r>
              <a:rPr lang="zh-TW" altLang="en-US" sz="2000" b="1" smtClean="0">
                <a:latin typeface="Garamond" panose="02020404030301010803" pitchFamily="18" charset="0"/>
                <a:ea typeface="標楷體" panose="03000509000000000000" pitchFamily="65" charset="-120"/>
              </a:rPr>
              <a:t>數位化的藝術廊道，網址：</a:t>
            </a:r>
            <a:r>
              <a:rPr lang="en-US" altLang="zh-TW" sz="2000" b="1" smtClean="0">
                <a:latin typeface="Garamond" panose="02020404030301010803" pitchFamily="18" charset="0"/>
                <a:ea typeface="標楷體" panose="03000509000000000000" pitchFamily="65" charset="-120"/>
                <a:hlinkClick r:id="rId7"/>
              </a:rPr>
              <a:t>http://museum02.digitalarchives.tw/ndap/2005/ChineseArt/</a:t>
            </a:r>
            <a:endParaRPr lang="en-US" altLang="zh-TW" sz="2000" b="1" smtClean="0">
              <a:latin typeface="Garamond" panose="02020404030301010803" pitchFamily="18" charset="0"/>
              <a:ea typeface="標楷體" panose="03000509000000000000" pitchFamily="65" charset="-120"/>
            </a:endParaRPr>
          </a:p>
          <a:p>
            <a:pPr>
              <a:lnSpc>
                <a:spcPct val="90000"/>
              </a:lnSpc>
            </a:pPr>
            <a:r>
              <a:rPr lang="zh-TW" altLang="en-US" sz="2000" b="1" smtClean="0">
                <a:latin typeface="Garamond" panose="02020404030301010803" pitchFamily="18" charset="0"/>
                <a:ea typeface="標楷體" panose="03000509000000000000" pitchFamily="65" charset="-120"/>
              </a:rPr>
              <a:t>國立歷史博物館：千古一草聖～于右任的書法世界，網址：</a:t>
            </a:r>
            <a:r>
              <a:rPr lang="en-US" altLang="zh-TW" sz="2000" b="1" smtClean="0">
                <a:latin typeface="Garamond" panose="02020404030301010803" pitchFamily="18" charset="0"/>
                <a:ea typeface="標楷體" panose="03000509000000000000" pitchFamily="65" charset="-120"/>
                <a:hlinkClick r:id="rId8"/>
              </a:rPr>
              <a:t>http://webtitle.nmh.gov.tw/yuyouren/sitemap.html</a:t>
            </a:r>
            <a:r>
              <a:rPr lang="en-US" altLang="zh-TW" sz="2000" b="1" smtClean="0">
                <a:latin typeface="Garamond" panose="02020404030301010803" pitchFamily="18" charset="0"/>
                <a:ea typeface="標楷體" panose="03000509000000000000" pitchFamily="65" charset="-120"/>
              </a:rPr>
              <a:t> </a:t>
            </a:r>
          </a:p>
          <a:p>
            <a:pPr>
              <a:lnSpc>
                <a:spcPct val="90000"/>
              </a:lnSpc>
            </a:pPr>
            <a:r>
              <a:rPr kumimoji="1" lang="zh-TW" altLang="en-US" sz="2000" b="1" smtClean="0">
                <a:latin typeface="Garamond" panose="02020404030301010803" pitchFamily="18" charset="0"/>
                <a:ea typeface="標楷體" panose="03000509000000000000" pitchFamily="65" charset="-120"/>
              </a:rPr>
              <a:t>數位典藏與數位學習聯合目錄，網址：</a:t>
            </a:r>
            <a:r>
              <a:rPr kumimoji="1" lang="en-US" altLang="zh-TW" sz="2000" b="1" smtClean="0">
                <a:latin typeface="Garamond" panose="02020404030301010803" pitchFamily="18" charset="0"/>
                <a:ea typeface="標楷體" panose="03000509000000000000" pitchFamily="65" charset="-120"/>
                <a:hlinkClick r:id="rId9"/>
              </a:rPr>
              <a:t>http://catalog.digitalarchives.tw/</a:t>
            </a:r>
            <a:endParaRPr kumimoji="1" lang="en-US" altLang="zh-TW" sz="2000" b="1" smtClean="0">
              <a:latin typeface="Garamond" panose="02020404030301010803" pitchFamily="18" charset="0"/>
              <a:ea typeface="標楷體" panose="03000509000000000000" pitchFamily="65" charset="-120"/>
            </a:endParaRPr>
          </a:p>
          <a:p>
            <a:pPr>
              <a:lnSpc>
                <a:spcPct val="90000"/>
              </a:lnSpc>
            </a:pPr>
            <a:r>
              <a:rPr kumimoji="1" lang="zh-TW" altLang="en-US" sz="2000" b="1" smtClean="0">
                <a:latin typeface="Garamond" panose="02020404030301010803" pitchFamily="18" charset="0"/>
                <a:ea typeface="標楷體" panose="03000509000000000000" pitchFamily="65" charset="-120"/>
              </a:rPr>
              <a:t>書法空間，網址：</a:t>
            </a:r>
            <a:r>
              <a:rPr kumimoji="1" lang="en-US" altLang="zh-TW" sz="2000" b="1" smtClean="0">
                <a:latin typeface="Garamond" panose="02020404030301010803" pitchFamily="18" charset="0"/>
                <a:ea typeface="標楷體" panose="03000509000000000000" pitchFamily="65" charset="-120"/>
                <a:hlinkClick r:id="rId10"/>
              </a:rPr>
              <a:t>http://www.9610.com/</a:t>
            </a:r>
            <a:r>
              <a:rPr kumimoji="1" lang="en-US" altLang="zh-TW" sz="2000" b="1" smtClean="0">
                <a:latin typeface="Garamond" panose="02020404030301010803" pitchFamily="18" charset="0"/>
                <a:ea typeface="標楷體" panose="03000509000000000000" pitchFamily="65" charset="-120"/>
              </a:rPr>
              <a:t> </a:t>
            </a:r>
          </a:p>
          <a:p>
            <a:pPr>
              <a:lnSpc>
                <a:spcPct val="90000"/>
              </a:lnSpc>
            </a:pPr>
            <a:r>
              <a:rPr kumimoji="1" lang="zh-TW" altLang="en-US" sz="2000" b="1" smtClean="0">
                <a:latin typeface="Garamond" panose="02020404030301010803" pitchFamily="18" charset="0"/>
                <a:ea typeface="標楷體" panose="03000509000000000000" pitchFamily="65" charset="-120"/>
              </a:rPr>
              <a:t>中國硬筆書法在線，網址：</a:t>
            </a:r>
            <a:r>
              <a:rPr kumimoji="1" lang="en-US" altLang="zh-TW" sz="2000" b="1" smtClean="0">
                <a:ea typeface="標楷體" panose="03000509000000000000" pitchFamily="65" charset="-120"/>
                <a:hlinkClick r:id="rId11"/>
              </a:rPr>
              <a:t>http://www.yingbishufa.com/index.htm</a:t>
            </a:r>
            <a:r>
              <a:rPr kumimoji="1" lang="en-US" altLang="zh-TW" sz="2000" smtClean="0">
                <a:ea typeface="標楷體" panose="03000509000000000000" pitchFamily="65" charset="-120"/>
              </a:rPr>
              <a:t> </a:t>
            </a:r>
          </a:p>
          <a:p>
            <a:pPr>
              <a:lnSpc>
                <a:spcPct val="90000"/>
              </a:lnSpc>
            </a:pPr>
            <a:r>
              <a:rPr kumimoji="1" lang="zh-TW" altLang="en-US" sz="2000" b="1" smtClean="0">
                <a:ea typeface="標楷體" panose="03000509000000000000" pitchFamily="65" charset="-120"/>
              </a:rPr>
              <a:t>文化部，台灣大百科全書，網址：</a:t>
            </a:r>
            <a:r>
              <a:rPr kumimoji="1" lang="en-US" altLang="zh-TW" sz="2000" smtClean="0">
                <a:ea typeface="標楷體" panose="03000509000000000000" pitchFamily="65" charset="-120"/>
                <a:hlinkClick r:id="rId12"/>
              </a:rPr>
              <a:t>http://taiwanpedia.culture.tw/web/index</a:t>
            </a:r>
            <a:r>
              <a:rPr kumimoji="1" lang="en-US" altLang="zh-TW" sz="2000" smtClean="0">
                <a:ea typeface="標楷體" panose="03000509000000000000" pitchFamily="65" charset="-120"/>
              </a:rPr>
              <a:t> </a:t>
            </a:r>
            <a:endParaRPr kumimoji="1" lang="zh-TW" altLang="en-US" sz="2000" smtClean="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3" name="Picture 5" descr="黃庭堅-松風閣-書法空間"/>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3875"/>
          </a:xfrm>
          <a:prstGeom prst="rect">
            <a:avLst/>
          </a:prstGeom>
          <a:noFill/>
          <a:extLst>
            <a:ext uri="{909E8E84-426E-40DD-AFC4-6F175D3DCCD1}">
              <a14:hiddenFill xmlns:a14="http://schemas.microsoft.com/office/drawing/2010/main">
                <a:solidFill>
                  <a:srgbClr val="FFFFFF"/>
                </a:solidFill>
              </a14:hiddenFill>
            </a:ext>
          </a:extLst>
        </p:spPr>
      </p:pic>
      <p:sp>
        <p:nvSpPr>
          <p:cNvPr id="140292" name="Text Box 4"/>
          <p:cNvSpPr txBox="1">
            <a:spLocks noChangeArrowheads="1"/>
          </p:cNvSpPr>
          <p:nvPr/>
        </p:nvSpPr>
        <p:spPr bwMode="auto">
          <a:xfrm>
            <a:off x="1979613" y="2636838"/>
            <a:ext cx="5761037"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9600" b="1">
                <a:solidFill>
                  <a:schemeClr val="bg1"/>
                </a:solidFill>
                <a:ea typeface="標楷體" panose="03000509000000000000" pitchFamily="65" charset="-120"/>
              </a:rPr>
              <a:t>謝謝觀賞</a:t>
            </a:r>
          </a:p>
        </p:txBody>
      </p:sp>
      <p:sp>
        <p:nvSpPr>
          <p:cNvPr id="140294" name="Text Box 6"/>
          <p:cNvSpPr txBox="1">
            <a:spLocks noChangeArrowheads="1"/>
          </p:cNvSpPr>
          <p:nvPr/>
        </p:nvSpPr>
        <p:spPr bwMode="auto">
          <a:xfrm>
            <a:off x="4068763" y="6518275"/>
            <a:ext cx="489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1">
                <a:solidFill>
                  <a:schemeClr val="bg1"/>
                </a:solidFill>
                <a:ea typeface="標楷體" panose="03000509000000000000" pitchFamily="65" charset="-120"/>
              </a:rPr>
              <a:t>宋</a:t>
            </a:r>
            <a:r>
              <a:rPr lang="en-US" altLang="zh-TW" b="1">
                <a:solidFill>
                  <a:schemeClr val="bg1"/>
                </a:solidFill>
                <a:latin typeface="標楷體" panose="03000509000000000000" pitchFamily="65" charset="-120"/>
                <a:ea typeface="標楷體" panose="03000509000000000000" pitchFamily="65" charset="-120"/>
              </a:rPr>
              <a:t>•</a:t>
            </a:r>
            <a:r>
              <a:rPr lang="zh-TW" altLang="en-US" b="1">
                <a:solidFill>
                  <a:schemeClr val="bg1"/>
                </a:solidFill>
                <a:latin typeface="新細明體" panose="02020500000000000000" pitchFamily="18" charset="-120"/>
                <a:ea typeface="標楷體" panose="03000509000000000000" pitchFamily="65" charset="-120"/>
              </a:rPr>
              <a:t>黃庭堅，</a:t>
            </a:r>
            <a:r>
              <a:rPr lang="en-US" altLang="zh-TW" b="1">
                <a:solidFill>
                  <a:schemeClr val="bg1"/>
                </a:solidFill>
                <a:latin typeface="新細明體" panose="02020500000000000000" pitchFamily="18" charset="-120"/>
                <a:ea typeface="標楷體" panose="03000509000000000000" pitchFamily="65" charset="-120"/>
              </a:rPr>
              <a:t>〈</a:t>
            </a:r>
            <a:r>
              <a:rPr lang="zh-TW" altLang="en-US" b="1">
                <a:solidFill>
                  <a:schemeClr val="bg1"/>
                </a:solidFill>
                <a:latin typeface="新細明體" panose="02020500000000000000" pitchFamily="18" charset="-120"/>
                <a:ea typeface="標楷體" panose="03000509000000000000" pitchFamily="65" charset="-120"/>
              </a:rPr>
              <a:t>松風閣</a:t>
            </a:r>
            <a:r>
              <a:rPr lang="en-US" altLang="zh-TW" b="1">
                <a:solidFill>
                  <a:schemeClr val="bg1"/>
                </a:solidFill>
                <a:latin typeface="新細明體" panose="02020500000000000000" pitchFamily="18" charset="-120"/>
                <a:ea typeface="標楷體" panose="03000509000000000000" pitchFamily="65" charset="-120"/>
              </a:rPr>
              <a:t>〉</a:t>
            </a:r>
            <a:r>
              <a:rPr lang="zh-TW" altLang="en-US" b="1">
                <a:solidFill>
                  <a:schemeClr val="bg1"/>
                </a:solidFill>
                <a:latin typeface="新細明體" panose="02020500000000000000" pitchFamily="18" charset="-120"/>
                <a:ea typeface="標楷體" panose="03000509000000000000" pitchFamily="65" charset="-120"/>
              </a:rPr>
              <a:t>，國立故宮博物院藏</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457200" y="44450"/>
            <a:ext cx="8229600"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zh-TW" b="0" smtClean="0">
                <a:ln>
                  <a:noFill/>
                </a:ln>
                <a:solidFill>
                  <a:schemeClr val="tx1"/>
                </a:solidFill>
                <a:effectLst/>
                <a:ea typeface="華康唐風隸W5" panose="03000509000000000000" pitchFamily="65" charset="-120"/>
              </a:rPr>
              <a:t>書法發展史</a:t>
            </a:r>
          </a:p>
        </p:txBody>
      </p:sp>
      <p:sp>
        <p:nvSpPr>
          <p:cNvPr id="77828" name="Text Box 4"/>
          <p:cNvSpPr txBox="1">
            <a:spLocks noChangeArrowheads="1"/>
          </p:cNvSpPr>
          <p:nvPr/>
        </p:nvSpPr>
        <p:spPr bwMode="auto">
          <a:xfrm>
            <a:off x="5364163" y="1125538"/>
            <a:ext cx="1439862" cy="5191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2800" b="1">
                <a:latin typeface="標楷體" panose="03000509000000000000" pitchFamily="65" charset="-120"/>
                <a:ea typeface="標楷體" panose="03000509000000000000" pitchFamily="65" charset="-120"/>
              </a:rPr>
              <a:t>甲骨文</a:t>
            </a:r>
          </a:p>
        </p:txBody>
      </p:sp>
      <p:sp>
        <p:nvSpPr>
          <p:cNvPr id="77829" name="Text Box 5"/>
          <p:cNvSpPr txBox="1">
            <a:spLocks noChangeArrowheads="1"/>
          </p:cNvSpPr>
          <p:nvPr/>
        </p:nvSpPr>
        <p:spPr bwMode="auto">
          <a:xfrm>
            <a:off x="4787900" y="2060575"/>
            <a:ext cx="2592388" cy="519113"/>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0" lang="zh-TW" altLang="en-US" sz="2800" b="1">
                <a:ea typeface="標楷體" panose="03000509000000000000" pitchFamily="65" charset="-120"/>
              </a:rPr>
              <a:t>金文、鐘鼎文</a:t>
            </a:r>
          </a:p>
        </p:txBody>
      </p:sp>
      <p:sp>
        <p:nvSpPr>
          <p:cNvPr id="77830" name="Text Box 6"/>
          <p:cNvSpPr txBox="1">
            <a:spLocks noChangeArrowheads="1"/>
          </p:cNvSpPr>
          <p:nvPr/>
        </p:nvSpPr>
        <p:spPr bwMode="auto">
          <a:xfrm>
            <a:off x="2916238" y="3141663"/>
            <a:ext cx="3455987" cy="519112"/>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2800" b="1">
                <a:ea typeface="標楷體" panose="03000509000000000000" pitchFamily="65" charset="-120"/>
              </a:rPr>
              <a:t>石鼓文、籀文、大篆</a:t>
            </a:r>
          </a:p>
        </p:txBody>
      </p:sp>
      <p:sp>
        <p:nvSpPr>
          <p:cNvPr id="77831" name="Text Box 7"/>
          <p:cNvSpPr txBox="1">
            <a:spLocks noChangeArrowheads="1"/>
          </p:cNvSpPr>
          <p:nvPr/>
        </p:nvSpPr>
        <p:spPr bwMode="auto">
          <a:xfrm>
            <a:off x="1258888" y="1196975"/>
            <a:ext cx="1584325" cy="4572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2400" b="1">
                <a:ea typeface="標楷體" panose="03000509000000000000" pitchFamily="65" charset="-120"/>
              </a:rPr>
              <a:t>商代</a:t>
            </a:r>
          </a:p>
        </p:txBody>
      </p:sp>
      <p:sp>
        <p:nvSpPr>
          <p:cNvPr id="77832" name="Text Box 8"/>
          <p:cNvSpPr txBox="1">
            <a:spLocks noChangeArrowheads="1"/>
          </p:cNvSpPr>
          <p:nvPr/>
        </p:nvSpPr>
        <p:spPr bwMode="auto">
          <a:xfrm>
            <a:off x="1258888" y="2060575"/>
            <a:ext cx="1584325" cy="4572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2400" b="1">
                <a:ea typeface="標楷體" panose="03000509000000000000" pitchFamily="65" charset="-120"/>
              </a:rPr>
              <a:t>西周</a:t>
            </a:r>
          </a:p>
        </p:txBody>
      </p:sp>
      <p:sp>
        <p:nvSpPr>
          <p:cNvPr id="77833" name="Text Box 9"/>
          <p:cNvSpPr txBox="1">
            <a:spLocks noChangeArrowheads="1"/>
          </p:cNvSpPr>
          <p:nvPr/>
        </p:nvSpPr>
        <p:spPr bwMode="auto">
          <a:xfrm>
            <a:off x="1258888" y="3141663"/>
            <a:ext cx="1584325" cy="4572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2400" b="1">
                <a:ea typeface="標楷體" panose="03000509000000000000" pitchFamily="65" charset="-120"/>
              </a:rPr>
              <a:t>春秋戰國</a:t>
            </a:r>
          </a:p>
        </p:txBody>
      </p:sp>
      <p:sp>
        <p:nvSpPr>
          <p:cNvPr id="77834" name="Text Box 10"/>
          <p:cNvSpPr txBox="1">
            <a:spLocks noChangeArrowheads="1"/>
          </p:cNvSpPr>
          <p:nvPr/>
        </p:nvSpPr>
        <p:spPr bwMode="auto">
          <a:xfrm>
            <a:off x="1258888" y="4149725"/>
            <a:ext cx="1584325" cy="4572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2400" b="1">
                <a:ea typeface="標楷體" panose="03000509000000000000" pitchFamily="65" charset="-120"/>
              </a:rPr>
              <a:t>秦代</a:t>
            </a:r>
          </a:p>
        </p:txBody>
      </p:sp>
      <p:sp>
        <p:nvSpPr>
          <p:cNvPr id="77836" name="Text Box 12"/>
          <p:cNvSpPr txBox="1">
            <a:spLocks noChangeArrowheads="1"/>
          </p:cNvSpPr>
          <p:nvPr/>
        </p:nvSpPr>
        <p:spPr bwMode="auto">
          <a:xfrm>
            <a:off x="6443663" y="3141663"/>
            <a:ext cx="2376487" cy="519112"/>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2800" b="1">
                <a:ea typeface="標楷體" panose="03000509000000000000" pitchFamily="65" charset="-120"/>
              </a:rPr>
              <a:t>蝌蚪文、古文</a:t>
            </a:r>
          </a:p>
        </p:txBody>
      </p:sp>
      <p:sp>
        <p:nvSpPr>
          <p:cNvPr id="77837" name="Text Box 13"/>
          <p:cNvSpPr txBox="1">
            <a:spLocks noChangeArrowheads="1"/>
          </p:cNvSpPr>
          <p:nvPr/>
        </p:nvSpPr>
        <p:spPr bwMode="auto">
          <a:xfrm>
            <a:off x="4356100" y="4076700"/>
            <a:ext cx="1079500" cy="519113"/>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2800" b="1">
                <a:ea typeface="標楷體" panose="03000509000000000000" pitchFamily="65" charset="-120"/>
              </a:rPr>
              <a:t>小篆</a:t>
            </a:r>
          </a:p>
        </p:txBody>
      </p:sp>
      <p:sp>
        <p:nvSpPr>
          <p:cNvPr id="77838" name="Text Box 14"/>
          <p:cNvSpPr txBox="1">
            <a:spLocks noChangeArrowheads="1"/>
          </p:cNvSpPr>
          <p:nvPr/>
        </p:nvSpPr>
        <p:spPr bwMode="auto">
          <a:xfrm>
            <a:off x="4356100" y="4997450"/>
            <a:ext cx="1079500" cy="519113"/>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2800" b="1">
                <a:solidFill>
                  <a:schemeClr val="bg1"/>
                </a:solidFill>
                <a:ea typeface="標楷體" panose="03000509000000000000" pitchFamily="65" charset="-120"/>
              </a:rPr>
              <a:t>隸書</a:t>
            </a:r>
          </a:p>
        </p:txBody>
      </p:sp>
      <p:sp>
        <p:nvSpPr>
          <p:cNvPr id="77839" name="Text Box 15"/>
          <p:cNvSpPr txBox="1">
            <a:spLocks noChangeArrowheads="1"/>
          </p:cNvSpPr>
          <p:nvPr/>
        </p:nvSpPr>
        <p:spPr bwMode="auto">
          <a:xfrm>
            <a:off x="3203575" y="5934075"/>
            <a:ext cx="3600450" cy="51911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2800" b="1">
                <a:ea typeface="標楷體" panose="03000509000000000000" pitchFamily="65" charset="-120"/>
              </a:rPr>
              <a:t>楷書、草書、行書</a:t>
            </a:r>
          </a:p>
        </p:txBody>
      </p:sp>
      <p:sp>
        <p:nvSpPr>
          <p:cNvPr id="77840" name="Line 16"/>
          <p:cNvSpPr>
            <a:spLocks noChangeShapeType="1"/>
          </p:cNvSpPr>
          <p:nvPr/>
        </p:nvSpPr>
        <p:spPr bwMode="auto">
          <a:xfrm>
            <a:off x="4859338" y="3716338"/>
            <a:ext cx="0" cy="288925"/>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7841" name="Line 17"/>
          <p:cNvSpPr>
            <a:spLocks noChangeShapeType="1"/>
          </p:cNvSpPr>
          <p:nvPr/>
        </p:nvSpPr>
        <p:spPr bwMode="auto">
          <a:xfrm>
            <a:off x="6084888" y="1700213"/>
            <a:ext cx="0" cy="288925"/>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7842" name="Line 18"/>
          <p:cNvSpPr>
            <a:spLocks noChangeShapeType="1"/>
          </p:cNvSpPr>
          <p:nvPr/>
        </p:nvSpPr>
        <p:spPr bwMode="auto">
          <a:xfrm flipH="1">
            <a:off x="5003800" y="2636838"/>
            <a:ext cx="288925" cy="360362"/>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7843" name="Line 19"/>
          <p:cNvSpPr>
            <a:spLocks noChangeShapeType="1"/>
          </p:cNvSpPr>
          <p:nvPr/>
        </p:nvSpPr>
        <p:spPr bwMode="auto">
          <a:xfrm>
            <a:off x="7162800" y="2636838"/>
            <a:ext cx="288925" cy="360362"/>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7844" name="Line 20"/>
          <p:cNvSpPr>
            <a:spLocks noChangeShapeType="1"/>
          </p:cNvSpPr>
          <p:nvPr/>
        </p:nvSpPr>
        <p:spPr bwMode="auto">
          <a:xfrm>
            <a:off x="4932363" y="4652963"/>
            <a:ext cx="0" cy="288925"/>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7845" name="Line 21"/>
          <p:cNvSpPr>
            <a:spLocks noChangeShapeType="1"/>
          </p:cNvSpPr>
          <p:nvPr/>
        </p:nvSpPr>
        <p:spPr bwMode="auto">
          <a:xfrm>
            <a:off x="4932363" y="5588000"/>
            <a:ext cx="0" cy="288925"/>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7846" name="Text Box 22"/>
          <p:cNvSpPr txBox="1">
            <a:spLocks noChangeArrowheads="1"/>
          </p:cNvSpPr>
          <p:nvPr/>
        </p:nvSpPr>
        <p:spPr bwMode="auto">
          <a:xfrm>
            <a:off x="1258888" y="5013325"/>
            <a:ext cx="1584325" cy="4572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2400" b="1">
                <a:ea typeface="標楷體" panose="03000509000000000000" pitchFamily="65" charset="-120"/>
              </a:rPr>
              <a:t>秦、漢</a:t>
            </a:r>
          </a:p>
        </p:txBody>
      </p:sp>
      <p:sp>
        <p:nvSpPr>
          <p:cNvPr id="77847" name="Text Box 23"/>
          <p:cNvSpPr txBox="1">
            <a:spLocks noChangeArrowheads="1"/>
          </p:cNvSpPr>
          <p:nvPr/>
        </p:nvSpPr>
        <p:spPr bwMode="auto">
          <a:xfrm>
            <a:off x="1331913" y="5949950"/>
            <a:ext cx="1584325" cy="4572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2400" b="1">
                <a:ea typeface="標楷體" panose="03000509000000000000" pitchFamily="65" charset="-120"/>
              </a:rPr>
              <a:t>東漢以後</a:t>
            </a:r>
          </a:p>
        </p:txBody>
      </p:sp>
      <p:sp>
        <p:nvSpPr>
          <p:cNvPr id="77848" name="Text Box 24"/>
          <p:cNvSpPr txBox="1">
            <a:spLocks noChangeArrowheads="1"/>
          </p:cNvSpPr>
          <p:nvPr/>
        </p:nvSpPr>
        <p:spPr bwMode="auto">
          <a:xfrm>
            <a:off x="5292725" y="4060825"/>
            <a:ext cx="25193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800" b="1">
                <a:ea typeface="標楷體" panose="03000509000000000000" pitchFamily="65" charset="-120"/>
              </a:rPr>
              <a:t>（李斯所創）</a:t>
            </a:r>
          </a:p>
        </p:txBody>
      </p:sp>
      <p:sp>
        <p:nvSpPr>
          <p:cNvPr id="77849" name="Text Box 25"/>
          <p:cNvSpPr txBox="1">
            <a:spLocks noChangeArrowheads="1"/>
          </p:cNvSpPr>
          <p:nvPr/>
        </p:nvSpPr>
        <p:spPr bwMode="auto">
          <a:xfrm>
            <a:off x="5259388" y="4964113"/>
            <a:ext cx="2552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800" b="1">
                <a:ea typeface="標楷體" panose="03000509000000000000" pitchFamily="65" charset="-120"/>
              </a:rPr>
              <a:t>（程邈所創）</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57200" y="706438"/>
            <a:ext cx="8291513" cy="1570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zh-TW" sz="9600" smtClean="0">
                <a:ln>
                  <a:noFill/>
                </a:ln>
                <a:solidFill>
                  <a:schemeClr val="tx1"/>
                </a:solidFill>
                <a:effectLst/>
                <a:ea typeface="華康新篆體" panose="030F0509000000000000" pitchFamily="65" charset="-120"/>
              </a:rPr>
              <a:t>篆書～甲骨文</a:t>
            </a:r>
          </a:p>
        </p:txBody>
      </p:sp>
      <p:pic>
        <p:nvPicPr>
          <p:cNvPr id="78852" name="Picture 4" descr="d1-故宮博物院"/>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2565400"/>
            <a:ext cx="8893175" cy="2232025"/>
          </a:xfrm>
          <a:prstGeom prst="rect">
            <a:avLst/>
          </a:prstGeom>
          <a:noFill/>
          <a:extLst>
            <a:ext uri="{909E8E84-426E-40DD-AFC4-6F175D3DCCD1}">
              <a14:hiddenFill xmlns:a14="http://schemas.microsoft.com/office/drawing/2010/main">
                <a:solidFill>
                  <a:srgbClr val="FFFFFF"/>
                </a:solidFill>
              </a14:hiddenFill>
            </a:ext>
          </a:extLst>
        </p:spPr>
      </p:pic>
      <p:sp>
        <p:nvSpPr>
          <p:cNvPr id="78853" name="Text Box 5"/>
          <p:cNvSpPr txBox="1">
            <a:spLocks noChangeArrowheads="1"/>
          </p:cNvSpPr>
          <p:nvPr/>
        </p:nvSpPr>
        <p:spPr bwMode="auto">
          <a:xfrm>
            <a:off x="2987675" y="5300663"/>
            <a:ext cx="3455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400">
                <a:ea typeface="華康新篆體" panose="030F0509000000000000" pitchFamily="65" charset="-120"/>
              </a:rPr>
              <a:t>圖片：故宮博物院製作</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zh-TW" sz="5400" b="0" smtClean="0">
                <a:ln>
                  <a:noFill/>
                </a:ln>
                <a:solidFill>
                  <a:schemeClr val="tx1"/>
                </a:solidFill>
                <a:effectLst/>
                <a:ea typeface="華康唐風隸W5" panose="03000509000000000000" pitchFamily="65" charset="-120"/>
              </a:rPr>
              <a:t>甲骨文的小檔案</a:t>
            </a:r>
          </a:p>
        </p:txBody>
      </p:sp>
      <p:sp>
        <p:nvSpPr>
          <p:cNvPr id="63491" name="Rectangle 3"/>
          <p:cNvSpPr>
            <a:spLocks noGrp="1"/>
          </p:cNvSpPr>
          <p:nvPr>
            <p:ph type="body" idx="1"/>
          </p:nvPr>
        </p:nvSpPr>
        <p:spPr>
          <a:xfrm>
            <a:off x="457200" y="1600200"/>
            <a:ext cx="8362950" cy="4525963"/>
          </a:xfrm>
        </p:spPr>
        <p:txBody>
          <a:bodyPr/>
          <a:lstStyle/>
          <a:p>
            <a:pPr marL="631825" indent="-631825">
              <a:lnSpc>
                <a:spcPct val="120000"/>
              </a:lnSpc>
              <a:buFont typeface="Wingdings 2" panose="05020102010507070707" pitchFamily="18" charset="2"/>
              <a:buNone/>
            </a:pPr>
            <a:r>
              <a:rPr lang="en-US" altLang="zh-TW" sz="2800" b="1" smtClean="0">
                <a:ea typeface="標楷體" panose="03000509000000000000" pitchFamily="65" charset="-120"/>
              </a:rPr>
              <a:t>1</a:t>
            </a:r>
            <a:r>
              <a:rPr lang="zh-TW" altLang="en-US" sz="2800" b="1" smtClean="0">
                <a:ea typeface="標楷體" panose="03000509000000000000" pitchFamily="65" charset="-120"/>
              </a:rPr>
              <a:t>、殷商時期的文字，約</a:t>
            </a:r>
            <a:r>
              <a:rPr lang="en-US" altLang="zh-TW" sz="2800" b="1" smtClean="0">
                <a:ea typeface="標楷體" panose="03000509000000000000" pitchFamily="65" charset="-120"/>
              </a:rPr>
              <a:t>3400</a:t>
            </a:r>
            <a:r>
              <a:rPr lang="zh-TW" altLang="en-US" sz="2800" b="1" smtClean="0">
                <a:ea typeface="標楷體" panose="03000509000000000000" pitchFamily="65" charset="-120"/>
              </a:rPr>
              <a:t>年前。</a:t>
            </a:r>
          </a:p>
          <a:p>
            <a:pPr marL="631825" indent="-631825">
              <a:lnSpc>
                <a:spcPct val="120000"/>
              </a:lnSpc>
              <a:buFont typeface="Wingdings 2" panose="05020102010507070707" pitchFamily="18" charset="2"/>
              <a:buNone/>
            </a:pPr>
            <a:r>
              <a:rPr lang="zh-TW" altLang="en-US" sz="2800" b="1" smtClean="0">
                <a:ea typeface="標楷體" panose="03000509000000000000" pitchFamily="65" charset="-120"/>
              </a:rPr>
              <a:t>       是目前發現最早之文字。並已具備六書原則。</a:t>
            </a:r>
          </a:p>
          <a:p>
            <a:pPr marL="631825" indent="-631825">
              <a:lnSpc>
                <a:spcPct val="120000"/>
              </a:lnSpc>
              <a:buFont typeface="Wingdings 2" panose="05020102010507070707" pitchFamily="18" charset="2"/>
              <a:buNone/>
            </a:pPr>
            <a:r>
              <a:rPr lang="en-US" altLang="zh-TW" sz="2800" b="1" smtClean="0">
                <a:ea typeface="標楷體" panose="03000509000000000000" pitchFamily="65" charset="-120"/>
              </a:rPr>
              <a:t>2</a:t>
            </a:r>
            <a:r>
              <a:rPr lang="zh-TW" altLang="en-US" sz="2800" b="1" smtClean="0">
                <a:ea typeface="標楷體" panose="03000509000000000000" pitchFamily="65" charset="-120"/>
              </a:rPr>
              <a:t>、鐫刻在龜「甲」和獸「骨」之上，故名。</a:t>
            </a:r>
          </a:p>
          <a:p>
            <a:pPr marL="631825" indent="-631825">
              <a:lnSpc>
                <a:spcPct val="120000"/>
              </a:lnSpc>
              <a:buFont typeface="Wingdings 2" panose="05020102010507070707" pitchFamily="18" charset="2"/>
              <a:buNone/>
            </a:pPr>
            <a:r>
              <a:rPr lang="en-US" altLang="zh-TW" sz="2800" b="1" smtClean="0">
                <a:ea typeface="標楷體" panose="03000509000000000000" pitchFamily="65" charset="-120"/>
              </a:rPr>
              <a:t>3</a:t>
            </a:r>
            <a:r>
              <a:rPr lang="zh-TW" altLang="en-US" sz="2800" b="1" smtClean="0">
                <a:ea typeface="標楷體" panose="03000509000000000000" pitchFamily="65" charset="-120"/>
              </a:rPr>
              <a:t>、甲骨文內容主要是祭祀活動祈禱辭，或是 和占卜吉凶有關的祭祀文字。</a:t>
            </a:r>
          </a:p>
          <a:p>
            <a:pPr marL="631825" indent="-631825">
              <a:lnSpc>
                <a:spcPct val="120000"/>
              </a:lnSpc>
              <a:buFont typeface="Wingdings 2" panose="05020102010507070707" pitchFamily="18" charset="2"/>
              <a:buNone/>
            </a:pPr>
            <a:r>
              <a:rPr lang="en-US" altLang="zh-TW" sz="2800" b="1" smtClean="0">
                <a:ea typeface="標楷體" panose="03000509000000000000" pitchFamily="65" charset="-120"/>
              </a:rPr>
              <a:t>4</a:t>
            </a:r>
            <a:r>
              <a:rPr lang="zh-TW" altLang="en-US" sz="2800" b="1" smtClean="0">
                <a:ea typeface="標楷體" panose="03000509000000000000" pitchFamily="65" charset="-120"/>
              </a:rPr>
              <a:t>、清末在河南省安陽縣被發現。</a:t>
            </a:r>
          </a:p>
          <a:p>
            <a:pPr marL="631825" indent="-631825">
              <a:lnSpc>
                <a:spcPct val="120000"/>
              </a:lnSpc>
              <a:buFont typeface="Wingdings 2" panose="05020102010507070707" pitchFamily="18" charset="2"/>
              <a:buNone/>
            </a:pPr>
            <a:r>
              <a:rPr lang="en-US" altLang="zh-TW" sz="2800" b="1" smtClean="0">
                <a:ea typeface="標楷體" panose="03000509000000000000" pitchFamily="65" charset="-120"/>
              </a:rPr>
              <a:t>5</a:t>
            </a:r>
            <a:r>
              <a:rPr lang="zh-TW" altLang="en-US" sz="2800" b="1" smtClean="0">
                <a:ea typeface="標楷體" panose="03000509000000000000" pitchFamily="65" charset="-120"/>
              </a:rPr>
              <a:t>、甲骨文的龜甲中有發現用毛筆書寫的字跡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elcome">
  <a:themeElements>
    <a:clrScheme name="Welcome">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E78707"/>
      </a:hlink>
      <a:folHlink>
        <a:srgbClr val="C618BA"/>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elcome">
      <a:fillStyleLst>
        <a:solidFill>
          <a:schemeClr val="phClr">
            <a:tint val="100000"/>
            <a:shade val="100000"/>
            <a:hueMod val="100000"/>
            <a:satMod val="150000"/>
          </a:schemeClr>
        </a:solidFill>
        <a:gradFill rotWithShape="1">
          <a:gsLst>
            <a:gs pos="0">
              <a:schemeClr val="phClr">
                <a:tint val="10000"/>
                <a:shade val="100000"/>
                <a:hueMod val="100000"/>
                <a:satMod val="1000000"/>
              </a:schemeClr>
            </a:gs>
            <a:gs pos="100000">
              <a:schemeClr val="phClr">
                <a:tint val="100000"/>
                <a:shade val="100000"/>
                <a:hueMod val="100000"/>
                <a:satMod val="300000"/>
              </a:schemeClr>
            </a:gs>
          </a:gsLst>
          <a:lin ang="16200000" scaled="1"/>
        </a:gradFill>
        <a:gradFill flip="none" rotWithShape="1">
          <a:gsLst>
            <a:gs pos="0">
              <a:schemeClr val="phClr">
                <a:tint val="70000"/>
              </a:schemeClr>
            </a:gs>
            <a:gs pos="30000">
              <a:schemeClr val="phClr">
                <a:tint val="90000"/>
              </a:schemeClr>
            </a:gs>
            <a:gs pos="88000">
              <a:schemeClr val="phClr">
                <a:shade val="30000"/>
              </a:schemeClr>
            </a:gs>
            <a:gs pos="100000">
              <a:schemeClr val="phClr">
                <a:shade val="20000"/>
              </a:schemeClr>
            </a:gs>
          </a:gsLst>
          <a:lin ang="5400000" scaled="1"/>
          <a:tileRect/>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outerShdw blurRad="39000" dist="25400" dir="5400000">
              <a:srgbClr val="000000">
                <a:alpha val="40000"/>
              </a:srgbClr>
            </a:outerShdw>
          </a:effectLst>
        </a:effectStyle>
        <a:effectStyle>
          <a:effectLst>
            <a:outerShdw blurRad="39000" dist="25400" dir="5400000">
              <a:srgbClr val="000000">
                <a:alpha val="30000"/>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Template>
  <TotalTime>2475</TotalTime>
  <Words>4515</Words>
  <Application>Microsoft Office PowerPoint</Application>
  <PresentationFormat>如螢幕大小 (4:3)</PresentationFormat>
  <Paragraphs>297</Paragraphs>
  <Slides>67</Slides>
  <Notes>1</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67</vt:i4>
      </vt:variant>
    </vt:vector>
  </HeadingPairs>
  <TitlesOfParts>
    <vt:vector size="80" baseType="lpstr">
      <vt:lpstr>宋体</vt:lpstr>
      <vt:lpstr>華康唐風隸W5</vt:lpstr>
      <vt:lpstr>華康新篆體</vt:lpstr>
      <vt:lpstr>微軟正黑體</vt:lpstr>
      <vt:lpstr>新細明體</vt:lpstr>
      <vt:lpstr>標楷體</vt:lpstr>
      <vt:lpstr>Arial</vt:lpstr>
      <vt:lpstr>Book Antiqua</vt:lpstr>
      <vt:lpstr>Calibri</vt:lpstr>
      <vt:lpstr>Cambria</vt:lpstr>
      <vt:lpstr>Garamond</vt:lpstr>
      <vt:lpstr>Wingdings 2</vt:lpstr>
      <vt:lpstr>Welcome</vt:lpstr>
      <vt:lpstr>中國歷代字體演變 與書法欣賞</vt:lpstr>
      <vt:lpstr>一、文字起源的傳說</vt:lpstr>
      <vt:lpstr>PowerPoint 簡報</vt:lpstr>
      <vt:lpstr>PowerPoint 簡報</vt:lpstr>
      <vt:lpstr>PowerPoint 簡報</vt:lpstr>
      <vt:lpstr>二、書法發展史與書體介紹</vt:lpstr>
      <vt:lpstr>書法發展史</vt:lpstr>
      <vt:lpstr>篆書～甲骨文</vt:lpstr>
      <vt:lpstr>甲骨文的小檔案</vt:lpstr>
      <vt:lpstr>甲骨文的發現經過</vt:lpstr>
      <vt:lpstr>PowerPoint 簡報</vt:lpstr>
      <vt:lpstr>PowerPoint 簡報</vt:lpstr>
      <vt:lpstr>PowerPoint 簡報</vt:lpstr>
      <vt:lpstr>PowerPoint 簡報</vt:lpstr>
      <vt:lpstr>篆書～金文</vt:lpstr>
      <vt:lpstr>金文小檔案</vt:lpstr>
      <vt:lpstr>PowerPoint 簡報</vt:lpstr>
      <vt:lpstr>PowerPoint 簡報</vt:lpstr>
      <vt:lpstr>PowerPoint 簡報</vt:lpstr>
      <vt:lpstr>大 篆石鼓文 籀 文</vt:lpstr>
      <vt:lpstr>PowerPoint 簡報</vt:lpstr>
      <vt:lpstr>PowerPoint 簡報</vt:lpstr>
      <vt:lpstr>蝌蚪文 古 文</vt:lpstr>
      <vt:lpstr>PowerPoint 簡報</vt:lpstr>
      <vt:lpstr>PowerPoint 簡報</vt:lpstr>
      <vt:lpstr>篆書～小篆</vt:lpstr>
      <vt:lpstr>小篆介紹</vt:lpstr>
      <vt:lpstr>PowerPoint 簡報</vt:lpstr>
      <vt:lpstr>隸 書</vt:lpstr>
      <vt:lpstr>隸書小檔案</vt:lpstr>
      <vt:lpstr>隸書的特點～蠶頭雁尾</vt:lpstr>
      <vt:lpstr>隸書的特點～一波三折</vt:lpstr>
      <vt:lpstr>PowerPoint 簡報</vt:lpstr>
      <vt:lpstr>PowerPoint 簡報</vt:lpstr>
      <vt:lpstr>草書</vt:lpstr>
      <vt:lpstr>草書小檔案</vt:lpstr>
      <vt:lpstr>PowerPoint 簡報</vt:lpstr>
      <vt:lpstr>PowerPoint 簡報</vt:lpstr>
      <vt:lpstr>草書～一筆書</vt:lpstr>
      <vt:lpstr>PowerPoint 簡報</vt:lpstr>
      <vt:lpstr>PowerPoint 簡報</vt:lpstr>
      <vt:lpstr>PowerPoint 簡報</vt:lpstr>
      <vt:lpstr>行書</vt:lpstr>
      <vt:lpstr>行書小檔案</vt:lpstr>
      <vt:lpstr>PowerPoint 簡報</vt:lpstr>
      <vt:lpstr>PowerPoint 簡報</vt:lpstr>
      <vt:lpstr>PowerPoint 簡報</vt:lpstr>
      <vt:lpstr>PowerPoint 簡報</vt:lpstr>
      <vt:lpstr>PowerPoint 簡報</vt:lpstr>
      <vt:lpstr>PowerPoint 簡報</vt:lpstr>
      <vt:lpstr>楷書</vt:lpstr>
      <vt:lpstr>楷書小檔案</vt:lpstr>
      <vt:lpstr>PowerPoint 簡報</vt:lpstr>
      <vt:lpstr>PowerPoint 簡報</vt:lpstr>
      <vt:lpstr>PowerPoint 簡報</vt:lpstr>
      <vt:lpstr>三、小小測驗</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引用資料來源</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烏山頭水庫</dc:title>
  <dc:creator>yhon</dc:creator>
  <cp:lastModifiedBy>panda</cp:lastModifiedBy>
  <cp:revision>180</cp:revision>
  <dcterms:created xsi:type="dcterms:W3CDTF">2010-07-31T08:03:25Z</dcterms:created>
  <dcterms:modified xsi:type="dcterms:W3CDTF">2016-09-12T13:50:12Z</dcterms:modified>
</cp:coreProperties>
</file>