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637" r:id="rId2"/>
    <p:sldId id="579" r:id="rId3"/>
    <p:sldId id="583" r:id="rId4"/>
    <p:sldId id="640" r:id="rId5"/>
    <p:sldId id="641" r:id="rId6"/>
    <p:sldId id="656" r:id="rId7"/>
    <p:sldId id="644" r:id="rId8"/>
    <p:sldId id="657" r:id="rId9"/>
    <p:sldId id="658" r:id="rId10"/>
    <p:sldId id="659" r:id="rId11"/>
    <p:sldId id="660" r:id="rId12"/>
    <p:sldId id="661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標楷體" panose="03000509000000000000" pitchFamily="65" charset="-120"/>
      <p:regular r:id="rId19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DF6"/>
    <a:srgbClr val="D3EDFB"/>
    <a:srgbClr val="F4E4CB"/>
    <a:srgbClr val="F2901D"/>
    <a:srgbClr val="F7931D"/>
    <a:srgbClr val="FFA861"/>
    <a:srgbClr val="EB9C50"/>
    <a:srgbClr val="F39800"/>
    <a:srgbClr val="F0A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2804" autoAdjust="0"/>
  </p:normalViewPr>
  <p:slideViewPr>
    <p:cSldViewPr>
      <p:cViewPr>
        <p:scale>
          <a:sx n="66" d="100"/>
          <a:sy n="66" d="100"/>
        </p:scale>
        <p:origin x="-148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8D18E-4F16-469D-934B-B6D7926DD031}" type="datetimeFigureOut">
              <a:rPr lang="zh-TW" altLang="en-US" smtClean="0"/>
              <a:t>2019/7/11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F97D3-1883-4BE2-9CD1-4EEE1CD74C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5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0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7650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14288"/>
            <a:ext cx="9144000" cy="6859587"/>
            <a:chOff x="0" y="-1"/>
            <a:chExt cx="5760" cy="4321"/>
          </a:xfrm>
        </p:grpSpPr>
        <p:pic>
          <p:nvPicPr>
            <p:cNvPr id="1027" name="Picture 8" descr="abc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" name="Rectangle 9">
              <a:hlinkClick r:id="" action="ppaction://hlinkshowjump?jump=previousslide"/>
            </p:cNvPr>
            <p:cNvSpPr>
              <a:spLocks noChangeArrowheads="1"/>
            </p:cNvSpPr>
            <p:nvPr userDrawn="1"/>
          </p:nvSpPr>
          <p:spPr bwMode="auto">
            <a:xfrm rot="-686268">
              <a:off x="5051" y="332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1029" name="Rectangle 10">
              <a:hlinkClick r:id="" action="ppaction://hlinkshowjump?jump=nextslide"/>
            </p:cNvPr>
            <p:cNvSpPr>
              <a:spLocks noChangeArrowheads="1"/>
            </p:cNvSpPr>
            <p:nvPr userDrawn="1"/>
          </p:nvSpPr>
          <p:spPr bwMode="auto">
            <a:xfrm rot="669763">
              <a:off x="4921" y="366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1030" name="Rectangle 11">
              <a:hlinkClick r:id="" action="ppaction://hlinkshowjump?jump=endshow"/>
            </p:cNvPr>
            <p:cNvSpPr>
              <a:spLocks noChangeArrowheads="1"/>
            </p:cNvSpPr>
            <p:nvPr userDrawn="1"/>
          </p:nvSpPr>
          <p:spPr bwMode="auto">
            <a:xfrm>
              <a:off x="5375" y="397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../../../&#24433;&#38899;&#36039;&#28304;/&#21205;&#30059;/&#31532;3&#31456;/3&#19978;ch3&#21776;&#19977;&#34255;&#22823;&#25136;&#28779;&#28976;&#23665;.exe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4433;&#38899;&#36039;&#28304;/&#24433;&#29255;/&#31532;3&#31456;/3&#19978;3-3&#35036;&#20805;-&#36896;&#22411;&#27683;&#29699;.wmv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../../../&#24433;&#38899;&#36039;&#28304;/&#24433;&#29255;/&#31532;3&#31456;/3&#19978;3-3&#21205;&#25163;&#20570;-&#28404;&#31649;&#28779;&#31661;.wmv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../../../&#24433;&#38899;&#36039;&#28304;/&#24433;&#29255;/&#31532;3&#31456;/3&#19978;3-3&#31354;&#27683;&#21644;&#39080;-&#35079;&#32722;&#31687;.wmv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../&#24433;&#38899;&#36039;&#28304;/&#24433;&#29255;/&#31532;3&#31456;/3&#19978;3-3&#35036;&#20805;-&#27683;&#29699;&#28779;&#31661;.wmv" TargetMode="Externa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../../../&#24433;&#38899;&#36039;&#28304;/&#24433;&#29255;/&#31532;3&#31456;/3&#19978;3-3&#35036;&#20805;-&#39080;&#31631;&#28858;&#20160;&#40636;&#33021;&#39131;.wmv" TargetMode="External"/><Relationship Id="rId3" Type="http://schemas.openxmlformats.org/officeDocument/2006/relationships/image" Target="../media/image18.png"/><Relationship Id="rId7" Type="http://schemas.openxmlformats.org/officeDocument/2006/relationships/hyperlink" Target="../../../&#24433;&#38899;&#36039;&#28304;/&#24433;&#29255;/&#31532;3&#31456;/3&#19978;3-3&#33274;&#28771;Hi&#36215;&#20358;-&#30707;&#38272;&#22283;&#38555;&#39080;&#31631;&#31680;.wmv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../&#24433;&#38899;&#36039;&#28304;/&#21205;&#30059;/&#31532;3&#31456;/3&#19978;ch3&#39080;&#31631;.exe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-92946" y="-13692"/>
            <a:ext cx="9329893" cy="6885384"/>
            <a:chOff x="3573" y="0"/>
            <a:chExt cx="10000952" cy="6917497"/>
          </a:xfrm>
        </p:grpSpPr>
        <p:pic>
          <p:nvPicPr>
            <p:cNvPr id="1026" name="Picture 2" descr="C:\Users\user\Desktop\1-0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" y="0"/>
              <a:ext cx="5000476" cy="69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4049" y="86"/>
              <a:ext cx="5000476" cy="691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Box 13">
            <a:extLst>
              <a:ext uri="{FF2B5EF4-FFF2-40B4-BE49-F238E27FC236}">
                <a16:creationId xmlns:a16="http://schemas.microsoft.com/office/drawing/2014/main" xmlns="" id="{92A892A5-5EAF-40A6-BDA0-323D140F8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369" y="0"/>
            <a:ext cx="1259632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P48-49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772400" y="4900613"/>
            <a:ext cx="1371600" cy="1957387"/>
            <a:chOff x="4896" y="3087"/>
            <a:chExt cx="864" cy="1233"/>
          </a:xfrm>
        </p:grpSpPr>
        <p:pic>
          <p:nvPicPr>
            <p:cNvPr id="9" name="Picture 9" descr="未命名 -1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087"/>
              <a:ext cx="864" cy="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4921" y="3666"/>
              <a:ext cx="839" cy="654"/>
              <a:chOff x="4921" y="3666"/>
              <a:chExt cx="839" cy="654"/>
            </a:xfrm>
          </p:grpSpPr>
          <p:sp>
            <p:nvSpPr>
              <p:cNvPr id="11" name="Rectangle 11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rot="669763">
                <a:off x="4921" y="3666"/>
                <a:ext cx="681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zh-TW">
                  <a:ea typeface="標楷體" pitchFamily="65" charset="-120"/>
                </a:endParaRPr>
              </a:p>
            </p:txBody>
          </p:sp>
          <p:sp>
            <p:nvSpPr>
              <p:cNvPr id="12" name="Rectangle 12">
                <a:hlinkClick r:id="" action="ppaction://hlinkshowjump?jump=endshow"/>
              </p:cNvPr>
              <p:cNvSpPr>
                <a:spLocks noChangeArrowheads="1"/>
              </p:cNvSpPr>
              <p:nvPr/>
            </p:nvSpPr>
            <p:spPr bwMode="auto">
              <a:xfrm>
                <a:off x="5375" y="3974"/>
                <a:ext cx="385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zh-TW">
                  <a:ea typeface="標楷體" pitchFamily="65" charset="-120"/>
                </a:endParaRPr>
              </a:p>
            </p:txBody>
          </p:sp>
        </p:grpSp>
      </p:grp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454250" y="5084602"/>
            <a:ext cx="3901726" cy="1503071"/>
          </a:xfrm>
          <a:prstGeom prst="roundRect">
            <a:avLst>
              <a:gd name="adj" fmla="val 14148"/>
            </a:avLst>
          </a:prstGeom>
          <a:solidFill>
            <a:srgbClr val="FFFFFF">
              <a:alpha val="50196"/>
            </a:srgbClr>
          </a:solidFill>
          <a:ln>
            <a:noFill/>
          </a:ln>
          <a:extLst/>
        </p:spPr>
        <p:txBody>
          <a:bodyPr wrap="none" anchor="ctr"/>
          <a:lstStyle/>
          <a:p>
            <a:r>
              <a:rPr lang="en-US" altLang="zh-TW" baseline="0" dirty="0">
                <a:ea typeface="標楷體" pitchFamily="65" charset="-120"/>
              </a:rPr>
              <a:t>3-1 </a:t>
            </a:r>
            <a:r>
              <a:rPr lang="zh-TW" altLang="en-US" baseline="0" dirty="0">
                <a:ea typeface="標楷體" pitchFamily="65" charset="-120"/>
              </a:rPr>
              <a:t>空氣的性質</a:t>
            </a:r>
          </a:p>
          <a:p>
            <a:r>
              <a:rPr lang="en-US" altLang="zh-TW" baseline="0" dirty="0">
                <a:ea typeface="標楷體" pitchFamily="65" charset="-120"/>
              </a:rPr>
              <a:t>3-2 </a:t>
            </a:r>
            <a:r>
              <a:rPr lang="zh-TW" altLang="en-US" baseline="0" dirty="0">
                <a:ea typeface="標楷體" pitchFamily="65" charset="-120"/>
              </a:rPr>
              <a:t>風來了</a:t>
            </a:r>
          </a:p>
          <a:p>
            <a:r>
              <a:rPr lang="en-US" altLang="zh-TW" baseline="0" dirty="0">
                <a:solidFill>
                  <a:srgbClr val="FF0000"/>
                </a:solidFill>
                <a:ea typeface="標楷體" pitchFamily="65" charset="-120"/>
              </a:rPr>
              <a:t>3-3 </a:t>
            </a:r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好玩的空氣遊戲</a:t>
            </a:r>
            <a:endParaRPr lang="en-US" altLang="zh-TW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81238" y="283295"/>
            <a:ext cx="244169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b="1" baseline="0" dirty="0">
                <a:ln>
                  <a:solidFill>
                    <a:schemeClr val="bg1"/>
                  </a:solidFill>
                </a:ln>
                <a:solidFill>
                  <a:srgbClr val="F2901D"/>
                </a:solidFill>
                <a:latin typeface="+mj-lt"/>
                <a:ea typeface="標楷體" pitchFamily="65" charset="-120"/>
              </a:rPr>
              <a:t>空氣和風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xmlns="" id="{0813D3D8-F666-40D7-87DC-EEE687F0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2420888"/>
            <a:ext cx="1224136" cy="67133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spc="-150" baseline="0" dirty="0">
                <a:ea typeface="標楷體" pitchFamily="65" charset="-120"/>
              </a:rPr>
              <a:t>聽說芭蕉扇可以熄滅火焰山的火，借給我吧！</a:t>
            </a:r>
            <a:endParaRPr lang="en-US" altLang="zh-TW" sz="1200" spc="-15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262040"/>
            <a:ext cx="1152128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火太大了！沒辦法過去。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406" y="3741564"/>
            <a:ext cx="1201426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愛博士，要請你幫個忙。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566" y="3893964"/>
            <a:ext cx="1201426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師兄跑去</a:t>
            </a:r>
          </a:p>
          <a:p>
            <a:r>
              <a:rPr lang="zh-TW" altLang="en-US" sz="1200" baseline="0" dirty="0">
                <a:ea typeface="標楷體" pitchFamily="65" charset="-120"/>
              </a:rPr>
              <a:t>哪裡了？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958" y="3477746"/>
            <a:ext cx="1201426" cy="67133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spc="-150" baseline="0" dirty="0">
                <a:ea typeface="標楷體" pitchFamily="65" charset="-120"/>
              </a:rPr>
              <a:t>師父，您想到辦法了嗎？不然，我再去借一次。</a:t>
            </a:r>
            <a:endParaRPr lang="en-US" altLang="zh-TW" sz="1200" spc="-15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524157"/>
            <a:ext cx="1201426" cy="287715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想都別想！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84369" y="4797152"/>
            <a:ext cx="1080119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749676"/>
            <a:ext cx="1296144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spc="-150" baseline="0" dirty="0">
                <a:ea typeface="標楷體" pitchFamily="65" charset="-120"/>
              </a:rPr>
              <a:t>我跟愛博士借了電風扇，辛苦你啦！</a:t>
            </a:r>
            <a:endParaRPr lang="en-US" altLang="zh-TW" sz="1200" spc="-15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173" y="6165621"/>
            <a:ext cx="2018163" cy="287715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要怎麼比較風的強弱呢？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xmlns="" id="{BCE637F0-8A42-4DDD-B1DD-14764DE0A4D7}"/>
              </a:ext>
            </a:extLst>
          </p:cNvPr>
          <p:cNvGrpSpPr/>
          <p:nvPr/>
        </p:nvGrpSpPr>
        <p:grpSpPr>
          <a:xfrm>
            <a:off x="2843808" y="1290246"/>
            <a:ext cx="2546439" cy="5573652"/>
            <a:chOff x="2843808" y="1290246"/>
            <a:chExt cx="2546439" cy="5573652"/>
          </a:xfrm>
        </p:grpSpPr>
        <p:sp>
          <p:nvSpPr>
            <p:cNvPr id="34" name="Text Box 19">
              <a:extLst>
                <a:ext uri="{FF2B5EF4-FFF2-40B4-BE49-F238E27FC236}">
                  <a16:creationId xmlns:a16="http://schemas.microsoft.com/office/drawing/2014/main" xmlns="" id="{EE4D5F1B-EFCC-40E9-9FB9-F61333C7E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8" y="4221088"/>
              <a:ext cx="619792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③</a:t>
              </a:r>
            </a:p>
          </p:txBody>
        </p:sp>
        <p:sp>
          <p:nvSpPr>
            <p:cNvPr id="35" name="Text Box 19">
              <a:extLst>
                <a:ext uri="{FF2B5EF4-FFF2-40B4-BE49-F238E27FC236}">
                  <a16:creationId xmlns:a16="http://schemas.microsoft.com/office/drawing/2014/main" xmlns="" id="{247284DA-76C7-43FE-884D-FBDA61048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8" y="2852936"/>
              <a:ext cx="746239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②</a:t>
              </a:r>
            </a:p>
          </p:txBody>
        </p:sp>
        <p:sp>
          <p:nvSpPr>
            <p:cNvPr id="36" name="Text Box 19">
              <a:extLst>
                <a:ext uri="{FF2B5EF4-FFF2-40B4-BE49-F238E27FC236}">
                  <a16:creationId xmlns:a16="http://schemas.microsoft.com/office/drawing/2014/main" xmlns="" id="{77B7F24C-421C-4E97-A310-1F1E3BA80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808" y="1290246"/>
              <a:ext cx="665847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①</a:t>
              </a:r>
            </a:p>
          </p:txBody>
        </p:sp>
        <p:sp>
          <p:nvSpPr>
            <p:cNvPr id="37" name="Text Box 19">
              <a:extLst>
                <a:ext uri="{FF2B5EF4-FFF2-40B4-BE49-F238E27FC236}">
                  <a16:creationId xmlns:a16="http://schemas.microsoft.com/office/drawing/2014/main" xmlns="" id="{802CFC33-2099-4B47-B5D7-403D320FA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8" y="6525344"/>
              <a:ext cx="619792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④</a:t>
              </a:r>
            </a:p>
          </p:txBody>
        </p:sp>
      </p:grpSp>
      <p:sp>
        <p:nvSpPr>
          <p:cNvPr id="27" name="Rectangle 1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7180684" y="1099909"/>
            <a:ext cx="2016000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唐三藏大戰火焰山</a:t>
            </a:r>
          </a:p>
        </p:txBody>
      </p:sp>
      <p:sp>
        <p:nvSpPr>
          <p:cNvPr id="28" name="AutoShap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6228184" y="103561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800" b="1" baseline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動畫</a:t>
            </a:r>
          </a:p>
        </p:txBody>
      </p:sp>
    </p:spTree>
    <p:extLst>
      <p:ext uri="{BB962C8B-B14F-4D97-AF65-F5344CB8AC3E}">
        <p14:creationId xmlns:p14="http://schemas.microsoft.com/office/powerpoint/2010/main" val="36273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" y="0"/>
            <a:ext cx="9142412" cy="6858000"/>
            <a:chOff x="0" y="0"/>
            <a:chExt cx="9915371" cy="6858000"/>
          </a:xfrm>
        </p:grpSpPr>
        <p:pic>
          <p:nvPicPr>
            <p:cNvPr id="5122" name="Picture 2" descr="C:\Users\user\Desktop\ff-0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5778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7781" y="0"/>
              <a:ext cx="49575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P67</a:t>
            </a: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918109" y="598036"/>
            <a:ext cx="7307783" cy="2554545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唐朝之後，風箏廣泛流行於民間，成為人們的休閒娛樂。現在風箏的形式樣貌更加多元，除了傳統的平面風箏之外，還有各種造型的立體風箏，及注重操作技巧的特技風箏等。</a:t>
            </a:r>
          </a:p>
        </p:txBody>
      </p:sp>
    </p:spTree>
    <p:extLst>
      <p:ext uri="{BB962C8B-B14F-4D97-AF65-F5344CB8AC3E}">
        <p14:creationId xmlns:p14="http://schemas.microsoft.com/office/powerpoint/2010/main" val="151845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" y="0"/>
            <a:ext cx="9142412" cy="6858000"/>
            <a:chOff x="0" y="0"/>
            <a:chExt cx="9915371" cy="6858000"/>
          </a:xfrm>
        </p:grpSpPr>
        <p:pic>
          <p:nvPicPr>
            <p:cNvPr id="5122" name="Picture 2" descr="C:\Users\user\Desktop\ff-0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5778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7781" y="0"/>
              <a:ext cx="49575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P67</a:t>
            </a: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918109" y="598036"/>
            <a:ext cx="7307783" cy="4031873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新北市石門區擁有豐富的風力資源，甚至還設有風力發電站。強勁的風力也很適合施放風箏，新北市政府自西元 </a:t>
            </a:r>
            <a:r>
              <a:rPr lang="en-US" altLang="zh-TW" baseline="0" dirty="0">
                <a:ea typeface="標楷體" pitchFamily="65" charset="-120"/>
              </a:rPr>
              <a:t>2000 </a:t>
            </a:r>
            <a:r>
              <a:rPr lang="zh-TW" altLang="en-US" baseline="0" dirty="0">
                <a:ea typeface="標楷體" pitchFamily="65" charset="-120"/>
              </a:rPr>
              <a:t>年起，在石門區白沙灣一帶舉辦國際風箏節，風箏結合了人文、體育、藝術與科學於一體，不僅活絡了地方觀光，更落實到教育與社區發展，石門區因此有了風箏故鄉的稱呼。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918109" y="4890513"/>
            <a:ext cx="5526100" cy="584775"/>
            <a:chOff x="1344240" y="6052086"/>
            <a:chExt cx="5526100" cy="584775"/>
          </a:xfrm>
          <a:solidFill>
            <a:srgbClr val="FFFFFF">
              <a:alpha val="50196"/>
            </a:srgbClr>
          </a:solidFill>
        </p:grpSpPr>
        <p:sp>
          <p:nvSpPr>
            <p:cNvPr id="13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240" y="6052086"/>
              <a:ext cx="5526100" cy="584775"/>
            </a:xfrm>
            <a:prstGeom prst="round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   新北市石門區的國際風箏節</a:t>
              </a:r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41747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6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" y="0"/>
            <a:ext cx="9142412" cy="6858000"/>
            <a:chOff x="0" y="0"/>
            <a:chExt cx="9915371" cy="6858000"/>
          </a:xfrm>
        </p:grpSpPr>
        <p:pic>
          <p:nvPicPr>
            <p:cNvPr id="5122" name="Picture 2" descr="C:\Users\user\Desktop\ff-0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5778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7781" y="0"/>
              <a:ext cx="49575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P67</a:t>
            </a: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829219" y="692696"/>
            <a:ext cx="7485562" cy="1777597"/>
            <a:chOff x="508251" y="809730"/>
            <a:chExt cx="7485562" cy="1777597"/>
          </a:xfrm>
        </p:grpSpPr>
        <p:pic>
          <p:nvPicPr>
            <p:cNvPr id="17" name="Picture 3" descr="C:\Users\user\Desktop\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251" y="809730"/>
              <a:ext cx="7485562" cy="177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763688" y="1199654"/>
              <a:ext cx="5904656" cy="10772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kumimoji="1" sz="3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3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3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3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3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baseline="0" dirty="0">
                  <a:ea typeface="標楷體" pitchFamily="65" charset="-120"/>
                </a:rPr>
                <a:t>在新北市石門區舉辦國際風箏節，是因為具有什麼特色呢？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B481C586-2D70-4B48-B8E1-4B82F3392A56}"/>
              </a:ext>
            </a:extLst>
          </p:cNvPr>
          <p:cNvSpPr/>
          <p:nvPr/>
        </p:nvSpPr>
        <p:spPr>
          <a:xfrm>
            <a:off x="2088753" y="2268161"/>
            <a:ext cx="6155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此地區具有強勁的風力。</a:t>
            </a:r>
          </a:p>
        </p:txBody>
      </p:sp>
    </p:spTree>
    <p:extLst>
      <p:ext uri="{BB962C8B-B14F-4D97-AF65-F5344CB8AC3E}">
        <p14:creationId xmlns:p14="http://schemas.microsoft.com/office/powerpoint/2010/main" val="16589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9750" y="768746"/>
            <a:ext cx="510748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4400" b="1" baseline="0" dirty="0">
                <a:latin typeface="+mj-lt"/>
                <a:ea typeface="標楷體" pitchFamily="65" charset="-120"/>
              </a:rPr>
              <a:t>3-3 </a:t>
            </a:r>
            <a:r>
              <a:rPr lang="zh-TW" altLang="en-US" sz="4400" b="1" baseline="0" dirty="0">
                <a:latin typeface="+mj-lt"/>
                <a:ea typeface="標楷體" pitchFamily="65" charset="-120"/>
              </a:rPr>
              <a:t>好玩的空氣遊戲</a:t>
            </a:r>
          </a:p>
        </p:txBody>
      </p:sp>
      <p:sp>
        <p:nvSpPr>
          <p:cNvPr id="3075" name="Text Box 19"/>
          <p:cNvSpPr txBox="1">
            <a:spLocks noChangeArrowheads="1"/>
          </p:cNvSpPr>
          <p:nvPr/>
        </p:nvSpPr>
        <p:spPr bwMode="auto">
          <a:xfrm>
            <a:off x="699305" y="1815285"/>
            <a:ext cx="7833507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漂亮的造型氣球和吹泡泡都是應用空氣的例子，還有哪些玩具或遊戲也是利用 空氣的特性呢？</a:t>
            </a:r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P64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EC74F619-5E70-4166-93FB-4731F10A7F02}"/>
              </a:ext>
            </a:extLst>
          </p:cNvPr>
          <p:cNvSpPr/>
          <p:nvPr/>
        </p:nvSpPr>
        <p:spPr>
          <a:xfrm>
            <a:off x="682340" y="3393274"/>
            <a:ext cx="76702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風車、風箏、射紙飛機、空氣槍、伸縮笛子等，都是利用空氣特性的玩具或遊戲。</a:t>
            </a:r>
          </a:p>
        </p:txBody>
      </p:sp>
      <p:sp>
        <p:nvSpPr>
          <p:cNvPr id="11" name="Rectangle 1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6803370" y="980209"/>
            <a:ext cx="1800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補充－造型氣球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12" name="AutoShape 12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5850871" y="91512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46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1"/>
          <a:stretch/>
        </p:blipFill>
        <p:spPr bwMode="auto">
          <a:xfrm>
            <a:off x="1349896" y="-23069"/>
            <a:ext cx="6444208" cy="690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P64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3635896" y="2584353"/>
            <a:ext cx="2160240" cy="584775"/>
            <a:chOff x="1146324" y="6052086"/>
            <a:chExt cx="2160240" cy="584775"/>
          </a:xfrm>
        </p:grpSpPr>
        <p:sp>
          <p:nvSpPr>
            <p:cNvPr id="22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240" y="6052086"/>
              <a:ext cx="1962324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氣球寶劍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899592" y="3140968"/>
            <a:ext cx="2160240" cy="584775"/>
            <a:chOff x="1146324" y="6052086"/>
            <a:chExt cx="2160240" cy="584775"/>
          </a:xfrm>
        </p:grpSpPr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240" y="6052086"/>
              <a:ext cx="1962324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吹泡泡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5148064" y="6043325"/>
            <a:ext cx="2395360" cy="584775"/>
            <a:chOff x="1146324" y="6052086"/>
            <a:chExt cx="2395360" cy="584775"/>
          </a:xfrm>
        </p:grpSpPr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240" y="6052086"/>
              <a:ext cx="2197444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氣墊溜滑梯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25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27"/>
          <p:cNvGrpSpPr>
            <a:grpSpLocks/>
          </p:cNvGrpSpPr>
          <p:nvPr/>
        </p:nvGrpSpPr>
        <p:grpSpPr bwMode="auto">
          <a:xfrm>
            <a:off x="250825" y="490979"/>
            <a:ext cx="8893175" cy="5732265"/>
            <a:chOff x="158" y="210"/>
            <a:chExt cx="5444" cy="3042"/>
          </a:xfrm>
        </p:grpSpPr>
        <p:pic>
          <p:nvPicPr>
            <p:cNvPr id="6158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995"/>
            <a:stretch>
              <a:fillRect/>
            </a:stretch>
          </p:blipFill>
          <p:spPr bwMode="auto">
            <a:xfrm>
              <a:off x="158" y="377"/>
              <a:ext cx="5444" cy="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9" name="Picture 20" descr="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10"/>
              <a:ext cx="1208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5995F9C-43AD-4FC1-8E1F-9C32D60D13E9}"/>
              </a:ext>
            </a:extLst>
          </p:cNvPr>
          <p:cNvSpPr/>
          <p:nvPr/>
        </p:nvSpPr>
        <p:spPr>
          <a:xfrm>
            <a:off x="2224182" y="312768"/>
            <a:ext cx="4508058" cy="680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46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P65</a:t>
            </a:r>
          </a:p>
        </p:txBody>
      </p:sp>
      <p:sp>
        <p:nvSpPr>
          <p:cNvPr id="16" name="矩形 15"/>
          <p:cNvSpPr/>
          <p:nvPr/>
        </p:nvSpPr>
        <p:spPr>
          <a:xfrm>
            <a:off x="2124075" y="116632"/>
            <a:ext cx="3168650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23528" y="1136697"/>
            <a:ext cx="8506669" cy="5425365"/>
          </a:xfrm>
          <a:prstGeom prst="roundRect">
            <a:avLst>
              <a:gd name="adj" fmla="val 2432"/>
            </a:avLst>
          </a:prstGeom>
          <a:solidFill>
            <a:srgbClr val="FFF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53" name="矩形 10"/>
          <p:cNvSpPr>
            <a:spLocks noChangeArrowheads="1"/>
          </p:cNvSpPr>
          <p:nvPr/>
        </p:nvSpPr>
        <p:spPr bwMode="auto">
          <a:xfrm>
            <a:off x="539553" y="1475518"/>
            <a:ext cx="367240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1.</a:t>
            </a:r>
            <a:r>
              <a:rPr lang="zh-TW" altLang="en-US" baseline="0" dirty="0">
                <a:ea typeface="標楷體" pitchFamily="65" charset="-120"/>
              </a:rPr>
              <a:t>取一段約</a:t>
            </a:r>
            <a:r>
              <a:rPr lang="en-US" altLang="zh-TW" baseline="0" dirty="0">
                <a:ea typeface="標楷體" pitchFamily="65" charset="-120"/>
              </a:rPr>
              <a:t>2.5</a:t>
            </a:r>
            <a:r>
              <a:rPr lang="zh-TW" altLang="en-US" baseline="0" dirty="0">
                <a:ea typeface="標楷體" pitchFamily="65" charset="-120"/>
              </a:rPr>
              <a:t>公分長的透明塑膠管，再套在注射筒的筒口上。</a:t>
            </a:r>
          </a:p>
        </p:txBody>
      </p:sp>
      <p:pic>
        <p:nvPicPr>
          <p:cNvPr id="2052" name="Picture 4" descr="C:\Users\user\Desktop\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1981"/>
            <a:ext cx="4079652" cy="24576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文字方塊 12"/>
          <p:cNvSpPr txBox="1">
            <a:spLocks noChangeArrowheads="1"/>
          </p:cNvSpPr>
          <p:nvPr/>
        </p:nvSpPr>
        <p:spPr bwMode="auto">
          <a:xfrm>
            <a:off x="411163" y="551922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 baseline="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a typeface="標楷體" pitchFamily="65" charset="-120"/>
              </a:rPr>
              <a:t>動 手 做    </a:t>
            </a:r>
            <a:r>
              <a:rPr lang="zh-TW" altLang="en-US" b="1" baseline="0" dirty="0">
                <a:solidFill>
                  <a:sysClr val="windowText" lastClr="000000"/>
                </a:solidFill>
                <a:ea typeface="標楷體" pitchFamily="65" charset="-120"/>
              </a:rPr>
              <a:t>滴管火箭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323528" y="4931902"/>
            <a:ext cx="4608512" cy="1224136"/>
            <a:chOff x="-4891644" y="2878290"/>
            <a:chExt cx="4608512" cy="1224136"/>
          </a:xfrm>
        </p:grpSpPr>
        <p:sp>
          <p:nvSpPr>
            <p:cNvPr id="25" name="矩形: 圓角 19">
              <a:extLst>
                <a:ext uri="{FF2B5EF4-FFF2-40B4-BE49-F238E27FC236}">
                  <a16:creationId xmlns:a16="http://schemas.microsoft.com/office/drawing/2014/main" xmlns="" id="{2A0D44D2-C1F0-44F2-B2EC-D3655678A907}"/>
                </a:ext>
              </a:extLst>
            </p:cNvPr>
            <p:cNvSpPr/>
            <p:nvPr/>
          </p:nvSpPr>
          <p:spPr>
            <a:xfrm>
              <a:off x="-4485508" y="3011682"/>
              <a:ext cx="4202376" cy="1090744"/>
            </a:xfrm>
            <a:prstGeom prst="roundRect">
              <a:avLst>
                <a:gd name="adj" fmla="val 13290"/>
              </a:avLst>
            </a:prstGeom>
            <a:solidFill>
              <a:srgbClr val="FDD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aseline="0" dirty="0">
                  <a:solidFill>
                    <a:srgbClr val="FF0000"/>
                  </a:solidFill>
                  <a:latin typeface="Arial" pitchFamily="34" charset="0"/>
                  <a:ea typeface="標楷體" pitchFamily="65" charset="-120"/>
                </a:rPr>
                <a:t> 塑膠管口徑要剛好能 </a:t>
              </a:r>
              <a:r>
                <a:rPr lang="en-US" altLang="zh-TW" baseline="0" dirty="0">
                  <a:solidFill>
                    <a:srgbClr val="FF0000"/>
                  </a:solidFill>
                  <a:latin typeface="Arial" pitchFamily="34" charset="0"/>
                  <a:ea typeface="標楷體" pitchFamily="65" charset="-120"/>
                </a:rPr>
                <a:t/>
              </a:r>
              <a:br>
                <a:rPr lang="en-US" altLang="zh-TW" baseline="0" dirty="0">
                  <a:solidFill>
                    <a:srgbClr val="FF0000"/>
                  </a:solidFill>
                  <a:latin typeface="Arial" pitchFamily="34" charset="0"/>
                  <a:ea typeface="標楷體" pitchFamily="65" charset="-120"/>
                </a:rPr>
              </a:br>
              <a:r>
                <a:rPr lang="zh-TW" altLang="en-US" baseline="0" dirty="0">
                  <a:solidFill>
                    <a:srgbClr val="FF0000"/>
                  </a:solidFill>
                  <a:latin typeface="Arial" pitchFamily="34" charset="0"/>
                  <a:ea typeface="標楷體" pitchFamily="65" charset="-120"/>
                </a:rPr>
                <a:t> 套緊注射筒的筒口。</a:t>
              </a: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xmlns="" id="{7FF40F21-4C9E-4C6A-9404-94B97F697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91644" y="2878290"/>
              <a:ext cx="648835" cy="559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3" name="Picture 5" descr="C:\Users\user\Desktop\ddd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55638"/>
            <a:ext cx="4850552" cy="41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0"/>
          <p:cNvSpPr>
            <a:spLocks noChangeArrowheads="1"/>
          </p:cNvSpPr>
          <p:nvPr/>
        </p:nvSpPr>
        <p:spPr bwMode="auto">
          <a:xfrm>
            <a:off x="3913877" y="2935005"/>
            <a:ext cx="41491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baseline="0" dirty="0">
                <a:ea typeface="標楷體" pitchFamily="65" charset="-120"/>
              </a:rPr>
              <a:t>如果太鬆，可以用透明膠帶纏繞在塑膠管上，直到能套緊為止。</a:t>
            </a:r>
          </a:p>
        </p:txBody>
      </p:sp>
      <p:grpSp>
        <p:nvGrpSpPr>
          <p:cNvPr id="615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6154" name="Picture 12" descr="未命名 -3拷貝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615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615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22" name="Rectangle 11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5251938" y="673597"/>
            <a:ext cx="20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 dirty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動手做：滴管火箭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23" name="AutoShape 12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4299439" y="60585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26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82318093-1D86-4155-B418-908DEC59B718}"/>
              </a:ext>
            </a:extLst>
          </p:cNvPr>
          <p:cNvGrpSpPr/>
          <p:nvPr/>
        </p:nvGrpSpPr>
        <p:grpSpPr>
          <a:xfrm>
            <a:off x="251520" y="116632"/>
            <a:ext cx="8622163" cy="5544616"/>
            <a:chOff x="226168" y="133054"/>
            <a:chExt cx="8622163" cy="5449200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4F17959E-87C5-4D3B-ABE2-06FB166926D3}"/>
                </a:ext>
              </a:extLst>
            </p:cNvPr>
            <p:cNvGrpSpPr/>
            <p:nvPr/>
          </p:nvGrpSpPr>
          <p:grpSpPr>
            <a:xfrm>
              <a:off x="226168" y="133054"/>
              <a:ext cx="8622163" cy="5449200"/>
              <a:chOff x="471488" y="476672"/>
              <a:chExt cx="8378825" cy="5002608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:a16="http://schemas.microsoft.com/office/drawing/2014/main" xmlns="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4858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879BE52D-3593-42D3-A2B5-196AA9535087}"/>
                  </a:ext>
                </a:extLst>
              </p:cNvPr>
              <p:cNvSpPr/>
              <p:nvPr/>
            </p:nvSpPr>
            <p:spPr>
              <a:xfrm>
                <a:off x="471488" y="476672"/>
                <a:ext cx="8378825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0" y="5219601"/>
            <a:ext cx="8848331" cy="64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439142" y="620688"/>
            <a:ext cx="8165306" cy="4774095"/>
          </a:xfrm>
          <a:prstGeom prst="roundRect">
            <a:avLst>
              <a:gd name="adj" fmla="val 2432"/>
            </a:avLst>
          </a:prstGeom>
          <a:solidFill>
            <a:srgbClr val="FFF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10"/>
          <p:cNvSpPr>
            <a:spLocks noChangeArrowheads="1"/>
          </p:cNvSpPr>
          <p:nvPr/>
        </p:nvSpPr>
        <p:spPr bwMode="auto">
          <a:xfrm>
            <a:off x="796661" y="830015"/>
            <a:ext cx="75506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2.</a:t>
            </a:r>
            <a:r>
              <a:rPr lang="zh-TW" altLang="en-US" baseline="0" dirty="0">
                <a:ea typeface="標楷體" pitchFamily="65" charset="-120"/>
              </a:rPr>
              <a:t>將塑膠滴管從最下方刻度處剪開，再套在透明塑膠管上，測試是否能套緊。</a:t>
            </a:r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pic>
        <p:nvPicPr>
          <p:cNvPr id="3074" name="Picture 2" descr="C:\Users\user\Desktop\k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2684"/>
            <a:ext cx="8130217" cy="290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P65</a:t>
            </a:r>
          </a:p>
        </p:txBody>
      </p:sp>
    </p:spTree>
    <p:extLst>
      <p:ext uri="{BB962C8B-B14F-4D97-AF65-F5344CB8AC3E}">
        <p14:creationId xmlns:p14="http://schemas.microsoft.com/office/powerpoint/2010/main" val="16762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82318093-1D86-4155-B418-908DEC59B718}"/>
              </a:ext>
            </a:extLst>
          </p:cNvPr>
          <p:cNvGrpSpPr/>
          <p:nvPr/>
        </p:nvGrpSpPr>
        <p:grpSpPr>
          <a:xfrm>
            <a:off x="226168" y="-1"/>
            <a:ext cx="8622163" cy="6525345"/>
            <a:chOff x="226168" y="272523"/>
            <a:chExt cx="8622163" cy="5309731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4F17959E-87C5-4D3B-ABE2-06FB166926D3}"/>
                </a:ext>
              </a:extLst>
            </p:cNvPr>
            <p:cNvGrpSpPr/>
            <p:nvPr/>
          </p:nvGrpSpPr>
          <p:grpSpPr>
            <a:xfrm>
              <a:off x="226168" y="272523"/>
              <a:ext cx="8622163" cy="5309731"/>
              <a:chOff x="471488" y="604711"/>
              <a:chExt cx="8378825" cy="4874569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:a16="http://schemas.microsoft.com/office/drawing/2014/main" xmlns="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4858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879BE52D-3593-42D3-A2B5-196AA9535087}"/>
                  </a:ext>
                </a:extLst>
              </p:cNvPr>
              <p:cNvSpPr/>
              <p:nvPr/>
            </p:nvSpPr>
            <p:spPr>
              <a:xfrm>
                <a:off x="471488" y="604711"/>
                <a:ext cx="8378825" cy="303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439142" y="332656"/>
            <a:ext cx="8165306" cy="5766116"/>
          </a:xfrm>
          <a:prstGeom prst="roundRect">
            <a:avLst>
              <a:gd name="adj" fmla="val 2432"/>
            </a:avLst>
          </a:prstGeom>
          <a:solidFill>
            <a:srgbClr val="FFF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10"/>
          <p:cNvSpPr>
            <a:spLocks noChangeArrowheads="1"/>
          </p:cNvSpPr>
          <p:nvPr/>
        </p:nvSpPr>
        <p:spPr bwMode="auto">
          <a:xfrm>
            <a:off x="467544" y="404664"/>
            <a:ext cx="46805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3.</a:t>
            </a:r>
            <a:r>
              <a:rPr lang="zh-TW" altLang="en-US" baseline="0" dirty="0">
                <a:ea typeface="標楷體" pitchFamily="65" charset="-120"/>
              </a:rPr>
              <a:t>將邊長約</a:t>
            </a:r>
            <a:r>
              <a:rPr lang="en-US" altLang="zh-TW" baseline="0" dirty="0">
                <a:ea typeface="標楷體" pitchFamily="65" charset="-120"/>
              </a:rPr>
              <a:t>3 </a:t>
            </a:r>
            <a:r>
              <a:rPr lang="zh-TW" altLang="en-US" baseline="0" dirty="0">
                <a:ea typeface="標楷體" pitchFamily="65" charset="-120"/>
              </a:rPr>
              <a:t>公分的正方形紙張，對折後剪開成兩個三角形，再用雙面膠分別貼在滴管下方，做成火箭的尾翼。</a:t>
            </a:r>
          </a:p>
        </p:txBody>
      </p:sp>
      <p:pic>
        <p:nvPicPr>
          <p:cNvPr id="4098" name="Picture 2" descr="C:\Users\user\Desktop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3534"/>
            <a:ext cx="4809848" cy="578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P65</a:t>
            </a:r>
          </a:p>
        </p:txBody>
      </p:sp>
      <p:sp>
        <p:nvSpPr>
          <p:cNvPr id="24" name="矩形 10"/>
          <p:cNvSpPr>
            <a:spLocks noChangeArrowheads="1"/>
          </p:cNvSpPr>
          <p:nvPr/>
        </p:nvSpPr>
        <p:spPr bwMode="auto">
          <a:xfrm>
            <a:off x="467544" y="3239105"/>
            <a:ext cx="468052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4.</a:t>
            </a:r>
            <a:r>
              <a:rPr lang="zh-TW" altLang="en-US" baseline="0" dirty="0">
                <a:ea typeface="標楷體" pitchFamily="65" charset="-120"/>
              </a:rPr>
              <a:t>把注射筒活塞拉開，再套上滴管火箭，朝向天空推動活塞，觀察火箭能否順利發射。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323528" y="5157192"/>
            <a:ext cx="4608512" cy="703674"/>
            <a:chOff x="-4891644" y="3398751"/>
            <a:chExt cx="4608512" cy="703674"/>
          </a:xfrm>
        </p:grpSpPr>
        <p:sp>
          <p:nvSpPr>
            <p:cNvPr id="28" name="矩形: 圓角 19">
              <a:extLst>
                <a:ext uri="{FF2B5EF4-FFF2-40B4-BE49-F238E27FC236}">
                  <a16:creationId xmlns:a16="http://schemas.microsoft.com/office/drawing/2014/main" xmlns="" id="{2A0D44D2-C1F0-44F2-B2EC-D3655678A907}"/>
                </a:ext>
              </a:extLst>
            </p:cNvPr>
            <p:cNvSpPr/>
            <p:nvPr/>
          </p:nvSpPr>
          <p:spPr>
            <a:xfrm>
              <a:off x="-4485508" y="3538408"/>
              <a:ext cx="4202376" cy="564017"/>
            </a:xfrm>
            <a:prstGeom prst="roundRect">
              <a:avLst>
                <a:gd name="adj" fmla="val 13290"/>
              </a:avLst>
            </a:prstGeom>
            <a:solidFill>
              <a:srgbClr val="FDD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aseline="0" dirty="0">
                  <a:solidFill>
                    <a:srgbClr val="FF0000"/>
                  </a:solidFill>
                  <a:latin typeface="Arial" pitchFamily="34" charset="0"/>
                  <a:ea typeface="標楷體" pitchFamily="65" charset="-120"/>
                </a:rPr>
                <a:t>不可以朝向人發射喔！</a:t>
              </a: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xmlns="" id="{7FF40F21-4C9E-4C6A-9404-94B97F697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91644" y="3398751"/>
              <a:ext cx="648835" cy="559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734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07998"/>
            <a:ext cx="8505825" cy="44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P65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67544" y="735417"/>
            <a:ext cx="8114731" cy="4096180"/>
          </a:xfrm>
          <a:prstGeom prst="roundRect">
            <a:avLst>
              <a:gd name="adj" fmla="val 2432"/>
            </a:avLst>
          </a:prstGeom>
          <a:solidFill>
            <a:srgbClr val="FFF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9" name="Picture 3" descr="C:\Users\YamiMBP\Desktop\2018-05-19_12550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58289"/>
            <a:ext cx="803671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矩形 5"/>
          <p:cNvSpPr>
            <a:spLocks noChangeArrowheads="1"/>
          </p:cNvSpPr>
          <p:nvPr/>
        </p:nvSpPr>
        <p:spPr bwMode="auto">
          <a:xfrm>
            <a:off x="755576" y="1552815"/>
            <a:ext cx="770412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baseline="0" dirty="0">
                <a:ea typeface="標楷體" pitchFamily="65" charset="-120"/>
              </a:rPr>
              <a:t>1.</a:t>
            </a:r>
            <a:r>
              <a:rPr lang="zh-TW" altLang="en-US" baseline="0" dirty="0">
                <a:ea typeface="標楷體" pitchFamily="65" charset="-120"/>
              </a:rPr>
              <a:t>火箭發射不成功時，可以怎樣修正呢？</a:t>
            </a:r>
            <a:endParaRPr lang="en-US" altLang="zh-TW" baseline="0" dirty="0">
              <a:ea typeface="標楷體" pitchFamily="65" charset="-120"/>
            </a:endParaRPr>
          </a:p>
          <a:p>
            <a:endParaRPr lang="en-US" altLang="zh-TW" baseline="0" dirty="0">
              <a:ea typeface="標楷體" pitchFamily="65" charset="-120"/>
            </a:endParaRPr>
          </a:p>
          <a:p>
            <a:endParaRPr lang="en-US" altLang="zh-TW" baseline="0" dirty="0">
              <a:ea typeface="標楷體" pitchFamily="65" charset="-120"/>
            </a:endParaRPr>
          </a:p>
          <a:p>
            <a:endParaRPr lang="zh-TW" altLang="en-US" baseline="0" dirty="0">
              <a:ea typeface="標楷體" pitchFamily="65" charset="-120"/>
            </a:endParaRPr>
          </a:p>
          <a:p>
            <a:r>
              <a:rPr lang="en-US" altLang="zh-TW" baseline="0" dirty="0">
                <a:ea typeface="標楷體" pitchFamily="65" charset="-120"/>
              </a:rPr>
              <a:t>2.</a:t>
            </a:r>
            <a:r>
              <a:rPr lang="zh-TW" altLang="en-US" baseline="0" dirty="0">
                <a:ea typeface="標楷體" pitchFamily="65" charset="-120"/>
              </a:rPr>
              <a:t>還可以讓火箭飛得更高或更遠嗎？</a:t>
            </a:r>
          </a:p>
        </p:txBody>
      </p:sp>
      <p:sp>
        <p:nvSpPr>
          <p:cNvPr id="3" name="矩形 2"/>
          <p:cNvSpPr/>
          <p:nvPr/>
        </p:nvSpPr>
        <p:spPr>
          <a:xfrm>
            <a:off x="1082816" y="2132856"/>
            <a:ext cx="7192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查看套在透明塑膠管上的塑膠滴管是否有太緊或太鬆的現象。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82816" y="4068361"/>
            <a:ext cx="7192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可將活塞拉至刻度最大處。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14" name="Rectangle 11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1708075" y="5204075"/>
            <a:ext cx="1997075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補充－氣球火箭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5" name="AutoShap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755576" y="5138987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6" name="Rectangle 11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5094058" y="5204074"/>
            <a:ext cx="2214246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 dirty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空氣和風－複習篇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7" name="AutoShape 12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4141559" y="513898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91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" y="0"/>
            <a:ext cx="9142412" cy="6858000"/>
            <a:chOff x="0" y="0"/>
            <a:chExt cx="9915371" cy="6858000"/>
          </a:xfrm>
        </p:grpSpPr>
        <p:pic>
          <p:nvPicPr>
            <p:cNvPr id="5122" name="Picture 2" descr="C:\Users\user\Desktop\ff-0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5778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7781" y="0"/>
              <a:ext cx="49575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P66</a:t>
            </a: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pic>
        <p:nvPicPr>
          <p:cNvPr id="17" name="Picture 5" descr="G:\03-108自然3上課本CH1(拉頁後)030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2187624"/>
            <a:ext cx="434657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934163" y="2014969"/>
            <a:ext cx="7382253" cy="2062103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風箏是一種利用風力升空的傳統玩藝，根據史書記載，春秋戰國時期，墨子所造的木鳶，以及魯班製作的竹鵲，據說就是風箏最早的起源。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627784" y="972017"/>
            <a:ext cx="3888432" cy="584775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 baseline="0" dirty="0">
                <a:ea typeface="標楷體" pitchFamily="65" charset="-120"/>
              </a:rPr>
              <a:t>風箏</a:t>
            </a:r>
          </a:p>
        </p:txBody>
      </p:sp>
      <p:sp>
        <p:nvSpPr>
          <p:cNvPr id="14" name="Rectangle 11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4803686" y="1073183"/>
            <a:ext cx="792162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風箏</a:t>
            </a:r>
          </a:p>
        </p:txBody>
      </p:sp>
      <p:sp>
        <p:nvSpPr>
          <p:cNvPr id="16" name="AutoShap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3851186" y="1008095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800" b="1" baseline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動畫</a:t>
            </a:r>
          </a:p>
        </p:txBody>
      </p:sp>
      <p:sp>
        <p:nvSpPr>
          <p:cNvPr id="20" name="Rectangle 11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1905780" y="4360108"/>
            <a:ext cx="3060000" cy="370800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 dirty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臺灣</a:t>
            </a:r>
            <a:r>
              <a:rPr lang="en-US" altLang="zh-TW" sz="1800" b="1" u="sng" baseline="0" dirty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Hi</a:t>
            </a:r>
            <a:r>
              <a:rPr lang="zh-TW" altLang="en-US" sz="1800" b="1" u="sng" baseline="0" dirty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起來 石門國際風箏節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1" name="AutoShape 12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953282" y="429309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2" name="Rectangle 11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1900950" y="5149503"/>
            <a:ext cx="2484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補充－風箏為什麼能飛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" name="AutoShape 12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948452" y="5084415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23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" y="0"/>
            <a:ext cx="9142412" cy="6858000"/>
            <a:chOff x="0" y="0"/>
            <a:chExt cx="9915371" cy="6858000"/>
          </a:xfrm>
        </p:grpSpPr>
        <p:pic>
          <p:nvPicPr>
            <p:cNvPr id="5122" name="Picture 2" descr="C:\Users\user\Desktop\ff-0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5778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7781" y="0"/>
              <a:ext cx="49575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P66</a:t>
            </a: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918109" y="598036"/>
            <a:ext cx="7307783" cy="3046988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早期風箏採用絲綢製成，又稱為「鳳巾」。東漢之後，隨著紙張的發明，風箏也改以紙張製作，因此又稱為「紙鳶」。到了唐朝末年，已有人在紙鳶的頭部安裝竹笛，隨著風吹入竹笛中而發出聲音，因此得名「風箏」。</a:t>
            </a:r>
          </a:p>
        </p:txBody>
      </p:sp>
    </p:spTree>
    <p:extLst>
      <p:ext uri="{BB962C8B-B14F-4D97-AF65-F5344CB8AC3E}">
        <p14:creationId xmlns:p14="http://schemas.microsoft.com/office/powerpoint/2010/main" val="312939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/>
      <a:bodyPr wrap="square">
        <a:spAutoFit/>
      </a:bodyPr>
      <a:lstStyle>
        <a:defPPr>
          <a:defRPr sz="3000" baseline="0" dirty="0" smtClean="0">
            <a:latin typeface="Times New Roman" pitchFamily="18" charset="0"/>
            <a:sym typeface="Wingdings" pitchFamily="2" charset="2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6248</TotalTime>
  <Words>432</Words>
  <Application>Microsoft Office PowerPoint</Application>
  <PresentationFormat>如螢幕大小 (4:3)</PresentationFormat>
  <Paragraphs>74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9" baseType="lpstr">
      <vt:lpstr>Arial</vt:lpstr>
      <vt:lpstr>新細明體</vt:lpstr>
      <vt:lpstr>Wingdings</vt:lpstr>
      <vt:lpstr>Calibri</vt:lpstr>
      <vt:lpstr>標楷體</vt:lpstr>
      <vt:lpstr>Times New Roman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翰林出版事業股份有限公司</dc:title>
  <dc:creator>USER</dc:creator>
  <cp:lastModifiedBy>user</cp:lastModifiedBy>
  <cp:revision>686</cp:revision>
  <dcterms:created xsi:type="dcterms:W3CDTF">2011-08-25T02:03:39Z</dcterms:created>
  <dcterms:modified xsi:type="dcterms:W3CDTF">2019-07-11T08:34:51Z</dcterms:modified>
</cp:coreProperties>
</file>