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4" r:id="rId4"/>
    <p:sldId id="295" r:id="rId5"/>
    <p:sldId id="267" r:id="rId6"/>
    <p:sldId id="268" r:id="rId7"/>
    <p:sldId id="298" r:id="rId8"/>
    <p:sldId id="269" r:id="rId9"/>
    <p:sldId id="271" r:id="rId10"/>
    <p:sldId id="297" r:id="rId11"/>
    <p:sldId id="276" r:id="rId12"/>
    <p:sldId id="279" r:id="rId13"/>
    <p:sldId id="299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99"/>
    <a:srgbClr val="FFFFFF"/>
    <a:srgbClr val="F2F2F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F13162-29CC-47B2-BE87-9C7B9303A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6367DF-4606-432C-8BF3-53B0331E5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DD7730-80AF-4CD6-90B2-76CA10FD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BCB464-B294-4471-BCA9-F72757F2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2129B7-45F7-49AC-A61F-65CE118C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138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061FB8-A7EA-4D00-86B0-FA4881B8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4D1743-E139-4941-89F8-FB15B91C3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E7CD08-1B09-4C09-B2B4-2A020F53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C9A4AA-761E-48E1-B6D1-B0A755F3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8B1B6C-0ED8-4EDD-BD12-39BB9097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72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FDDC48-26CD-46D3-93F8-1A532D35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7C2464-FCAB-4186-8EBC-703BC3899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C5E007-1EAA-4977-8830-FE6E059A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72A6A3-64C0-4B88-B0F1-46A1B25D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9A4A57-5E1C-49AD-9558-BEF91433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07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869062-8A53-445E-9517-FA920EE3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6BCAE3-848B-489A-8AC2-CBEA75E46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8E3C13-CD7F-47B9-A26B-C213C1ED9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69E2A23-E558-4E22-B39F-6446E160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9A7AA88-E7DC-4E6C-B9A6-1DAE6EA9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6E848A4-5E53-483E-80BD-BB5F4835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245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FBD9454-4F02-4946-A168-0A2B4207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2283ACB-CE03-4692-A4E3-EB50D308F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BA5E6F-BB38-4AD9-9E4A-09CC48261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1994C1-D522-4F14-BE0B-F90DBA9E4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F88373-FC15-47A2-BE31-C66BE0236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07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fsps.ntpc.edu.tw/gto-los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8D47CF-FC89-4B73-8FA9-5DA217DC8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904" y="345123"/>
            <a:ext cx="7461504" cy="1529397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</a:rPr>
              <a:t>學務處</a:t>
            </a:r>
            <a:r>
              <a:rPr lang="en-US" altLang="zh-TW" b="1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</a:rPr>
              <a:t>-</a:t>
            </a:r>
            <a:r>
              <a:rPr lang="zh-TW" altLang="en-US" b="1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</a:rPr>
              <a:t>學生事務說明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CF90B93-B0C9-480B-9213-80909CD53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760" y="2111566"/>
            <a:ext cx="5955792" cy="732218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學務主任  林岑怡</a:t>
            </a:r>
          </a:p>
        </p:txBody>
      </p:sp>
    </p:spTree>
    <p:extLst>
      <p:ext uri="{BB962C8B-B14F-4D97-AF65-F5344CB8AC3E}">
        <p14:creationId xmlns:p14="http://schemas.microsoft.com/office/powerpoint/2010/main" val="152889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7E3809-08A4-497C-88E2-06DC1496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774" y="1709738"/>
            <a:ext cx="5908675" cy="2852737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A</a:t>
            </a:r>
            <a:r>
              <a:rPr lang="zh-TW" altLang="en-US" sz="4400" dirty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流</a:t>
            </a:r>
            <a:r>
              <a:rPr lang="zh-TW" altLang="en-US" sz="4400" dirty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、</a:t>
            </a:r>
            <a:r>
              <a:rPr lang="zh-TW" altLang="en-US" sz="4400" dirty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腸病毒</a:t>
            </a:r>
            <a:r>
              <a:rPr lang="zh-TW" altLang="en-US" sz="4400" dirty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與</a:t>
            </a:r>
            <a:r>
              <a:rPr lang="zh-TW" altLang="en-US" sz="4400" dirty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新冠</a:t>
            </a:r>
            <a:r>
              <a:rPr lang="zh-TW" altLang="en-US" sz="4400" dirty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，請主動告訴老師，</a:t>
            </a:r>
            <a:br>
              <a:rPr lang="en-US" altLang="zh-TW" sz="4400" dirty="0">
                <a:latin typeface="文鼎簽字筆體E" panose="04090A00000000000000" pitchFamily="82" charset="-120"/>
                <a:ea typeface="文鼎簽字筆體E" panose="04090A00000000000000" pitchFamily="82" charset="-120"/>
              </a:rPr>
            </a:br>
            <a:r>
              <a:rPr lang="zh-TW" altLang="en-US" sz="4400" dirty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進行責任通報。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7EF25AB-A947-42D7-BE8D-E08DCB03B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2" name="Picture 4" descr="衛福部疾管署宣導生病不上課、不上班以防範流感群聚事件發生">
            <a:extLst>
              <a:ext uri="{FF2B5EF4-FFF2-40B4-BE49-F238E27FC236}">
                <a16:creationId xmlns:a16="http://schemas.microsoft.com/office/drawing/2014/main" id="{4BEA62A6-DCC5-4C26-8C97-AB877989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36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90272"/>
            <a:ext cx="84352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5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視力保健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219075" y="1143000"/>
            <a:ext cx="10515600" cy="239077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近視是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長期過度、近距離、連續用眼</a:t>
            </a:r>
            <a:endParaRPr lang="en-US" altLang="zh-TW" sz="3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造成的眼球異常生長病變。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用眼距離過近</a:t>
            </a:r>
            <a:endParaRPr lang="en-US" altLang="zh-TW" sz="3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（尤其是</a:t>
            </a:r>
            <a:r>
              <a:rPr lang="en-US" altLang="zh-TW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公分內）</a:t>
            </a:r>
            <a:endParaRPr lang="en-US" altLang="zh-TW" sz="3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是造成近視的最關鍵原因。</a:t>
            </a:r>
          </a:p>
          <a:p>
            <a:endParaRPr lang="en-US" altLang="zh-TW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1" r="9251"/>
          <a:stretch/>
        </p:blipFill>
        <p:spPr>
          <a:xfrm>
            <a:off x="1417532" y="4259770"/>
            <a:ext cx="1298600" cy="23907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2648" r="52856"/>
          <a:stretch/>
        </p:blipFill>
        <p:spPr>
          <a:xfrm>
            <a:off x="0" y="4259770"/>
            <a:ext cx="1417532" cy="2581275"/>
          </a:xfrm>
          <a:prstGeom prst="rect">
            <a:avLst/>
          </a:prstGeom>
        </p:spPr>
      </p:pic>
      <p:pic>
        <p:nvPicPr>
          <p:cNvPr id="6146" name="Picture 2" descr="未提供相片說明。">
            <a:extLst>
              <a:ext uri="{FF2B5EF4-FFF2-40B4-BE49-F238E27FC236}">
                <a16:creationId xmlns:a16="http://schemas.microsoft.com/office/drawing/2014/main" id="{1F4899C5-11EC-40B4-B7D5-2C135496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-90272"/>
            <a:ext cx="7096125" cy="70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57140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90272"/>
            <a:ext cx="84352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5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視力保健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838200" y="1307592"/>
            <a:ext cx="10515600" cy="4869371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3010--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用眼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分鐘，要休息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閱讀、寫字坐姿要端正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眼睛與書面保持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35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公分以上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的距離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8138" indent="-338138"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戶外活動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120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endParaRPr lang="en-US" altLang="zh-TW" sz="40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8138" indent="-338138"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戶外活動護眼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紫外線有礙視力，戶外活動可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戴帽子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或抗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UV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太陽眼鏡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定期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到眼科診所檢查視力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85763" indent="-385763">
              <a:buFont typeface="+mj-lt"/>
              <a:buAutoNum type="arabicPeriod"/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103662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D671AD-8E81-4085-9CF3-202F0D700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636"/>
            <a:ext cx="7893424" cy="103108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陪伴</a:t>
            </a:r>
            <a:r>
              <a:rPr lang="zh-TW" altLang="en-US" sz="1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</a:t>
            </a:r>
            <a:r>
              <a:rPr lang="zh-TW" altLang="en-US" sz="6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成為</a:t>
            </a: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更好</a:t>
            </a:r>
            <a:r>
              <a:rPr lang="zh-TW" altLang="en-US" sz="6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的自己！</a:t>
            </a:r>
          </a:p>
        </p:txBody>
      </p:sp>
      <p:pic>
        <p:nvPicPr>
          <p:cNvPr id="1026" name="Picture 2" descr="有分離焦慮症的人不是孩子！這位媽媽真實又感動的告白，原來牽手跟放手，都需要練習與勇氣｜Mombaby 媽媽寶寶懷孕生活網">
            <a:extLst>
              <a:ext uri="{FF2B5EF4-FFF2-40B4-BE49-F238E27FC236}">
                <a16:creationId xmlns:a16="http://schemas.microsoft.com/office/drawing/2014/main" id="{2026F639-E1E1-464E-ABA4-DACBC079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47" y="3429000"/>
            <a:ext cx="6158753" cy="3404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5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81128"/>
            <a:ext cx="84352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您的孩子已經會了嗎？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838200" y="1307592"/>
            <a:ext cx="10515600" cy="4869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自己吃飯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做簡易家事：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457200" lvl="1" indent="0"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擰乾毛巾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抹布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、掃地、擦桌子、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457200" lvl="1" indent="0"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整理書桌、垃圾分類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使用蹲式廁所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穿脫制服、運動服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上放學能自己走路回家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E5531F6-7BA0-4FEC-8042-8384FA2A0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4492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90272"/>
            <a:ext cx="84352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5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放學接送區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32776FA-A73F-416E-88CE-99D1F240E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/>
          <a:stretch/>
        </p:blipFill>
        <p:spPr>
          <a:xfrm>
            <a:off x="163412" y="942393"/>
            <a:ext cx="8760959" cy="5729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00B054C-040B-4D5B-93B8-2EECA39E1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008" y="185909"/>
            <a:ext cx="7466226" cy="3966789"/>
          </a:xfrm>
          <a:prstGeom prst="rect">
            <a:avLst/>
          </a:prstGeom>
        </p:spPr>
      </p:pic>
      <p:sp>
        <p:nvSpPr>
          <p:cNvPr id="7" name="心形 6">
            <a:extLst>
              <a:ext uri="{FF2B5EF4-FFF2-40B4-BE49-F238E27FC236}">
                <a16:creationId xmlns:a16="http://schemas.microsoft.com/office/drawing/2014/main" id="{9CC9C73A-491F-42D8-BD83-413589447F4A}"/>
              </a:ext>
            </a:extLst>
          </p:cNvPr>
          <p:cNvSpPr/>
          <p:nvPr/>
        </p:nvSpPr>
        <p:spPr>
          <a:xfrm>
            <a:off x="5225142" y="1530220"/>
            <a:ext cx="2920482" cy="1558213"/>
          </a:xfrm>
          <a:prstGeom prst="heart">
            <a:avLst/>
          </a:prstGeom>
          <a:solidFill>
            <a:srgbClr val="FFFFFF">
              <a:alpha val="6902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第</a:t>
            </a:r>
            <a:r>
              <a:rPr lang="en-US" altLang="zh-TW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路隊接送區</a:t>
            </a:r>
            <a:endParaRPr lang="en-US" altLang="zh-TW" dirty="0">
              <a:solidFill>
                <a:srgbClr val="FF0000"/>
              </a:solidFill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西側門出校</a:t>
            </a:r>
            <a:r>
              <a:rPr lang="en-US" altLang="zh-TW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9C6D9D2B-C255-4E23-9E1B-993DFCA8631C}"/>
              </a:ext>
            </a:extLst>
          </p:cNvPr>
          <p:cNvSpPr/>
          <p:nvPr/>
        </p:nvSpPr>
        <p:spPr>
          <a:xfrm rot="16200000">
            <a:off x="940259" y="5176354"/>
            <a:ext cx="1312559" cy="445863"/>
          </a:xfrm>
          <a:prstGeom prst="rightArrow">
            <a:avLst>
              <a:gd name="adj1" fmla="val 50000"/>
              <a:gd name="adj2" fmla="val 89761"/>
            </a:avLst>
          </a:prstGeom>
          <a:solidFill>
            <a:srgbClr val="F2F2F2">
              <a:alpha val="8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96932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90272"/>
            <a:ext cx="84352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5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放學接送區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32776FA-A73F-416E-88CE-99D1F240E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/>
          <a:stretch/>
        </p:blipFill>
        <p:spPr>
          <a:xfrm>
            <a:off x="3267629" y="904719"/>
            <a:ext cx="8760959" cy="5729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C21F26A-21B4-4A80-B7C3-EF2DFC2DA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3" y="904719"/>
            <a:ext cx="6357511" cy="3526679"/>
          </a:xfrm>
          <a:prstGeom prst="rect">
            <a:avLst/>
          </a:prstGeom>
        </p:spPr>
      </p:pic>
      <p:sp>
        <p:nvSpPr>
          <p:cNvPr id="7" name="心形 6">
            <a:extLst>
              <a:ext uri="{FF2B5EF4-FFF2-40B4-BE49-F238E27FC236}">
                <a16:creationId xmlns:a16="http://schemas.microsoft.com/office/drawing/2014/main" id="{9CC9C73A-491F-42D8-BD83-413589447F4A}"/>
              </a:ext>
            </a:extLst>
          </p:cNvPr>
          <p:cNvSpPr/>
          <p:nvPr/>
        </p:nvSpPr>
        <p:spPr>
          <a:xfrm>
            <a:off x="2453950" y="1506253"/>
            <a:ext cx="2920482" cy="1558213"/>
          </a:xfrm>
          <a:prstGeom prst="heart">
            <a:avLst/>
          </a:prstGeom>
          <a:solidFill>
            <a:srgbClr val="FFFFFF">
              <a:alpha val="6902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第</a:t>
            </a:r>
            <a:r>
              <a:rPr lang="en-US" altLang="zh-TW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3</a:t>
            </a:r>
            <a:r>
              <a:rPr lang="zh-TW" altLang="en-US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路隊接送區</a:t>
            </a:r>
            <a:endParaRPr lang="en-US" altLang="zh-TW" dirty="0">
              <a:solidFill>
                <a:srgbClr val="FF0000"/>
              </a:solidFill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東側門出校</a:t>
            </a:r>
            <a:r>
              <a:rPr lang="en-US" altLang="zh-TW" dirty="0">
                <a:solidFill>
                  <a:srgbClr val="FF000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9C6D9D2B-C255-4E23-9E1B-993DFCA8631C}"/>
              </a:ext>
            </a:extLst>
          </p:cNvPr>
          <p:cNvSpPr/>
          <p:nvPr/>
        </p:nvSpPr>
        <p:spPr>
          <a:xfrm rot="16200000">
            <a:off x="7489344" y="5176354"/>
            <a:ext cx="1312559" cy="445863"/>
          </a:xfrm>
          <a:prstGeom prst="rightArrow">
            <a:avLst>
              <a:gd name="adj1" fmla="val 50000"/>
              <a:gd name="adj2" fmla="val 89761"/>
            </a:avLst>
          </a:prstGeom>
          <a:solidFill>
            <a:srgbClr val="F2F2F2">
              <a:alpha val="8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55533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90272"/>
            <a:ext cx="84352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5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交通安全教育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838200" y="1307592"/>
            <a:ext cx="10515600" cy="486937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保腦教育</a:t>
            </a:r>
            <a:endParaRPr lang="en-US" altLang="zh-TW" sz="36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學生乘坐機車須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戴安全帽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走路上學</a:t>
            </a:r>
            <a:endParaRPr lang="en-US" altLang="zh-TW" sz="36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汽機車停遠一點、小朋友多走一點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雨天備案</a:t>
            </a:r>
            <a:endParaRPr lang="en-US" altLang="zh-TW" sz="36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在雨天請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穿著雨衣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，校園內</a:t>
            </a:r>
            <a:r>
              <a:rPr lang="zh-TW" altLang="en-US" sz="3200" u="sng" dirty="0">
                <a:solidFill>
                  <a:srgbClr val="008E40"/>
                </a:solidFill>
                <a:latin typeface="標楷體" pitchFamily="65" charset="-120"/>
                <a:ea typeface="標楷體" pitchFamily="65" charset="-120"/>
              </a:rPr>
              <a:t>勿撐雨傘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請務必在學生書包內放置一件雨衣。</a:t>
            </a:r>
            <a:endParaRPr lang="en-US" altLang="zh-TW" sz="3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527224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90272"/>
            <a:ext cx="84352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5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午餐說明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838200" y="1307592"/>
            <a:ext cx="10515600" cy="486937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中央餐廚服務廠商：雙翼、上將</a:t>
            </a:r>
            <a:endParaRPr lang="en-US" altLang="zh-TW" sz="3200" b="1" dirty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供應時間：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週二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、其餘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參加課後班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費用：每餐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元，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自備餐具（便當盒、湯碗及湯匙筷）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如需請假，請於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天下午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時前進行線上退餐申請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蔬食日宣導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，每月第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個週二為無肉日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自備愛心便當：</a:t>
            </a:r>
            <a:r>
              <a:rPr lang="zh-TW" altLang="en-US" sz="3200" b="1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學校提供蒸飯設備。</a:t>
            </a:r>
            <a:endParaRPr lang="en-US" altLang="zh-TW" sz="3200" b="1" dirty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外送便當：</a:t>
            </a:r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11:30-12:00</a:t>
            </a:r>
            <a:r>
              <a:rPr lang="zh-TW" altLang="en-US" b="1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放置警衛室旁的班級籃</a:t>
            </a:r>
            <a:endParaRPr lang="en-US" altLang="zh-TW" sz="3200" b="1" dirty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B050"/>
                </a:solidFill>
                <a:latin typeface="Arial" pitchFamily="34" charset="0"/>
                <a:ea typeface="標楷體" pitchFamily="65" charset="-120"/>
              </a:rPr>
              <a:t>請參閱小一新鮮人來上學</a:t>
            </a:r>
            <a:r>
              <a:rPr lang="en-US" altLang="zh-TW" sz="3200" b="1" dirty="0">
                <a:solidFill>
                  <a:srgbClr val="00B050"/>
                </a:solidFill>
                <a:latin typeface="Arial" pitchFamily="34" charset="0"/>
                <a:ea typeface="標楷體" pitchFamily="65" charset="-120"/>
              </a:rPr>
              <a:t>Q&amp;A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147A360-1D5F-4173-8AF7-19A20BDB8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354" y="1149927"/>
            <a:ext cx="3339646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B46AE60-C5B1-4ED7-9CDE-32F993EC4A4A}"/>
              </a:ext>
            </a:extLst>
          </p:cNvPr>
          <p:cNvSpPr/>
          <p:nvPr/>
        </p:nvSpPr>
        <p:spPr>
          <a:xfrm>
            <a:off x="9209633" y="2638425"/>
            <a:ext cx="2010817" cy="2952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F0AC625-ED86-4F57-8D29-B811ED748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0" y="3300267"/>
            <a:ext cx="3131560" cy="31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5013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816648-CA9B-4D57-883D-75BC9A781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FB22018-5F48-447C-AE1F-818F01DD3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"/>
            <a:ext cx="4953931" cy="649287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4E8AB3-5566-42A9-9B25-B58D1D54B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80" y="-1"/>
            <a:ext cx="5037160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A09AE82-BD08-4B15-80DB-83BF98B86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92" y="-1"/>
            <a:ext cx="531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47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90272"/>
            <a:ext cx="84352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5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學生請假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213049" y="994314"/>
            <a:ext cx="7130143" cy="486937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請家長手機下載「新北校園通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APP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」，點選「上課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YO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」進行線上請假，並通知老師審核假單，假單經校內簽核流程審核完畢後，才算完成請假。</a:t>
            </a:r>
            <a:endParaRPr lang="en-US" altLang="zh-TW" sz="3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到校後須提早帶回或臨時請假外出，請老師填寫</a:t>
            </a: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外出單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，交回大門警衛室之人員。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超過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三天未請假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的學生，須通報</a:t>
            </a:r>
            <a:br>
              <a:rPr lang="en-US" altLang="zh-TW" sz="32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b="1" u="sng" dirty="0">
                <a:solidFill>
                  <a:srgbClr val="F75E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中輟系統</a:t>
            </a:r>
            <a:r>
              <a:rPr lang="en-US" altLang="zh-TW" sz="3200" b="1" u="sng" dirty="0">
                <a:solidFill>
                  <a:srgbClr val="F75E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u="sng" dirty="0">
                <a:solidFill>
                  <a:srgbClr val="F75E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由警政機關協尋</a:t>
            </a:r>
            <a:r>
              <a:rPr lang="en-US" altLang="zh-TW" sz="3200" b="1" u="sng" dirty="0">
                <a:solidFill>
                  <a:srgbClr val="F75E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>
                <a:solidFill>
                  <a:srgbClr val="F75E0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3" name="【新北校園通APP家長幫學生請假方法】">
            <a:hlinkClick r:id="" action="ppaction://media"/>
            <a:extLst>
              <a:ext uri="{FF2B5EF4-FFF2-40B4-BE49-F238E27FC236}">
                <a16:creationId xmlns:a16="http://schemas.microsoft.com/office/drawing/2014/main" id="{284D6D56-6C59-4530-8815-56FD3EE7F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7299" y="0"/>
            <a:ext cx="3165475" cy="682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74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90272"/>
            <a:ext cx="84352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5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失物招領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167580" y="1117652"/>
            <a:ext cx="9105900" cy="4869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請在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外套內領、帽子、便當盒</a:t>
            </a:r>
            <a:r>
              <a:rPr lang="zh-TW" altLang="en-US" sz="360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3600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水壺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文具盒、學用品等</a:t>
            </a:r>
            <a:endParaRPr lang="en-US" altLang="zh-TW" sz="3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寫上「姓名」，以便撿獲歸還。</a:t>
            </a:r>
          </a:p>
          <a:p>
            <a:r>
              <a:rPr lang="zh-TW" altLang="en-US" sz="360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至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學務處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含線上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60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認領。</a:t>
            </a:r>
            <a:endParaRPr lang="en-US" altLang="zh-TW" sz="3600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未領回之物品，</a:t>
            </a:r>
            <a:endParaRPr lang="en-US" altLang="zh-TW" sz="3600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保管一個月後將另行處理</a:t>
            </a:r>
            <a:r>
              <a:rPr lang="zh-TW" altLang="en-US" sz="3600" dirty="0">
                <a:solidFill>
                  <a:srgbClr val="000066"/>
                </a:solidFill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D3CAC6-FC89-44CC-B9C3-DA49F4E48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276" y="-90272"/>
            <a:ext cx="2128916" cy="755022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0B45618-C699-4681-9E7E-E207FF870CCA}"/>
              </a:ext>
            </a:extLst>
          </p:cNvPr>
          <p:cNvSpPr/>
          <p:nvPr/>
        </p:nvSpPr>
        <p:spPr>
          <a:xfrm>
            <a:off x="10258209" y="4633921"/>
            <a:ext cx="1000125" cy="2571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下 5">
            <a:extLst>
              <a:ext uri="{FF2B5EF4-FFF2-40B4-BE49-F238E27FC236}">
                <a16:creationId xmlns:a16="http://schemas.microsoft.com/office/drawing/2014/main" id="{750F5A92-7988-41A6-A4AA-487EA364DA76}"/>
              </a:ext>
            </a:extLst>
          </p:cNvPr>
          <p:cNvSpPr/>
          <p:nvPr/>
        </p:nvSpPr>
        <p:spPr>
          <a:xfrm rot="2329853">
            <a:off x="11170434" y="4267215"/>
            <a:ext cx="228600" cy="47625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CE7776-21C6-4250-A54F-66F2983EC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15" y="330050"/>
            <a:ext cx="5375085" cy="350684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9273D31-3143-4361-B962-DEED7254EE4E}"/>
              </a:ext>
            </a:extLst>
          </p:cNvPr>
          <p:cNvSpPr txBox="1"/>
          <p:nvPr/>
        </p:nvSpPr>
        <p:spPr>
          <a:xfrm>
            <a:off x="3801036" y="6051947"/>
            <a:ext cx="6185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4"/>
              </a:rPr>
              <a:t>https://sites.google.com/fsps.ntpc.edu.tw/gto-lost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473632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548</Words>
  <Application>Microsoft Office PowerPoint</Application>
  <PresentationFormat>寬螢幕</PresentationFormat>
  <Paragraphs>60</Paragraphs>
  <Slides>13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3" baseType="lpstr">
      <vt:lpstr>文鼎俏黑體P</vt:lpstr>
      <vt:lpstr>文鼎簽字筆體E</vt:lpstr>
      <vt:lpstr>清松手寫體1</vt:lpstr>
      <vt:lpstr>微軟正黑體</vt:lpstr>
      <vt:lpstr>標楷體</vt:lpstr>
      <vt:lpstr>Arial</vt:lpstr>
      <vt:lpstr>Calibri</vt:lpstr>
      <vt:lpstr>Calibri Light</vt:lpstr>
      <vt:lpstr>Wingdings</vt:lpstr>
      <vt:lpstr>Office 佈景主題</vt:lpstr>
      <vt:lpstr>學務處-學生事務說明</vt:lpstr>
      <vt:lpstr>您的孩子已經會了嗎？</vt:lpstr>
      <vt:lpstr>放學接送區</vt:lpstr>
      <vt:lpstr>放學接送區</vt:lpstr>
      <vt:lpstr>交通安全教育</vt:lpstr>
      <vt:lpstr>午餐說明</vt:lpstr>
      <vt:lpstr>PowerPoint 簡報</vt:lpstr>
      <vt:lpstr>學生請假</vt:lpstr>
      <vt:lpstr>失物招領</vt:lpstr>
      <vt:lpstr>A流、腸病毒與新冠，請主動告訴老師， 進行責任通報。</vt:lpstr>
      <vt:lpstr>視力保健</vt:lpstr>
      <vt:lpstr>視力保健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CSM</dc:creator>
  <cp:lastModifiedBy>fspsteacher</cp:lastModifiedBy>
  <cp:revision>50</cp:revision>
  <dcterms:created xsi:type="dcterms:W3CDTF">2021-08-05T08:26:05Z</dcterms:created>
  <dcterms:modified xsi:type="dcterms:W3CDTF">2023-09-07T20:17:31Z</dcterms:modified>
</cp:coreProperties>
</file>