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15"/>
  </p:notesMasterIdLst>
  <p:sldIdLst>
    <p:sldId id="611" r:id="rId2"/>
    <p:sldId id="612" r:id="rId3"/>
    <p:sldId id="613" r:id="rId4"/>
    <p:sldId id="614" r:id="rId5"/>
    <p:sldId id="628" r:id="rId6"/>
    <p:sldId id="629" r:id="rId7"/>
    <p:sldId id="630" r:id="rId8"/>
    <p:sldId id="631" r:id="rId9"/>
    <p:sldId id="622" r:id="rId10"/>
    <p:sldId id="624" r:id="rId11"/>
    <p:sldId id="625" r:id="rId12"/>
    <p:sldId id="301" r:id="rId13"/>
    <p:sldId id="627" r:id="rId1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66"/>
    <a:srgbClr val="FF9933"/>
    <a:srgbClr val="F1FA3A"/>
    <a:srgbClr val="CCCC00"/>
    <a:srgbClr val="FF99CC"/>
    <a:srgbClr val="FFFF99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26" autoAdjust="0"/>
    <p:restoredTop sz="94516" autoAdjust="0"/>
  </p:normalViewPr>
  <p:slideViewPr>
    <p:cSldViewPr>
      <p:cViewPr varScale="1">
        <p:scale>
          <a:sx n="74" d="100"/>
          <a:sy n="74" d="100"/>
        </p:scale>
        <p:origin x="432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8" d="100"/>
          <a:sy n="58" d="100"/>
        </p:scale>
        <p:origin x="-181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55C49B-E73D-4CF2-BA94-BBE3BADF16D0}" type="datetimeFigureOut">
              <a:rPr lang="zh-TW" altLang="en-US" smtClean="0"/>
              <a:t>2017/4/24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565676-7A54-48E8-B5E9-668A084CF8F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141669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565676-7A54-48E8-B5E9-668A084CF8F0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5617577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565676-7A54-48E8-B5E9-668A084CF8F0}" type="slidenum">
              <a:rPr lang="zh-TW" altLang="en-US" smtClean="0"/>
              <a:t>10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3111784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565676-7A54-48E8-B5E9-668A084CF8F0}" type="slidenum">
              <a:rPr lang="zh-TW" altLang="en-US" smtClean="0"/>
              <a:t>11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0802539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565676-7A54-48E8-B5E9-668A084CF8F0}" type="slidenum">
              <a:rPr lang="zh-TW" altLang="en-US" smtClean="0"/>
              <a:t>12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4575834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565676-7A54-48E8-B5E9-668A084CF8F0}" type="slidenum">
              <a:rPr lang="zh-TW" altLang="en-US" smtClean="0"/>
              <a:t>13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075128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565676-7A54-48E8-B5E9-668A084CF8F0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529924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565676-7A54-48E8-B5E9-668A084CF8F0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338743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565676-7A54-48E8-B5E9-668A084CF8F0}" type="slidenum">
              <a:rPr lang="zh-TW" altLang="en-US" smtClean="0"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502324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1C2FD7-9B53-46DA-9DB5-3DDA1C6DF369}" type="slidenum">
              <a:rPr lang="zh-TW" altLang="en-US" smtClean="0"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504545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212B46-7ED9-4575-9DF9-CDF45589ACA0}" type="slidenum">
              <a:rPr lang="zh-TW" altLang="en-US" smtClean="0"/>
              <a:pPr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6258230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212B46-7ED9-4575-9DF9-CDF45589ACA0}" type="slidenum">
              <a:rPr lang="zh-TW" altLang="en-US" smtClean="0"/>
              <a:pPr/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809820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212B46-7ED9-4575-9DF9-CDF45589ACA0}" type="slidenum">
              <a:rPr lang="zh-TW" altLang="en-US" smtClean="0"/>
              <a:pPr/>
              <a:t>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1548485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565676-7A54-48E8-B5E9-668A084CF8F0}" type="slidenum">
              <a:rPr lang="zh-TW" altLang="en-US" smtClean="0"/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915510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970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 sz="4600"/>
            </a:lvl1pPr>
          </a:lstStyle>
          <a:p>
            <a:pPr lvl="0"/>
            <a:r>
              <a:rPr lang="zh-TW" altLang="en-US" noProof="0" smtClean="0"/>
              <a:t>按一下以編輯母片標題樣式</a:t>
            </a:r>
          </a:p>
        </p:txBody>
      </p:sp>
      <p:sp>
        <p:nvSpPr>
          <p:cNvPr id="595971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400"/>
            </a:lvl1pPr>
          </a:lstStyle>
          <a:p>
            <a:pPr lvl="0"/>
            <a:r>
              <a:rPr lang="zh-TW" altLang="en-US" noProof="0" smtClean="0"/>
              <a:t>按一下以編輯母片副標題樣式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4E53ED-9016-455F-AB71-65C5C83E1B8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362B5D-1892-4452-85E5-8D015F7239C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516563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516563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0DEC52-9DBC-4E34-877E-A73871EE04A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242D39-DA49-4806-9CC4-90F59046AD3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55B8E0-CBE8-4750-9ADD-17DD1B73C3E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4144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144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48EA9C-4EDA-40E9-8501-1A78C562D57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EE1B41-938F-4B35-BA9C-D9C4AE13211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FF7012-C3B9-4F45-90A4-39893E60D09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B93160-4E24-4DBD-BF3F-A6392CA0670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008FE7-F7A5-4B77-95AF-DD8E26611F5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3CDDA7-BF5B-4825-9DE4-3C2D28AFEDC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49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60960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5949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4144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5949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949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949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A8FA6E8C-9AC0-4DAC-9803-4578BE688C9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31" r:id="rId1"/>
    <p:sldLayoutId id="2147484321" r:id="rId2"/>
    <p:sldLayoutId id="2147484322" r:id="rId3"/>
    <p:sldLayoutId id="2147484323" r:id="rId4"/>
    <p:sldLayoutId id="2147484324" r:id="rId5"/>
    <p:sldLayoutId id="2147484325" r:id="rId6"/>
    <p:sldLayoutId id="2147484326" r:id="rId7"/>
    <p:sldLayoutId id="2147484327" r:id="rId8"/>
    <p:sldLayoutId id="2147484328" r:id="rId9"/>
    <p:sldLayoutId id="2147484329" r:id="rId10"/>
    <p:sldLayoutId id="214748433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3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4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5250" name="Rectangle 2"/>
          <p:cNvSpPr>
            <a:spLocks noGrp="1" noChangeArrowheads="1"/>
          </p:cNvSpPr>
          <p:nvPr>
            <p:ph type="title" orient="vert"/>
          </p:nvPr>
        </p:nvSpPr>
        <p:spPr>
          <a:xfrm>
            <a:off x="3132138" y="692695"/>
            <a:ext cx="2028825" cy="5616625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z="4800" dirty="0" smtClean="0">
                <a:solidFill>
                  <a:srgbClr val="0000FF"/>
                </a:solidFill>
              </a:rPr>
              <a:t>九、生命中的大石頭</a:t>
            </a:r>
            <a:endParaRPr lang="zh-TW" altLang="en-US" sz="4800" dirty="0" smtClean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6065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6690" name="Rectangle 2"/>
          <p:cNvSpPr>
            <a:spLocks noGrp="1" noChangeArrowheads="1"/>
          </p:cNvSpPr>
          <p:nvPr>
            <p:ph type="title" orient="vert"/>
          </p:nvPr>
        </p:nvSpPr>
        <p:spPr>
          <a:xfrm>
            <a:off x="8027988" y="1196975"/>
            <a:ext cx="936625" cy="4608513"/>
          </a:xfrm>
        </p:spPr>
        <p:txBody>
          <a:bodyPr/>
          <a:lstStyle/>
          <a:p>
            <a:pPr eaLnBrk="1" hangingPunct="1"/>
            <a:r>
              <a:rPr lang="zh-TW" altLang="en-US" dirty="0" smtClean="0">
                <a:solidFill>
                  <a:srgbClr val="0000FF"/>
                </a:solidFill>
                <a:effectLst/>
              </a:rPr>
              <a:t>本課的形近字</a:t>
            </a:r>
          </a:p>
        </p:txBody>
      </p:sp>
      <p:sp>
        <p:nvSpPr>
          <p:cNvPr id="626691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6660232" y="836613"/>
            <a:ext cx="1152525" cy="5329237"/>
          </a:xfrm>
          <a:noFill/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罐、灌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  <p:sp>
        <p:nvSpPr>
          <p:cNvPr id="626694" name="Rectangle 6"/>
          <p:cNvSpPr>
            <a:spLocks noChangeArrowheads="1"/>
          </p:cNvSpPr>
          <p:nvPr/>
        </p:nvSpPr>
        <p:spPr bwMode="auto">
          <a:xfrm>
            <a:off x="4932040" y="836613"/>
            <a:ext cx="1152525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桶、捅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626695" name="Rectangle 7"/>
          <p:cNvSpPr>
            <a:spLocks noChangeArrowheads="1"/>
          </p:cNvSpPr>
          <p:nvPr/>
        </p:nvSpPr>
        <p:spPr bwMode="auto">
          <a:xfrm>
            <a:off x="3203848" y="836613"/>
            <a:ext cx="1152525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疑、凝</a:t>
            </a:r>
            <a:r>
              <a:rPr lang="zh-TW" altLang="en-US" sz="60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、擬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1547664" y="836613"/>
            <a:ext cx="1152525" cy="5329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檔、擋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251520" y="836712"/>
            <a:ext cx="1152525" cy="5329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拖、施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6003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66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66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266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266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6690" grpId="0" autoUpdateAnimBg="0"/>
      <p:bldP spid="626691" grpId="0" build="p"/>
      <p:bldP spid="626694" grpId="0" build="p"/>
      <p:bldP spid="626695" grpId="0" build="p"/>
      <p:bldP spid="6" grpId="0" build="p"/>
      <p:bldP spid="7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6691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6660232" y="836613"/>
            <a:ext cx="1152525" cy="5329237"/>
          </a:xfrm>
          <a:noFill/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規、視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  <p:sp>
        <p:nvSpPr>
          <p:cNvPr id="626694" name="Rectangle 6"/>
          <p:cNvSpPr>
            <a:spLocks noChangeArrowheads="1"/>
          </p:cNvSpPr>
          <p:nvPr/>
        </p:nvSpPr>
        <p:spPr bwMode="auto">
          <a:xfrm>
            <a:off x="4932040" y="836613"/>
            <a:ext cx="1152525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坦、垣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9778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6691" grpId="0" build="p"/>
      <p:bldP spid="626694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7714" name="Rectangle 2"/>
          <p:cNvSpPr>
            <a:spLocks noGrp="1" noChangeArrowheads="1"/>
          </p:cNvSpPr>
          <p:nvPr>
            <p:ph type="title" orient="vert"/>
          </p:nvPr>
        </p:nvSpPr>
        <p:spPr>
          <a:xfrm>
            <a:off x="8027988" y="1196975"/>
            <a:ext cx="936625" cy="4608513"/>
          </a:xfrm>
        </p:spPr>
        <p:txBody>
          <a:bodyPr/>
          <a:lstStyle/>
          <a:p>
            <a:pPr eaLnBrk="1" hangingPunct="1"/>
            <a:r>
              <a:rPr lang="zh-TW" altLang="en-US" dirty="0" smtClean="0">
                <a:solidFill>
                  <a:srgbClr val="0000FF"/>
                </a:solidFill>
                <a:effectLst/>
              </a:rPr>
              <a:t>本課的多音字</a:t>
            </a:r>
          </a:p>
        </p:txBody>
      </p:sp>
      <p:sp>
        <p:nvSpPr>
          <p:cNvPr id="627715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6732240" y="1458016"/>
            <a:ext cx="1152525" cy="4176712"/>
          </a:xfrm>
          <a:noFill/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空</a:t>
            </a:r>
            <a:endParaRPr lang="zh-TW" altLang="en-US" sz="6000" b="1" dirty="0" smtClean="0">
              <a:solidFill>
                <a:srgbClr val="FF0000"/>
              </a:solidFill>
              <a:effectLst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4355976" y="728863"/>
            <a:ext cx="2160241" cy="56886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3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8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天空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  <a:latin typeface="新細明體"/>
                <a:ea typeface="新細明體"/>
              </a:rPr>
              <a:t>、空中、空降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07504" y="623080"/>
            <a:ext cx="2950077" cy="57606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3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8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空檔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  <a:latin typeface="新細明體"/>
                <a:ea typeface="新細明體"/>
              </a:rPr>
              <a:t>、空閒、空隙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77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77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7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7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7714" grpId="0" autoUpdateAnimBg="0"/>
      <p:bldP spid="627715" grpId="0" build="p"/>
      <p:bldP spid="4" grpId="0" build="p"/>
      <p:bldP spid="5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7715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6732240" y="1458016"/>
            <a:ext cx="1152525" cy="4176712"/>
          </a:xfrm>
          <a:noFill/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得</a:t>
            </a:r>
            <a:endParaRPr lang="zh-TW" altLang="en-US" sz="6000" b="1" dirty="0" smtClean="0">
              <a:solidFill>
                <a:srgbClr val="FF0000"/>
              </a:solidFill>
              <a:effectLst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3923928" y="695088"/>
            <a:ext cx="1728192" cy="56886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3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8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覺得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  <a:latin typeface="新細明體"/>
                <a:ea typeface="新細明體"/>
              </a:rPr>
              <a:t>、不得了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763688" y="623080"/>
            <a:ext cx="1293893" cy="57606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3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8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得先想想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6439065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7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7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7715" grpId="0" build="p"/>
      <p:bldP spid="4" grpId="0" build="p"/>
      <p:bldP spid="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6690" name="Rectangle 2"/>
          <p:cNvSpPr>
            <a:spLocks noGrp="1" noChangeArrowheads="1"/>
          </p:cNvSpPr>
          <p:nvPr>
            <p:ph type="title" orient="vert"/>
          </p:nvPr>
        </p:nvSpPr>
        <p:spPr>
          <a:xfrm>
            <a:off x="8027988" y="1196975"/>
            <a:ext cx="936625" cy="4608513"/>
          </a:xfrm>
        </p:spPr>
        <p:txBody>
          <a:bodyPr/>
          <a:lstStyle/>
          <a:p>
            <a:pPr eaLnBrk="1" hangingPunct="1"/>
            <a:r>
              <a:rPr lang="zh-TW" altLang="en-US" dirty="0" smtClean="0">
                <a:solidFill>
                  <a:srgbClr val="0000FF"/>
                </a:solidFill>
                <a:effectLst/>
              </a:rPr>
              <a:t>本課的</a:t>
            </a:r>
            <a:r>
              <a:rPr lang="zh-TW" altLang="en-US" dirty="0" smtClean="0">
                <a:solidFill>
                  <a:srgbClr val="FF0000"/>
                </a:solidFill>
                <a:effectLst/>
              </a:rPr>
              <a:t>生字</a:t>
            </a:r>
          </a:p>
        </p:txBody>
      </p:sp>
      <p:sp>
        <p:nvSpPr>
          <p:cNvPr id="626691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6660232" y="836613"/>
            <a:ext cx="1152525" cy="5329237"/>
          </a:xfrm>
          <a:noFill/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罐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  <p:sp>
        <p:nvSpPr>
          <p:cNvPr id="626694" name="Rectangle 6"/>
          <p:cNvSpPr>
            <a:spLocks noChangeArrowheads="1"/>
          </p:cNvSpPr>
          <p:nvPr/>
        </p:nvSpPr>
        <p:spPr bwMode="auto">
          <a:xfrm>
            <a:off x="4932040" y="836613"/>
            <a:ext cx="1152525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桶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626695" name="Rectangle 7"/>
          <p:cNvSpPr>
            <a:spLocks noChangeArrowheads="1"/>
          </p:cNvSpPr>
          <p:nvPr/>
        </p:nvSpPr>
        <p:spPr bwMode="auto">
          <a:xfrm>
            <a:off x="3203848" y="836613"/>
            <a:ext cx="1152525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隙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1547664" y="874713"/>
            <a:ext cx="1296988" cy="5329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疑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2754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66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66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266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266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6690" grpId="0" autoUpdateAnimBg="0"/>
      <p:bldP spid="626691" grpId="0" build="p"/>
      <p:bldP spid="626694" grpId="0" build="p"/>
      <p:bldP spid="626695" grpId="0" build="p"/>
      <p:bldP spid="7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7020272" y="836712"/>
            <a:ext cx="1152525" cy="5329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檔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5220072" y="857597"/>
            <a:ext cx="1152525" cy="5329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挪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3491880" y="857597"/>
            <a:ext cx="1296988" cy="5329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拖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1979712" y="834685"/>
            <a:ext cx="1152525" cy="5329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規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21497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10" grpId="0" build="p"/>
      <p:bldP spid="5" grpId="0" build="p"/>
      <p:bldP spid="6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7092280" y="815394"/>
            <a:ext cx="1152525" cy="5329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寢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5364088" y="843430"/>
            <a:ext cx="1296988" cy="5329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坦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18896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  <p:bldP spid="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1570" name="Rectangle 2"/>
          <p:cNvSpPr>
            <a:spLocks noGrp="1" noChangeArrowheads="1"/>
          </p:cNvSpPr>
          <p:nvPr>
            <p:ph type="title" orient="vert"/>
          </p:nvPr>
        </p:nvSpPr>
        <p:spPr>
          <a:xfrm>
            <a:off x="7524750" y="1196975"/>
            <a:ext cx="1439863" cy="4608513"/>
          </a:xfrm>
        </p:spPr>
        <p:txBody>
          <a:bodyPr/>
          <a:lstStyle/>
          <a:p>
            <a:pPr eaLnBrk="1" hangingPunct="1"/>
            <a:r>
              <a:rPr lang="zh-TW" altLang="en-US" dirty="0" smtClean="0">
                <a:solidFill>
                  <a:srgbClr val="0000FF"/>
                </a:solidFill>
                <a:effectLst/>
              </a:rPr>
              <a:t>課文生字</a:t>
            </a:r>
            <a:r>
              <a:rPr lang="zh-TW" altLang="en-US" dirty="0" smtClean="0">
                <a:solidFill>
                  <a:srgbClr val="FF0000"/>
                </a:solidFill>
                <a:effectLst/>
              </a:rPr>
              <a:t>延伸詞語</a:t>
            </a:r>
          </a:p>
        </p:txBody>
      </p:sp>
      <p:sp>
        <p:nvSpPr>
          <p:cNvPr id="621571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4067944" y="1350895"/>
            <a:ext cx="3527971" cy="3384550"/>
          </a:xfrm>
          <a:noFill/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罐</a:t>
            </a:r>
            <a:endParaRPr lang="en-US" altLang="zh-TW" sz="6000" b="1" dirty="0" smtClean="0">
              <a:solidFill>
                <a:srgbClr val="0000FF"/>
              </a:solidFill>
              <a:effectLst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瓶瓶罐罐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251520" y="1380222"/>
            <a:ext cx="3672197" cy="45690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</a:rPr>
              <a:t>隙</a:t>
            </a:r>
            <a:endParaRPr lang="en-US" altLang="zh-TW" sz="6000" b="1" dirty="0">
              <a:solidFill>
                <a:srgbClr val="FF0000"/>
              </a:solidFill>
            </a:endParaRPr>
          </a:p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乘隙而入</a:t>
            </a:r>
            <a:endParaRPr lang="en-US" altLang="zh-TW" sz="6000" b="1" dirty="0" smtClean="0">
              <a:solidFill>
                <a:srgbClr val="0000FF"/>
              </a:solidFill>
            </a:endParaRPr>
          </a:p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白</a:t>
            </a:r>
            <a:r>
              <a:rPr lang="zh-TW" altLang="en-US" sz="6000" b="1" dirty="0">
                <a:solidFill>
                  <a:srgbClr val="0000FF"/>
                </a:solidFill>
              </a:rPr>
              <a:t>駒過隙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35407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15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15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1570" grpId="0" autoUpdateAnimBg="0"/>
      <p:bldP spid="621571" grpId="0" build="p"/>
      <p:bldP spid="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1571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4716638" y="1556792"/>
            <a:ext cx="3672408" cy="3168650"/>
          </a:xfrm>
          <a:noFill/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疑</a:t>
            </a:r>
            <a:endParaRPr lang="en-US" altLang="zh-TW" sz="6000" b="1" dirty="0" smtClean="0">
              <a:solidFill>
                <a:srgbClr val="0000FF"/>
              </a:solidFill>
              <a:effectLst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半信半疑</a:t>
            </a:r>
            <a:endParaRPr lang="en-US" altLang="zh-TW" sz="6000" b="1" dirty="0" smtClean="0">
              <a:solidFill>
                <a:srgbClr val="0000FF"/>
              </a:solidFill>
              <a:effectLst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將信將</a:t>
            </a:r>
            <a:r>
              <a:rPr lang="zh-TW" altLang="en-US" sz="6000" b="1" dirty="0">
                <a:solidFill>
                  <a:srgbClr val="0000FF"/>
                </a:solidFill>
                <a:effectLst/>
              </a:rPr>
              <a:t>疑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323528" y="1340768"/>
            <a:ext cx="3745037" cy="41764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3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8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zh-TW" altLang="en-US" sz="6000" b="1" kern="0" dirty="0" smtClean="0">
                <a:solidFill>
                  <a:srgbClr val="FF0000"/>
                </a:solidFill>
                <a:effectLst/>
              </a:rPr>
              <a:t>拖</a:t>
            </a:r>
            <a:endParaRPr lang="en-US" altLang="zh-TW" sz="6000" b="1" kern="0" dirty="0" smtClean="0">
              <a:solidFill>
                <a:srgbClr val="0000FF"/>
              </a:solidFill>
              <a:effectLst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zh-TW" altLang="en-US" sz="6000" b="1" kern="0" dirty="0" smtClean="0">
                <a:solidFill>
                  <a:srgbClr val="0000FF"/>
                </a:solidFill>
                <a:effectLst/>
              </a:rPr>
              <a:t>拖拖拉拉</a:t>
            </a:r>
            <a:endParaRPr lang="en-US" altLang="zh-TW" sz="6000" b="1" kern="0" dirty="0" smtClean="0">
              <a:solidFill>
                <a:srgbClr val="0000FF"/>
              </a:solidFill>
              <a:effectLst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zh-TW" altLang="en-US" sz="6000" b="1" kern="0" dirty="0" smtClean="0">
                <a:solidFill>
                  <a:srgbClr val="0000FF"/>
                </a:solidFill>
                <a:effectLst/>
              </a:rPr>
              <a:t>拖泥</a:t>
            </a:r>
            <a:r>
              <a:rPr lang="zh-TW" altLang="en-US" sz="6000" b="1" kern="0" dirty="0">
                <a:solidFill>
                  <a:srgbClr val="0000FF"/>
                </a:solidFill>
                <a:effectLst/>
              </a:rPr>
              <a:t>帶水</a:t>
            </a:r>
            <a:endParaRPr lang="zh-TW" altLang="en-US" sz="6000" b="1" kern="0" dirty="0" smtClean="0">
              <a:solidFill>
                <a:srgbClr val="0000FF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07363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21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21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1571" grpId="0" build="p"/>
      <p:bldP spid="4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1571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4067944" y="1556792"/>
            <a:ext cx="4321102" cy="3168650"/>
          </a:xfrm>
          <a:noFill/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規</a:t>
            </a:r>
            <a:endParaRPr lang="en-US" altLang="zh-TW" sz="6000" b="1" dirty="0" smtClean="0">
              <a:solidFill>
                <a:srgbClr val="0000FF"/>
              </a:solidFill>
              <a:effectLst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墨守成規</a:t>
            </a:r>
            <a:endParaRPr lang="en-US" altLang="zh-TW" sz="6000" b="1" dirty="0" smtClean="0">
              <a:solidFill>
                <a:srgbClr val="0000FF"/>
              </a:solidFill>
              <a:effectLst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革除陋規</a:t>
            </a:r>
            <a:endParaRPr lang="en-US" altLang="zh-TW" sz="6000" b="1" dirty="0" smtClean="0">
              <a:solidFill>
                <a:srgbClr val="0000FF"/>
              </a:solidFill>
              <a:effectLst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循規</a:t>
            </a:r>
            <a:r>
              <a:rPr lang="zh-TW" altLang="en-US" sz="6000" b="1" dirty="0">
                <a:solidFill>
                  <a:srgbClr val="0000FF"/>
                </a:solidFill>
                <a:effectLst/>
              </a:rPr>
              <a:t>蹈矩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323529" y="1340768"/>
            <a:ext cx="3096344" cy="41764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3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8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zh-TW" altLang="en-US" sz="6000" b="1" kern="0" dirty="0" smtClean="0">
                <a:solidFill>
                  <a:srgbClr val="FF0000"/>
                </a:solidFill>
                <a:effectLst/>
              </a:rPr>
              <a:t>寢</a:t>
            </a:r>
            <a:endParaRPr lang="en-US" altLang="zh-TW" sz="6000" b="1" kern="0" dirty="0" smtClean="0">
              <a:solidFill>
                <a:srgbClr val="0000FF"/>
              </a:solidFill>
              <a:effectLst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zh-TW" altLang="en-US" sz="6000" b="1" kern="0" dirty="0" smtClean="0">
                <a:solidFill>
                  <a:srgbClr val="0000FF"/>
                </a:solidFill>
                <a:effectLst/>
              </a:rPr>
              <a:t>壽終正寢</a:t>
            </a:r>
            <a:endParaRPr lang="zh-TW" altLang="en-US" sz="6000" b="1" kern="0" dirty="0" smtClean="0">
              <a:solidFill>
                <a:srgbClr val="0000FF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582330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21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21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215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215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1571" grpId="0" build="p"/>
      <p:bldP spid="4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1571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4716638" y="1556792"/>
            <a:ext cx="3672408" cy="3168650"/>
          </a:xfrm>
          <a:noFill/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坦</a:t>
            </a:r>
            <a:endParaRPr lang="en-US" altLang="zh-TW" sz="6000" b="1" dirty="0" smtClean="0">
              <a:solidFill>
                <a:srgbClr val="0000FF"/>
              </a:solidFill>
              <a:effectLst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坦胸露背</a:t>
            </a:r>
            <a:endParaRPr lang="en-US" altLang="zh-TW" sz="6000" b="1" dirty="0" smtClean="0">
              <a:solidFill>
                <a:srgbClr val="0000FF"/>
              </a:solidFill>
              <a:effectLst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 dirty="0">
                <a:solidFill>
                  <a:srgbClr val="0000FF"/>
                </a:solidFill>
                <a:effectLst/>
              </a:rPr>
              <a:t>坦腹東床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213634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21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21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1571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2594" name="Rectangle 2"/>
          <p:cNvSpPr>
            <a:spLocks noGrp="1" noChangeArrowheads="1"/>
          </p:cNvSpPr>
          <p:nvPr>
            <p:ph type="title" orient="vert"/>
          </p:nvPr>
        </p:nvSpPr>
        <p:spPr>
          <a:xfrm>
            <a:off x="6948488" y="692150"/>
            <a:ext cx="1152525" cy="5689600"/>
          </a:xfrm>
        </p:spPr>
        <p:txBody>
          <a:bodyPr/>
          <a:lstStyle/>
          <a:p>
            <a:pPr eaLnBrk="1" hangingPunct="1"/>
            <a:r>
              <a:rPr lang="zh-TW" altLang="en-US" dirty="0" smtClean="0">
                <a:solidFill>
                  <a:srgbClr val="0000FF"/>
                </a:solidFill>
                <a:effectLst/>
              </a:rPr>
              <a:t>找出課文中的</a:t>
            </a:r>
            <a:r>
              <a:rPr lang="zh-TW" altLang="en-US" dirty="0" smtClean="0">
                <a:solidFill>
                  <a:srgbClr val="FF0000"/>
                </a:solidFill>
                <a:effectLst/>
              </a:rPr>
              <a:t>四字詞語</a:t>
            </a:r>
          </a:p>
        </p:txBody>
      </p:sp>
      <p:sp>
        <p:nvSpPr>
          <p:cNvPr id="622596" name="Rectangle 4"/>
          <p:cNvSpPr>
            <a:spLocks noChangeArrowheads="1"/>
          </p:cNvSpPr>
          <p:nvPr/>
        </p:nvSpPr>
        <p:spPr bwMode="auto">
          <a:xfrm>
            <a:off x="5362575" y="1557338"/>
            <a:ext cx="1225550" cy="316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恍然大悟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3348038" y="1557338"/>
            <a:ext cx="1225550" cy="316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輕重緩急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258888" y="1557338"/>
            <a:ext cx="1225550" cy="331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狀況百出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1715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25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25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2594" grpId="0" autoUpdateAnimBg="0"/>
      <p:bldP spid="622596" grpId="0"/>
      <p:bldP spid="4" grpId="0"/>
      <p:bldP spid="5" grpId="0"/>
    </p:bldLst>
  </p:timing>
</p:sld>
</file>

<file path=ppt/theme/theme1.xml><?xml version="1.0" encoding="utf-8"?>
<a:theme xmlns:a="http://schemas.openxmlformats.org/drawingml/2006/main" name="gwall">
  <a:themeElements>
    <a:clrScheme name="gwall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gwall">
      <a:majorFont>
        <a:latin typeface="Times New Roman"/>
        <a:ea typeface="新細明體"/>
        <a:cs typeface=""/>
      </a:majorFont>
      <a:minorFont>
        <a:latin typeface="Times New Roman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新細明體" pitchFamily="18" charset="-120"/>
          </a:defRPr>
        </a:defPPr>
      </a:lstStyle>
    </a:lnDef>
  </a:objectDefaults>
  <a:extraClrSchemeLst>
    <a:extraClrScheme>
      <a:clrScheme name="gwall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wall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wall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wall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wall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wall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wall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GWALL</Template>
  <TotalTime>3445</TotalTime>
  <Words>128</Words>
  <Application>Microsoft Office PowerPoint</Application>
  <PresentationFormat>如螢幕大小 (4:3)</PresentationFormat>
  <Paragraphs>65</Paragraphs>
  <Slides>13</Slides>
  <Notes>13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13</vt:i4>
      </vt:variant>
    </vt:vector>
  </HeadingPairs>
  <TitlesOfParts>
    <vt:vector size="18" baseType="lpstr">
      <vt:lpstr>新細明體</vt:lpstr>
      <vt:lpstr>Calibri</vt:lpstr>
      <vt:lpstr>Times New Roman</vt:lpstr>
      <vt:lpstr>Wingdings</vt:lpstr>
      <vt:lpstr>gwall</vt:lpstr>
      <vt:lpstr>九、生命中的大石頭</vt:lpstr>
      <vt:lpstr>本課的生字</vt:lpstr>
      <vt:lpstr>PowerPoint 簡報</vt:lpstr>
      <vt:lpstr>PowerPoint 簡報</vt:lpstr>
      <vt:lpstr>課文生字延伸詞語</vt:lpstr>
      <vt:lpstr>PowerPoint 簡報</vt:lpstr>
      <vt:lpstr>PowerPoint 簡報</vt:lpstr>
      <vt:lpstr>PowerPoint 簡報</vt:lpstr>
      <vt:lpstr>找出課文中的四字詞語</vt:lpstr>
      <vt:lpstr>本課的形近字</vt:lpstr>
      <vt:lpstr>PowerPoint 簡報</vt:lpstr>
      <vt:lpstr>本課的多音字</vt:lpstr>
      <vt:lpstr>PowerPoint 簡報</vt:lpstr>
    </vt:vector>
  </TitlesOfParts>
  <Company>mychat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三、智救養馬人</dc:title>
  <dc:creator>SuperXP</dc:creator>
  <cp:lastModifiedBy>Teacher</cp:lastModifiedBy>
  <cp:revision>733</cp:revision>
  <cp:lastPrinted>1601-01-01T00:00:00Z</cp:lastPrinted>
  <dcterms:created xsi:type="dcterms:W3CDTF">2005-09-11T13:17:35Z</dcterms:created>
  <dcterms:modified xsi:type="dcterms:W3CDTF">2017-04-24T07:45:28Z</dcterms:modified>
</cp:coreProperties>
</file>