
<file path=[Content_Types].xml><?xml version="1.0" encoding="utf-8"?>
<Types xmlns="http://schemas.openxmlformats.org/package/2006/content-types">
  <Default Extension="jpg!qt324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愛麗 劉" initials="愛麗" lastIdx="1" clrIdx="0">
    <p:extLst>
      <p:ext uri="{19B8F6BF-5375-455C-9EA6-DF929625EA0E}">
        <p15:presenceInfo xmlns:p15="http://schemas.microsoft.com/office/powerpoint/2012/main" userId="4b1e6af2ba5ab5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1T15:19:54.34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0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40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7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33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4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96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87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99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95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41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0A5B44-B311-49EF-93A1-88CCB577FD51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162DF2-99BF-40B7-81D6-F80D491D31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99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!qt324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!qt324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鶯歌國小校門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常見的交通違規行為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3200" dirty="0" smtClean="0"/>
              <a:t>鶯歌國小學務處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15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46760" y="758952"/>
            <a:ext cx="10759440" cy="3566160"/>
          </a:xfrm>
        </p:spPr>
        <p:txBody>
          <a:bodyPr/>
          <a:lstStyle/>
          <a:p>
            <a:r>
              <a:rPr lang="zh-TW" altLang="en-US" dirty="0" smtClean="0"/>
              <a:t>因有您</a:t>
            </a:r>
            <a:r>
              <a:rPr lang="zh-TW" altLang="en-US" dirty="0" smtClean="0"/>
              <a:t>的配合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將讓台灣更</a:t>
            </a:r>
            <a:r>
              <a:rPr lang="zh-TW" altLang="en-US" dirty="0"/>
              <a:t>好</a:t>
            </a:r>
            <a:r>
              <a:rPr lang="zh-TW" altLang="en-US" dirty="0" smtClean="0"/>
              <a:t>、更美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4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180" y="172303"/>
            <a:ext cx="10058400" cy="1450757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摩托車由順向轉成逆向停車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180" y="1947334"/>
            <a:ext cx="10058400" cy="402336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231900" y="24384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31900" y="44323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231900" y="3416300"/>
            <a:ext cx="98806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11700" y="5448300"/>
            <a:ext cx="2552700" cy="84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校門口</a:t>
            </a:r>
            <a:endParaRPr lang="zh-TW" altLang="en-US" sz="28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117340" y="4432300"/>
            <a:ext cx="594360" cy="10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7246620" y="4432300"/>
            <a:ext cx="614680" cy="101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31900" y="4420450"/>
            <a:ext cx="31750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7" name="矩形 16"/>
          <p:cNvSpPr/>
          <p:nvPr/>
        </p:nvSpPr>
        <p:spPr>
          <a:xfrm>
            <a:off x="1231900" y="1944791"/>
            <a:ext cx="38227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7569200" y="4434844"/>
            <a:ext cx="31750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9" name="矩形 18"/>
          <p:cNvSpPr/>
          <p:nvPr/>
        </p:nvSpPr>
        <p:spPr>
          <a:xfrm>
            <a:off x="6934200" y="1944791"/>
            <a:ext cx="405638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2506690"/>
            <a:ext cx="1016000" cy="959556"/>
          </a:xfrm>
          <a:prstGeom prst="rect">
            <a:avLst/>
          </a:prstGeom>
        </p:spPr>
      </p:pic>
      <p:sp>
        <p:nvSpPr>
          <p:cNvPr id="21" name="橢圓形圖說文字 20"/>
          <p:cNvSpPr/>
          <p:nvPr/>
        </p:nvSpPr>
        <p:spPr>
          <a:xfrm>
            <a:off x="8001000" y="3401906"/>
            <a:ext cx="1922780" cy="942536"/>
          </a:xfrm>
          <a:prstGeom prst="wedgeEllipseCallout">
            <a:avLst>
              <a:gd name="adj1" fmla="val -69641"/>
              <a:gd name="adj2" fmla="val 43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寶</a:t>
            </a:r>
            <a:r>
              <a:rPr lang="zh-TW" altLang="en-US" dirty="0"/>
              <a:t>貝</a:t>
            </a:r>
            <a:r>
              <a:rPr lang="zh-TW" altLang="en-US" dirty="0" smtClean="0"/>
              <a:t>下了車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馬路隨我</a:t>
            </a:r>
            <a:r>
              <a:rPr lang="zh-TW" altLang="en-US" dirty="0"/>
              <a:t>走</a:t>
            </a:r>
          </a:p>
        </p:txBody>
      </p:sp>
    </p:spTree>
    <p:extLst>
      <p:ext uri="{BB962C8B-B14F-4D97-AF65-F5344CB8AC3E}">
        <p14:creationId xmlns:p14="http://schemas.microsoft.com/office/powerpoint/2010/main" val="28594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-3.7037E-7 C -0.00456 0.00069 -0.01211 0.00208 -0.01667 0.0037 C -0.0181 0.00393 -0.01953 0.00509 -0.02083 0.00555 C -0.02331 0.00625 -0.02578 0.00648 -0.02812 0.0074 C -0.05091 0.01597 -0.02305 0.00625 -0.04062 0.01481 C -0.04414 0.01643 -0.04766 0.01713 -0.05104 0.01852 C -0.05573 0.0199 -0.06003 0.02083 -0.06458 0.02222 C -0.06706 0.02639 -0.06914 0.03171 -0.07187 0.03518 C -0.07292 0.03634 -0.07409 0.03727 -0.075 0.03889 C -0.08307 0.05069 -0.07357 0.03889 -0.08125 0.04815 C -0.08555 0.05949 -0.08086 0.04838 -0.08646 0.0574 C -0.08867 0.06088 -0.09062 0.06481 -0.09271 0.06852 C -0.09375 0.07037 -0.09505 0.07176 -0.09583 0.07407 C -0.10612 0.09815 -0.09349 0.06805 -0.10104 0.08703 C -0.10208 0.08935 -0.10326 0.0919 -0.10417 0.09444 C -0.10495 0.09606 -0.1056 0.09815 -0.10625 0.1 C -0.10729 0.10231 -0.10846 0.10486 -0.10937 0.1074 C -0.11016 0.10902 -0.11068 0.11134 -0.11146 0.11296 C -0.11237 0.11435 -0.11367 0.11504 -0.11458 0.11666 C -0.12344 0.12963 -0.11029 0.1125 -0.12187 0.13333 C -0.12292 0.13518 -0.12422 0.13657 -0.125 0.13889 C -0.13099 0.15347 -0.12435 0.13958 -0.12812 0.15185 C -0.12904 0.1544 -0.13021 0.15671 -0.13125 0.15926 C -0.13385 0.17291 -0.13242 0.16666 -0.13542 0.17777 C -0.13516 0.20301 -0.13503 0.22824 -0.13437 0.2537 C -0.13437 0.25393 -0.1332 0.26643 -0.13229 0.26852 C -0.1306 0.27245 -0.12891 0.27777 -0.12604 0.27963 C -0.12214 0.28194 -0.12031 0.2824 -0.11667 0.28889 L -0.11042 0.3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42 0.3 L -0.11042 0.3 C -0.11224 0.2919 -0.11341 0.28333 -0.11563 0.27592 C -0.11667 0.27268 -0.11862 0.27106 -0.11979 0.26852 C -0.12149 0.26481 -0.12266 0.26111 -0.12396 0.25741 L -0.12813 0.24629 C -0.12891 0.24444 -0.12917 0.2419 -0.13021 0.24074 C -0.13412 0.23611 -0.13399 0.2368 -0.1375 0.22963 C -0.13867 0.22708 -0.13945 0.2243 -0.14063 0.22222 C -0.14779 0.20949 -0.14206 0.22222 -0.14792 0.21296 C -0.15052 0.20879 -0.15248 0.20347 -0.15521 0.2 C -0.15664 0.19815 -0.1582 0.19629 -0.15938 0.19444 C -0.16159 0.19074 -0.16406 0.1875 -0.16563 0.18333 C -0.16823 0.17662 -0.16979 0.17153 -0.17396 0.16667 C -0.17774 0.16204 -0.1806 0.15926 -0.18333 0.15185 C -0.18802 0.13935 -0.18255 0.15301 -0.18854 0.14074 C -0.18972 0.13819 -0.1905 0.13542 -0.19167 0.13333 C -0.19297 0.13102 -0.19453 0.12963 -0.19583 0.12778 C -0.1974 0.12546 -0.19857 0.12245 -0.2 0.12037 C -0.20104 0.11875 -0.20222 0.11805 -0.20313 0.11667 C -0.20534 0.11296 -0.20703 0.10833 -0.20938 0.10555 C -0.21042 0.10417 -0.21159 0.10324 -0.2125 0.10185 C -0.22279 0.08657 -0.20964 0.10509 -0.21771 0.09074 C -0.21862 0.08912 -0.22005 0.08842 -0.22083 0.08704 C -0.22214 0.08472 -0.22279 0.08148 -0.22396 0.07963 C -0.22591 0.07662 -0.22826 0.07477 -0.23021 0.07222 C -0.23164 0.07037 -0.23307 0.06852 -0.23438 0.06667 C -0.23555 0.06481 -0.23646 0.06273 -0.2375 0.06111 C -0.23893 0.05903 -0.2405 0.05741 -0.24167 0.05555 C -0.24388 0.05185 -0.24583 0.04815 -0.24792 0.04444 C -0.24896 0.04259 -0.24987 0.04028 -0.25104 0.03889 L -0.25729 0.03148 C -0.25833 0.03009 -0.25951 0.02893 -0.26042 0.02778 C -0.26185 0.02592 -0.26315 0.02361 -0.26458 0.02222 C -0.26732 0.01921 -0.27044 0.01782 -0.27292 0.01481 C -0.27396 0.01342 -0.27513 0.01227 -0.27604 0.01111 C -0.27748 0.00926 -0.27878 0.00694 -0.28021 0.00555 C -0.28125 0.0044 -0.28229 0.00417 -0.28333 0.0037 C -0.29102 -0.00671 -0.28399 0.00139 -0.29167 -0.00371 C -0.29323 -0.00486 -0.29453 -0.00625 -0.29583 -0.00741 C -0.29766 -0.00926 -0.29922 -0.01181 -0.30104 -0.01296 C -0.30378 -0.01482 -0.30664 -0.01551 -0.30938 -0.01667 L -0.31354 -0.01852 C -0.31498 -0.01921 -0.31641 -0.02014 -0.31771 -0.02037 C -0.32018 -0.02107 -0.32266 -0.02153 -0.325 -0.02222 C -0.3375 -0.02639 -0.32227 -0.02199 -0.33229 -0.02593 C -0.33438 -0.02685 -0.33659 -0.02708 -0.33854 -0.02778 C -0.33893 -0.02801 -0.34766 -0.03148 -0.35 -0.03333 C -0.35287 -0.03565 -0.35534 -0.03982 -0.35833 -0.04074 C -0.36016 -0.04144 -0.36185 -0.0419 -0.36354 -0.04259 C -0.36641 -0.04375 -0.36914 -0.0456 -0.37188 -0.0463 L -0.37813 -0.04815 C -0.3806 -0.04884 -0.38307 -0.04931 -0.38542 -0.05 C -0.38685 -0.05046 -0.38828 -0.05162 -0.38958 -0.05185 C -0.39245 -0.05278 -0.39518 -0.05324 -0.39792 -0.05371 C -0.40912 -0.05324 -0.42018 -0.05301 -0.43125 -0.05185 C -0.43268 -0.05185 -0.43412 -0.05046 -0.43542 -0.05 C -0.43893 -0.04931 -0.44245 -0.04884 -0.44583 -0.04815 C -0.44688 -0.04769 -0.44792 -0.04699 -0.44896 -0.0463 C -0.45378 -0.04421 -0.45755 -0.04375 -0.4625 -0.04259 C -0.46354 -0.04213 -0.46458 -0.04121 -0.46563 -0.04074 C -0.48789 -0.03426 -0.53086 -0.04213 -0.53958 -0.04259 C -0.54271 -0.04398 -0.54597 -0.04491 -0.54896 -0.0463 C -0.55182 -0.04792 -0.55456 -0.05023 -0.55729 -0.05185 C -0.56146 -0.05463 -0.56563 -0.05695 -0.56979 -0.05926 L -0.57292 -0.06111 C -0.57396 -0.06181 -0.575 -0.06273 -0.57604 -0.06296 C -0.57787 -0.06366 -0.57956 -0.06412 -0.58125 -0.06482 C -0.58242 -0.06551 -0.58333 -0.06621 -0.58438 -0.06667 C -0.5862 -0.06759 -0.58789 -0.06783 -0.58958 -0.06852 C -0.59076 -0.06921 -0.59167 -0.06991 -0.59271 -0.07037 C -0.59414 -0.0713 -0.59557 -0.07176 -0.59688 -0.07222 C -0.60352 -0.07176 -0.61016 -0.07199 -0.61667 -0.07037 C -0.61797 -0.07014 -0.61875 -0.06783 -0.61979 -0.06667 C -0.62083 -0.06597 -0.62201 -0.06551 -0.62292 -0.06482 C -0.62474 -0.06366 -0.62656 -0.06273 -0.62813 -0.06111 C -0.6306 -0.05903 -0.63255 -0.05486 -0.63542 -0.05371 C -0.63789 -0.05301 -0.64037 -0.05371 -0.64271 -0.05371 " pathEditMode="relative" ptsTypes="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180" y="172303"/>
            <a:ext cx="10058400" cy="1450757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隨意停車不顧後方車輛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180" y="1947334"/>
            <a:ext cx="10058400" cy="402336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231900" y="24384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31900" y="44323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231900" y="3416300"/>
            <a:ext cx="98806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11700" y="5448300"/>
            <a:ext cx="2552700" cy="84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校門口</a:t>
            </a:r>
            <a:endParaRPr lang="zh-TW" altLang="en-US" sz="32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117340" y="4432300"/>
            <a:ext cx="594360" cy="10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7246620" y="4432300"/>
            <a:ext cx="614680" cy="101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31900" y="4420450"/>
            <a:ext cx="31750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7" name="矩形 16"/>
          <p:cNvSpPr/>
          <p:nvPr/>
        </p:nvSpPr>
        <p:spPr>
          <a:xfrm>
            <a:off x="1231900" y="1944791"/>
            <a:ext cx="38227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7569200" y="4434844"/>
            <a:ext cx="31750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9" name="矩形 18"/>
          <p:cNvSpPr/>
          <p:nvPr/>
        </p:nvSpPr>
        <p:spPr>
          <a:xfrm>
            <a:off x="6934200" y="1944791"/>
            <a:ext cx="405638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3570394"/>
            <a:ext cx="872266" cy="823806"/>
          </a:xfrm>
          <a:prstGeom prst="rect">
            <a:avLst/>
          </a:prstGeom>
        </p:spPr>
      </p:pic>
      <p:sp>
        <p:nvSpPr>
          <p:cNvPr id="9" name="橢圓形圖說文字 8"/>
          <p:cNvSpPr/>
          <p:nvPr/>
        </p:nvSpPr>
        <p:spPr>
          <a:xfrm>
            <a:off x="8604249" y="2608159"/>
            <a:ext cx="1397880" cy="8094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寶寶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下車囉</a:t>
            </a:r>
            <a:r>
              <a:rPr lang="en-US" altLang="zh-TW" sz="2000" dirty="0" smtClean="0"/>
              <a:t>!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24116" r="7888" b="25928"/>
          <a:stretch/>
        </p:blipFill>
        <p:spPr>
          <a:xfrm>
            <a:off x="1765300" y="3619500"/>
            <a:ext cx="1206500" cy="723900"/>
          </a:xfrm>
          <a:prstGeom prst="rect">
            <a:avLst/>
          </a:prstGeom>
        </p:spPr>
      </p:pic>
      <p:sp>
        <p:nvSpPr>
          <p:cNvPr id="21" name="橢圓形圖說文字 20"/>
          <p:cNvSpPr/>
          <p:nvPr/>
        </p:nvSpPr>
        <p:spPr>
          <a:xfrm>
            <a:off x="6934200" y="2643714"/>
            <a:ext cx="1417320" cy="8094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叭叭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讓我過</a:t>
            </a:r>
            <a:r>
              <a:rPr lang="en-US" altLang="zh-TW" sz="2000" dirty="0" smtClean="0"/>
              <a:t>!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36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8.88889E-6 L 2.08333E-6 -8.88889E-6 C 0.00964 0.00161 0.01107 0.003 0.02083 -8.88889E-6 C 0.02292 -0.00093 0.02487 -0.00301 0.02708 -0.00371 C 0.02878 -0.0044 0.03047 -0.00487 0.03229 -0.00556 C 0.03724 -0.00788 0.03372 -0.00764 0.03958 -0.00926 C 0.04232 -0.01019 0.04505 -0.01065 0.04792 -0.01112 C 0.07083 -0.01598 0.04453 -0.01019 0.06563 -0.01482 C 0.07318 -0.01436 0.08086 -0.01413 0.08854 -0.01297 C 0.08958 -0.01297 0.09063 -0.01204 0.09167 -0.01112 C 0.09792 -0.00649 0.09362 -0.00903 0.09896 -0.00371 C 0.10143 -0.00116 0.1056 0.00208 0.10833 0.0037 C 0.11094 0.00509 0.11497 0.00624 0.11771 0.0074 C 0.12044 0.00833 0.12318 0.00972 0.12604 0.01111 L 0.13021 0.01296 C 0.13503 0.01226 0.13984 0.01203 0.14479 0.01111 C 0.15755 0.00856 0.14128 0.01064 0.15208 0.00555 C 0.15469 0.00416 0.15755 0.00416 0.16042 0.0037 C 0.16615 0.00023 0.16237 0.00231 0.17188 -0.00186 C 0.17318 -0.00255 0.17461 -0.00348 0.17604 -0.00371 C 0.18633 -0.00649 0.18086 -0.0051 0.19271 -0.00741 C 0.20417 -0.01274 0.19974 -0.01112 0.22188 -0.01112 C 0.23255 -0.01112 0.24336 -0.00996 0.25417 -0.00926 C 0.34154 -0.00533 0.31315 -0.00556 0.36979 -0.00556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48148E-6 L 5.83333E-6 -1.48148E-6 C 0.01133 -0.00093 0.02904 -0.0007 0.04063 -0.00741 C 0.04167 -0.0081 0.04258 -0.00903 0.04376 -0.00926 C 0.05209 -0.01273 0.04753 -0.00973 0.05521 -0.01297 C 0.05626 -0.01366 0.0573 -0.01412 0.05834 -0.01482 C 0.05938 -0.01598 0.06016 -0.01829 0.06146 -0.01852 C 0.0655 -0.02014 0.0698 -0.01991 0.07396 -0.02037 C 0.07943 -0.01991 0.08503 -0.01968 0.09063 -0.01852 C 0.09167 -0.01852 0.09258 -0.01713 0.09376 -0.01667 C 0.09571 -0.01598 0.09792 -0.01574 0.10001 -0.01482 C 0.10209 -0.01389 0.10417 -0.0125 0.10626 -0.01111 C 0.1073 -0.01065 0.10821 -0.00973 0.10938 -0.00926 C 0.11693 -0.00718 0.11355 -0.00834 0.1198 -0.00556 C 0.13464 -0.00625 0.14961 -0.00741 0.16459 -0.00741 C 0.17605 -0.00741 0.18737 -0.00556 0.19896 -0.00556 C 0.23086 -0.00556 0.21576 -0.00787 0.24063 -0.00926 C 0.25508 -0.01019 0.2698 -0.01065 0.28438 -0.01111 C 0.29037 -0.01065 0.30847 -0.00949 0.31667 -0.00741 C 0.31771 -0.00718 0.31862 -0.00625 0.3198 -0.00556 C 0.32318 -0.00417 0.33021 -0.00209 0.33334 -0.00185 C 0.34675 -0.00093 0.36042 -0.0007 0.37396 -1.48148E-6 C 0.37943 0.00046 0.38503 0.00092 0.39063 0.00185 C 0.39297 0.00208 0.39545 0.00301 0.39792 0.0037 L 0.40626 0.00555 L 0.40313 0.0037 " pathEditMode="relative" ptsTypes="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180" y="172303"/>
            <a:ext cx="10058400" cy="1450757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停在停車場出入口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180" y="1947334"/>
            <a:ext cx="10058400" cy="402336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231900" y="24384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31900" y="44323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231900" y="3416300"/>
            <a:ext cx="98806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45120" y="5461844"/>
            <a:ext cx="2552700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校門口</a:t>
            </a:r>
            <a:endParaRPr lang="zh-TW" altLang="en-US" sz="28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7200900" y="4514843"/>
            <a:ext cx="772160" cy="985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10497820" y="4459812"/>
            <a:ext cx="614680" cy="101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961380" y="4447113"/>
            <a:ext cx="162052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7" name="矩形 16"/>
          <p:cNvSpPr/>
          <p:nvPr/>
        </p:nvSpPr>
        <p:spPr>
          <a:xfrm>
            <a:off x="1231900" y="1932944"/>
            <a:ext cx="70104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1" y="3537588"/>
            <a:ext cx="872266" cy="82380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632200" y="5478353"/>
            <a:ext cx="2063750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停車出入口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9773920" y="1947334"/>
            <a:ext cx="133858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cxnSp>
        <p:nvCxnSpPr>
          <p:cNvPr id="23" name="直線接點 22"/>
          <p:cNvCxnSpPr/>
          <p:nvPr/>
        </p:nvCxnSpPr>
        <p:spPr>
          <a:xfrm flipH="1">
            <a:off x="5594985" y="4583429"/>
            <a:ext cx="614680" cy="101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325495" y="4838064"/>
            <a:ext cx="473393" cy="91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231899" y="4436539"/>
            <a:ext cx="2159001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2" y="2912953"/>
            <a:ext cx="2039616" cy="203961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24116" r="7888" b="25928"/>
          <a:stretch/>
        </p:blipFill>
        <p:spPr>
          <a:xfrm flipH="1">
            <a:off x="7938769" y="2499278"/>
            <a:ext cx="1206500" cy="723900"/>
          </a:xfrm>
          <a:prstGeom prst="rect">
            <a:avLst/>
          </a:prstGeom>
        </p:spPr>
      </p:pic>
      <p:sp>
        <p:nvSpPr>
          <p:cNvPr id="13" name="橢圓形圖說文字 12"/>
          <p:cNvSpPr/>
          <p:nvPr/>
        </p:nvSpPr>
        <p:spPr>
          <a:xfrm>
            <a:off x="2909568" y="2570971"/>
            <a:ext cx="1340243" cy="1038310"/>
          </a:xfrm>
          <a:prstGeom prst="wedgeEllipseCallout">
            <a:avLst>
              <a:gd name="adj1" fmla="val 82504"/>
              <a:gd name="adj2" fmla="val 40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下車囉</a:t>
            </a:r>
            <a:r>
              <a:rPr lang="en-US" altLang="zh-TW" sz="2000" dirty="0" smtClean="0"/>
              <a:t>!</a:t>
            </a:r>
          </a:p>
          <a:p>
            <a:pPr algn="ctr"/>
            <a:r>
              <a:rPr lang="zh-TW" altLang="en-US" sz="2000" dirty="0" smtClean="0"/>
              <a:t>好開</a:t>
            </a:r>
            <a:r>
              <a:rPr lang="zh-TW" altLang="en-US" sz="2000" dirty="0"/>
              <a:t>心</a:t>
            </a:r>
          </a:p>
        </p:txBody>
      </p:sp>
      <p:sp>
        <p:nvSpPr>
          <p:cNvPr id="14" name="橢圓形圖說文字 13"/>
          <p:cNvSpPr/>
          <p:nvPr/>
        </p:nvSpPr>
        <p:spPr>
          <a:xfrm>
            <a:off x="7140184" y="3333324"/>
            <a:ext cx="1448434" cy="947848"/>
          </a:xfrm>
          <a:prstGeom prst="wedgeEllipseCallout">
            <a:avLst>
              <a:gd name="adj1" fmla="val -76193"/>
              <a:gd name="adj2" fmla="val -60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進不去好傷心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513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4.44444E-6 C 0.003 0.00069 0.00899 0.00093 0.01263 0.00324 C 0.0138 0.00417 0.01485 0.00602 0.01615 0.00648 C 0.01888 0.00764 0.02162 0.00741 0.02435 0.0081 C 0.02696 0.0088 0.02982 0.01019 0.03242 0.01134 L 0.07943 0.00972 C 0.08073 0.00972 0.0819 0.00856 0.08308 0.0081 C 0.08607 0.00694 0.09219 0.00486 0.09219 0.00486 C 0.09336 0.00394 0.09453 0.00255 0.09571 0.00162 C 0.09688 0.00093 0.09818 0.00069 0.09935 4.44444E-6 C 0.10026 -0.00046 0.10117 -0.00116 0.10209 -0.00162 C 0.11003 -0.00556 0.10196 -0.00093 0.10847 -0.00463 C 0.12162 -0.00417 0.1349 -0.00463 0.14818 -0.00324 C 0.15013 -0.00301 0.15169 -0.00069 0.15365 4.44444E-6 C 0.15482 0.00069 0.15599 0.00116 0.15716 0.00162 C 0.15808 0.00208 0.15899 0.00278 0.1599 0.00324 C 0.16146 0.00394 0.16289 0.0044 0.16446 0.00486 C 0.16563 0.00532 0.1668 0.00602 0.1681 0.00648 C 0.16992 0.00718 0.17175 0.00741 0.17344 0.0081 C 0.17591 0.00903 0.18073 0.01134 0.18073 0.01134 C 0.19154 0.01088 0.20248 0.01065 0.21328 0.00972 C 0.21419 0.00972 0.21498 0.00856 0.21602 0.0081 C 0.2181 0.00741 0.22018 0.00718 0.22227 0.00648 C 0.22383 0.00602 0.22526 0.00556 0.22683 0.00486 C 0.23008 0.00556 0.23347 0.00579 0.23672 0.00648 C 0.23802 0.00671 0.23933 0.00694 0.24037 0.0081 C 0.24974 0.01736 0.2405 0.01204 0.24857 0.01782 C 0.25026 0.01898 0.25235 0.01921 0.25391 0.02106 C 0.25821 0.02616 0.2556 0.02361 0.26211 0.02755 L 0.26485 0.02917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9127 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14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162 L 1.45833E-6 0.00185 C 0.01823 0.00046 0.03737 0.00833 0.05469 -0.00208 C 0.0612 -0.00602 0.05677 -0.0037 0.06849 -0.00579 C 0.09049 -0.01389 0.07526 -0.00903 0.12643 -0.00579 C 0.12904 -0.00579 0.13138 -0.00486 0.13385 -0.00417 C 0.13672 -0.00301 0.13945 -0.00116 0.14219 -0.00023 C 0.1457 0.00116 0.14935 0.00162 0.15286 0.00347 C 0.15794 0.00671 0.15482 0.00509 0.16224 0.00741 C 0.17643 0.00671 0.19036 0.00694 0.20456 0.00532 C 0.20664 0.00509 0.20859 0.00278 0.21068 0.00162 L 0.21497 -0.00023 C 0.22357 0.00046 0.2319 0.00046 0.24036 0.00162 C 0.24518 0.00255 0.25026 0.00324 0.25508 0.00532 C 0.25651 0.00625 0.25781 0.00694 0.25937 0.00741 C 0.26237 0.0081 0.26562 0.00833 0.26875 0.00926 C 0.27122 0.00972 0.2737 0.01065 0.2763 0.01111 C 0.29687 0.00926 0.29609 0.02106 0.29609 0.00532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180" y="172303"/>
            <a:ext cx="10058400" cy="1450757"/>
          </a:xfrm>
        </p:spPr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陪孩子進學校把馬路當停車場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180" y="1947334"/>
            <a:ext cx="10058400" cy="402336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+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231900" y="24384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31900" y="44323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231900" y="3416300"/>
            <a:ext cx="98806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11700" y="5448300"/>
            <a:ext cx="2552700" cy="84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校門口</a:t>
            </a:r>
            <a:endParaRPr lang="zh-TW" altLang="en-US" sz="32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117340" y="4432300"/>
            <a:ext cx="594360" cy="10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7246620" y="4432300"/>
            <a:ext cx="614680" cy="101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31900" y="4420450"/>
            <a:ext cx="31750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7" name="矩形 16"/>
          <p:cNvSpPr/>
          <p:nvPr/>
        </p:nvSpPr>
        <p:spPr>
          <a:xfrm>
            <a:off x="1231900" y="1944791"/>
            <a:ext cx="38227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7569200" y="4434844"/>
            <a:ext cx="31750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9" name="矩形 18"/>
          <p:cNvSpPr/>
          <p:nvPr/>
        </p:nvSpPr>
        <p:spPr>
          <a:xfrm>
            <a:off x="6934200" y="1944791"/>
            <a:ext cx="405638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30527" r="7888" b="25928"/>
          <a:stretch/>
        </p:blipFill>
        <p:spPr>
          <a:xfrm flipH="1">
            <a:off x="10083800" y="2456484"/>
            <a:ext cx="1206500" cy="6309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t="8742" r="16421" b="32046"/>
          <a:stretch/>
        </p:blipFill>
        <p:spPr>
          <a:xfrm>
            <a:off x="7553960" y="1708048"/>
            <a:ext cx="970671" cy="9144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42888"/>
          <a:stretch/>
        </p:blipFill>
        <p:spPr>
          <a:xfrm>
            <a:off x="8193851" y="1722115"/>
            <a:ext cx="1261000" cy="886265"/>
          </a:xfrm>
          <a:prstGeom prst="rect">
            <a:avLst/>
          </a:prstGeom>
        </p:spPr>
      </p:pic>
      <p:sp>
        <p:nvSpPr>
          <p:cNvPr id="13" name="橢圓形圖說文字 12"/>
          <p:cNvSpPr/>
          <p:nvPr/>
        </p:nvSpPr>
        <p:spPr>
          <a:xfrm>
            <a:off x="5176910" y="1541394"/>
            <a:ext cx="1757289" cy="985320"/>
          </a:xfrm>
          <a:prstGeom prst="wedgeEllipseCallout">
            <a:avLst>
              <a:gd name="adj1" fmla="val 94199"/>
              <a:gd name="adj2" fmla="val -1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快走要</a:t>
            </a:r>
            <a:r>
              <a:rPr lang="zh-TW" altLang="en-US" sz="2000" dirty="0"/>
              <a:t>遲</a:t>
            </a:r>
            <a:r>
              <a:rPr lang="zh-TW" altLang="en-US" sz="2000" dirty="0" smtClean="0"/>
              <a:t>到了</a:t>
            </a:r>
            <a:r>
              <a:rPr lang="en-US" altLang="zh-TW" sz="2000" dirty="0"/>
              <a:t>!</a:t>
            </a:r>
            <a:endParaRPr lang="zh-TW" altLang="en-US" sz="20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42" y="3791680"/>
            <a:ext cx="1215097" cy="1221172"/>
          </a:xfrm>
          <a:prstGeom prst="rect">
            <a:avLst/>
          </a:prstGeom>
        </p:spPr>
      </p:pic>
      <p:sp>
        <p:nvSpPr>
          <p:cNvPr id="23" name="雲朵形圖說文字 22"/>
          <p:cNvSpPr/>
          <p:nvPr/>
        </p:nvSpPr>
        <p:spPr>
          <a:xfrm>
            <a:off x="1069536" y="3166102"/>
            <a:ext cx="2715651" cy="1008668"/>
          </a:xfrm>
          <a:prstGeom prst="cloudCallout">
            <a:avLst>
              <a:gd name="adj1" fmla="val 48517"/>
              <a:gd name="adj2" fmla="val 58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停那裏不好吧</a:t>
            </a:r>
            <a:r>
              <a:rPr lang="en-US" altLang="zh-TW" sz="2400" dirty="0" smtClean="0"/>
              <a:t>….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3587262" y="2799471"/>
            <a:ext cx="4937369" cy="99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 smtClean="0"/>
              <a:t>10</a:t>
            </a:r>
            <a:r>
              <a:rPr lang="zh-TW" altLang="en-US" sz="6000" dirty="0" smtClean="0"/>
              <a:t>分鐘後</a:t>
            </a:r>
            <a:endParaRPr lang="zh-TW" altLang="en-US" sz="6000" dirty="0"/>
          </a:p>
        </p:txBody>
      </p:sp>
      <p:sp>
        <p:nvSpPr>
          <p:cNvPr id="25" name="雲朵形圖說文字 24"/>
          <p:cNvSpPr/>
          <p:nvPr/>
        </p:nvSpPr>
        <p:spPr>
          <a:xfrm>
            <a:off x="4179179" y="2913227"/>
            <a:ext cx="2937608" cy="1008668"/>
          </a:xfrm>
          <a:prstGeom prst="cloudCallout">
            <a:avLst>
              <a:gd name="adj1" fmla="val -30411"/>
              <a:gd name="adj2" fmla="val 55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還沒離開阿</a:t>
            </a:r>
            <a:r>
              <a:rPr lang="en-US" altLang="zh-TW" sz="2400" dirty="0" smtClean="0"/>
              <a:t>!!!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14885" r="1423" b="22290"/>
          <a:stretch/>
        </p:blipFill>
        <p:spPr>
          <a:xfrm>
            <a:off x="7264400" y="166066"/>
            <a:ext cx="1625307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0729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6.25E-7 4.81481E-6 C -0.00585 -0.00139 -0.01158 -0.00232 -0.01732 -0.00417 C -0.02019 -0.00487 -0.02278 -0.00695 -0.02539 -0.00811 C -0.03008 -0.01042 -0.03464 -0.01227 -0.03933 -0.01436 C -0.04349 -0.01621 -0.04532 -0.01713 -0.04974 -0.01852 C -0.05235 -0.01922 -0.05508 -0.01991 -0.05781 -0.02037 C -0.06316 -0.01991 -0.06863 -0.01945 -0.07396 -0.01852 C -0.07774 -0.0176 -0.07748 -0.01528 -0.08086 -0.01227 C -0.08191 -0.01135 -0.08321 -0.01088 -0.08438 -0.01019 C -0.08738 -0.0088 -0.09063 -0.00834 -0.0935 -0.00602 C -0.10079 -0.00093 -0.09727 -0.00301 -0.10391 4.81481E-6 C -0.1073 0.00416 -0.10808 0.00439 -0.11081 0.01018 C -0.11172 0.01226 -0.11225 0.01458 -0.11316 0.01643 C -0.11563 0.02176 -0.11602 0.01967 -0.11784 0.02662 C -0.11876 0.03055 -0.11928 0.03495 -0.12006 0.03912 C -0.12045 0.04097 -0.12071 0.04328 -0.12123 0.04513 L -0.12357 0.05347 C -0.12396 0.05879 -0.12422 0.06435 -0.12475 0.06967 C -0.12514 0.0743 -0.12631 0.08356 -0.12696 0.08819 C -0.12735 0.09027 -0.12774 0.09236 -0.12813 0.09444 C -0.12852 0.09976 -0.12878 0.10532 -0.1293 0.11088 C -0.13126 0.13125 -0.12995 0.10416 -0.13165 0.13125 C -0.13217 0.13958 -0.13243 0.14768 -0.13282 0.15601 C -0.13321 0.20509 -0.13321 0.25439 -0.13399 0.3037 C -0.13399 0.30717 -0.13477 0.31041 -0.13516 0.31388 C -0.13529 0.31574 -0.13751 0.34143 -0.13855 0.34884 C -0.13881 0.35092 -0.13933 0.35301 -0.13972 0.35486 C -0.1435 0.37893 -0.13751 0.34328 -0.14206 0.37546 C -0.14258 0.37963 -0.14389 0.38356 -0.14428 0.38773 C -0.14519 0.39676 -0.14558 0.40185 -0.14662 0.41041 C -0.14701 0.41319 -0.1474 0.41574 -0.14779 0.41851 C -0.14922 0.45138 -0.14961 0.44629 -0.14779 0.48426 C -0.14766 0.48703 -0.14714 0.48981 -0.14662 0.49236 C -0.14597 0.49652 -0.14428 0.50486 -0.14428 0.50486 C -0.14245 0.53055 -0.14323 0.51574 -0.14323 0.55 " pathEditMode="relative" ptsTypes="AAAAAAAAAAAAAAAAAAAAAAAAAAAAAAAA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2.08333E-6 3.33333E-6 C -0.00469 -0.0007 -0.00938 -0.00116 -0.01394 -0.00209 C -0.01589 -0.00255 -0.01771 -0.00394 -0.01967 -0.00417 C -0.03164 -0.00533 -0.04349 -0.00556 -0.05547 -0.00602 C -0.09857 -0.00139 -0.04506 -0.00602 -0.10039 -0.00602 C -0.10704 -0.00602 -0.11355 -0.00486 -0.12006 -0.00417 C -0.12982 0.00162 -0.11797 -0.00648 -0.12579 0.00208 C -0.12683 0.00324 -0.12813 0.00347 -0.1293 0.00416 C -0.13008 0.00555 -0.13073 0.00694 -0.13164 0.00833 C -0.13269 0.00972 -0.13412 0.01065 -0.13503 0.01227 C -0.14271 0.02592 -0.13164 0.01157 -0.14089 0.02268 C -0.14167 0.02523 -0.14193 0.0287 -0.1431 0.03078 C -0.14401 0.0324 -0.14597 0.03102 -0.14662 0.03287 C -0.14805 0.03634 -0.14753 0.04166 -0.14896 0.04514 C -0.15547 0.06273 -0.14766 0.04051 -0.15235 0.0574 C -0.153 0.05972 -0.15404 0.06134 -0.15469 0.06365 C -0.15521 0.06551 -0.15534 0.06782 -0.15586 0.06967 C -0.15651 0.07268 -0.15756 0.075 -0.15821 0.07801 C -0.16133 0.09305 -0.15691 0.07986 -0.16159 0.09236 C -0.16198 0.09653 -0.16224 0.10046 -0.16276 0.10463 C -0.16302 0.1074 -0.16368 0.10995 -0.16394 0.11296 C -0.16446 0.11967 -0.16472 0.12662 -0.16511 0.13333 C -0.16511 0.13356 -0.16615 0.23703 -0.16732 0.25856 C -0.16771 0.26412 -0.16888 0.26944 -0.16967 0.275 L -0.17318 0.29953 C -0.17357 0.30231 -0.17396 0.30509 -0.17435 0.30764 L -0.17539 0.31805 C -0.17513 0.33449 -0.17474 0.35092 -0.17435 0.36713 C -0.17331 0.40532 -0.178 0.41296 -0.17201 0.40208 " pathEditMode="relative" ptsTypes="AAAAAAAAAAAAAAAAAAAAAAAAAA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0104 -0.0009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正確的交通行為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請孩子協助宣導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3200" dirty="0" smtClean="0"/>
              <a:t>鶯歌國小學務處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536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760" y="172303"/>
            <a:ext cx="11370814" cy="1450757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請順向停車，稍遠離校門口及停車入口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180" y="1947334"/>
            <a:ext cx="10058400" cy="402336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231900" y="24384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31900" y="44323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231900" y="3416300"/>
            <a:ext cx="98806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230915" y="5522789"/>
            <a:ext cx="1575994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校門口</a:t>
            </a:r>
            <a:endParaRPr lang="zh-TW" altLang="en-US" sz="28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6975400" y="4903470"/>
            <a:ext cx="255515" cy="619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8823006" y="4903470"/>
            <a:ext cx="322264" cy="619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399406" y="4469336"/>
            <a:ext cx="162052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7" name="矩形 16"/>
          <p:cNvSpPr/>
          <p:nvPr/>
        </p:nvSpPr>
        <p:spPr>
          <a:xfrm>
            <a:off x="365759" y="1932944"/>
            <a:ext cx="6865155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" y="3530173"/>
            <a:ext cx="872266" cy="82380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494454" y="5392399"/>
            <a:ext cx="1786983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停車入口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8823007" y="1947334"/>
            <a:ext cx="2972754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cxnSp>
        <p:nvCxnSpPr>
          <p:cNvPr id="23" name="直線接點 22"/>
          <p:cNvCxnSpPr/>
          <p:nvPr/>
        </p:nvCxnSpPr>
        <p:spPr>
          <a:xfrm flipH="1">
            <a:off x="5277486" y="4974792"/>
            <a:ext cx="121921" cy="41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579689" y="5006104"/>
            <a:ext cx="121803" cy="477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65760" y="4467851"/>
            <a:ext cx="3230566" cy="53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84" y="1932944"/>
            <a:ext cx="2039616" cy="2039616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9086083" y="4436539"/>
            <a:ext cx="2650491" cy="53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0867" y="2522642"/>
            <a:ext cx="872266" cy="823806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41852" b="18842"/>
          <a:stretch/>
        </p:blipFill>
        <p:spPr>
          <a:xfrm>
            <a:off x="2798767" y="3714305"/>
            <a:ext cx="797558" cy="655320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8" t="20810" r="3484" b="20455"/>
          <a:stretch/>
        </p:blipFill>
        <p:spPr>
          <a:xfrm>
            <a:off x="4230736" y="3776767"/>
            <a:ext cx="518160" cy="59436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8" t="20810" r="3484" b="20455"/>
          <a:stretch/>
        </p:blipFill>
        <p:spPr>
          <a:xfrm>
            <a:off x="5931403" y="3819423"/>
            <a:ext cx="518160" cy="59436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8" t="20810" r="3484" b="20455"/>
          <a:stretch/>
        </p:blipFill>
        <p:spPr>
          <a:xfrm>
            <a:off x="7786571" y="3843020"/>
            <a:ext cx="518160" cy="594360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8" t="20810" r="3484" b="20455"/>
          <a:stretch/>
        </p:blipFill>
        <p:spPr>
          <a:xfrm>
            <a:off x="10019032" y="3794874"/>
            <a:ext cx="518160" cy="594360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41852" b="18842"/>
          <a:stretch/>
        </p:blipFill>
        <p:spPr>
          <a:xfrm>
            <a:off x="6222368" y="2476934"/>
            <a:ext cx="797558" cy="655320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41852" b="18842"/>
          <a:stretch/>
        </p:blipFill>
        <p:spPr>
          <a:xfrm>
            <a:off x="4209512" y="2491217"/>
            <a:ext cx="797558" cy="655320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41852" b="18842"/>
          <a:stretch/>
        </p:blipFill>
        <p:spPr>
          <a:xfrm>
            <a:off x="9118605" y="2462976"/>
            <a:ext cx="797558" cy="655320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41852" b="18842"/>
          <a:stretch/>
        </p:blipFill>
        <p:spPr>
          <a:xfrm>
            <a:off x="10939016" y="2481467"/>
            <a:ext cx="797558" cy="655320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41852" b="18842"/>
          <a:stretch/>
        </p:blipFill>
        <p:spPr>
          <a:xfrm>
            <a:off x="1230189" y="3776651"/>
            <a:ext cx="797558" cy="65532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712724" y="202787"/>
            <a:ext cx="9399776" cy="7141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/>
              <a:t>打勾代表可以臨時停車的地方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82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21693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4138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6172 -0.0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180" y="172303"/>
            <a:ext cx="10058400" cy="1450757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請讓孩子自行進校門，將車位留給下一位家長。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180" y="1947334"/>
            <a:ext cx="10058400" cy="402336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231900" y="24384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31900" y="4432300"/>
            <a:ext cx="988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231900" y="3416300"/>
            <a:ext cx="98806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11700" y="5448300"/>
            <a:ext cx="2552700" cy="84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校門口</a:t>
            </a:r>
            <a:endParaRPr lang="zh-TW" altLang="en-US" sz="28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117340" y="4432300"/>
            <a:ext cx="594360" cy="10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7246620" y="4432300"/>
            <a:ext cx="614680" cy="101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72440" y="4420450"/>
            <a:ext cx="393446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7" name="矩形 16"/>
          <p:cNvSpPr/>
          <p:nvPr/>
        </p:nvSpPr>
        <p:spPr>
          <a:xfrm>
            <a:off x="472440" y="1944791"/>
            <a:ext cx="458216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7592060" y="4432300"/>
            <a:ext cx="352044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人行道</a:t>
            </a:r>
          </a:p>
        </p:txBody>
      </p:sp>
      <p:sp>
        <p:nvSpPr>
          <p:cNvPr id="19" name="矩形 18"/>
          <p:cNvSpPr/>
          <p:nvPr/>
        </p:nvSpPr>
        <p:spPr>
          <a:xfrm>
            <a:off x="6934200" y="1944791"/>
            <a:ext cx="4178300" cy="50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人行道</a:t>
            </a:r>
            <a:endParaRPr lang="zh-TW" altLang="en-US" sz="2800" dirty="0"/>
          </a:p>
        </p:txBody>
      </p:sp>
      <p:sp>
        <p:nvSpPr>
          <p:cNvPr id="21" name="橢圓形圖說文字 20"/>
          <p:cNvSpPr/>
          <p:nvPr/>
        </p:nvSpPr>
        <p:spPr>
          <a:xfrm>
            <a:off x="9449849" y="673127"/>
            <a:ext cx="1922780" cy="942536"/>
          </a:xfrm>
          <a:prstGeom prst="wedgeEllipseCallout">
            <a:avLst>
              <a:gd name="adj1" fmla="val -69641"/>
              <a:gd name="adj2" fmla="val 43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愛你呦</a:t>
            </a:r>
            <a:r>
              <a:rPr lang="en-US" altLang="zh-TW" sz="2000" dirty="0" smtClean="0"/>
              <a:t>!</a:t>
            </a:r>
          </a:p>
          <a:p>
            <a:pPr algn="ctr"/>
            <a:r>
              <a:rPr lang="zh-TW" altLang="en-US" sz="2000" dirty="0" smtClean="0"/>
              <a:t>掰掰</a:t>
            </a:r>
            <a:endParaRPr lang="zh-TW" altLang="en-US" sz="20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2475092"/>
            <a:ext cx="1016000" cy="95955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t="8742" r="16421" b="32046"/>
          <a:stretch/>
        </p:blipFill>
        <p:spPr>
          <a:xfrm>
            <a:off x="8361731" y="1559422"/>
            <a:ext cx="970671" cy="9144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42888"/>
          <a:stretch/>
        </p:blipFill>
        <p:spPr>
          <a:xfrm>
            <a:off x="7138831" y="1615663"/>
            <a:ext cx="1261000" cy="886265"/>
          </a:xfrm>
          <a:prstGeom prst="rect">
            <a:avLst/>
          </a:prstGeom>
        </p:spPr>
      </p:pic>
      <p:sp>
        <p:nvSpPr>
          <p:cNvPr id="26" name="橢圓形圖說文字 25"/>
          <p:cNvSpPr/>
          <p:nvPr/>
        </p:nvSpPr>
        <p:spPr>
          <a:xfrm>
            <a:off x="5218591" y="927327"/>
            <a:ext cx="1922780" cy="942536"/>
          </a:xfrm>
          <a:prstGeom prst="wedgeEllipseCallout">
            <a:avLst>
              <a:gd name="adj1" fmla="val 57968"/>
              <a:gd name="adj2" fmla="val 47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媽媽我進學校了</a:t>
            </a:r>
            <a:r>
              <a:rPr lang="zh-TW" altLang="en-US" sz="2000" dirty="0"/>
              <a:t>。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94" y="3778679"/>
            <a:ext cx="1215097" cy="1221172"/>
          </a:xfrm>
          <a:prstGeom prst="rect">
            <a:avLst/>
          </a:prstGeom>
        </p:spPr>
      </p:pic>
      <p:sp>
        <p:nvSpPr>
          <p:cNvPr id="28" name="橢圓形圖說文字 27"/>
          <p:cNvSpPr/>
          <p:nvPr/>
        </p:nvSpPr>
        <p:spPr>
          <a:xfrm>
            <a:off x="1231900" y="2527718"/>
            <a:ext cx="2991924" cy="1506840"/>
          </a:xfrm>
          <a:prstGeom prst="wedgeEllipseCallout">
            <a:avLst>
              <a:gd name="adj1" fmla="val 57968"/>
              <a:gd name="adj2" fmla="val 47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7</a:t>
            </a:r>
            <a:r>
              <a:rPr lang="zh-TW" altLang="en-US" sz="2400" dirty="0" smtClean="0"/>
              <a:t>點</a:t>
            </a:r>
            <a:r>
              <a:rPr lang="en-US" altLang="zh-TW" sz="2400" dirty="0" smtClean="0"/>
              <a:t>40</a:t>
            </a:r>
            <a:r>
              <a:rPr lang="zh-TW" altLang="en-US" sz="2400" dirty="0" smtClean="0"/>
              <a:t>分前有導護志工，請爸媽放心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37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9101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1.11111E-6 C -0.00612 0.00046 -0.02148 0.00046 -0.03008 0.0044 C -0.03594 0.00694 -0.03841 0.00972 -0.04375 0.01319 C -0.04635 0.01482 -0.04883 0.01597 -0.0513 0.01759 C -0.05299 0.01898 -0.05456 0.02083 -0.05625 0.02222 C -0.05872 0.02384 -0.06133 0.025 -0.0638 0.02662 L -0.06758 0.0287 C -0.06966 0.03171 -0.0737 0.03727 -0.0763 0.03982 C -0.08737 0.05116 -0.07591 0.03796 -0.08503 0.04884 C -0.09115 0.06505 -0.08633 0.04907 -0.08633 0.08657 C -0.08633 0.10509 -0.08659 0.12361 -0.0875 0.14213 C -0.08789 0.14907 -0.08997 0.15903 -0.09128 0.16667 C -0.09167 0.17176 -0.09193 0.17708 -0.09258 0.18218 C -0.09284 0.18449 -0.09349 0.18657 -0.09375 0.18889 C -0.09427 0.19236 -0.09466 0.1963 -0.09505 0.2 C -0.0957 0.23032 -0.0957 0.2588 -0.09753 0.28889 C -0.09792 0.29514 -0.09935 0.30671 -0.1 0.31319 C -0.10052 0.32292 -0.10065 0.33241 -0.1013 0.34213 C -0.10156 0.34514 -0.10234 0.34792 -0.1026 0.35093 C -0.10365 0.36574 -0.10508 0.39537 -0.10508 0.39537 C -0.10547 0.43171 -0.10625 0.46806 -0.10625 0.5044 C -0.10625 0.50671 -0.10508 0.51111 -0.10508 0.51111 " pathEditMode="relative" ptsTypes="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01 0.00092 L -0.83099 -0.001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6" grpId="0" animBg="1"/>
      <p:bldP spid="26" grpId="1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請善用幼稚園小門進學校。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r>
              <a:rPr lang="zh-TW" altLang="en-US" sz="2800" dirty="0"/>
              <a:t>門前寬闊可停汽車，不易造成塞車</a:t>
            </a:r>
          </a:p>
          <a:p>
            <a:endParaRPr lang="zh-TW" altLang="en-US" dirty="0"/>
          </a:p>
        </p:txBody>
      </p:sp>
      <p:pic>
        <p:nvPicPr>
          <p:cNvPr id="15" name="內容版面配置區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1000" y="2393156"/>
            <a:ext cx="3378200" cy="3759200"/>
          </a:xfrm>
        </p:spPr>
      </p:pic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zh-TW" altLang="en-US" sz="2400" dirty="0"/>
              <a:t>孩子</a:t>
            </a:r>
            <a:r>
              <a:rPr lang="zh-TW" altLang="en-US" sz="2400" dirty="0" smtClean="0"/>
              <a:t>下了車應馬上離開，後面的人才有位子</a:t>
            </a:r>
            <a:endParaRPr lang="zh-TW" altLang="en-US" sz="2400" dirty="0"/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5900" y="2520156"/>
            <a:ext cx="3378200" cy="3505200"/>
          </a:xfrm>
        </p:spPr>
      </p:pic>
    </p:spTree>
    <p:extLst>
      <p:ext uri="{BB962C8B-B14F-4D97-AF65-F5344CB8AC3E}">
        <p14:creationId xmlns:p14="http://schemas.microsoft.com/office/powerpoint/2010/main" val="42731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491</TotalTime>
  <Words>244</Words>
  <Application>Microsoft Office PowerPoint</Application>
  <PresentationFormat>寬螢幕</PresentationFormat>
  <Paragraphs>74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新細明體</vt:lpstr>
      <vt:lpstr>Calibri</vt:lpstr>
      <vt:lpstr>Calibri Light</vt:lpstr>
      <vt:lpstr>回顧</vt:lpstr>
      <vt:lpstr>鶯歌國小校門 常見的交通違規行為</vt:lpstr>
      <vt:lpstr>1.摩托車由順向轉成逆向停車</vt:lpstr>
      <vt:lpstr>2.隨意停車不顧後方車輛</vt:lpstr>
      <vt:lpstr>3.停在停車場出入口</vt:lpstr>
      <vt:lpstr>4.陪孩子進學校把馬路當停車場</vt:lpstr>
      <vt:lpstr>正確的交通行為 請孩子協助宣導</vt:lpstr>
      <vt:lpstr>1.請順向停車，稍遠離校門口及停車入口</vt:lpstr>
      <vt:lpstr>2.請讓孩子自行進校門，將車位留給下一位家長。</vt:lpstr>
      <vt:lpstr>3.請善用幼稚園小門進學校。</vt:lpstr>
      <vt:lpstr>因有您的配合 將讓台灣更好、更美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因開學至今家長隨意停車 學校考慮校門口 將全面禁止停車</dc:title>
  <dc:creator>愛麗 劉</dc:creator>
  <cp:lastModifiedBy>愛麗 劉</cp:lastModifiedBy>
  <cp:revision>31</cp:revision>
  <dcterms:created xsi:type="dcterms:W3CDTF">2018-11-01T06:53:13Z</dcterms:created>
  <dcterms:modified xsi:type="dcterms:W3CDTF">2018-11-02T08:31:55Z</dcterms:modified>
</cp:coreProperties>
</file>