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59" r:id="rId5"/>
    <p:sldId id="260" r:id="rId6"/>
    <p:sldId id="261" r:id="rId7"/>
    <p:sldId id="276" r:id="rId8"/>
    <p:sldId id="258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1" r:id="rId18"/>
    <p:sldId id="272" r:id="rId19"/>
    <p:sldId id="275" r:id="rId20"/>
    <p:sldId id="274" r:id="rId21"/>
    <p:sldId id="277" r:id="rId22"/>
    <p:sldId id="281" r:id="rId23"/>
    <p:sldId id="279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7" d="100"/>
          <a:sy n="67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9/21/2024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.tn.edu.tw/modules/tad_web/index.php?WebID=728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48E2B6-E4DF-4113-A1FF-A4318162C8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南郭</a:t>
            </a:r>
            <a:r>
              <a:rPr lang="en-US" altLang="zh-TW" dirty="0"/>
              <a:t>112</a:t>
            </a:r>
            <a:r>
              <a:rPr lang="zh-TW" altLang="en-US" dirty="0"/>
              <a:t>班親會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F65E004-2AB9-4666-933C-CBECB54DE6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600" dirty="0"/>
              <a:t>歡迎各位家長和小朋友的蒞臨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1BEDAD9-6B42-4817-8AB4-C2A64AB8C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5" y="3933057"/>
            <a:ext cx="2915816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94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61520"/>
          </a:xfrm>
        </p:spPr>
        <p:txBody>
          <a:bodyPr/>
          <a:lstStyle/>
          <a:p>
            <a:pPr marL="82296" indent="0">
              <a:buNone/>
            </a:pPr>
            <a:r>
              <a:rPr lang="zh-TW" altLang="en-US" sz="3600" b="1" dirty="0">
                <a:latin typeface="+mn-ea"/>
              </a:rPr>
              <a:t>三、重要活動</a:t>
            </a:r>
            <a:endParaRPr lang="en-US" altLang="zh-TW" sz="3600" b="1" dirty="0">
              <a:latin typeface="+mn-ea"/>
            </a:endParaRPr>
          </a:p>
          <a:p>
            <a:pPr marL="82296" indent="0">
              <a:buNone/>
            </a:pPr>
            <a:r>
              <a:rPr lang="en-US" altLang="zh-TW" sz="2800" dirty="0">
                <a:latin typeface="+mn-ea"/>
              </a:rPr>
              <a:t>1.106</a:t>
            </a:r>
            <a:r>
              <a:rPr lang="zh-TW" altLang="en-US" sz="2800" dirty="0">
                <a:latin typeface="+mn-ea"/>
              </a:rPr>
              <a:t>週年校慶運動會</a:t>
            </a:r>
            <a:r>
              <a:rPr lang="en-US" altLang="zh-TW" sz="2800" dirty="0">
                <a:latin typeface="+mn-ea"/>
              </a:rPr>
              <a:t>--11/22(</a:t>
            </a:r>
            <a:r>
              <a:rPr lang="zh-TW" altLang="en-US" sz="2800" dirty="0">
                <a:latin typeface="+mn-ea"/>
              </a:rPr>
              <a:t>五</a:t>
            </a:r>
            <a:r>
              <a:rPr lang="en-US" altLang="zh-TW" sz="2800" dirty="0">
                <a:latin typeface="+mn-ea"/>
              </a:rPr>
              <a:t>) </a:t>
            </a:r>
          </a:p>
          <a:p>
            <a:pPr marL="82296" indent="0">
              <a:buNone/>
            </a:pPr>
            <a:r>
              <a:rPr lang="en-US" altLang="zh-TW" sz="2800" dirty="0">
                <a:latin typeface="+mn-ea"/>
              </a:rPr>
              <a:t>2.</a:t>
            </a:r>
            <a:r>
              <a:rPr lang="zh-TW" altLang="en-US" sz="2800" dirty="0">
                <a:latin typeface="+mn-ea"/>
              </a:rPr>
              <a:t>期末筆試評量</a:t>
            </a:r>
            <a:r>
              <a:rPr lang="en-US" altLang="zh-TW" sz="2800" dirty="0">
                <a:latin typeface="+mn-ea"/>
              </a:rPr>
              <a:t>-- </a:t>
            </a:r>
            <a:r>
              <a:rPr lang="zh-TW" altLang="en-US" sz="2800" dirty="0">
                <a:latin typeface="+mn-ea"/>
              </a:rPr>
              <a:t>（</a:t>
            </a:r>
            <a:r>
              <a:rPr lang="en-US" altLang="zh-TW" sz="2800" dirty="0">
                <a:latin typeface="+mn-ea"/>
              </a:rPr>
              <a:t>114</a:t>
            </a:r>
            <a:r>
              <a:rPr lang="zh-TW" altLang="en-US" sz="2800" dirty="0">
                <a:latin typeface="+mn-ea"/>
              </a:rPr>
              <a:t>年</a:t>
            </a:r>
            <a:r>
              <a:rPr lang="en-US" altLang="zh-TW" sz="2800" dirty="0">
                <a:latin typeface="+mn-ea"/>
              </a:rPr>
              <a:t>1/14-1/15</a:t>
            </a:r>
            <a:r>
              <a:rPr lang="zh-TW" altLang="en-US" sz="2800" dirty="0">
                <a:latin typeface="+mn-ea"/>
              </a:rPr>
              <a:t>）（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國、數、生</a:t>
            </a:r>
            <a:r>
              <a:rPr lang="zh-TW" altLang="en-US" sz="2800" dirty="0">
                <a:latin typeface="+mn-ea"/>
              </a:rPr>
              <a:t>）</a:t>
            </a:r>
            <a:endParaRPr lang="en-US" altLang="zh-TW" sz="2800" dirty="0">
              <a:latin typeface="+mn-ea"/>
            </a:endParaRPr>
          </a:p>
          <a:p>
            <a:pPr marL="82296" indent="0">
              <a:buNone/>
            </a:pPr>
            <a:r>
              <a:rPr lang="en-US" altLang="zh-TW" sz="2800" dirty="0">
                <a:latin typeface="+mn-ea"/>
              </a:rPr>
              <a:t>3.</a:t>
            </a:r>
            <a:r>
              <a:rPr lang="zh-TW" altLang="en-US" sz="2800" dirty="0">
                <a:latin typeface="+mn-ea"/>
              </a:rPr>
              <a:t>寒假開始</a:t>
            </a:r>
            <a:r>
              <a:rPr lang="en-US" altLang="zh-TW" sz="2800" dirty="0">
                <a:latin typeface="+mn-ea"/>
              </a:rPr>
              <a:t>—1/20</a:t>
            </a:r>
            <a:r>
              <a:rPr lang="zh-TW" altLang="en-US" sz="2800" dirty="0">
                <a:latin typeface="+mn-ea"/>
              </a:rPr>
              <a:t>（一）</a:t>
            </a:r>
            <a:endParaRPr lang="en-US" altLang="zh-TW" sz="2800" dirty="0">
              <a:latin typeface="+mn-ea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82296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152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06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15240"/>
          </a:xfrm>
        </p:spPr>
        <p:txBody>
          <a:bodyPr>
            <a:normAutofit lnSpcReduction="10000"/>
          </a:bodyPr>
          <a:lstStyle/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1" lang="zh-TW" altLang="en-US" b="1" dirty="0">
                <a:solidFill>
                  <a:prstClr val="black"/>
                </a:solidFill>
                <a:latin typeface="+mn-ea"/>
              </a:rPr>
              <a:t>四、家長的注意事項：</a:t>
            </a:r>
          </a:p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1" lang="en-US" altLang="zh-TW" dirty="0">
                <a:solidFill>
                  <a:prstClr val="black"/>
                </a:solidFill>
                <a:latin typeface="+mn-ea"/>
              </a:rPr>
              <a:t>1.</a:t>
            </a:r>
            <a:r>
              <a:rPr kumimoji="1" lang="zh-TW" altLang="en-US" dirty="0">
                <a:solidFill>
                  <a:prstClr val="black"/>
                </a:solidFill>
                <a:latin typeface="+mn-ea"/>
              </a:rPr>
              <a:t>為了健康，請讓孩子吃完早餐再上學</a:t>
            </a:r>
            <a:endParaRPr kumimoji="1" lang="en-US" altLang="zh-TW" dirty="0">
              <a:solidFill>
                <a:prstClr val="black"/>
              </a:solidFill>
              <a:latin typeface="+mn-ea"/>
            </a:endParaRPr>
          </a:p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1" lang="en-US" altLang="zh-TW" b="1" dirty="0">
                <a:solidFill>
                  <a:prstClr val="black"/>
                </a:solidFill>
                <a:latin typeface="+mn-ea"/>
              </a:rPr>
              <a:t>2.</a:t>
            </a:r>
            <a:r>
              <a:rPr kumimoji="1" lang="zh-TW" altLang="en-US" b="1" u="sng" dirty="0">
                <a:solidFill>
                  <a:prstClr val="black"/>
                </a:solidFill>
                <a:latin typeface="+mn-ea"/>
              </a:rPr>
              <a:t>口罩</a:t>
            </a:r>
            <a:r>
              <a:rPr kumimoji="1" lang="en-US" altLang="zh-TW" b="1" dirty="0">
                <a:solidFill>
                  <a:prstClr val="black"/>
                </a:solidFill>
                <a:latin typeface="+mn-ea"/>
              </a:rPr>
              <a:t>﹑</a:t>
            </a:r>
            <a:r>
              <a:rPr kumimoji="1" lang="zh-TW" altLang="en-US" b="1" u="sng" dirty="0">
                <a:solidFill>
                  <a:prstClr val="black"/>
                </a:solidFill>
                <a:latin typeface="+mn-ea"/>
              </a:rPr>
              <a:t>衛生紙</a:t>
            </a:r>
            <a:r>
              <a:rPr kumimoji="1" lang="en-US" altLang="zh-TW" b="1" dirty="0">
                <a:solidFill>
                  <a:prstClr val="black"/>
                </a:solidFill>
                <a:latin typeface="+mn-ea"/>
              </a:rPr>
              <a:t>﹐</a:t>
            </a:r>
            <a:r>
              <a:rPr kumimoji="1" lang="zh-TW" altLang="en-US" b="1" dirty="0">
                <a:solidFill>
                  <a:prstClr val="black"/>
                </a:solidFill>
                <a:latin typeface="+mn-ea"/>
              </a:rPr>
              <a:t>請定期為孩子補充。</a:t>
            </a:r>
          </a:p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1" lang="en-US" altLang="zh-TW" dirty="0">
                <a:solidFill>
                  <a:prstClr val="black"/>
                </a:solidFill>
                <a:latin typeface="+mn-ea"/>
              </a:rPr>
              <a:t>3.</a:t>
            </a:r>
            <a:r>
              <a:rPr kumimoji="1" lang="zh-TW" altLang="en-US" dirty="0">
                <a:solidFill>
                  <a:prstClr val="black"/>
                </a:solidFill>
                <a:latin typeface="+mn-ea"/>
              </a:rPr>
              <a:t>晚上</a:t>
            </a:r>
            <a:r>
              <a:rPr kumimoji="1" lang="en-US" altLang="zh-TW" dirty="0">
                <a:solidFill>
                  <a:srgbClr val="0000FF"/>
                </a:solidFill>
                <a:latin typeface="+mn-ea"/>
              </a:rPr>
              <a:t>9</a:t>
            </a:r>
            <a:r>
              <a:rPr kumimoji="1" lang="zh-TW" altLang="en-US" dirty="0">
                <a:solidFill>
                  <a:srgbClr val="0000FF"/>
                </a:solidFill>
                <a:latin typeface="+mn-ea"/>
              </a:rPr>
              <a:t>：</a:t>
            </a:r>
            <a:r>
              <a:rPr kumimoji="1" lang="en-US" altLang="zh-TW" dirty="0">
                <a:solidFill>
                  <a:srgbClr val="0000FF"/>
                </a:solidFill>
                <a:latin typeface="+mn-ea"/>
              </a:rPr>
              <a:t>30</a:t>
            </a:r>
            <a:r>
              <a:rPr kumimoji="1" lang="zh-TW" altLang="en-US" dirty="0">
                <a:solidFill>
                  <a:srgbClr val="0000FF"/>
                </a:solidFill>
                <a:latin typeface="+mn-ea"/>
              </a:rPr>
              <a:t>以前</a:t>
            </a:r>
            <a:r>
              <a:rPr kumimoji="1" lang="zh-TW" altLang="en-US" dirty="0">
                <a:solidFill>
                  <a:prstClr val="black"/>
                </a:solidFill>
                <a:latin typeface="+mn-ea"/>
              </a:rPr>
              <a:t>，請務必督促孩子就寢入睡，睡眠充足精神飽滿，以利隔日之學習。</a:t>
            </a:r>
            <a:endParaRPr kumimoji="1" lang="en-US" altLang="zh-TW" dirty="0">
              <a:solidFill>
                <a:prstClr val="black"/>
              </a:solidFill>
              <a:latin typeface="+mn-ea"/>
            </a:endParaRPr>
          </a:p>
          <a:p>
            <a:r>
              <a:rPr lang="en-US" altLang="zh-TW" b="1" dirty="0">
                <a:latin typeface="+mn-ea"/>
              </a:rPr>
              <a:t>4.</a:t>
            </a:r>
            <a:r>
              <a:rPr lang="zh-TW" altLang="en-US" b="1" dirty="0">
                <a:latin typeface="+mn-ea"/>
              </a:rPr>
              <a:t>每晚睡前整理書包，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削鉛筆（</a:t>
            </a:r>
            <a:r>
              <a:rPr lang="en-US" altLang="zh-TW" b="1" dirty="0">
                <a:solidFill>
                  <a:srgbClr val="FF0000"/>
                </a:solidFill>
                <a:latin typeface="+mn-ea"/>
              </a:rPr>
              <a:t>4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枝以上）</a:t>
            </a:r>
          </a:p>
          <a:p>
            <a:r>
              <a:rPr lang="en-US" altLang="zh-TW" dirty="0">
                <a:latin typeface="+mn-ea"/>
              </a:rPr>
              <a:t>5.</a:t>
            </a:r>
            <a:r>
              <a:rPr lang="zh-TW" altLang="en-US" dirty="0">
                <a:latin typeface="+mn-ea"/>
              </a:rPr>
              <a:t>為了學習，請</a:t>
            </a:r>
            <a:r>
              <a:rPr lang="zh-TW" altLang="en-US" b="1" dirty="0">
                <a:latin typeface="+mn-ea"/>
              </a:rPr>
              <a:t>每天簽閱聯絡簿和功課</a:t>
            </a:r>
            <a:r>
              <a:rPr lang="zh-TW" altLang="en-US" dirty="0">
                <a:latin typeface="+mn-ea"/>
              </a:rPr>
              <a:t>，並督促孩子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訂正錯誤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sz="3900" b="1" dirty="0">
                <a:solidFill>
                  <a:srgbClr val="FF0000"/>
                </a:solidFill>
                <a:latin typeface="+mn-ea"/>
              </a:rPr>
              <a:t>自己整理書包</a:t>
            </a:r>
            <a:r>
              <a:rPr lang="zh-TW" altLang="en-US" sz="3900" dirty="0">
                <a:solidFill>
                  <a:srgbClr val="FF0000"/>
                </a:solidFill>
                <a:latin typeface="+mn-ea"/>
              </a:rPr>
              <a:t> </a:t>
            </a:r>
            <a:r>
              <a:rPr lang="zh-TW" altLang="en-US" dirty="0">
                <a:latin typeface="+mn-ea"/>
              </a:rPr>
              <a:t>。希望家長每日抽空為孩子檢查</a:t>
            </a:r>
            <a:r>
              <a:rPr lang="zh-TW" altLang="en-US" b="1" dirty="0">
                <a:latin typeface="+mn-ea"/>
              </a:rPr>
              <a:t>各項作業、考試卷</a:t>
            </a:r>
            <a:r>
              <a:rPr lang="zh-TW" altLang="en-US" dirty="0">
                <a:latin typeface="+mn-ea"/>
              </a:rPr>
              <a:t>等，請家長逐一過目簽名，以瞭解孩子學習狀況。</a:t>
            </a:r>
            <a:endParaRPr lang="en-US" altLang="zh-TW" dirty="0">
              <a:latin typeface="+mn-ea"/>
            </a:endParaRPr>
          </a:p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1" lang="zh-TW" altLang="en-US" sz="2400" dirty="0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385815"/>
            <a:ext cx="1691680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90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907704" cy="193454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5522"/>
            <a:ext cx="7406640" cy="4608512"/>
          </a:xfrm>
        </p:spPr>
        <p:txBody>
          <a:bodyPr>
            <a:normAutofit/>
          </a:bodyPr>
          <a:lstStyle/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2800" dirty="0">
                <a:latin typeface="+mn-ea"/>
              </a:rPr>
              <a:t>.</a:t>
            </a:r>
            <a:r>
              <a:rPr lang="zh-TW" altLang="en-US" sz="2800" dirty="0">
                <a:latin typeface="+mn-ea"/>
              </a:rPr>
              <a:t>期望家長在家能協助指導孩子每課的</a:t>
            </a:r>
            <a:r>
              <a:rPr lang="zh-TW" altLang="en-US" sz="2800" b="1" dirty="0">
                <a:latin typeface="+mn-ea"/>
              </a:rPr>
              <a:t>拼音和聲調練習</a:t>
            </a:r>
            <a:r>
              <a:rPr lang="zh-TW" altLang="en-US" sz="2800" dirty="0">
                <a:latin typeface="+mn-ea"/>
              </a:rPr>
              <a:t>。</a:t>
            </a:r>
            <a:endParaRPr lang="en-US" altLang="zh-TW" sz="2800" dirty="0">
              <a:latin typeface="+mn-ea"/>
            </a:endParaRPr>
          </a:p>
          <a:p>
            <a:r>
              <a:rPr lang="en-US" altLang="zh-TW" sz="2800" dirty="0">
                <a:latin typeface="+mn-ea"/>
              </a:rPr>
              <a:t>7.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不要讓孩子</a:t>
            </a:r>
            <a:r>
              <a:rPr lang="zh-TW" altLang="en-US" sz="2800" b="1" dirty="0">
                <a:solidFill>
                  <a:srgbClr val="FF0000"/>
                </a:solidFill>
                <a:latin typeface="+mn-ea"/>
              </a:rPr>
              <a:t>帶錢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、</a:t>
            </a:r>
            <a:r>
              <a:rPr lang="zh-TW" altLang="en-US" sz="2800" b="1" dirty="0">
                <a:solidFill>
                  <a:srgbClr val="FF0000"/>
                </a:solidFill>
                <a:latin typeface="+mn-ea"/>
              </a:rPr>
              <a:t>玩具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來學校</a:t>
            </a:r>
            <a:r>
              <a:rPr lang="zh-TW" altLang="en-US" sz="2800" dirty="0">
                <a:latin typeface="+mn-ea"/>
              </a:rPr>
              <a:t>。</a:t>
            </a:r>
          </a:p>
          <a:p>
            <a:r>
              <a:rPr lang="en-US" altLang="zh-TW" sz="2800" dirty="0">
                <a:latin typeface="+mn-ea"/>
              </a:rPr>
              <a:t>8.</a:t>
            </a:r>
            <a:r>
              <a:rPr lang="zh-TW" altLang="en-US" sz="2800" dirty="0">
                <a:latin typeface="+mn-ea"/>
              </a:rPr>
              <a:t>為了孩子的健康，在校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多喝</a:t>
            </a:r>
            <a:r>
              <a:rPr lang="zh-TW" altLang="en-US" sz="2800" b="1" dirty="0">
                <a:solidFill>
                  <a:srgbClr val="FF0000"/>
                </a:solidFill>
                <a:latin typeface="+mn-ea"/>
              </a:rPr>
              <a:t>白開水</a:t>
            </a:r>
            <a:r>
              <a:rPr lang="zh-TW" altLang="en-US" sz="2800" dirty="0">
                <a:latin typeface="+mn-ea"/>
              </a:rPr>
              <a:t>。</a:t>
            </a:r>
          </a:p>
          <a:p>
            <a:r>
              <a:rPr lang="en-US" altLang="zh-TW" sz="2800" dirty="0">
                <a:latin typeface="+mn-ea"/>
              </a:rPr>
              <a:t>9.</a:t>
            </a:r>
            <a:r>
              <a:rPr lang="zh-TW" altLang="en-US" sz="2800" dirty="0">
                <a:latin typeface="+mn-ea"/>
              </a:rPr>
              <a:t>孩子若有將「</a:t>
            </a:r>
            <a:r>
              <a:rPr lang="zh-TW" altLang="en-US" sz="2800" b="1" dirty="0">
                <a:latin typeface="+mn-ea"/>
              </a:rPr>
              <a:t>非個人的物品</a:t>
            </a:r>
            <a:r>
              <a:rPr lang="zh-TW" altLang="en-US" sz="2800" dirty="0">
                <a:latin typeface="+mn-ea"/>
              </a:rPr>
              <a:t>」帶回家時，或家長對於學校作業有不明白時，請聯絡老師了解情形。</a:t>
            </a:r>
            <a:endParaRPr lang="en-US" altLang="zh-TW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177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4099217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+mn-ea"/>
              </a:rPr>
              <a:t>10.</a:t>
            </a:r>
            <a:r>
              <a:rPr lang="zh-TW" altLang="zh-TW" b="1" dirty="0">
                <a:latin typeface="+mn-ea"/>
              </a:rPr>
              <a:t>在家請家長多給孩子做家事的機會，以增強孩子自理的能力。</a:t>
            </a:r>
            <a:r>
              <a:rPr lang="zh-TW" altLang="en-US" b="1" dirty="0">
                <a:solidFill>
                  <a:srgbClr val="FF0066"/>
                </a:solidFill>
                <a:latin typeface="+mn-ea"/>
              </a:rPr>
              <a:t>例</a:t>
            </a:r>
            <a:r>
              <a:rPr lang="en-US" altLang="zh-TW" b="1" dirty="0">
                <a:solidFill>
                  <a:srgbClr val="FF0066"/>
                </a:solidFill>
                <a:latin typeface="+mn-ea"/>
              </a:rPr>
              <a:t>﹕</a:t>
            </a:r>
            <a:r>
              <a:rPr lang="zh-TW" altLang="en-US" b="1" dirty="0">
                <a:solidFill>
                  <a:srgbClr val="FF0066"/>
                </a:solidFill>
                <a:latin typeface="+mn-ea"/>
              </a:rPr>
              <a:t>拿掃把掃地，學校無</a:t>
            </a:r>
            <a:r>
              <a:rPr lang="en-US" altLang="zh-TW" b="1" dirty="0">
                <a:solidFill>
                  <a:srgbClr val="FF0066"/>
                </a:solidFill>
                <a:latin typeface="+mn-ea"/>
              </a:rPr>
              <a:t>Dyson</a:t>
            </a:r>
            <a:r>
              <a:rPr lang="zh-TW" altLang="en-US" b="1" dirty="0">
                <a:solidFill>
                  <a:srgbClr val="FF0066"/>
                </a:solidFill>
                <a:latin typeface="+mn-ea"/>
              </a:rPr>
              <a:t>吸塵器啊</a:t>
            </a:r>
            <a:r>
              <a:rPr lang="en-US" altLang="zh-TW" b="1" dirty="0">
                <a:solidFill>
                  <a:srgbClr val="FF0066"/>
                </a:solidFill>
                <a:latin typeface="+mn-ea"/>
              </a:rPr>
              <a:t>!</a:t>
            </a:r>
          </a:p>
          <a:p>
            <a:r>
              <a:rPr lang="en-US" altLang="zh-TW" dirty="0">
                <a:latin typeface="+mn-ea"/>
              </a:rPr>
              <a:t>11.</a:t>
            </a:r>
            <a:r>
              <a:rPr lang="zh-TW" altLang="en-US" dirty="0">
                <a:latin typeface="+mn-ea"/>
              </a:rPr>
              <a:t>每週二</a:t>
            </a:r>
            <a:r>
              <a:rPr lang="en-US" altLang="zh-TW" dirty="0">
                <a:latin typeface="+mn-ea"/>
              </a:rPr>
              <a:t>﹐</a:t>
            </a:r>
            <a:r>
              <a:rPr lang="zh-TW" altLang="en-US" dirty="0">
                <a:latin typeface="+mn-ea"/>
              </a:rPr>
              <a:t>有一次含氟漱口水。</a:t>
            </a:r>
            <a:endParaRPr lang="en-US" altLang="zh-TW" dirty="0">
              <a:latin typeface="+mn-ea"/>
            </a:endParaRPr>
          </a:p>
          <a:p>
            <a:r>
              <a:rPr lang="en-US" altLang="zh-TW" dirty="0">
                <a:latin typeface="+mn-ea"/>
              </a:rPr>
              <a:t>12.</a:t>
            </a:r>
            <a:r>
              <a:rPr lang="zh-TW" altLang="en-US" dirty="0">
                <a:latin typeface="+mn-ea"/>
              </a:rPr>
              <a:t>教育部贈書作為班書，輪流閱讀。</a:t>
            </a:r>
            <a:endParaRPr lang="en-US" altLang="zh-TW" dirty="0">
              <a:latin typeface="+mn-ea"/>
            </a:endParaRPr>
          </a:p>
          <a:p>
            <a:r>
              <a:rPr lang="en-US" altLang="zh-TW" dirty="0">
                <a:latin typeface="+mn-ea"/>
              </a:rPr>
              <a:t>13.</a:t>
            </a:r>
            <a:r>
              <a:rPr lang="zh-TW" altLang="en-US" dirty="0">
                <a:latin typeface="+mn-ea"/>
              </a:rPr>
              <a:t>假日鼓勵多多從事</a:t>
            </a:r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親子閱讀</a:t>
            </a:r>
            <a:r>
              <a:rPr lang="zh-TW" altLang="en-US" dirty="0">
                <a:latin typeface="+mn-ea"/>
              </a:rPr>
              <a:t>、親子運動。</a:t>
            </a:r>
            <a:endParaRPr lang="en-US" altLang="zh-TW" dirty="0">
              <a:latin typeface="+mn-ea"/>
            </a:endParaRPr>
          </a:p>
          <a:p>
            <a:r>
              <a:rPr lang="en-US" altLang="zh-TW" dirty="0">
                <a:latin typeface="+mn-ea"/>
              </a:rPr>
              <a:t>14.</a:t>
            </a:r>
            <a:r>
              <a:rPr lang="zh-TW" altLang="en-US" sz="3200" dirty="0">
                <a:solidFill>
                  <a:schemeClr val="accent3">
                    <a:lumMod val="75000"/>
                  </a:schemeClr>
                </a:solidFill>
                <a:latin typeface="+mn-ea"/>
              </a:rPr>
              <a:t>提醒孩子尊重他人身體的自主權和遊戲安全</a:t>
            </a:r>
            <a:r>
              <a:rPr lang="zh-TW" altLang="en-US" sz="2800" dirty="0">
                <a:solidFill>
                  <a:schemeClr val="accent3">
                    <a:lumMod val="75000"/>
                  </a:schemeClr>
                </a:solidFill>
                <a:latin typeface="+mn-ea"/>
              </a:rPr>
              <a:t>。</a:t>
            </a:r>
            <a:endParaRPr lang="en-US" altLang="zh-TW" sz="2800" dirty="0">
              <a:solidFill>
                <a:schemeClr val="accent3">
                  <a:lumMod val="75000"/>
                </a:schemeClr>
              </a:solidFill>
              <a:latin typeface="+mn-ea"/>
            </a:endParaRPr>
          </a:p>
          <a:p>
            <a:endParaRPr lang="en-US" altLang="zh-TW" sz="2000" b="1" dirty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b="1" dirty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385816"/>
            <a:ext cx="1995711" cy="147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90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016" y="4718298"/>
            <a:ext cx="2143125" cy="2143125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★作業指導要點</a:t>
            </a:r>
          </a:p>
          <a:p>
            <a:r>
              <a:rPr lang="zh-TW" altLang="en-US" sz="3200" dirty="0"/>
              <a:t>◎</a:t>
            </a:r>
            <a:r>
              <a:rPr lang="zh-TW" altLang="en-US" sz="3200" b="1" dirty="0">
                <a:solidFill>
                  <a:srgbClr val="FF0000"/>
                </a:solidFill>
              </a:rPr>
              <a:t>家長簽名</a:t>
            </a:r>
            <a:r>
              <a:rPr lang="en-US" altLang="zh-TW" sz="3200" dirty="0"/>
              <a:t>-</a:t>
            </a:r>
            <a:r>
              <a:rPr lang="zh-TW" altLang="en-US" sz="3200" dirty="0"/>
              <a:t>作業習作考卷、學習單留言，您是孩子心中的大明星</a:t>
            </a:r>
            <a:endParaRPr lang="en-US" altLang="zh-TW" sz="3200" dirty="0"/>
          </a:p>
          <a:p>
            <a:r>
              <a:rPr lang="zh-TW" altLang="en-US" sz="3200" dirty="0"/>
              <a:t>◎國－熟練運筆，注意國字的筆畫順序</a:t>
            </a:r>
            <a:r>
              <a:rPr lang="zh-TW" altLang="en-US" sz="3200" dirty="0">
                <a:latin typeface="+mn-ea"/>
              </a:rPr>
              <a:t>和架構</a:t>
            </a:r>
          </a:p>
          <a:p>
            <a:r>
              <a:rPr lang="zh-TW" altLang="en-US" sz="3200" dirty="0"/>
              <a:t>◎數－能讀懂題目，自己解題</a:t>
            </a:r>
            <a:r>
              <a:rPr lang="zh-TW" altLang="en-US" sz="3200" dirty="0">
                <a:latin typeface="文鼎標楷注音" pitchFamily="34" charset="-120"/>
                <a:ea typeface="文鼎標楷注音" pitchFamily="34" charset="-120"/>
              </a:rPr>
              <a:t>。</a:t>
            </a:r>
            <a:endParaRPr lang="en-US" altLang="zh-TW" sz="3200" dirty="0"/>
          </a:p>
          <a:p>
            <a:r>
              <a:rPr lang="zh-TW" altLang="en-US" sz="32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◎用尺畫線</a:t>
            </a:r>
            <a:endParaRPr lang="en-US" altLang="zh-TW" sz="3200" b="1" dirty="0">
              <a:solidFill>
                <a:schemeClr val="bg2">
                  <a:lumMod val="25000"/>
                </a:schemeClr>
              </a:solidFill>
              <a:latin typeface="+mn-ea"/>
            </a:endParaRPr>
          </a:p>
          <a:p>
            <a:r>
              <a:rPr lang="zh-TW" altLang="en-US" sz="32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◎</a:t>
            </a:r>
            <a:r>
              <a:rPr lang="zh-TW" altLang="en-US" sz="3200" dirty="0"/>
              <a:t>安親班作業→在家完成</a:t>
            </a:r>
            <a:endParaRPr lang="zh-TW" altLang="en-US" sz="32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682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87248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/>
              <a:t>★</a:t>
            </a:r>
            <a:r>
              <a:rPr lang="zh-TW" altLang="en-US" sz="3200" dirty="0"/>
              <a:t>好的學習態度</a:t>
            </a:r>
            <a:endParaRPr lang="en-US" altLang="zh-TW" sz="3200" dirty="0"/>
          </a:p>
          <a:p>
            <a:r>
              <a:rPr lang="en-US" altLang="zh-TW" sz="2800" dirty="0"/>
              <a:t>1.</a:t>
            </a:r>
            <a:r>
              <a:rPr lang="zh-TW" altLang="en-US" sz="2800" dirty="0"/>
              <a:t>課前預習、課後複習 </a:t>
            </a:r>
            <a:endParaRPr lang="en-US" altLang="zh-TW" sz="2800" dirty="0"/>
          </a:p>
          <a:p>
            <a:r>
              <a:rPr lang="en-US" altLang="zh-TW" sz="2800" dirty="0"/>
              <a:t>2.</a:t>
            </a:r>
            <a:r>
              <a:rPr lang="zh-TW" altLang="en-US" sz="2800" dirty="0"/>
              <a:t>上課專心聽講 </a:t>
            </a:r>
            <a:r>
              <a:rPr lang="zh-TW" altLang="en-US" sz="2800" dirty="0">
                <a:solidFill>
                  <a:srgbClr val="FF0000"/>
                </a:solidFill>
              </a:rPr>
              <a:t>（小一課程簡單或幼稚園超前學習，學童自以為都會了而養成不專心的態度而影響中高年級的學習。）</a:t>
            </a:r>
            <a:endParaRPr lang="en-US" altLang="zh-TW" sz="2800" dirty="0">
              <a:solidFill>
                <a:srgbClr val="FF0000"/>
              </a:solidFill>
            </a:endParaRPr>
          </a:p>
          <a:p>
            <a:r>
              <a:rPr lang="en-US" altLang="zh-TW" sz="2800" dirty="0"/>
              <a:t>3.</a:t>
            </a:r>
            <a:r>
              <a:rPr lang="zh-TW" altLang="en-US" sz="2800" dirty="0"/>
              <a:t>遇到疑難問題，會先自己想辦法解決 </a:t>
            </a:r>
            <a:endParaRPr lang="en-US" altLang="zh-TW" sz="2800" dirty="0"/>
          </a:p>
          <a:p>
            <a:r>
              <a:rPr lang="en-US" altLang="zh-TW" sz="2800" dirty="0"/>
              <a:t>4.</a:t>
            </a:r>
            <a:r>
              <a:rPr lang="zh-TW" altLang="en-US" sz="2800" dirty="0"/>
              <a:t>在課堂上，課程內容不懂會主動發問 </a:t>
            </a:r>
            <a:endParaRPr lang="en-US" altLang="zh-TW" sz="2800" dirty="0"/>
          </a:p>
          <a:p>
            <a:r>
              <a:rPr lang="en-US" altLang="zh-TW" sz="2800" dirty="0"/>
              <a:t>5.</a:t>
            </a:r>
            <a:r>
              <a:rPr lang="zh-TW" altLang="en-US" sz="2800" dirty="0"/>
              <a:t>平時用功，不會臨時抱佛腳</a:t>
            </a:r>
            <a:endParaRPr lang="en-US" altLang="zh-TW" sz="2800" dirty="0"/>
          </a:p>
          <a:p>
            <a:r>
              <a:rPr lang="en-US" altLang="zh-TW" sz="2800" dirty="0"/>
              <a:t>6.</a:t>
            </a:r>
            <a:r>
              <a:rPr lang="zh-TW" altLang="en-US" sz="2800" dirty="0"/>
              <a:t>自動看書或做作業，不必他人催促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025919"/>
            <a:ext cx="1619672" cy="186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6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688011"/>
            <a:ext cx="2143125" cy="21431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80870"/>
          </a:xfrm>
        </p:spPr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700808"/>
            <a:ext cx="7406640" cy="3816424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>
                <a:latin typeface="+mn-ea"/>
              </a:rPr>
              <a:t>評量要點</a:t>
            </a:r>
            <a:r>
              <a:rPr lang="en-US" altLang="zh-TW" dirty="0">
                <a:latin typeface="+mn-ea"/>
              </a:rPr>
              <a:t>﹕</a:t>
            </a:r>
            <a:r>
              <a:rPr lang="zh-TW" altLang="en-US" u="sng" dirty="0">
                <a:solidFill>
                  <a:srgbClr val="0000FF"/>
                </a:solidFill>
                <a:latin typeface="+mn-ea"/>
              </a:rPr>
              <a:t>不公布全班名次</a:t>
            </a:r>
            <a:endParaRPr lang="en-US" altLang="zh-TW" u="sng" dirty="0">
              <a:solidFill>
                <a:srgbClr val="0000FF"/>
              </a:solidFill>
              <a:latin typeface="+mn-ea"/>
            </a:endParaRPr>
          </a:p>
          <a:p>
            <a:r>
              <a:rPr lang="zh-TW" altLang="en-US" dirty="0">
                <a:latin typeface="+mn-ea"/>
              </a:rPr>
              <a:t>評量方式：</a:t>
            </a:r>
            <a:r>
              <a:rPr lang="zh-TW" altLang="en-US" dirty="0">
                <a:solidFill>
                  <a:schemeClr val="accent4"/>
                </a:solidFill>
                <a:latin typeface="+mn-ea"/>
              </a:rPr>
              <a:t>上課筆記</a:t>
            </a:r>
            <a:r>
              <a:rPr lang="zh-TW" altLang="en-US" dirty="0">
                <a:latin typeface="+mn-ea"/>
              </a:rPr>
              <a:t>、生活表現（工作態度、個人衛生和環境衛生）、平時作業呈現、平時考、定期評量</a:t>
            </a:r>
            <a:endParaRPr lang="en-US" altLang="zh-TW" dirty="0">
              <a:latin typeface="+mn-ea"/>
            </a:endParaRPr>
          </a:p>
          <a:p>
            <a:endParaRPr lang="en-US" altLang="zh-TW" u="sng" dirty="0">
              <a:solidFill>
                <a:srgbClr val="0000FF"/>
              </a:solidFill>
              <a:latin typeface="+mn-ea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+mn-ea"/>
              </a:rPr>
              <a:t>期中和期末評量</a:t>
            </a:r>
            <a:r>
              <a:rPr lang="zh-TW" altLang="en-US" dirty="0">
                <a:latin typeface="+mn-ea"/>
              </a:rPr>
              <a:t>前五名</a:t>
            </a:r>
            <a:r>
              <a:rPr lang="en-US" altLang="zh-TW" dirty="0">
                <a:latin typeface="+mn-ea"/>
              </a:rPr>
              <a:t>﹕</a:t>
            </a:r>
            <a:r>
              <a:rPr lang="zh-TW" altLang="en-US" dirty="0">
                <a:latin typeface="+mn-ea"/>
              </a:rPr>
              <a:t>平時考卷成績</a:t>
            </a:r>
            <a:r>
              <a:rPr lang="en-US" altLang="zh-TW" dirty="0">
                <a:latin typeface="+mn-ea"/>
              </a:rPr>
              <a:t>(40%)</a:t>
            </a:r>
            <a:r>
              <a:rPr lang="zh-TW" altLang="en-US" dirty="0">
                <a:latin typeface="+mn-ea"/>
              </a:rPr>
              <a:t>＋月考成績</a:t>
            </a:r>
            <a:r>
              <a:rPr lang="en-US" altLang="zh-TW" dirty="0">
                <a:latin typeface="+mn-ea"/>
              </a:rPr>
              <a:t>(60%)</a:t>
            </a:r>
            <a:r>
              <a:rPr lang="zh-TW" altLang="en-US" u="sng" dirty="0">
                <a:solidFill>
                  <a:srgbClr val="0000FF"/>
                </a:solidFill>
                <a:latin typeface="+mn-ea"/>
              </a:rPr>
              <a:t>學校要頒獎狀</a:t>
            </a:r>
            <a:endParaRPr lang="en-US" altLang="zh-TW" u="sng" dirty="0">
              <a:solidFill>
                <a:srgbClr val="0000FF"/>
              </a:solidFill>
              <a:latin typeface="+mn-ea"/>
            </a:endParaRPr>
          </a:p>
          <a:p>
            <a:endParaRPr lang="en-US" altLang="zh-TW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+mn-ea"/>
              </a:rPr>
              <a:t>學期成績</a:t>
            </a:r>
            <a:r>
              <a:rPr lang="en-US" altLang="zh-TW" dirty="0">
                <a:solidFill>
                  <a:srgbClr val="FF0000"/>
                </a:solidFill>
                <a:latin typeface="+mn-ea"/>
              </a:rPr>
              <a:t>﹕</a:t>
            </a:r>
            <a:r>
              <a:rPr lang="zh-TW" altLang="en-US" dirty="0">
                <a:latin typeface="+mn-ea"/>
              </a:rPr>
              <a:t>平時成績</a:t>
            </a:r>
            <a:r>
              <a:rPr lang="en-US" altLang="zh-TW" dirty="0">
                <a:latin typeface="+mn-ea"/>
              </a:rPr>
              <a:t>(40%)+</a:t>
            </a:r>
            <a:r>
              <a:rPr lang="zh-TW" altLang="en-US" dirty="0">
                <a:latin typeface="+mn-ea"/>
              </a:rPr>
              <a:t>月考成績</a:t>
            </a:r>
            <a:r>
              <a:rPr lang="en-US" altLang="zh-TW" dirty="0">
                <a:latin typeface="+mn-ea"/>
              </a:rPr>
              <a:t>(60%)</a:t>
            </a:r>
          </a:p>
          <a:p>
            <a:endParaRPr lang="en-US" altLang="zh-TW" dirty="0">
              <a:latin typeface="+mn-ea"/>
            </a:endParaRPr>
          </a:p>
          <a:p>
            <a:r>
              <a:rPr lang="en-US" altLang="zh-TW" dirty="0">
                <a:latin typeface="+mn-ea"/>
              </a:rPr>
              <a:t>◎</a:t>
            </a:r>
            <a:r>
              <a:rPr lang="zh-TW" altLang="en-US" u="sng" dirty="0">
                <a:latin typeface="+mn-ea"/>
              </a:rPr>
              <a:t>一上期末考</a:t>
            </a:r>
            <a:r>
              <a:rPr lang="en-US" altLang="zh-TW" dirty="0">
                <a:latin typeface="+mn-ea"/>
              </a:rPr>
              <a:t>﹕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國</a:t>
            </a:r>
            <a:r>
              <a:rPr lang="zh-TW" altLang="en-US" dirty="0">
                <a:latin typeface="+mn-ea"/>
              </a:rPr>
              <a:t>、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數</a:t>
            </a:r>
            <a:r>
              <a:rPr lang="zh-TW" altLang="en-US" dirty="0">
                <a:latin typeface="+mn-ea"/>
              </a:rPr>
              <a:t>、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生</a:t>
            </a:r>
            <a:r>
              <a:rPr lang="zh-TW" altLang="en-US" dirty="0">
                <a:latin typeface="+mn-ea"/>
              </a:rPr>
              <a:t>三科</a:t>
            </a:r>
          </a:p>
          <a:p>
            <a:r>
              <a:rPr lang="zh-TW" altLang="en-US" dirty="0">
                <a:latin typeface="+mn-ea"/>
              </a:rPr>
              <a:t>◎</a:t>
            </a:r>
            <a:r>
              <a:rPr lang="zh-TW" altLang="en-US" u="sng" dirty="0">
                <a:latin typeface="+mn-ea"/>
              </a:rPr>
              <a:t>下學期起兩次月考</a:t>
            </a:r>
            <a:r>
              <a:rPr lang="zh-TW" altLang="en-US" b="1" dirty="0">
                <a:solidFill>
                  <a:srgbClr val="0000FF"/>
                </a:solidFill>
                <a:latin typeface="+mn-ea"/>
              </a:rPr>
              <a:t>國</a:t>
            </a:r>
            <a:r>
              <a:rPr lang="en-US" altLang="zh-TW" dirty="0">
                <a:latin typeface="+mn-ea"/>
              </a:rPr>
              <a:t>﹑</a:t>
            </a:r>
            <a:r>
              <a:rPr lang="zh-TW" altLang="en-US" b="1" dirty="0">
                <a:solidFill>
                  <a:srgbClr val="0000FF"/>
                </a:solidFill>
                <a:latin typeface="+mn-ea"/>
              </a:rPr>
              <a:t>數</a:t>
            </a:r>
            <a:r>
              <a:rPr lang="zh-TW" altLang="en-US" dirty="0">
                <a:latin typeface="+mn-ea"/>
              </a:rPr>
              <a:t>考</a:t>
            </a:r>
            <a:r>
              <a:rPr lang="en-US" altLang="zh-TW" dirty="0">
                <a:latin typeface="+mn-ea"/>
              </a:rPr>
              <a:t>2</a:t>
            </a:r>
            <a:r>
              <a:rPr lang="zh-TW" altLang="en-US" dirty="0">
                <a:latin typeface="+mn-ea"/>
              </a:rPr>
              <a:t>次，</a:t>
            </a:r>
            <a:r>
              <a:rPr lang="zh-TW" altLang="en-US" b="1" dirty="0">
                <a:solidFill>
                  <a:srgbClr val="0000FF"/>
                </a:solidFill>
                <a:latin typeface="+mn-ea"/>
              </a:rPr>
              <a:t>生活</a:t>
            </a:r>
            <a:r>
              <a:rPr lang="zh-TW" altLang="en-US" dirty="0">
                <a:latin typeface="+mn-ea"/>
              </a:rPr>
              <a:t>考一次</a:t>
            </a:r>
            <a:endParaRPr lang="en-US" altLang="zh-TW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5953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94960"/>
          </a:xfrm>
        </p:spPr>
        <p:txBody>
          <a:bodyPr/>
          <a:lstStyle/>
          <a:p>
            <a:r>
              <a:rPr lang="zh-TW" altLang="en-US" dirty="0"/>
              <a:t>班級幹部任命</a:t>
            </a:r>
            <a:endParaRPr lang="en-US" altLang="zh-TW" dirty="0"/>
          </a:p>
          <a:p>
            <a:r>
              <a:rPr lang="zh-TW" altLang="en-US" sz="2400" dirty="0"/>
              <a:t>會長：持有一顆熱情的心，願意當溝通橋樑。</a:t>
            </a:r>
            <a:endParaRPr lang="en-US" altLang="zh-TW" sz="2400" dirty="0"/>
          </a:p>
          <a:p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+mn-ea"/>
              </a:rPr>
              <a:t>總務組</a:t>
            </a:r>
            <a:r>
              <a:rPr lang="zh-TW" altLang="en-US" sz="2400" dirty="0">
                <a:solidFill>
                  <a:srgbClr val="000000"/>
                </a:solidFill>
                <a:latin typeface="+mn-ea"/>
              </a:rPr>
              <a:t>：</a:t>
            </a:r>
            <a:r>
              <a:rPr lang="zh-TW" altLang="en-US" sz="2400" dirty="0">
                <a:latin typeface="+mn-ea"/>
              </a:rPr>
              <a:t>掌管班級費用、學期末製作收支明細表</a:t>
            </a:r>
            <a:endParaRPr lang="zh-TW" altLang="en-US" sz="24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93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883192"/>
          </a:xfrm>
        </p:spPr>
        <p:txBody>
          <a:bodyPr>
            <a:normAutofit/>
          </a:bodyPr>
          <a:lstStyle/>
          <a:p>
            <a:r>
              <a:rPr lang="zh-TW" altLang="en-US" dirty="0"/>
              <a:t>建立</a:t>
            </a:r>
            <a:r>
              <a:rPr lang="en-US" altLang="zh-TW" dirty="0"/>
              <a:t>112</a:t>
            </a:r>
            <a:r>
              <a:rPr lang="zh-TW" altLang="en-US" dirty="0"/>
              <a:t>班級</a:t>
            </a:r>
            <a:r>
              <a:rPr lang="en-US" altLang="zh-TW" dirty="0"/>
              <a:t>Line</a:t>
            </a:r>
            <a:r>
              <a:rPr lang="zh-TW" altLang="en-US" dirty="0"/>
              <a:t>群組</a:t>
            </a:r>
            <a:endParaRPr lang="en-US" altLang="zh-TW" dirty="0"/>
          </a:p>
          <a:p>
            <a:r>
              <a:rPr lang="zh-TW" altLang="en-US" dirty="0"/>
              <a:t>◎由會長負責組建管理</a:t>
            </a:r>
            <a:endParaRPr lang="en-US" altLang="zh-TW" dirty="0"/>
          </a:p>
          <a:p>
            <a:r>
              <a:rPr lang="zh-TW" altLang="en-US" dirty="0"/>
              <a:t>◎</a:t>
            </a:r>
            <a:r>
              <a:rPr lang="zh-TW" altLang="en-US" sz="3600" dirty="0"/>
              <a:t>老師加入</a:t>
            </a:r>
            <a:r>
              <a:rPr lang="zh-TW" altLang="en-US" sz="3600" dirty="0">
                <a:solidFill>
                  <a:srgbClr val="FF0000"/>
                </a:solidFill>
              </a:rPr>
              <a:t>負責公布訊息</a:t>
            </a:r>
            <a:r>
              <a:rPr lang="zh-TW" altLang="en-US" dirty="0"/>
              <a:t>，不加私訊。</a:t>
            </a:r>
            <a:endParaRPr lang="en-US" altLang="zh-TW" dirty="0"/>
          </a:p>
          <a:p>
            <a:r>
              <a:rPr lang="zh-TW" altLang="en-US" dirty="0"/>
              <a:t>◎</a:t>
            </a:r>
            <a:r>
              <a:rPr lang="zh-TW" altLang="en-US" b="1" dirty="0"/>
              <a:t>班級</a:t>
            </a:r>
            <a:r>
              <a:rPr lang="en-US" altLang="zh-TW" b="1" dirty="0"/>
              <a:t>LINE</a:t>
            </a:r>
            <a:r>
              <a:rPr lang="zh-TW" altLang="en-US" b="1" dirty="0"/>
              <a:t>群組使用規範：</a:t>
            </a:r>
            <a:endParaRPr lang="zh-TW" altLang="en-US" dirty="0"/>
          </a:p>
          <a:p>
            <a:r>
              <a:rPr lang="en-US" altLang="zh-TW" sz="2400" dirty="0"/>
              <a:t>1.</a:t>
            </a:r>
            <a:r>
              <a:rPr lang="zh-TW" altLang="en-US" sz="2400" dirty="0"/>
              <a:t>基於個資問題，班級</a:t>
            </a:r>
            <a:r>
              <a:rPr lang="en-US" altLang="zh-TW" sz="2400" dirty="0"/>
              <a:t>LINE</a:t>
            </a:r>
            <a:r>
              <a:rPr lang="zh-TW" altLang="en-US" sz="2400" dirty="0"/>
              <a:t>群組採取</a:t>
            </a:r>
            <a:r>
              <a:rPr lang="zh-TW" altLang="en-US" sz="2400" dirty="0">
                <a:solidFill>
                  <a:srgbClr val="FF0000"/>
                </a:solidFill>
              </a:rPr>
              <a:t>自由加入</a:t>
            </a:r>
            <a:r>
              <a:rPr lang="zh-TW" altLang="en-US" sz="2400" dirty="0"/>
              <a:t>的方式。</a:t>
            </a:r>
          </a:p>
          <a:p>
            <a:r>
              <a:rPr lang="en-US" altLang="zh-TW" sz="2400" dirty="0"/>
              <a:t>2.</a:t>
            </a:r>
            <a:r>
              <a:rPr lang="zh-TW" altLang="en-US" sz="2800" dirty="0">
                <a:solidFill>
                  <a:srgbClr val="FF0000"/>
                </a:solidFill>
              </a:rPr>
              <a:t>避免情緒性發言</a:t>
            </a:r>
            <a:r>
              <a:rPr lang="zh-TW" altLang="en-US" sz="2400" dirty="0"/>
              <a:t>，或進行家長串聯、親師論戰，也不介入班務的運作。</a:t>
            </a:r>
          </a:p>
          <a:p>
            <a:endParaRPr lang="zh-TW" altLang="en-US" sz="2400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159" y="47308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59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38724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建議：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1.</a:t>
            </a:r>
            <a:r>
              <a:rPr lang="zh-TW" altLang="en-US" dirty="0">
                <a:solidFill>
                  <a:srgbClr val="FF0000"/>
                </a:solidFill>
              </a:rPr>
              <a:t>別讓溝通工具變成誤解根源</a:t>
            </a:r>
          </a:p>
          <a:p>
            <a:r>
              <a:rPr lang="zh-TW" altLang="en-US" dirty="0"/>
              <a:t>◎社群上的訊息及文字很容易有疏漏和誤差，不易顯示及說明前因後果，更無法完整傳達心情與感受。</a:t>
            </a:r>
          </a:p>
          <a:p>
            <a:r>
              <a:rPr lang="zh-TW" altLang="en-US" dirty="0"/>
              <a:t>◎沒有人喜歡被公開指責，因此不管是對其他家長或對老師的發問或建議，屬於個人意見的部分最好利用其他管道聯繫、詢問。</a:t>
            </a:r>
          </a:p>
          <a:p>
            <a:r>
              <a:rPr lang="zh-TW" altLang="en-US" dirty="0"/>
              <a:t>◎</a:t>
            </a:r>
            <a:r>
              <a:rPr lang="zh-TW" altLang="en-US" dirty="0">
                <a:solidFill>
                  <a:srgbClr val="0070C0"/>
                </a:solidFill>
              </a:rPr>
              <a:t>孩子的個別情況，請家長能單獨與老師討論</a:t>
            </a:r>
            <a:r>
              <a:rPr lang="zh-TW" altLang="en-US" dirty="0"/>
              <a:t>，避免在班級</a:t>
            </a:r>
            <a:r>
              <a:rPr lang="en-US" altLang="zh-TW" dirty="0"/>
              <a:t>LINE</a:t>
            </a:r>
            <a:r>
              <a:rPr lang="zh-TW" altLang="en-US" dirty="0"/>
              <a:t>群組內談，避免衍生不必要的困擾。</a:t>
            </a:r>
          </a:p>
          <a:p>
            <a:r>
              <a:rPr lang="zh-TW" altLang="en-US" dirty="0"/>
              <a:t>◎有時孩子轉述事情可能造成誤會，請私下與老師詢問，以免造成誤解。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517232"/>
            <a:ext cx="1693962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南郭國小一年</a:t>
            </a:r>
            <a:r>
              <a:rPr lang="en-US" altLang="zh-TW" dirty="0"/>
              <a:t>12</a:t>
            </a:r>
            <a:r>
              <a:rPr lang="zh-TW" altLang="en-US" dirty="0"/>
              <a:t>班班親會流程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09110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>
                <a:latin typeface="+mn-ea"/>
              </a:rPr>
              <a:t>9:00-9:15  </a:t>
            </a:r>
            <a:r>
              <a:rPr lang="zh-TW" altLang="en-US" sz="2400" b="1" dirty="0">
                <a:latin typeface="+mn-ea"/>
              </a:rPr>
              <a:t>校長與家長會長線上談話</a:t>
            </a:r>
          </a:p>
          <a:p>
            <a:pPr>
              <a:spcBef>
                <a:spcPct val="50000"/>
              </a:spcBef>
            </a:pPr>
            <a:r>
              <a:rPr lang="en-US" altLang="zh-TW" sz="2400" b="1" dirty="0">
                <a:latin typeface="+mn-ea"/>
              </a:rPr>
              <a:t>9:15-9:45  </a:t>
            </a:r>
            <a:r>
              <a:rPr lang="zh-TW" altLang="en-US" sz="2400" b="1" dirty="0">
                <a:latin typeface="+mn-ea"/>
              </a:rPr>
              <a:t>導師時間</a:t>
            </a:r>
            <a:endParaRPr lang="en-US" altLang="zh-TW" sz="2400" b="1" dirty="0">
              <a:latin typeface="+mn-ea"/>
            </a:endParaRPr>
          </a:p>
          <a:p>
            <a:pPr>
              <a:spcBef>
                <a:spcPct val="50000"/>
              </a:spcBef>
            </a:pPr>
            <a:r>
              <a:rPr lang="en-US" altLang="zh-TW" sz="2400" b="1" dirty="0">
                <a:latin typeface="+mn-ea"/>
              </a:rPr>
              <a:t>9:45-9:55</a:t>
            </a:r>
            <a:r>
              <a:rPr lang="zh-TW" altLang="en-US" sz="2400" b="1" dirty="0">
                <a:latin typeface="+mn-ea"/>
              </a:rPr>
              <a:t>  班親會成立</a:t>
            </a:r>
            <a:endParaRPr lang="en-US" altLang="zh-TW" sz="2400" b="1" dirty="0">
              <a:latin typeface="+mn-ea"/>
            </a:endParaRPr>
          </a:p>
          <a:p>
            <a:pPr>
              <a:spcBef>
                <a:spcPct val="50000"/>
              </a:spcBef>
            </a:pPr>
            <a:r>
              <a:rPr lang="en-US" altLang="zh-TW" sz="2400" b="1" dirty="0">
                <a:latin typeface="+mn-ea"/>
              </a:rPr>
              <a:t>9:55-10:25</a:t>
            </a:r>
            <a:r>
              <a:rPr lang="zh-TW" altLang="en-US" sz="2400" b="1" dirty="0">
                <a:latin typeface="+mn-ea"/>
              </a:rPr>
              <a:t> 班親會會務討論</a:t>
            </a:r>
          </a:p>
          <a:p>
            <a:pPr>
              <a:spcBef>
                <a:spcPct val="50000"/>
              </a:spcBef>
            </a:pPr>
            <a:r>
              <a:rPr lang="en-US" altLang="zh-TW" sz="2400" b="1" dirty="0">
                <a:latin typeface="+mn-ea"/>
              </a:rPr>
              <a:t>10:30      </a:t>
            </a:r>
            <a:r>
              <a:rPr lang="zh-TW" altLang="en-US" sz="2400" b="1" dirty="0">
                <a:latin typeface="+mn-ea"/>
              </a:rPr>
              <a:t>散會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51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sz="2400" dirty="0">
                <a:solidFill>
                  <a:srgbClr val="FF0000"/>
                </a:solidFill>
              </a:rPr>
              <a:t>.</a:t>
            </a:r>
            <a:r>
              <a:rPr lang="zh-TW" altLang="en-US" sz="2400" dirty="0">
                <a:solidFill>
                  <a:srgbClr val="FF0000"/>
                </a:solidFill>
              </a:rPr>
              <a:t>避免養成孩子惰性</a:t>
            </a:r>
          </a:p>
          <a:p>
            <a:r>
              <a:rPr lang="zh-TW" altLang="en-US" sz="2400" dirty="0"/>
              <a:t>本來是孩子自己該注意的問題，很多家長卻在</a:t>
            </a:r>
            <a:r>
              <a:rPr lang="en-US" altLang="zh-TW" sz="2400" dirty="0"/>
              <a:t>LINE</a:t>
            </a:r>
            <a:r>
              <a:rPr lang="zh-TW" altLang="en-US" sz="2400" dirty="0"/>
              <a:t>群組的支援下，不知不覺成了孩子的代理人，反而失去了培養孩子主動積極與反思的契機。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42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7406640" cy="4171224"/>
          </a:xfrm>
        </p:spPr>
        <p:txBody>
          <a:bodyPr>
            <a:normAutofit/>
          </a:bodyPr>
          <a:lstStyle/>
          <a:p>
            <a:pPr marL="0" lvl="0" fontAlgn="base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Arial" charset="0"/>
                <a:ea typeface="新細明體" pitchFamily="18" charset="-120"/>
              </a:rPr>
              <a:t>班級費用：</a:t>
            </a:r>
            <a:r>
              <a:rPr lang="en-US" altLang="zh-TW" sz="3200" b="1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3200" dirty="0">
              <a:solidFill>
                <a:schemeClr val="bg2">
                  <a:lumMod val="25000"/>
                </a:schemeClr>
              </a:solidFill>
              <a:latin typeface="Arial" charset="0"/>
              <a:ea typeface="新細明體" pitchFamily="18" charset="-120"/>
            </a:endParaRPr>
          </a:p>
          <a:p>
            <a:pPr mar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r>
              <a:rPr lang="zh-TW" altLang="en-US" sz="2400" dirty="0"/>
              <a:t>文具用品費用（使用兩年）</a:t>
            </a: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altLang="zh-TW" sz="2800" b="1" u="sng" dirty="0">
              <a:solidFill>
                <a:srgbClr val="0000FF"/>
              </a:solidFill>
              <a:latin typeface="Arial" charset="0"/>
              <a:ea typeface="新細明體" pitchFamily="18" charset="-12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lang="en-US" altLang="zh-TW" sz="2800" b="1" u="sng" dirty="0">
              <a:solidFill>
                <a:srgbClr val="0000FF"/>
              </a:solidFill>
              <a:latin typeface="Arial" charset="0"/>
              <a:ea typeface="新細明體" pitchFamily="18" charset="-12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defRPr/>
            </a:pPr>
            <a:endParaRPr kumimoji="1" lang="en-US" altLang="zh-TW" sz="2800" dirty="0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159" y="0"/>
            <a:ext cx="2143125" cy="2143125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6D6D9FA-E7BC-4212-9807-DE3573FBE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432486"/>
              </p:ext>
            </p:extLst>
          </p:nvPr>
        </p:nvGraphicFramePr>
        <p:xfrm>
          <a:off x="1386205" y="2852936"/>
          <a:ext cx="7499350" cy="29394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5462">
                  <a:extLst>
                    <a:ext uri="{9D8B030D-6E8A-4147-A177-3AD203B41FA5}">
                      <a16:colId xmlns:a16="http://schemas.microsoft.com/office/drawing/2014/main" val="1357277796"/>
                    </a:ext>
                  </a:extLst>
                </a:gridCol>
                <a:gridCol w="3655462">
                  <a:extLst>
                    <a:ext uri="{9D8B030D-6E8A-4147-A177-3AD203B41FA5}">
                      <a16:colId xmlns:a16="http://schemas.microsoft.com/office/drawing/2014/main" val="328577271"/>
                    </a:ext>
                  </a:extLst>
                </a:gridCol>
                <a:gridCol w="188426">
                  <a:extLst>
                    <a:ext uri="{9D8B030D-6E8A-4147-A177-3AD203B41FA5}">
                      <a16:colId xmlns:a16="http://schemas.microsoft.com/office/drawing/2014/main" val="3822494914"/>
                    </a:ext>
                  </a:extLst>
                </a:gridCol>
              </a:tblGrid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文具品項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單價（元）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937328866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識別套</a:t>
                      </a:r>
                      <a:r>
                        <a:rPr lang="en-US" sz="1200" kern="100">
                          <a:effectLst/>
                        </a:rPr>
                        <a:t>+</a:t>
                      </a:r>
                      <a:r>
                        <a:rPr lang="zh-TW" sz="1200" kern="100">
                          <a:effectLst/>
                        </a:rPr>
                        <a:t>繩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15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290362948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抽屜籃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3775206281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小掃把組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120124159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安全剪刀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18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2678377151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SKB12</a:t>
                      </a:r>
                      <a:r>
                        <a:rPr lang="zh-TW" sz="1200" kern="100">
                          <a:effectLst/>
                        </a:rPr>
                        <a:t>色彩色筆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50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1649196236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U</a:t>
                      </a:r>
                      <a:r>
                        <a:rPr lang="zh-TW" sz="1200" kern="100">
                          <a:effectLst/>
                        </a:rPr>
                        <a:t>型夾</a:t>
                      </a:r>
                      <a:r>
                        <a:rPr lang="en-US" sz="1200" kern="100">
                          <a:effectLst/>
                        </a:rPr>
                        <a:t>2</a:t>
                      </a:r>
                      <a:r>
                        <a:rPr lang="zh-TW" sz="1200" kern="100">
                          <a:effectLst/>
                        </a:rPr>
                        <a:t>個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244687938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姓名貼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>
                  <a:txBody>
                    <a:bodyPr/>
                    <a:lstStyle/>
                    <a:p>
                      <a:endParaRPr lang="zh-TW" sz="1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21" marR="9421" marT="9421" marB="0" anchor="ctr"/>
                </a:tc>
                <a:extLst>
                  <a:ext uri="{0D108BD9-81ED-4DB2-BD59-A6C34878D82A}">
                    <a16:rowId xmlns:a16="http://schemas.microsoft.com/office/drawing/2014/main" val="930639649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抹布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7833" marR="67833" marT="9421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71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81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班親會時間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002872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補充簿冊費用（單一學期）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37893"/>
              </p:ext>
            </p:extLst>
          </p:nvPr>
        </p:nvGraphicFramePr>
        <p:xfrm>
          <a:off x="1152912" y="2523683"/>
          <a:ext cx="7406640" cy="4005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4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品項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單價（元）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生字甲乙本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80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國語隨堂演練</a:t>
                      </a:r>
                      <a:endParaRPr lang="en-US" altLang="zh-TW" sz="12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數學隨堂演練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</a:rPr>
                        <a:t>60</a:t>
                      </a:r>
                      <a:endParaRPr lang="en-US" sz="12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60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國語作業簿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</a:rPr>
                        <a:t>50</a:t>
                      </a:r>
                      <a:r>
                        <a:rPr lang="zh-TW" sz="1200" kern="100" dirty="0">
                          <a:effectLst/>
                        </a:rPr>
                        <a:t>（有題目練習）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數學作業簿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</a:rPr>
                        <a:t>50</a:t>
                      </a:r>
                      <a:r>
                        <a:rPr lang="zh-TW" sz="1200" kern="100" dirty="0">
                          <a:effectLst/>
                        </a:rPr>
                        <a:t>（有題目練習）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生活作業簿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>
                          <a:effectLst/>
                        </a:rPr>
                        <a:t>50</a:t>
                      </a:r>
                      <a:r>
                        <a:rPr lang="zh-TW" sz="1200" kern="100">
                          <a:effectLst/>
                        </a:rPr>
                        <a:t>（有題目練習）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國語</a:t>
                      </a:r>
                      <a:r>
                        <a:rPr lang="en-US" sz="1200" kern="100">
                          <a:effectLst/>
                        </a:rPr>
                        <a:t>10</a:t>
                      </a:r>
                      <a:r>
                        <a:rPr lang="zh-TW" sz="1200" kern="100">
                          <a:effectLst/>
                        </a:rPr>
                        <a:t>格簿</a:t>
                      </a:r>
                      <a:r>
                        <a:rPr lang="en-US" sz="1200" kern="100">
                          <a:effectLst/>
                        </a:rPr>
                        <a:t>2</a:t>
                      </a:r>
                      <a:r>
                        <a:rPr lang="zh-TW" sz="1200" kern="100">
                          <a:effectLst/>
                        </a:rPr>
                        <a:t>本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20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數學</a:t>
                      </a:r>
                      <a:r>
                        <a:rPr lang="en-US" sz="1200" kern="100">
                          <a:effectLst/>
                        </a:rPr>
                        <a:t>8</a:t>
                      </a:r>
                      <a:r>
                        <a:rPr lang="zh-TW" sz="1200" kern="100">
                          <a:effectLst/>
                        </a:rPr>
                        <a:t>格簿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10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唐詩聯絡簿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40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723" y="18858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05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班親會時間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56741" y="1417638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zh-TW" altLang="en-US" dirty="0"/>
              <a:t>其他未定費用</a:t>
            </a:r>
            <a:endParaRPr lang="en-US" altLang="zh-TW" dirty="0"/>
          </a:p>
          <a:p>
            <a:pPr marL="82296" indent="0">
              <a:buNone/>
            </a:pPr>
            <a:r>
              <a:rPr lang="en-US" altLang="zh-TW" sz="2400" dirty="0"/>
              <a:t>1.</a:t>
            </a:r>
            <a:r>
              <a:rPr lang="zh-TW" altLang="en-US" sz="2400" dirty="0"/>
              <a:t>倬業校外考卷影印費</a:t>
            </a:r>
            <a:endParaRPr lang="en-US" altLang="zh-TW" sz="2400" dirty="0"/>
          </a:p>
          <a:p>
            <a:pPr marL="82296" indent="0">
              <a:buNone/>
            </a:pPr>
            <a:r>
              <a:rPr lang="en-US" altLang="zh-TW" sz="2400" dirty="0"/>
              <a:t>2.</a:t>
            </a:r>
            <a:r>
              <a:rPr lang="zh-TW" altLang="en-US" sz="2400" dirty="0"/>
              <a:t>兒童畫材料費</a:t>
            </a:r>
            <a:endParaRPr lang="en-US" altLang="zh-TW" sz="2400" dirty="0"/>
          </a:p>
          <a:p>
            <a:pPr marL="82296" indent="0">
              <a:buNone/>
            </a:pPr>
            <a:endParaRPr lang="en-US" altLang="zh-TW" sz="2400" dirty="0"/>
          </a:p>
          <a:p>
            <a:pPr marL="82296" indent="0">
              <a:buNone/>
            </a:pPr>
            <a:r>
              <a:rPr lang="zh-TW" altLang="en-US" dirty="0"/>
              <a:t>收費金額</a:t>
            </a:r>
            <a:endParaRPr lang="en-US" altLang="zh-TW" dirty="0"/>
          </a:p>
          <a:p>
            <a:pPr marL="82296" indent="0">
              <a:buNone/>
            </a:pPr>
            <a:r>
              <a:rPr lang="zh-TW" altLang="en-US" sz="2400"/>
              <a:t>綜合上述一年級班</a:t>
            </a:r>
            <a:r>
              <a:rPr lang="zh-TW" altLang="en-US" sz="2400" dirty="0"/>
              <a:t>親會費收</a:t>
            </a:r>
            <a:r>
              <a:rPr lang="en-US" altLang="zh-TW" sz="2400" dirty="0"/>
              <a:t>1000</a:t>
            </a:r>
            <a:r>
              <a:rPr lang="zh-TW" altLang="en-US" sz="2400" dirty="0"/>
              <a:t>元</a:t>
            </a:r>
            <a:endParaRPr lang="en-US" altLang="zh-TW" sz="2400" dirty="0"/>
          </a:p>
          <a:p>
            <a:pPr marL="82296" indent="0">
              <a:buNone/>
            </a:pPr>
            <a:endParaRPr lang="en-US" altLang="zh-TW" sz="2400" dirty="0"/>
          </a:p>
          <a:p>
            <a:pPr marL="82296" indent="0">
              <a:buNone/>
            </a:pPr>
            <a:endParaRPr lang="en-US" altLang="zh-TW" sz="2400" dirty="0"/>
          </a:p>
          <a:p>
            <a:pPr marL="82296" indent="0">
              <a:buNone/>
            </a:pPr>
            <a:r>
              <a:rPr lang="zh-TW" altLang="en-US" dirty="0"/>
              <a:t>管理方式</a:t>
            </a:r>
            <a:r>
              <a:rPr lang="en-US" altLang="zh-TW" dirty="0"/>
              <a:t>:</a:t>
            </a:r>
            <a:r>
              <a:rPr lang="en-US" altLang="zh-TW" sz="2400" dirty="0">
                <a:latin typeface="新細明體"/>
                <a:ea typeface="新細明體"/>
              </a:rPr>
              <a:t>①</a:t>
            </a:r>
            <a:r>
              <a:rPr lang="zh-TW" altLang="en-US" sz="2400" dirty="0"/>
              <a:t>總務收錢、管帳</a:t>
            </a:r>
            <a:endParaRPr lang="en-US" altLang="zh-TW" sz="2400" dirty="0"/>
          </a:p>
          <a:p>
            <a:pPr marL="82296" indent="0">
              <a:buNone/>
            </a:pPr>
            <a:r>
              <a:rPr lang="zh-TW" altLang="en-US" sz="2400" dirty="0"/>
              <a:t>                    </a:t>
            </a:r>
            <a:r>
              <a:rPr lang="zh-TW" altLang="en-US" sz="2400" dirty="0">
                <a:latin typeface="新細明體"/>
                <a:ea typeface="新細明體"/>
              </a:rPr>
              <a:t>②</a:t>
            </a:r>
            <a:r>
              <a:rPr lang="zh-TW" altLang="en-US" sz="2400" dirty="0"/>
              <a:t>老師收錢、代管</a:t>
            </a:r>
            <a:r>
              <a:rPr lang="zh-TW" altLang="en-US" sz="1600" dirty="0"/>
              <a:t>（支出明細收據紀錄在班網上）</a:t>
            </a: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75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散會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800" dirty="0"/>
              <a:t>非常感謝各位家長的蒞臨</a:t>
            </a:r>
            <a:endParaRPr lang="en-US" altLang="zh-TW" sz="2800" dirty="0"/>
          </a:p>
          <a:p>
            <a:pPr algn="ctr"/>
            <a:r>
              <a:rPr lang="zh-TW" altLang="en-US" sz="2400" dirty="0"/>
              <a:t>有緣再相聚</a:t>
            </a:r>
            <a:endParaRPr lang="en-US" altLang="zh-TW" sz="2400" dirty="0"/>
          </a:p>
          <a:p>
            <a:pPr algn="ctr"/>
            <a:endParaRPr lang="en-US" altLang="zh-TW" sz="2400" dirty="0"/>
          </a:p>
          <a:p>
            <a:pPr algn="ctr"/>
            <a:r>
              <a:rPr lang="zh-TW" altLang="en-US" sz="1800" dirty="0"/>
              <a:t>沒有彩蛋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496990"/>
            <a:ext cx="3707904" cy="335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7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781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zh-TW" altLang="en-US" sz="3800" dirty="0"/>
              <a:t>養成良好的學習態度與生活習慣      </a:t>
            </a:r>
            <a:r>
              <a:rPr lang="zh-TW" altLang="en-US" sz="4800" dirty="0"/>
              <a:t>「黃金關鍵期」  </a:t>
            </a:r>
            <a:endParaRPr lang="en-US" altLang="zh-TW" sz="4800" dirty="0"/>
          </a:p>
          <a:p>
            <a:pPr algn="ctr"/>
            <a:r>
              <a:rPr lang="zh-TW" altLang="en-US" sz="5600" dirty="0">
                <a:solidFill>
                  <a:srgbClr val="FF0000"/>
                </a:solidFill>
              </a:rPr>
              <a:t>就在小學一年級 </a:t>
            </a:r>
            <a:endParaRPr lang="en-US" altLang="zh-TW" sz="5600" dirty="0">
              <a:solidFill>
                <a:srgbClr val="FF0000"/>
              </a:solidFill>
            </a:endParaRPr>
          </a:p>
          <a:p>
            <a:r>
              <a:rPr lang="zh-TW" altLang="en-US" dirty="0"/>
              <a:t>➠</a:t>
            </a:r>
            <a:r>
              <a:rPr lang="zh-TW" altLang="en-US" sz="2800" dirty="0"/>
              <a:t>小學的學習是螺旋式的，小孩剛開始進入系統性的學習，接納度、 可塑性都高，</a:t>
            </a:r>
            <a:r>
              <a:rPr lang="zh-TW" altLang="en-US" sz="2800" dirty="0">
                <a:solidFill>
                  <a:schemeClr val="accent3">
                    <a:lumMod val="75000"/>
                  </a:schemeClr>
                </a:solidFill>
              </a:rPr>
              <a:t>父母較能自然而然的陪著小孩建立好習慣與好心態「培養孩子良好的學習態度與生活習慣</a:t>
            </a:r>
            <a:r>
              <a:rPr lang="zh-TW" altLang="en-US" sz="2800" dirty="0"/>
              <a:t>， 才是一切學習的基礎。」</a:t>
            </a:r>
            <a:endParaRPr lang="en-US" altLang="zh-TW" sz="2800" dirty="0"/>
          </a:p>
          <a:p>
            <a:endParaRPr lang="zh-TW" altLang="en-US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27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3451145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>
                <a:latin typeface="+mn-ea"/>
              </a:rPr>
              <a:t>導師自我介紹</a:t>
            </a:r>
            <a:endParaRPr lang="en-US" altLang="zh-TW" sz="2400" dirty="0">
              <a:latin typeface="+mn-ea"/>
            </a:endParaRPr>
          </a:p>
          <a:p>
            <a:r>
              <a:rPr lang="zh-TW" altLang="zh-TW" sz="2400" dirty="0">
                <a:latin typeface="+mn-ea"/>
              </a:rPr>
              <a:t>姓名</a:t>
            </a:r>
            <a:r>
              <a:rPr lang="en-US" altLang="zh-TW" sz="2400" dirty="0">
                <a:latin typeface="+mn-ea"/>
              </a:rPr>
              <a:t>:</a:t>
            </a:r>
            <a:r>
              <a:rPr lang="zh-TW" altLang="zh-TW" sz="2400" dirty="0">
                <a:latin typeface="+mn-ea"/>
              </a:rPr>
              <a:t>徐靜雯</a:t>
            </a:r>
            <a:endParaRPr lang="en-US" altLang="zh-TW" sz="2400" dirty="0">
              <a:latin typeface="+mn-ea"/>
            </a:endParaRPr>
          </a:p>
          <a:p>
            <a:endParaRPr lang="zh-TW" altLang="zh-TW" sz="2400" dirty="0">
              <a:latin typeface="+mn-ea"/>
            </a:endParaRPr>
          </a:p>
          <a:p>
            <a:r>
              <a:rPr lang="zh-TW" altLang="zh-TW" sz="2400" dirty="0">
                <a:latin typeface="+mn-ea"/>
              </a:rPr>
              <a:t>學歷</a:t>
            </a:r>
            <a:r>
              <a:rPr lang="en-US" altLang="zh-TW" sz="2400" dirty="0">
                <a:latin typeface="+mn-ea"/>
              </a:rPr>
              <a:t>:</a:t>
            </a:r>
            <a:r>
              <a:rPr lang="zh-TW" altLang="zh-TW" sz="2400" dirty="0">
                <a:latin typeface="+mn-ea"/>
              </a:rPr>
              <a:t>臺中</a:t>
            </a:r>
            <a:r>
              <a:rPr lang="zh-TW" altLang="en-US" sz="2400" dirty="0">
                <a:latin typeface="+mn-ea"/>
              </a:rPr>
              <a:t>師院（臺中</a:t>
            </a:r>
            <a:r>
              <a:rPr lang="zh-TW" altLang="zh-TW" sz="2400" dirty="0">
                <a:latin typeface="+mn-ea"/>
              </a:rPr>
              <a:t>教育大學</a:t>
            </a:r>
            <a:r>
              <a:rPr lang="zh-TW" altLang="en-US" sz="2400" dirty="0">
                <a:latin typeface="+mn-ea"/>
              </a:rPr>
              <a:t>）</a:t>
            </a:r>
            <a:r>
              <a:rPr lang="zh-TW" altLang="zh-TW" sz="2400" dirty="0">
                <a:latin typeface="+mn-ea"/>
              </a:rPr>
              <a:t>語文教育系</a:t>
            </a:r>
            <a:endParaRPr lang="en-US" altLang="zh-TW" sz="2400" dirty="0">
              <a:latin typeface="+mn-ea"/>
            </a:endParaRPr>
          </a:p>
          <a:p>
            <a:endParaRPr lang="zh-TW" altLang="zh-TW" sz="2400" dirty="0">
              <a:latin typeface="+mn-ea"/>
            </a:endParaRPr>
          </a:p>
          <a:p>
            <a:r>
              <a:rPr lang="zh-TW" altLang="zh-TW" sz="2400" dirty="0">
                <a:latin typeface="+mn-ea"/>
              </a:rPr>
              <a:t>興趣</a:t>
            </a:r>
            <a:r>
              <a:rPr lang="en-US" altLang="zh-TW" sz="2400" dirty="0">
                <a:latin typeface="+mn-ea"/>
              </a:rPr>
              <a:t>:</a:t>
            </a:r>
            <a:r>
              <a:rPr lang="zh-TW" altLang="zh-TW" sz="2400" dirty="0">
                <a:latin typeface="+mn-ea"/>
              </a:rPr>
              <a:t>閱卷有益、戲劇研究、雲遊四海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  <a:p>
            <a:r>
              <a:rPr lang="zh-TW" altLang="en-US" sz="2400" dirty="0">
                <a:latin typeface="+mn-ea"/>
              </a:rPr>
              <a:t>專長</a:t>
            </a:r>
            <a:r>
              <a:rPr lang="en-US" altLang="zh-TW" sz="2400" dirty="0">
                <a:latin typeface="+mn-ea"/>
              </a:rPr>
              <a:t>:</a:t>
            </a:r>
            <a:r>
              <a:rPr lang="zh-TW" altLang="en-US" sz="2400" dirty="0">
                <a:latin typeface="+mn-ea"/>
              </a:rPr>
              <a:t>語文競賽指導</a:t>
            </a:r>
            <a:endParaRPr lang="en-US" altLang="zh-TW" sz="2400" dirty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  <a:p>
            <a:endParaRPr lang="zh-TW" altLang="zh-TW" sz="2400" dirty="0">
              <a:latin typeface="+mn-ea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71715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709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sz="4600" dirty="0"/>
              <a:t>個人得獎紀錄</a:t>
            </a:r>
            <a:endParaRPr lang="en-US" altLang="zh-TW" sz="4600" dirty="0"/>
          </a:p>
          <a:p>
            <a:r>
              <a:rPr lang="en-US" altLang="zh-TW" dirty="0"/>
              <a:t>94</a:t>
            </a:r>
            <a:r>
              <a:rPr lang="zh-TW" altLang="zh-TW" dirty="0"/>
              <a:t>學年度彰化縣教師童話暨兒歌創作比賽第三名</a:t>
            </a:r>
          </a:p>
          <a:p>
            <a:r>
              <a:rPr lang="en-US" altLang="zh-TW" dirty="0"/>
              <a:t>96</a:t>
            </a:r>
            <a:r>
              <a:rPr lang="zh-TW" altLang="zh-TW" dirty="0"/>
              <a:t>學年度彰化縣教師文學創作比賽國小童詩組優選</a:t>
            </a:r>
          </a:p>
          <a:p>
            <a:r>
              <a:rPr lang="en-US" altLang="zh-TW" dirty="0"/>
              <a:t>97</a:t>
            </a:r>
            <a:r>
              <a:rPr lang="zh-TW" altLang="zh-TW" dirty="0"/>
              <a:t>學年度彰化縣教師文學創作比賽童詩組佳作</a:t>
            </a:r>
          </a:p>
          <a:p>
            <a:r>
              <a:rPr lang="en-US" altLang="zh-TW" dirty="0"/>
              <a:t>99</a:t>
            </a:r>
            <a:r>
              <a:rPr lang="zh-TW" altLang="zh-TW" dirty="0"/>
              <a:t>學年度彰化縣語文競賽教師組國語朗讀第一名</a:t>
            </a:r>
          </a:p>
          <a:p>
            <a:r>
              <a:rPr lang="en-US" altLang="zh-TW" dirty="0"/>
              <a:t>100</a:t>
            </a:r>
            <a:r>
              <a:rPr lang="zh-TW" altLang="zh-TW" dirty="0"/>
              <a:t>學年度彰化縣語文競賽教師組國語朗讀第三名</a:t>
            </a:r>
          </a:p>
          <a:p>
            <a:r>
              <a:rPr lang="en-US" altLang="zh-TW" dirty="0"/>
              <a:t>101</a:t>
            </a:r>
            <a:r>
              <a:rPr lang="zh-TW" altLang="zh-TW" dirty="0"/>
              <a:t>學年度彰化縣語文競賽教師組國語朗讀第一名</a:t>
            </a:r>
          </a:p>
          <a:p>
            <a:r>
              <a:rPr lang="en-US" altLang="zh-TW" dirty="0"/>
              <a:t>103</a:t>
            </a:r>
            <a:r>
              <a:rPr lang="zh-TW" altLang="zh-TW" dirty="0"/>
              <a:t>學年度彰化縣語文競賽教師組國語朗讀第一名</a:t>
            </a:r>
          </a:p>
          <a:p>
            <a:r>
              <a:rPr lang="en-US" altLang="zh-TW" dirty="0"/>
              <a:t>105</a:t>
            </a:r>
            <a:r>
              <a:rPr lang="zh-TW" altLang="zh-TW" dirty="0"/>
              <a:t>學年度彰化縣語文競賽教師組國語朗讀第一名</a:t>
            </a:r>
          </a:p>
          <a:p>
            <a:r>
              <a:rPr lang="en-US" altLang="zh-TW" dirty="0">
                <a:solidFill>
                  <a:schemeClr val="accent3">
                    <a:lumMod val="75000"/>
                  </a:schemeClr>
                </a:solidFill>
              </a:rPr>
              <a:t>105</a:t>
            </a:r>
            <a:r>
              <a:rPr lang="zh-TW" altLang="zh-TW" dirty="0">
                <a:solidFill>
                  <a:schemeClr val="accent3">
                    <a:lumMod val="75000"/>
                  </a:schemeClr>
                </a:solidFill>
              </a:rPr>
              <a:t>學年度全國語文競賽教師組國語朗讀第六名</a:t>
            </a:r>
          </a:p>
          <a:p>
            <a:r>
              <a:rPr lang="en-US" altLang="zh-TW" dirty="0"/>
              <a:t>106</a:t>
            </a:r>
            <a:r>
              <a:rPr lang="zh-TW" altLang="zh-TW" dirty="0"/>
              <a:t>學年度彰化縣語文競賽教師組國語朗讀第一名</a:t>
            </a:r>
          </a:p>
          <a:p>
            <a:r>
              <a:rPr lang="en-US" altLang="zh-TW" dirty="0"/>
              <a:t>107</a:t>
            </a:r>
            <a:r>
              <a:rPr lang="zh-TW" altLang="zh-TW" dirty="0"/>
              <a:t>學年度彰化縣語文競賽教師組國語朗讀第二名</a:t>
            </a:r>
          </a:p>
          <a:p>
            <a:r>
              <a:rPr lang="en-US" altLang="zh-TW" dirty="0"/>
              <a:t>108</a:t>
            </a:r>
            <a:r>
              <a:rPr lang="zh-TW" altLang="zh-TW" dirty="0"/>
              <a:t>學年度彰化縣語文競賽教師組國語朗讀第二名</a:t>
            </a:r>
          </a:p>
          <a:p>
            <a:pPr marL="82296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18435"/>
            <a:ext cx="1187624" cy="10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36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27208"/>
          </a:xfrm>
        </p:spPr>
        <p:txBody>
          <a:bodyPr>
            <a:normAutofit fontScale="77500" lnSpcReduction="20000"/>
          </a:bodyPr>
          <a:lstStyle/>
          <a:p>
            <a:r>
              <a:rPr lang="zh-TW" altLang="zh-TW" sz="3500" b="1" dirty="0"/>
              <a:t>指導學生得獎紀錄</a:t>
            </a:r>
            <a:endParaRPr lang="zh-TW" altLang="zh-TW" sz="3500" dirty="0"/>
          </a:p>
          <a:p>
            <a:r>
              <a:rPr lang="en-US" altLang="zh-TW" dirty="0"/>
              <a:t>87</a:t>
            </a:r>
            <a:r>
              <a:rPr lang="zh-TW" altLang="zh-TW" dirty="0"/>
              <a:t>學年度彰化縣鄉土語文比賽國小作文組第三名</a:t>
            </a:r>
          </a:p>
          <a:p>
            <a:r>
              <a:rPr lang="en-US" altLang="zh-TW" dirty="0"/>
              <a:t>87</a:t>
            </a:r>
            <a:r>
              <a:rPr lang="zh-TW" altLang="zh-TW" dirty="0"/>
              <a:t>學年度彰化縣語文競賽決賽國小組作文第二名</a:t>
            </a:r>
          </a:p>
          <a:p>
            <a:r>
              <a:rPr lang="en-US" altLang="zh-TW" dirty="0"/>
              <a:t>88</a:t>
            </a:r>
            <a:r>
              <a:rPr lang="zh-TW" altLang="zh-TW" dirty="0"/>
              <a:t>學年度彰化縣鄉土語文比賽國小寫作組第二名</a:t>
            </a:r>
          </a:p>
          <a:p>
            <a:r>
              <a:rPr lang="en-US" altLang="zh-TW" dirty="0"/>
              <a:t>92</a:t>
            </a:r>
            <a:r>
              <a:rPr lang="zh-TW" altLang="zh-TW" dirty="0"/>
              <a:t>學年度彰化縣語文競賽分區國小演說第四名</a:t>
            </a:r>
          </a:p>
          <a:p>
            <a:r>
              <a:rPr lang="en-US" altLang="zh-TW" dirty="0"/>
              <a:t>93</a:t>
            </a:r>
            <a:r>
              <a:rPr lang="zh-TW" altLang="zh-TW" dirty="0"/>
              <a:t>學年度彰化縣語文競賽決賽國小演說第二名</a:t>
            </a:r>
          </a:p>
          <a:p>
            <a:r>
              <a:rPr lang="en-US" altLang="zh-TW" dirty="0"/>
              <a:t>96</a:t>
            </a:r>
            <a:r>
              <a:rPr lang="zh-TW" altLang="zh-TW" dirty="0"/>
              <a:t>學年度彰化縣語文競賽分區國小演說優選</a:t>
            </a:r>
          </a:p>
          <a:p>
            <a:r>
              <a:rPr lang="en-US" altLang="zh-TW" dirty="0"/>
              <a:t>101</a:t>
            </a:r>
            <a:r>
              <a:rPr lang="zh-TW" altLang="zh-TW" dirty="0"/>
              <a:t>學年度彰化縣語文競賽決賽國小演說第一名</a:t>
            </a:r>
          </a:p>
          <a:p>
            <a:r>
              <a:rPr lang="en-US" altLang="zh-TW" dirty="0"/>
              <a:t>104</a:t>
            </a:r>
            <a:r>
              <a:rPr lang="zh-TW" altLang="zh-TW" dirty="0"/>
              <a:t>學年度彰化縣語文競賽決賽國小國語朗讀第二名</a:t>
            </a:r>
            <a:endParaRPr lang="en-US" altLang="zh-TW" dirty="0"/>
          </a:p>
          <a:p>
            <a:r>
              <a:rPr lang="en-US" altLang="zh-TW" dirty="0"/>
              <a:t>111</a:t>
            </a:r>
            <a:r>
              <a:rPr lang="zh-TW" altLang="en-US" dirty="0"/>
              <a:t>學年度</a:t>
            </a:r>
            <a:r>
              <a:rPr lang="zh-TW" altLang="zh-TW" dirty="0"/>
              <a:t>彰化縣語文競賽決賽國小國語朗讀第</a:t>
            </a:r>
            <a:r>
              <a:rPr lang="zh-TW" altLang="en-US" dirty="0"/>
              <a:t>一</a:t>
            </a:r>
            <a:r>
              <a:rPr lang="zh-TW" altLang="zh-TW" dirty="0"/>
              <a:t>名</a:t>
            </a:r>
            <a:endParaRPr lang="en-US" altLang="zh-TW" dirty="0"/>
          </a:p>
          <a:p>
            <a:r>
              <a:rPr lang="en-US" altLang="zh-TW" dirty="0">
                <a:solidFill>
                  <a:srgbClr val="FF0000"/>
                </a:solidFill>
              </a:rPr>
              <a:t>111</a:t>
            </a:r>
            <a:r>
              <a:rPr lang="zh-TW" altLang="en-US" dirty="0">
                <a:solidFill>
                  <a:srgbClr val="FF0000"/>
                </a:solidFill>
              </a:rPr>
              <a:t>學年度全國語文競賽國小朗讀特優</a:t>
            </a:r>
            <a:endParaRPr lang="zh-TW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105</a:t>
            </a:r>
            <a:r>
              <a:rPr lang="zh-TW" altLang="en-US" dirty="0"/>
              <a:t>學年度至今擔任南郭國語朗讀與國語演說指導顧問</a:t>
            </a:r>
            <a:endParaRPr lang="zh-TW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9240"/>
            <a:ext cx="1547664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18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400" dirty="0"/>
              <a:t>班級網頁介紹</a:t>
            </a:r>
            <a:endParaRPr lang="en-US" altLang="zh-TW" sz="2400" dirty="0"/>
          </a:p>
          <a:p>
            <a:pPr algn="ctr"/>
            <a:r>
              <a:rPr lang="zh-TW" altLang="en-US" dirty="0"/>
              <a:t>豆豆龍的家 南郭國小一年十二班</a:t>
            </a:r>
            <a:endParaRPr lang="en-US" altLang="zh-TW" dirty="0"/>
          </a:p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class.tn.edu.tw</a:t>
            </a:r>
            <a:r>
              <a:rPr lang="en-US" altLang="zh-TW" dirty="0">
                <a:hlinkClick r:id="rId2"/>
              </a:rPr>
              <a:t>/modules/</a:t>
            </a:r>
            <a:r>
              <a:rPr lang="en-US" altLang="zh-TW" dirty="0" err="1">
                <a:hlinkClick r:id="rId2"/>
              </a:rPr>
              <a:t>tad_web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index.php?WebID</a:t>
            </a:r>
            <a:r>
              <a:rPr lang="en-US" altLang="zh-TW" dirty="0">
                <a:hlinkClick r:id="rId2"/>
              </a:rPr>
              <a:t>=7280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18123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46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5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714875"/>
            <a:ext cx="2143125" cy="21431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799"/>
            <a:ext cx="7498080" cy="4573489"/>
          </a:xfrm>
        </p:spPr>
        <p:txBody>
          <a:bodyPr>
            <a:normAutofit fontScale="85000" lnSpcReduction="10000"/>
          </a:bodyPr>
          <a:lstStyle/>
          <a:p>
            <a:pPr marL="27432" lvl="0" indent="0">
              <a:buClr>
                <a:srgbClr val="3891A7"/>
              </a:buClr>
              <a:buNone/>
            </a:pPr>
            <a:r>
              <a:rPr lang="zh-TW" altLang="en-US" dirty="0">
                <a:solidFill>
                  <a:srgbClr val="4F271C">
                    <a:shade val="30000"/>
                    <a:satMod val="150000"/>
                  </a:srgbClr>
                </a:solidFill>
              </a:rPr>
              <a:t>★班務叮嚀</a:t>
            </a:r>
            <a:endParaRPr lang="en-US" altLang="zh-TW" sz="3100" b="1" dirty="0">
              <a:solidFill>
                <a:schemeClr val="bg2">
                  <a:lumMod val="50000"/>
                </a:schemeClr>
              </a:solidFill>
              <a:ea typeface="標楷體" pitchFamily="65" charset="-120"/>
            </a:endParaRPr>
          </a:p>
          <a:p>
            <a:pPr marL="82296" indent="0">
              <a:buNone/>
            </a:pPr>
            <a:r>
              <a:rPr lang="zh-TW" altLang="en-US" b="1" dirty="0">
                <a:latin typeface="+mn-ea"/>
              </a:rPr>
              <a:t>一、聯絡方式：</a:t>
            </a:r>
            <a:endParaRPr lang="zh-TW" altLang="en-US" dirty="0">
              <a:latin typeface="+mn-ea"/>
            </a:endParaRPr>
          </a:p>
          <a:p>
            <a:pPr marL="82296" indent="0">
              <a:buNone/>
            </a:pPr>
            <a:r>
              <a:rPr lang="en-US" altLang="zh-TW" dirty="0">
                <a:latin typeface="+mn-ea"/>
              </a:rPr>
              <a:t>1.</a:t>
            </a:r>
            <a:r>
              <a:rPr lang="zh-TW" altLang="en-US" dirty="0">
                <a:latin typeface="+mn-ea"/>
              </a:rPr>
              <a:t>平常歡迎透過</a:t>
            </a:r>
            <a:r>
              <a:rPr lang="zh-TW" altLang="en-US" sz="4000" b="1" dirty="0">
                <a:latin typeface="+mn-ea"/>
              </a:rPr>
              <a:t>聯絡簿</a:t>
            </a:r>
            <a:r>
              <a:rPr lang="en-US" altLang="zh-TW" b="1" dirty="0">
                <a:latin typeface="+mn-ea"/>
              </a:rPr>
              <a:t>﹑</a:t>
            </a:r>
            <a:r>
              <a:rPr lang="zh-TW" altLang="en-US" sz="2900" b="1" dirty="0">
                <a:latin typeface="+mn-ea"/>
              </a:rPr>
              <a:t>簡訊</a:t>
            </a:r>
            <a:r>
              <a:rPr lang="en-US" altLang="zh-TW" sz="2900" b="1" dirty="0">
                <a:latin typeface="+mn-ea"/>
              </a:rPr>
              <a:t>﹑</a:t>
            </a:r>
            <a:r>
              <a:rPr lang="zh-TW" altLang="en-US" sz="2900" b="1" dirty="0">
                <a:latin typeface="+mn-ea"/>
              </a:rPr>
              <a:t>電話</a:t>
            </a:r>
            <a:r>
              <a:rPr lang="zh-TW" altLang="en-US" dirty="0">
                <a:latin typeface="+mn-ea"/>
              </a:rPr>
              <a:t>反應意見或告知聯絡事項。</a:t>
            </a:r>
          </a:p>
          <a:p>
            <a:pPr marL="82296" indent="0">
              <a:buNone/>
            </a:pPr>
            <a:r>
              <a:rPr lang="en-US" altLang="zh-TW" dirty="0">
                <a:latin typeface="+mn-ea"/>
              </a:rPr>
              <a:t>2. </a:t>
            </a:r>
            <a:r>
              <a:rPr lang="zh-TW" altLang="en-US" dirty="0">
                <a:latin typeface="+mn-ea"/>
              </a:rPr>
              <a:t>一早孩子可能有各種需求，老師沒時間看手機，  </a:t>
            </a:r>
            <a:endParaRPr lang="en-US" altLang="zh-TW" dirty="0">
              <a:latin typeface="+mn-ea"/>
            </a:endParaRPr>
          </a:p>
          <a:p>
            <a:pPr marL="82296" indent="0">
              <a:buNone/>
            </a:pPr>
            <a:r>
              <a:rPr lang="zh-TW" altLang="en-US" dirty="0">
                <a:latin typeface="+mn-ea"/>
              </a:rPr>
              <a:t>  若有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要事</a:t>
            </a:r>
            <a:r>
              <a:rPr lang="zh-TW" altLang="en-US" b="1" dirty="0">
                <a:latin typeface="+mn-ea"/>
              </a:rPr>
              <a:t>或</a:t>
            </a:r>
            <a:r>
              <a:rPr lang="zh-TW" altLang="en-US" b="1" dirty="0">
                <a:solidFill>
                  <a:srgbClr val="FF0000"/>
                </a:solidFill>
                <a:latin typeface="+mn-ea"/>
              </a:rPr>
              <a:t>臨時有事</a:t>
            </a:r>
            <a:r>
              <a:rPr lang="zh-TW" altLang="en-US" b="1" dirty="0">
                <a:latin typeface="+mn-ea"/>
              </a:rPr>
              <a:t>，</a:t>
            </a:r>
            <a:r>
              <a:rPr lang="zh-TW" altLang="en-US" dirty="0">
                <a:latin typeface="+mn-ea"/>
              </a:rPr>
              <a:t>請以電話聯絡。</a:t>
            </a:r>
            <a:endParaRPr lang="en-US" altLang="zh-TW" dirty="0">
              <a:latin typeface="+mn-ea"/>
            </a:endParaRPr>
          </a:p>
          <a:p>
            <a:pPr marL="82296" indent="0">
              <a:buNone/>
            </a:pPr>
            <a:r>
              <a:rPr lang="en-US" altLang="zh-TW" b="1" dirty="0">
                <a:latin typeface="+mn-ea"/>
              </a:rPr>
              <a:t>3.</a:t>
            </a:r>
            <a:r>
              <a:rPr lang="zh-TW" altLang="en-US" b="1" dirty="0">
                <a:latin typeface="+mn-ea"/>
              </a:rPr>
              <a:t>若需週二中午</a:t>
            </a:r>
            <a:r>
              <a:rPr lang="zh-TW" altLang="en-US" b="1" dirty="0">
                <a:solidFill>
                  <a:srgbClr val="00B0F0"/>
                </a:solidFill>
                <a:latin typeface="+mn-ea"/>
              </a:rPr>
              <a:t>餵藥</a:t>
            </a:r>
            <a:r>
              <a:rPr lang="zh-TW" altLang="en-US" b="1" dirty="0">
                <a:latin typeface="+mn-ea"/>
              </a:rPr>
              <a:t>或</a:t>
            </a:r>
            <a:r>
              <a:rPr lang="zh-TW" altLang="en-US" b="1" dirty="0">
                <a:solidFill>
                  <a:srgbClr val="00B0F0"/>
                </a:solidFill>
                <a:latin typeface="+mn-ea"/>
              </a:rPr>
              <a:t>特殊身體奘況</a:t>
            </a:r>
            <a:r>
              <a:rPr lang="zh-TW" altLang="en-US" b="1" dirty="0">
                <a:latin typeface="+mn-ea"/>
              </a:rPr>
              <a:t>請寫聯絡簿。</a:t>
            </a:r>
            <a:endParaRPr lang="en-US" altLang="zh-TW" b="1" dirty="0">
              <a:latin typeface="+mn-ea"/>
            </a:endParaRPr>
          </a:p>
          <a:p>
            <a:pPr marL="82296" indent="0">
              <a:buNone/>
            </a:pPr>
            <a:r>
              <a:rPr lang="en-US" altLang="zh-TW" b="1" dirty="0">
                <a:latin typeface="+mn-ea"/>
              </a:rPr>
              <a:t>4.</a:t>
            </a:r>
            <a:r>
              <a:rPr lang="zh-TW" altLang="en-US" b="1" dirty="0">
                <a:latin typeface="+mn-ea"/>
              </a:rPr>
              <a:t>需請假，</a:t>
            </a:r>
            <a:r>
              <a:rPr lang="zh-TW" altLang="en-US" b="1" u="sng" dirty="0">
                <a:solidFill>
                  <a:srgbClr val="FF0000"/>
                </a:solidFill>
                <a:latin typeface="+mn-ea"/>
              </a:rPr>
              <a:t>打老師手機電話或傳簡訊</a:t>
            </a:r>
            <a:r>
              <a:rPr lang="zh-TW" altLang="en-US" b="1" dirty="0">
                <a:latin typeface="+mn-ea"/>
              </a:rPr>
              <a:t>。</a:t>
            </a:r>
            <a:endParaRPr lang="en-US" altLang="zh-TW" b="1" dirty="0">
              <a:latin typeface="+mn-ea"/>
            </a:endParaRPr>
          </a:p>
          <a:p>
            <a:pPr marL="82296" indent="0">
              <a:buNone/>
            </a:pPr>
            <a:r>
              <a:rPr lang="zh-TW" altLang="en-US" dirty="0">
                <a:latin typeface="+mn-ea"/>
              </a:rPr>
              <a:t>　　    </a:t>
            </a:r>
            <a:br>
              <a:rPr lang="zh-TW" altLang="en-US" dirty="0">
                <a:latin typeface="+mn-ea"/>
              </a:rPr>
            </a:br>
            <a:r>
              <a:rPr lang="zh-TW" altLang="en-US" dirty="0">
                <a:latin typeface="+mn-ea"/>
              </a:rPr>
              <a:t>  </a:t>
            </a:r>
            <a:r>
              <a:rPr lang="zh-TW" altLang="en-US" b="1" dirty="0">
                <a:latin typeface="+mn-ea"/>
              </a:rPr>
              <a:t>導師電話 </a:t>
            </a:r>
            <a:r>
              <a:rPr lang="en-US" altLang="zh-TW" b="1" dirty="0">
                <a:latin typeface="+mn-ea"/>
              </a:rPr>
              <a:t>0933-557371</a:t>
            </a:r>
          </a:p>
        </p:txBody>
      </p:sp>
    </p:spTree>
    <p:extLst>
      <p:ext uri="{BB962C8B-B14F-4D97-AF65-F5344CB8AC3E}">
        <p14:creationId xmlns:p14="http://schemas.microsoft.com/office/powerpoint/2010/main" val="184993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1979712" cy="184482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導師時間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9552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100" b="1" dirty="0">
                <a:latin typeface="+mn-ea"/>
              </a:rPr>
              <a:t>二、公共服務：</a:t>
            </a:r>
            <a:endParaRPr lang="zh-TW" altLang="en-US" sz="3100" dirty="0">
              <a:latin typeface="+mn-ea"/>
            </a:endParaRPr>
          </a:p>
          <a:p>
            <a:r>
              <a:rPr lang="en-US" altLang="zh-TW" sz="3100" dirty="0">
                <a:latin typeface="+mn-ea"/>
              </a:rPr>
              <a:t>1.</a:t>
            </a:r>
            <a:r>
              <a:rPr lang="zh-TW" altLang="en-US" sz="3100" dirty="0">
                <a:latin typeface="+mn-ea"/>
              </a:rPr>
              <a:t>為</a:t>
            </a:r>
            <a:r>
              <a:rPr lang="zh-TW" altLang="en-US" sz="3100" b="1" dirty="0">
                <a:solidFill>
                  <a:srgbClr val="FF0000"/>
                </a:solidFill>
                <a:latin typeface="+mn-ea"/>
              </a:rPr>
              <a:t>培養孩子互相合作</a:t>
            </a:r>
            <a:r>
              <a:rPr lang="zh-TW" altLang="en-US" sz="3100" dirty="0">
                <a:latin typeface="+mn-ea"/>
              </a:rPr>
              <a:t>，且</a:t>
            </a:r>
            <a:r>
              <a:rPr lang="zh-TW" altLang="en-US" sz="3100" b="1" dirty="0">
                <a:solidFill>
                  <a:srgbClr val="FF0000"/>
                </a:solidFill>
                <a:latin typeface="+mn-ea"/>
              </a:rPr>
              <a:t>負責任的精神</a:t>
            </a:r>
            <a:r>
              <a:rPr lang="zh-TW" altLang="en-US" sz="3100" dirty="0">
                <a:latin typeface="+mn-ea"/>
              </a:rPr>
              <a:t>，會讓每 個孩子執行打掃工作。</a:t>
            </a:r>
            <a:r>
              <a:rPr lang="zh-TW" altLang="en-US" sz="31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小掃除</a:t>
            </a:r>
            <a:r>
              <a:rPr lang="en-US" altLang="zh-TW" sz="3100" b="1" dirty="0">
                <a:solidFill>
                  <a:srgbClr val="002060"/>
                </a:solidFill>
                <a:latin typeface="+mn-ea"/>
              </a:rPr>
              <a:t>~~</a:t>
            </a:r>
            <a:r>
              <a:rPr lang="zh-TW" altLang="en-US" sz="3100" dirty="0">
                <a:latin typeface="+mn-ea"/>
              </a:rPr>
              <a:t>每日孩子須擦拭自己的桌椅，和清掃自己的座位。</a:t>
            </a:r>
            <a:r>
              <a:rPr lang="zh-TW" altLang="en-US" sz="31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大掃除</a:t>
            </a:r>
            <a:r>
              <a:rPr lang="en-US" altLang="zh-TW" sz="3100" dirty="0">
                <a:latin typeface="+mn-ea"/>
              </a:rPr>
              <a:t>~~</a:t>
            </a:r>
            <a:r>
              <a:rPr lang="zh-TW" altLang="en-US" sz="3100" dirty="0">
                <a:latin typeface="+mn-ea"/>
              </a:rPr>
              <a:t>一上由老師和導生代勞；一下每週二進行。也會輪流當值日生，</a:t>
            </a:r>
            <a:r>
              <a:rPr lang="zh-TW" altLang="en-US" sz="3100" dirty="0">
                <a:solidFill>
                  <a:srgbClr val="FF0000"/>
                </a:solidFill>
                <a:latin typeface="+mn-ea"/>
              </a:rPr>
              <a:t>培養</a:t>
            </a:r>
            <a:r>
              <a:rPr lang="zh-TW" altLang="en-US" sz="3100" dirty="0">
                <a:latin typeface="+mn-ea"/>
              </a:rPr>
              <a:t>學生</a:t>
            </a:r>
            <a:r>
              <a:rPr lang="zh-TW" altLang="en-US" sz="3100" b="1" dirty="0">
                <a:solidFill>
                  <a:srgbClr val="FF0000"/>
                </a:solidFill>
                <a:latin typeface="+mn-ea"/>
              </a:rPr>
              <a:t>維護環境整潔的好習慣</a:t>
            </a:r>
            <a:r>
              <a:rPr lang="zh-TW" altLang="en-US" sz="3100" dirty="0">
                <a:latin typeface="+mn-ea"/>
              </a:rPr>
              <a:t>。</a:t>
            </a:r>
            <a:endParaRPr lang="en-US" altLang="zh-TW" sz="3100" dirty="0">
              <a:latin typeface="+mn-ea"/>
            </a:endParaRPr>
          </a:p>
          <a:p>
            <a:endParaRPr lang="zh-TW" altLang="en-US" sz="3100" dirty="0">
              <a:latin typeface="+mn-ea"/>
            </a:endParaRPr>
          </a:p>
          <a:p>
            <a:r>
              <a:rPr lang="en-US" altLang="zh-TW" sz="3100" dirty="0">
                <a:latin typeface="+mn-ea"/>
              </a:rPr>
              <a:t>2.</a:t>
            </a:r>
            <a:r>
              <a:rPr lang="zh-TW" altLang="en-US" sz="3100" dirty="0">
                <a:latin typeface="+mn-ea"/>
              </a:rPr>
              <a:t>在家請家長</a:t>
            </a:r>
            <a:r>
              <a:rPr lang="zh-TW" altLang="en-US" sz="3100" b="1" dirty="0">
                <a:solidFill>
                  <a:srgbClr val="0070C0"/>
                </a:solidFill>
                <a:latin typeface="+mn-ea"/>
              </a:rPr>
              <a:t>多給孩子做家事的機會</a:t>
            </a:r>
            <a:r>
              <a:rPr lang="zh-TW" altLang="en-US" sz="3100" dirty="0">
                <a:latin typeface="+mn-ea"/>
              </a:rPr>
              <a:t>，以</a:t>
            </a:r>
            <a:r>
              <a:rPr lang="zh-TW" altLang="en-US" sz="3100" b="1" dirty="0">
                <a:solidFill>
                  <a:srgbClr val="0070C0"/>
                </a:solidFill>
                <a:latin typeface="+mn-ea"/>
              </a:rPr>
              <a:t>增強</a:t>
            </a:r>
            <a:r>
              <a:rPr lang="zh-TW" altLang="en-US" sz="3100" dirty="0">
                <a:latin typeface="+mn-ea"/>
              </a:rPr>
              <a:t>孩子</a:t>
            </a:r>
            <a:r>
              <a:rPr lang="zh-TW" altLang="en-US" sz="3100" b="1" dirty="0">
                <a:solidFill>
                  <a:srgbClr val="0070C0"/>
                </a:solidFill>
                <a:latin typeface="+mn-ea"/>
              </a:rPr>
              <a:t>自理的能力</a:t>
            </a:r>
            <a:r>
              <a:rPr lang="zh-TW" altLang="en-US" sz="3100" dirty="0">
                <a:latin typeface="+mn-ea"/>
              </a:rPr>
              <a:t>。</a:t>
            </a:r>
          </a:p>
          <a:p>
            <a:endParaRPr lang="en-US" altLang="zh-TW" sz="3100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1196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1734</Words>
  <Application>Microsoft Office PowerPoint</Application>
  <PresentationFormat>如螢幕大小 (4:3)</PresentationFormat>
  <Paragraphs>199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5" baseType="lpstr">
      <vt:lpstr>文鼎標楷注音</vt:lpstr>
      <vt:lpstr>微軟正黑體</vt:lpstr>
      <vt:lpstr>新細明體</vt:lpstr>
      <vt:lpstr>標楷體</vt:lpstr>
      <vt:lpstr>Arial</vt:lpstr>
      <vt:lpstr>Calibri</vt:lpstr>
      <vt:lpstr>Gill Sans MT</vt:lpstr>
      <vt:lpstr>Times New Roman</vt:lpstr>
      <vt:lpstr>Verdana</vt:lpstr>
      <vt:lpstr>Wingdings 2</vt:lpstr>
      <vt:lpstr>夏至</vt:lpstr>
      <vt:lpstr>南郭112班親會</vt:lpstr>
      <vt:lpstr>南郭國小一年12班班親會流程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導師時間</vt:lpstr>
      <vt:lpstr>班親會時間</vt:lpstr>
      <vt:lpstr>班親會時間</vt:lpstr>
      <vt:lpstr>班親會時間</vt:lpstr>
      <vt:lpstr>班親會時間</vt:lpstr>
      <vt:lpstr>班親會時間</vt:lpstr>
      <vt:lpstr>班親會時間</vt:lpstr>
      <vt:lpstr>班親會時間</vt:lpstr>
      <vt:lpstr>散會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南郭國小一年12班班親會</dc:title>
  <dc:creator>user</dc:creator>
  <cp:lastModifiedBy>user</cp:lastModifiedBy>
  <cp:revision>67</cp:revision>
  <dcterms:created xsi:type="dcterms:W3CDTF">2022-09-13T12:42:35Z</dcterms:created>
  <dcterms:modified xsi:type="dcterms:W3CDTF">2024-09-20T23:45:32Z</dcterms:modified>
</cp:coreProperties>
</file>