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1" r:id="rId1"/>
  </p:sldMasterIdLst>
  <p:notesMasterIdLst>
    <p:notesMasterId r:id="rId60"/>
  </p:notesMasterIdLst>
  <p:sldIdLst>
    <p:sldId id="286" r:id="rId2"/>
    <p:sldId id="374" r:id="rId3"/>
    <p:sldId id="517" r:id="rId4"/>
    <p:sldId id="453" r:id="rId5"/>
    <p:sldId id="454" r:id="rId6"/>
    <p:sldId id="455" r:id="rId7"/>
    <p:sldId id="456" r:id="rId8"/>
    <p:sldId id="457" r:id="rId9"/>
    <p:sldId id="526" r:id="rId10"/>
    <p:sldId id="528" r:id="rId11"/>
    <p:sldId id="529" r:id="rId12"/>
    <p:sldId id="530" r:id="rId13"/>
    <p:sldId id="531" r:id="rId14"/>
    <p:sldId id="532" r:id="rId15"/>
    <p:sldId id="533" r:id="rId16"/>
    <p:sldId id="534" r:id="rId17"/>
    <p:sldId id="535" r:id="rId18"/>
    <p:sldId id="536" r:id="rId19"/>
    <p:sldId id="560" r:id="rId20"/>
    <p:sldId id="537" r:id="rId21"/>
    <p:sldId id="538" r:id="rId22"/>
    <p:sldId id="539" r:id="rId23"/>
    <p:sldId id="518" r:id="rId24"/>
    <p:sldId id="519" r:id="rId25"/>
    <p:sldId id="520" r:id="rId26"/>
    <p:sldId id="521" r:id="rId27"/>
    <p:sldId id="522" r:id="rId28"/>
    <p:sldId id="559" r:id="rId29"/>
    <p:sldId id="540" r:id="rId30"/>
    <p:sldId id="541" r:id="rId31"/>
    <p:sldId id="542" r:id="rId32"/>
    <p:sldId id="543" r:id="rId33"/>
    <p:sldId id="544" r:id="rId34"/>
    <p:sldId id="545" r:id="rId35"/>
    <p:sldId id="546" r:id="rId36"/>
    <p:sldId id="547" r:id="rId37"/>
    <p:sldId id="548" r:id="rId38"/>
    <p:sldId id="549" r:id="rId39"/>
    <p:sldId id="550" r:id="rId40"/>
    <p:sldId id="551" r:id="rId41"/>
    <p:sldId id="552" r:id="rId42"/>
    <p:sldId id="553" r:id="rId43"/>
    <p:sldId id="554" r:id="rId44"/>
    <p:sldId id="555" r:id="rId45"/>
    <p:sldId id="556" r:id="rId46"/>
    <p:sldId id="557" r:id="rId47"/>
    <p:sldId id="334" r:id="rId48"/>
    <p:sldId id="417" r:id="rId49"/>
    <p:sldId id="418" r:id="rId50"/>
    <p:sldId id="339" r:id="rId51"/>
    <p:sldId id="342" r:id="rId52"/>
    <p:sldId id="558" r:id="rId53"/>
    <p:sldId id="353" r:id="rId54"/>
    <p:sldId id="355" r:id="rId55"/>
    <p:sldId id="344" r:id="rId56"/>
    <p:sldId id="346" r:id="rId57"/>
    <p:sldId id="350" r:id="rId58"/>
    <p:sldId id="487" r:id="rId59"/>
  </p:sldIdLst>
  <p:sldSz cx="9144000" cy="6858000" type="screen4x3"/>
  <p:notesSz cx="6858000" cy="9144000"/>
  <p:defaultTextStyle>
    <a:defPPr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313F9"/>
    <a:srgbClr val="660066"/>
    <a:srgbClr val="3366FF"/>
    <a:srgbClr val="F6F7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中等深淺樣式 1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59" autoAdjust="0"/>
    <p:restoredTop sz="86340" autoAdjust="0"/>
  </p:normalViewPr>
  <p:slideViewPr>
    <p:cSldViewPr snapToGrid="0" snapToObjects="1">
      <p:cViewPr>
        <p:scale>
          <a:sx n="124" d="100"/>
          <a:sy n="124" d="100"/>
        </p:scale>
        <p:origin x="-1278" y="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56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F3BBC4-0AB0-4182-8389-D87732BE4149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F2E02CB3-08E8-4F5F-B8D3-557ED75C1572}">
      <dgm:prSet phldrT="[文字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dirty="0" smtClean="0"/>
            <a:t>站立本土  </a:t>
          </a:r>
          <a:endParaRPr lang="en-US" altLang="zh-TW" dirty="0" smtClean="0"/>
        </a:p>
        <a:p>
          <a:pPr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dirty="0"/>
        </a:p>
      </dgm:t>
    </dgm:pt>
    <dgm:pt modelId="{46B34891-8275-4E2F-A26C-4F5C5DAEE070}" type="parTrans" cxnId="{953E526E-840B-4443-A40C-35B7F9338AD5}">
      <dgm:prSet/>
      <dgm:spPr/>
      <dgm:t>
        <a:bodyPr/>
        <a:lstStyle/>
        <a:p>
          <a:endParaRPr lang="zh-TW" altLang="en-US"/>
        </a:p>
      </dgm:t>
    </dgm:pt>
    <dgm:pt modelId="{DEE15A81-F63E-47C6-BCB3-EEBC87D22AFE}" type="sibTrans" cxnId="{953E526E-840B-4443-A40C-35B7F9338AD5}">
      <dgm:prSet/>
      <dgm:spPr/>
      <dgm:t>
        <a:bodyPr/>
        <a:lstStyle/>
        <a:p>
          <a:endParaRPr lang="zh-TW" altLang="en-US"/>
        </a:p>
      </dgm:t>
    </dgm:pt>
    <dgm:pt modelId="{69734494-DEC7-43F2-A346-B7F015AFB293}">
      <dgm:prSet phldrT="[文字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dirty="0" smtClean="0"/>
            <a:t>放眼世界 </a:t>
          </a:r>
          <a:endParaRPr lang="en-US" altLang="zh-TW" dirty="0" smtClean="0"/>
        </a:p>
        <a:p>
          <a:pPr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dirty="0"/>
        </a:p>
      </dgm:t>
    </dgm:pt>
    <dgm:pt modelId="{58D0561A-4189-4772-BDD3-59B3C53C5CF9}" type="parTrans" cxnId="{44705C77-1B4B-4385-B2E5-5470F7B9A449}">
      <dgm:prSet/>
      <dgm:spPr/>
      <dgm:t>
        <a:bodyPr/>
        <a:lstStyle/>
        <a:p>
          <a:endParaRPr lang="zh-TW" altLang="en-US"/>
        </a:p>
      </dgm:t>
    </dgm:pt>
    <dgm:pt modelId="{37EAA23F-E6D9-444C-A95D-04A40FBDF1C9}" type="sibTrans" cxnId="{44705C77-1B4B-4385-B2E5-5470F7B9A449}">
      <dgm:prSet/>
      <dgm:spPr/>
      <dgm:t>
        <a:bodyPr/>
        <a:lstStyle/>
        <a:p>
          <a:endParaRPr lang="zh-TW" altLang="en-US"/>
        </a:p>
      </dgm:t>
    </dgm:pt>
    <dgm:pt modelId="{B159F1C5-89E8-4004-B43A-2645C3783566}">
      <dgm:prSet phldrT="[文字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dirty="0" smtClean="0"/>
            <a:t>找到突破創新點</a:t>
          </a:r>
        </a:p>
        <a:p>
          <a:pPr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dirty="0"/>
        </a:p>
      </dgm:t>
    </dgm:pt>
    <dgm:pt modelId="{FEF65F40-C7A2-444F-87E3-198D43D784F0}" type="parTrans" cxnId="{C5B577FC-2957-416B-A79F-C28F0F2DAD3B}">
      <dgm:prSet/>
      <dgm:spPr/>
      <dgm:t>
        <a:bodyPr/>
        <a:lstStyle/>
        <a:p>
          <a:endParaRPr lang="zh-TW" altLang="en-US"/>
        </a:p>
      </dgm:t>
    </dgm:pt>
    <dgm:pt modelId="{B39FCB69-2272-421C-A952-892CCD7FAB8D}" type="sibTrans" cxnId="{C5B577FC-2957-416B-A79F-C28F0F2DAD3B}">
      <dgm:prSet/>
      <dgm:spPr/>
      <dgm:t>
        <a:bodyPr/>
        <a:lstStyle/>
        <a:p>
          <a:endParaRPr lang="zh-TW" altLang="en-US"/>
        </a:p>
      </dgm:t>
    </dgm:pt>
    <dgm:pt modelId="{A5D0D9FF-6FC0-499C-8164-885ED5AF0C72}" type="pres">
      <dgm:prSet presAssocID="{0FF3BBC4-0AB0-4182-8389-D87732BE4149}" presName="arrowDiagram" presStyleCnt="0">
        <dgm:presLayoutVars>
          <dgm:chMax val="5"/>
          <dgm:dir/>
          <dgm:resizeHandles val="exact"/>
        </dgm:presLayoutVars>
      </dgm:prSet>
      <dgm:spPr/>
    </dgm:pt>
    <dgm:pt modelId="{536EE5A1-6B3D-411E-9DA2-AFE78487EF39}" type="pres">
      <dgm:prSet presAssocID="{0FF3BBC4-0AB0-4182-8389-D87732BE4149}" presName="arrow" presStyleLbl="bgShp" presStyleIdx="0" presStyleCnt="1"/>
      <dgm:spPr/>
    </dgm:pt>
    <dgm:pt modelId="{D1F8492C-0EFF-47D4-AF4A-E2C9A0743CED}" type="pres">
      <dgm:prSet presAssocID="{0FF3BBC4-0AB0-4182-8389-D87732BE4149}" presName="arrowDiagram3" presStyleCnt="0"/>
      <dgm:spPr/>
    </dgm:pt>
    <dgm:pt modelId="{94C649AF-695C-4618-B15E-E76C265D752E}" type="pres">
      <dgm:prSet presAssocID="{F2E02CB3-08E8-4F5F-B8D3-557ED75C1572}" presName="bullet3a" presStyleLbl="node1" presStyleIdx="0" presStyleCnt="3"/>
      <dgm:spPr/>
    </dgm:pt>
    <dgm:pt modelId="{4E927C1C-A02F-4FDB-B5EB-99AC1303EF93}" type="pres">
      <dgm:prSet presAssocID="{F2E02CB3-08E8-4F5F-B8D3-557ED75C1572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558044F-697F-434A-8354-D4A6B1CAD0E5}" type="pres">
      <dgm:prSet presAssocID="{69734494-DEC7-43F2-A346-B7F015AFB293}" presName="bullet3b" presStyleLbl="node1" presStyleIdx="1" presStyleCnt="3"/>
      <dgm:spPr/>
    </dgm:pt>
    <dgm:pt modelId="{7D930605-6186-4528-808F-84DC4BC9E613}" type="pres">
      <dgm:prSet presAssocID="{69734494-DEC7-43F2-A346-B7F015AFB293}" presName="textBox3b" presStyleLbl="revTx" presStyleIdx="1" presStyleCnt="3" custScaleX="203481" custLinFactNeighborX="41061" custLinFactNeighborY="1080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7A6EC5D-B134-4401-BDAC-330DA20F8571}" type="pres">
      <dgm:prSet presAssocID="{B159F1C5-89E8-4004-B43A-2645C3783566}" presName="bullet3c" presStyleLbl="node1" presStyleIdx="2" presStyleCnt="3"/>
      <dgm:spPr/>
    </dgm:pt>
    <dgm:pt modelId="{A3770EBA-A09E-4A72-88B8-F9E2A5ADDF93}" type="pres">
      <dgm:prSet presAssocID="{B159F1C5-89E8-4004-B43A-2645C3783566}" presName="textBox3c" presStyleLbl="revTx" presStyleIdx="2" presStyleCnt="3" custScaleX="143166" custScaleY="54107" custLinFactNeighborX="5355" custLinFactNeighborY="-908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4705C77-1B4B-4385-B2E5-5470F7B9A449}" srcId="{0FF3BBC4-0AB0-4182-8389-D87732BE4149}" destId="{69734494-DEC7-43F2-A346-B7F015AFB293}" srcOrd="1" destOrd="0" parTransId="{58D0561A-4189-4772-BDD3-59B3C53C5CF9}" sibTransId="{37EAA23F-E6D9-444C-A95D-04A40FBDF1C9}"/>
    <dgm:cxn modelId="{C5B577FC-2957-416B-A79F-C28F0F2DAD3B}" srcId="{0FF3BBC4-0AB0-4182-8389-D87732BE4149}" destId="{B159F1C5-89E8-4004-B43A-2645C3783566}" srcOrd="2" destOrd="0" parTransId="{FEF65F40-C7A2-444F-87E3-198D43D784F0}" sibTransId="{B39FCB69-2272-421C-A952-892CCD7FAB8D}"/>
    <dgm:cxn modelId="{71625137-9CFC-4139-8C56-F28CC58688FE}" type="presOf" srcId="{0FF3BBC4-0AB0-4182-8389-D87732BE4149}" destId="{A5D0D9FF-6FC0-499C-8164-885ED5AF0C72}" srcOrd="0" destOrd="0" presId="urn:microsoft.com/office/officeart/2005/8/layout/arrow2"/>
    <dgm:cxn modelId="{6A307F7B-589B-4DCF-BBE4-3915A9C824F3}" type="presOf" srcId="{69734494-DEC7-43F2-A346-B7F015AFB293}" destId="{7D930605-6186-4528-808F-84DC4BC9E613}" srcOrd="0" destOrd="0" presId="urn:microsoft.com/office/officeart/2005/8/layout/arrow2"/>
    <dgm:cxn modelId="{E692391B-E38C-4E6C-AFDD-86807DF134C8}" type="presOf" srcId="{F2E02CB3-08E8-4F5F-B8D3-557ED75C1572}" destId="{4E927C1C-A02F-4FDB-B5EB-99AC1303EF93}" srcOrd="0" destOrd="0" presId="urn:microsoft.com/office/officeart/2005/8/layout/arrow2"/>
    <dgm:cxn modelId="{953E526E-840B-4443-A40C-35B7F9338AD5}" srcId="{0FF3BBC4-0AB0-4182-8389-D87732BE4149}" destId="{F2E02CB3-08E8-4F5F-B8D3-557ED75C1572}" srcOrd="0" destOrd="0" parTransId="{46B34891-8275-4E2F-A26C-4F5C5DAEE070}" sibTransId="{DEE15A81-F63E-47C6-BCB3-EEBC87D22AFE}"/>
    <dgm:cxn modelId="{21826F05-91BB-4241-B501-25F57D97E7BE}" type="presOf" srcId="{B159F1C5-89E8-4004-B43A-2645C3783566}" destId="{A3770EBA-A09E-4A72-88B8-F9E2A5ADDF93}" srcOrd="0" destOrd="0" presId="urn:microsoft.com/office/officeart/2005/8/layout/arrow2"/>
    <dgm:cxn modelId="{96BF3C3F-3AFB-49D9-AC6F-A1DDB9C23A44}" type="presParOf" srcId="{A5D0D9FF-6FC0-499C-8164-885ED5AF0C72}" destId="{536EE5A1-6B3D-411E-9DA2-AFE78487EF39}" srcOrd="0" destOrd="0" presId="urn:microsoft.com/office/officeart/2005/8/layout/arrow2"/>
    <dgm:cxn modelId="{3D160933-87C9-4FB3-AA30-00F9458F8679}" type="presParOf" srcId="{A5D0D9FF-6FC0-499C-8164-885ED5AF0C72}" destId="{D1F8492C-0EFF-47D4-AF4A-E2C9A0743CED}" srcOrd="1" destOrd="0" presId="urn:microsoft.com/office/officeart/2005/8/layout/arrow2"/>
    <dgm:cxn modelId="{F428F1D0-19F5-4B2D-B5C9-2F9205961D61}" type="presParOf" srcId="{D1F8492C-0EFF-47D4-AF4A-E2C9A0743CED}" destId="{94C649AF-695C-4618-B15E-E76C265D752E}" srcOrd="0" destOrd="0" presId="urn:microsoft.com/office/officeart/2005/8/layout/arrow2"/>
    <dgm:cxn modelId="{E511B76F-B91E-41F6-AE4F-94F8EA07AFC1}" type="presParOf" srcId="{D1F8492C-0EFF-47D4-AF4A-E2C9A0743CED}" destId="{4E927C1C-A02F-4FDB-B5EB-99AC1303EF93}" srcOrd="1" destOrd="0" presId="urn:microsoft.com/office/officeart/2005/8/layout/arrow2"/>
    <dgm:cxn modelId="{6343C974-AB6C-48A4-AEF4-7B84E9D206DC}" type="presParOf" srcId="{D1F8492C-0EFF-47D4-AF4A-E2C9A0743CED}" destId="{1558044F-697F-434A-8354-D4A6B1CAD0E5}" srcOrd="2" destOrd="0" presId="urn:microsoft.com/office/officeart/2005/8/layout/arrow2"/>
    <dgm:cxn modelId="{D76F8AAF-D67C-4308-B342-4C6C3405CE0A}" type="presParOf" srcId="{D1F8492C-0EFF-47D4-AF4A-E2C9A0743CED}" destId="{7D930605-6186-4528-808F-84DC4BC9E613}" srcOrd="3" destOrd="0" presId="urn:microsoft.com/office/officeart/2005/8/layout/arrow2"/>
    <dgm:cxn modelId="{93FD8249-11C5-4544-8B2D-CC30E5F3E96C}" type="presParOf" srcId="{D1F8492C-0EFF-47D4-AF4A-E2C9A0743CED}" destId="{77A6EC5D-B134-4401-BDAC-330DA20F8571}" srcOrd="4" destOrd="0" presId="urn:microsoft.com/office/officeart/2005/8/layout/arrow2"/>
    <dgm:cxn modelId="{A2FF3BE0-E6BA-42DD-86D2-A67F21C807B1}" type="presParOf" srcId="{D1F8492C-0EFF-47D4-AF4A-E2C9A0743CED}" destId="{A3770EBA-A09E-4A72-88B8-F9E2A5ADDF93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BC1C43-71B1-4702-961F-98A2C2983129}" type="doc">
      <dgm:prSet loTypeId="urn:microsoft.com/office/officeart/2005/8/layout/equation2" loCatId="process" qsTypeId="urn:microsoft.com/office/officeart/2005/8/quickstyle/simple1" qsCatId="simple" csTypeId="urn:microsoft.com/office/officeart/2005/8/colors/accent1_2" csCatId="accent1" phldr="1"/>
      <dgm:spPr/>
    </dgm:pt>
    <dgm:pt modelId="{90367E9B-F130-43C0-80E9-24CC496CEDC6}">
      <dgm:prSet phldrT="[文字]"/>
      <dgm:spPr/>
      <dgm:t>
        <a:bodyPr/>
        <a:lstStyle/>
        <a:p>
          <a:r>
            <a:rPr lang="zh-TW" altLang="en-US" dirty="0" smtClean="0"/>
            <a:t>正式英語課程二節</a:t>
          </a:r>
          <a:endParaRPr lang="zh-TW" altLang="en-US" dirty="0"/>
        </a:p>
      </dgm:t>
    </dgm:pt>
    <dgm:pt modelId="{E1482FCB-06D6-4B53-AAD7-E91689B559A2}" type="parTrans" cxnId="{DED101EE-FA07-48EB-8BF5-67EDFB93859F}">
      <dgm:prSet/>
      <dgm:spPr/>
      <dgm:t>
        <a:bodyPr/>
        <a:lstStyle/>
        <a:p>
          <a:endParaRPr lang="zh-TW" altLang="en-US"/>
        </a:p>
      </dgm:t>
    </dgm:pt>
    <dgm:pt modelId="{C844093A-75B8-4ED0-A04D-D37F567EF734}" type="sibTrans" cxnId="{DED101EE-FA07-48EB-8BF5-67EDFB93859F}">
      <dgm:prSet/>
      <dgm:spPr/>
      <dgm:t>
        <a:bodyPr/>
        <a:lstStyle/>
        <a:p>
          <a:endParaRPr lang="zh-TW" altLang="en-US"/>
        </a:p>
      </dgm:t>
    </dgm:pt>
    <dgm:pt modelId="{ADE0AF8D-596E-4922-8EDE-D59E06EF3A9D}">
      <dgm:prSet phldrT="[文字]"/>
      <dgm:spPr/>
      <dgm:t>
        <a:bodyPr/>
        <a:lstStyle/>
        <a:p>
          <a:r>
            <a:rPr lang="zh-TW" altLang="en-US" dirty="0" smtClean="0"/>
            <a:t>彈性英語時間一節</a:t>
          </a:r>
          <a:endParaRPr lang="zh-TW" altLang="en-US" dirty="0"/>
        </a:p>
      </dgm:t>
    </dgm:pt>
    <dgm:pt modelId="{1CA1F386-AAA3-46A6-8657-27B4EBD1E346}" type="parTrans" cxnId="{39FCF968-3D55-4272-9730-5230C9665CF8}">
      <dgm:prSet/>
      <dgm:spPr/>
      <dgm:t>
        <a:bodyPr/>
        <a:lstStyle/>
        <a:p>
          <a:endParaRPr lang="zh-TW" altLang="en-US"/>
        </a:p>
      </dgm:t>
    </dgm:pt>
    <dgm:pt modelId="{68877DFC-582F-4342-9E3F-3DBC70060A5B}" type="sibTrans" cxnId="{39FCF968-3D55-4272-9730-5230C9665CF8}">
      <dgm:prSet/>
      <dgm:spPr/>
      <dgm:t>
        <a:bodyPr/>
        <a:lstStyle/>
        <a:p>
          <a:endParaRPr lang="zh-TW" altLang="en-US"/>
        </a:p>
      </dgm:t>
    </dgm:pt>
    <dgm:pt modelId="{5BA1D73B-BE00-49A1-9FAA-302178AD310F}">
      <dgm:prSet phldrT="[文字]"/>
      <dgm:spPr/>
      <dgm:t>
        <a:bodyPr/>
        <a:lstStyle/>
        <a:p>
          <a:r>
            <a:rPr lang="zh-TW" altLang="en-US" dirty="0" smtClean="0"/>
            <a:t>高年級英語學習</a:t>
          </a:r>
          <a:endParaRPr lang="zh-TW" altLang="en-US" dirty="0"/>
        </a:p>
      </dgm:t>
    </dgm:pt>
    <dgm:pt modelId="{362BAC86-D90B-4CAF-8D89-DB723E6400BD}" type="parTrans" cxnId="{EC64D50F-80F8-40F3-B78F-946AE865A1CA}">
      <dgm:prSet/>
      <dgm:spPr/>
      <dgm:t>
        <a:bodyPr/>
        <a:lstStyle/>
        <a:p>
          <a:endParaRPr lang="zh-TW" altLang="en-US"/>
        </a:p>
      </dgm:t>
    </dgm:pt>
    <dgm:pt modelId="{E4C81611-11B6-4D3B-9E5F-BFFF29D7D8A4}" type="sibTrans" cxnId="{EC64D50F-80F8-40F3-B78F-946AE865A1CA}">
      <dgm:prSet/>
      <dgm:spPr/>
      <dgm:t>
        <a:bodyPr/>
        <a:lstStyle/>
        <a:p>
          <a:endParaRPr lang="zh-TW" altLang="en-US"/>
        </a:p>
      </dgm:t>
    </dgm:pt>
    <dgm:pt modelId="{CE7EC323-4BB9-44D4-9259-E2259A63C857}" type="pres">
      <dgm:prSet presAssocID="{7EBC1C43-71B1-4702-961F-98A2C2983129}" presName="Name0" presStyleCnt="0">
        <dgm:presLayoutVars>
          <dgm:dir/>
          <dgm:resizeHandles val="exact"/>
        </dgm:presLayoutVars>
      </dgm:prSet>
      <dgm:spPr/>
    </dgm:pt>
    <dgm:pt modelId="{82D3932B-D2CC-4EB4-B8CD-1A6BAAB29456}" type="pres">
      <dgm:prSet presAssocID="{7EBC1C43-71B1-4702-961F-98A2C2983129}" presName="vNodes" presStyleCnt="0"/>
      <dgm:spPr/>
    </dgm:pt>
    <dgm:pt modelId="{1CB56294-AC9B-4EF4-9E4C-F87A6BED7578}" type="pres">
      <dgm:prSet presAssocID="{90367E9B-F130-43C0-80E9-24CC496CEDC6}" presName="node" presStyleLbl="node1" presStyleIdx="0" presStyleCnt="3" custScaleX="270808" custScaleY="16753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EFE49DA-54E7-46FA-89F4-5D871351A740}" type="pres">
      <dgm:prSet presAssocID="{C844093A-75B8-4ED0-A04D-D37F567EF734}" presName="spacerT" presStyleCnt="0"/>
      <dgm:spPr/>
    </dgm:pt>
    <dgm:pt modelId="{5336E166-7E50-4A8B-93EB-5166E5693371}" type="pres">
      <dgm:prSet presAssocID="{C844093A-75B8-4ED0-A04D-D37F567EF734}" presName="sibTrans" presStyleLbl="sibTrans2D1" presStyleIdx="0" presStyleCnt="2"/>
      <dgm:spPr/>
      <dgm:t>
        <a:bodyPr/>
        <a:lstStyle/>
        <a:p>
          <a:endParaRPr lang="zh-TW" altLang="en-US"/>
        </a:p>
      </dgm:t>
    </dgm:pt>
    <dgm:pt modelId="{F70C7BBD-28CD-46CA-AA0D-C3AE239AF883}" type="pres">
      <dgm:prSet presAssocID="{C844093A-75B8-4ED0-A04D-D37F567EF734}" presName="spacerB" presStyleCnt="0"/>
      <dgm:spPr/>
    </dgm:pt>
    <dgm:pt modelId="{739C87B3-447C-4079-8F02-2E4CE775720A}" type="pres">
      <dgm:prSet presAssocID="{ADE0AF8D-596E-4922-8EDE-D59E06EF3A9D}" presName="node" presStyleLbl="node1" presStyleIdx="1" presStyleCnt="3" custScaleX="297074" custScaleY="16884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8638FCE-773A-4ACA-A0CE-D5A8785C55B3}" type="pres">
      <dgm:prSet presAssocID="{7EBC1C43-71B1-4702-961F-98A2C2983129}" presName="sibTransLast" presStyleLbl="sibTrans2D1" presStyleIdx="1" presStyleCnt="2"/>
      <dgm:spPr/>
      <dgm:t>
        <a:bodyPr/>
        <a:lstStyle/>
        <a:p>
          <a:endParaRPr lang="zh-TW" altLang="en-US"/>
        </a:p>
      </dgm:t>
    </dgm:pt>
    <dgm:pt modelId="{89987733-4320-4DDD-8E98-4D56C27D4CB2}" type="pres">
      <dgm:prSet presAssocID="{7EBC1C43-71B1-4702-961F-98A2C2983129}" presName="connectorText" presStyleLbl="sibTrans2D1" presStyleIdx="1" presStyleCnt="2"/>
      <dgm:spPr/>
      <dgm:t>
        <a:bodyPr/>
        <a:lstStyle/>
        <a:p>
          <a:endParaRPr lang="zh-TW" altLang="en-US"/>
        </a:p>
      </dgm:t>
    </dgm:pt>
    <dgm:pt modelId="{1F78F819-19BE-4342-943A-E412C2D3752E}" type="pres">
      <dgm:prSet presAssocID="{7EBC1C43-71B1-4702-961F-98A2C2983129}" presName="lastNode" presStyleLbl="node1" presStyleIdx="2" presStyleCnt="3" custScaleX="210872" custScaleY="7278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A0586EE-0B8D-492E-8C77-244E12DB741F}" type="presOf" srcId="{7EBC1C43-71B1-4702-961F-98A2C2983129}" destId="{CE7EC323-4BB9-44D4-9259-E2259A63C857}" srcOrd="0" destOrd="0" presId="urn:microsoft.com/office/officeart/2005/8/layout/equation2"/>
    <dgm:cxn modelId="{1AB5F13F-CB80-48B0-B774-A56850D93640}" type="presOf" srcId="{90367E9B-F130-43C0-80E9-24CC496CEDC6}" destId="{1CB56294-AC9B-4EF4-9E4C-F87A6BED7578}" srcOrd="0" destOrd="0" presId="urn:microsoft.com/office/officeart/2005/8/layout/equation2"/>
    <dgm:cxn modelId="{A6FABB9D-E922-4EAC-A596-02CF1E41C175}" type="presOf" srcId="{68877DFC-582F-4342-9E3F-3DBC70060A5B}" destId="{28638FCE-773A-4ACA-A0CE-D5A8785C55B3}" srcOrd="0" destOrd="0" presId="urn:microsoft.com/office/officeart/2005/8/layout/equation2"/>
    <dgm:cxn modelId="{AA9CD338-11B6-431D-8DB0-1DDB9A026E4C}" type="presOf" srcId="{ADE0AF8D-596E-4922-8EDE-D59E06EF3A9D}" destId="{739C87B3-447C-4079-8F02-2E4CE775720A}" srcOrd="0" destOrd="0" presId="urn:microsoft.com/office/officeart/2005/8/layout/equation2"/>
    <dgm:cxn modelId="{8BD38EB8-5D81-4000-BBCE-92B1B7C6366C}" type="presOf" srcId="{68877DFC-582F-4342-9E3F-3DBC70060A5B}" destId="{89987733-4320-4DDD-8E98-4D56C27D4CB2}" srcOrd="1" destOrd="0" presId="urn:microsoft.com/office/officeart/2005/8/layout/equation2"/>
    <dgm:cxn modelId="{607E1926-C46B-4BB2-986B-E0A201C9B9C5}" type="presOf" srcId="{C844093A-75B8-4ED0-A04D-D37F567EF734}" destId="{5336E166-7E50-4A8B-93EB-5166E5693371}" srcOrd="0" destOrd="0" presId="urn:microsoft.com/office/officeart/2005/8/layout/equation2"/>
    <dgm:cxn modelId="{DED101EE-FA07-48EB-8BF5-67EDFB93859F}" srcId="{7EBC1C43-71B1-4702-961F-98A2C2983129}" destId="{90367E9B-F130-43C0-80E9-24CC496CEDC6}" srcOrd="0" destOrd="0" parTransId="{E1482FCB-06D6-4B53-AAD7-E91689B559A2}" sibTransId="{C844093A-75B8-4ED0-A04D-D37F567EF734}"/>
    <dgm:cxn modelId="{39FCF968-3D55-4272-9730-5230C9665CF8}" srcId="{7EBC1C43-71B1-4702-961F-98A2C2983129}" destId="{ADE0AF8D-596E-4922-8EDE-D59E06EF3A9D}" srcOrd="1" destOrd="0" parTransId="{1CA1F386-AAA3-46A6-8657-27B4EBD1E346}" sibTransId="{68877DFC-582F-4342-9E3F-3DBC70060A5B}"/>
    <dgm:cxn modelId="{33C822DF-464B-4C21-8C94-224C3AE00EB6}" type="presOf" srcId="{5BA1D73B-BE00-49A1-9FAA-302178AD310F}" destId="{1F78F819-19BE-4342-943A-E412C2D3752E}" srcOrd="0" destOrd="0" presId="urn:microsoft.com/office/officeart/2005/8/layout/equation2"/>
    <dgm:cxn modelId="{EC64D50F-80F8-40F3-B78F-946AE865A1CA}" srcId="{7EBC1C43-71B1-4702-961F-98A2C2983129}" destId="{5BA1D73B-BE00-49A1-9FAA-302178AD310F}" srcOrd="2" destOrd="0" parTransId="{362BAC86-D90B-4CAF-8D89-DB723E6400BD}" sibTransId="{E4C81611-11B6-4D3B-9E5F-BFFF29D7D8A4}"/>
    <dgm:cxn modelId="{92C77499-D138-4637-9B02-AA75EE077D11}" type="presParOf" srcId="{CE7EC323-4BB9-44D4-9259-E2259A63C857}" destId="{82D3932B-D2CC-4EB4-B8CD-1A6BAAB29456}" srcOrd="0" destOrd="0" presId="urn:microsoft.com/office/officeart/2005/8/layout/equation2"/>
    <dgm:cxn modelId="{B2AA6D37-4049-4904-92DF-047BEE06570C}" type="presParOf" srcId="{82D3932B-D2CC-4EB4-B8CD-1A6BAAB29456}" destId="{1CB56294-AC9B-4EF4-9E4C-F87A6BED7578}" srcOrd="0" destOrd="0" presId="urn:microsoft.com/office/officeart/2005/8/layout/equation2"/>
    <dgm:cxn modelId="{386BD54D-4C41-44B9-89E9-50F4C656490A}" type="presParOf" srcId="{82D3932B-D2CC-4EB4-B8CD-1A6BAAB29456}" destId="{1EFE49DA-54E7-46FA-89F4-5D871351A740}" srcOrd="1" destOrd="0" presId="urn:microsoft.com/office/officeart/2005/8/layout/equation2"/>
    <dgm:cxn modelId="{FCBA18C5-E95F-42AA-B109-1BC02B8DB75F}" type="presParOf" srcId="{82D3932B-D2CC-4EB4-B8CD-1A6BAAB29456}" destId="{5336E166-7E50-4A8B-93EB-5166E5693371}" srcOrd="2" destOrd="0" presId="urn:microsoft.com/office/officeart/2005/8/layout/equation2"/>
    <dgm:cxn modelId="{14358F4F-3B11-4A54-AA60-A80FF98E27D5}" type="presParOf" srcId="{82D3932B-D2CC-4EB4-B8CD-1A6BAAB29456}" destId="{F70C7BBD-28CD-46CA-AA0D-C3AE239AF883}" srcOrd="3" destOrd="0" presId="urn:microsoft.com/office/officeart/2005/8/layout/equation2"/>
    <dgm:cxn modelId="{2D8C7B6E-D0A0-4E39-A595-EA15CCBCAC76}" type="presParOf" srcId="{82D3932B-D2CC-4EB4-B8CD-1A6BAAB29456}" destId="{739C87B3-447C-4079-8F02-2E4CE775720A}" srcOrd="4" destOrd="0" presId="urn:microsoft.com/office/officeart/2005/8/layout/equation2"/>
    <dgm:cxn modelId="{90D3BE52-68C0-4325-B702-E45C9023F26F}" type="presParOf" srcId="{CE7EC323-4BB9-44D4-9259-E2259A63C857}" destId="{28638FCE-773A-4ACA-A0CE-D5A8785C55B3}" srcOrd="1" destOrd="0" presId="urn:microsoft.com/office/officeart/2005/8/layout/equation2"/>
    <dgm:cxn modelId="{C0B9EC20-1559-4E3B-88BD-A2D6D56FF239}" type="presParOf" srcId="{28638FCE-773A-4ACA-A0CE-D5A8785C55B3}" destId="{89987733-4320-4DDD-8E98-4D56C27D4CB2}" srcOrd="0" destOrd="0" presId="urn:microsoft.com/office/officeart/2005/8/layout/equation2"/>
    <dgm:cxn modelId="{9F55D6FD-156B-4284-BC59-3A9A723269D9}" type="presParOf" srcId="{CE7EC323-4BB9-44D4-9259-E2259A63C857}" destId="{1F78F819-19BE-4342-943A-E412C2D3752E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6EE5A1-6B3D-411E-9DA2-AFE78487EF39}">
      <dsp:nvSpPr>
        <dsp:cNvPr id="0" name=""/>
        <dsp:cNvSpPr/>
      </dsp:nvSpPr>
      <dsp:spPr>
        <a:xfrm>
          <a:off x="97171" y="0"/>
          <a:ext cx="6502400" cy="406400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C649AF-695C-4618-B15E-E76C265D752E}">
      <dsp:nvSpPr>
        <dsp:cNvPr id="0" name=""/>
        <dsp:cNvSpPr/>
      </dsp:nvSpPr>
      <dsp:spPr>
        <a:xfrm>
          <a:off x="922976" y="2804972"/>
          <a:ext cx="169062" cy="1690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927C1C-A02F-4FDB-B5EB-99AC1303EF93}">
      <dsp:nvSpPr>
        <dsp:cNvPr id="0" name=""/>
        <dsp:cNvSpPr/>
      </dsp:nvSpPr>
      <dsp:spPr>
        <a:xfrm>
          <a:off x="1007508" y="2889504"/>
          <a:ext cx="1515059" cy="11744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83" tIns="0" rIns="0" bIns="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800" kern="1200" dirty="0" smtClean="0"/>
            <a:t>站立本土  </a:t>
          </a:r>
          <a:endParaRPr lang="en-US" altLang="zh-TW" sz="2800" kern="1200" dirty="0" smtClean="0"/>
        </a:p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800" kern="1200" dirty="0"/>
        </a:p>
      </dsp:txBody>
      <dsp:txXfrm>
        <a:off x="1007508" y="2889504"/>
        <a:ext cx="1515059" cy="1174496"/>
      </dsp:txXfrm>
    </dsp:sp>
    <dsp:sp modelId="{1558044F-697F-434A-8354-D4A6B1CAD0E5}">
      <dsp:nvSpPr>
        <dsp:cNvPr id="0" name=""/>
        <dsp:cNvSpPr/>
      </dsp:nvSpPr>
      <dsp:spPr>
        <a:xfrm>
          <a:off x="2415277" y="1700377"/>
          <a:ext cx="305612" cy="3056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930605-6186-4528-808F-84DC4BC9E613}">
      <dsp:nvSpPr>
        <dsp:cNvPr id="0" name=""/>
        <dsp:cNvSpPr/>
      </dsp:nvSpPr>
      <dsp:spPr>
        <a:xfrm>
          <a:off x="2401422" y="1853183"/>
          <a:ext cx="3175475" cy="2210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38" tIns="0" rIns="0" bIns="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800" kern="1200" dirty="0" smtClean="0"/>
            <a:t>放眼世界 </a:t>
          </a:r>
          <a:endParaRPr lang="en-US" altLang="zh-TW" sz="2800" kern="1200" dirty="0" smtClean="0"/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800" kern="1200" dirty="0"/>
        </a:p>
      </dsp:txBody>
      <dsp:txXfrm>
        <a:off x="2401422" y="1853183"/>
        <a:ext cx="3175475" cy="2210816"/>
      </dsp:txXfrm>
    </dsp:sp>
    <dsp:sp modelId="{77A6EC5D-B134-4401-BDAC-330DA20F8571}">
      <dsp:nvSpPr>
        <dsp:cNvPr id="0" name=""/>
        <dsp:cNvSpPr/>
      </dsp:nvSpPr>
      <dsp:spPr>
        <a:xfrm>
          <a:off x="4209940" y="1028191"/>
          <a:ext cx="422656" cy="4226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770EBA-A09E-4A72-88B8-F9E2A5ADDF93}">
      <dsp:nvSpPr>
        <dsp:cNvPr id="0" name=""/>
        <dsp:cNvSpPr/>
      </dsp:nvSpPr>
      <dsp:spPr>
        <a:xfrm>
          <a:off x="4168017" y="1631120"/>
          <a:ext cx="2234214" cy="15282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3957" tIns="0" rIns="0" bIns="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800" kern="1200" dirty="0" smtClean="0"/>
            <a:t>找到突破創新點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800" kern="1200" dirty="0"/>
        </a:p>
      </dsp:txBody>
      <dsp:txXfrm>
        <a:off x="4168017" y="1631120"/>
        <a:ext cx="2234214" cy="15282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56294-AC9B-4EF4-9E4C-F87A6BED7578}">
      <dsp:nvSpPr>
        <dsp:cNvPr id="0" name=""/>
        <dsp:cNvSpPr/>
      </dsp:nvSpPr>
      <dsp:spPr>
        <a:xfrm>
          <a:off x="345948" y="870"/>
          <a:ext cx="2679107" cy="16574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500" kern="1200" dirty="0" smtClean="0"/>
            <a:t>正式英語課程二節</a:t>
          </a:r>
          <a:endParaRPr lang="zh-TW" altLang="en-US" sz="3500" kern="1200" dirty="0"/>
        </a:p>
      </dsp:txBody>
      <dsp:txXfrm>
        <a:off x="738294" y="243599"/>
        <a:ext cx="1894415" cy="1171997"/>
      </dsp:txXfrm>
    </dsp:sp>
    <dsp:sp modelId="{5336E166-7E50-4A8B-93EB-5166E5693371}">
      <dsp:nvSpPr>
        <dsp:cNvPr id="0" name=""/>
        <dsp:cNvSpPr/>
      </dsp:nvSpPr>
      <dsp:spPr>
        <a:xfrm>
          <a:off x="1398604" y="1738657"/>
          <a:ext cx="573794" cy="573794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000" kern="1200"/>
        </a:p>
      </dsp:txBody>
      <dsp:txXfrm>
        <a:off x="1474660" y="1958076"/>
        <a:ext cx="421682" cy="134956"/>
      </dsp:txXfrm>
    </dsp:sp>
    <dsp:sp modelId="{739C87B3-447C-4079-8F02-2E4CE775720A}">
      <dsp:nvSpPr>
        <dsp:cNvPr id="0" name=""/>
        <dsp:cNvSpPr/>
      </dsp:nvSpPr>
      <dsp:spPr>
        <a:xfrm>
          <a:off x="216023" y="2392783"/>
          <a:ext cx="2938956" cy="16703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500" kern="1200" dirty="0" smtClean="0"/>
            <a:t>彈性英語時間一節</a:t>
          </a:r>
          <a:endParaRPr lang="zh-TW" altLang="en-US" sz="3500" kern="1200" dirty="0"/>
        </a:p>
      </dsp:txBody>
      <dsp:txXfrm>
        <a:off x="646423" y="2637400"/>
        <a:ext cx="2078156" cy="1181112"/>
      </dsp:txXfrm>
    </dsp:sp>
    <dsp:sp modelId="{28638FCE-773A-4ACA-A0CE-D5A8785C55B3}">
      <dsp:nvSpPr>
        <dsp:cNvPr id="0" name=""/>
        <dsp:cNvSpPr/>
      </dsp:nvSpPr>
      <dsp:spPr>
        <a:xfrm>
          <a:off x="3303375" y="1847989"/>
          <a:ext cx="314597" cy="3680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600" kern="1200"/>
        </a:p>
      </dsp:txBody>
      <dsp:txXfrm>
        <a:off x="3303375" y="1921593"/>
        <a:ext cx="220218" cy="220812"/>
      </dsp:txXfrm>
    </dsp:sp>
    <dsp:sp modelId="{1F78F819-19BE-4342-943A-E412C2D3752E}">
      <dsp:nvSpPr>
        <dsp:cNvPr id="0" name=""/>
        <dsp:cNvSpPr/>
      </dsp:nvSpPr>
      <dsp:spPr>
        <a:xfrm>
          <a:off x="3748561" y="1311917"/>
          <a:ext cx="4172318" cy="14401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/>
            <a:t>高年級英語學習</a:t>
          </a:r>
          <a:endParaRPr lang="zh-TW" altLang="en-US" sz="3200" kern="1200" dirty="0"/>
        </a:p>
      </dsp:txBody>
      <dsp:txXfrm>
        <a:off x="4359583" y="1522824"/>
        <a:ext cx="2950274" cy="10183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4ECB29-DB0B-254A-A471-55671EC69BF3}" type="datetimeFigureOut">
              <a:rPr kumimoji="1" lang="zh-TW" altLang="en-US" smtClean="0"/>
              <a:pPr/>
              <a:t>2017/9/14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4A715C-64DD-834E-A859-93A0BCFB58AA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0734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73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617BBC-5943-4E29-B475-33F3651F2316}" type="slidenum">
              <a:rPr lang="zh-TW" altLang="en-US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401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046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4EB4CC-8393-4ED2-8B93-D3ADD16E0494}" type="slidenum">
              <a:rPr lang="zh-TW" altLang="en-US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574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2077A0-363A-47A7-8A3E-347441BEBE9A}" type="slidenum">
              <a:rPr lang="zh-TW" altLang="en-US">
                <a:solidFill>
                  <a:prstClr val="black"/>
                </a:solidFill>
              </a:rPr>
              <a:pPr>
                <a:defRPr/>
              </a:pPr>
              <a:t>53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188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2077A0-363A-47A7-8A3E-347441BEBE9A}" type="slidenum">
              <a:rPr lang="zh-TW" altLang="en-US">
                <a:solidFill>
                  <a:prstClr val="black"/>
                </a:solidFill>
              </a:rPr>
              <a:pPr>
                <a:defRPr/>
              </a:pPr>
              <a:t>54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483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251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03E6E2-861B-4FCE-BCC1-87EBD48FDD5F}" type="slidenum">
              <a:rPr lang="zh-TW" altLang="en-US">
                <a:solidFill>
                  <a:prstClr val="black"/>
                </a:solidFill>
              </a:rPr>
              <a:pPr>
                <a:defRPr/>
              </a:pPr>
              <a:t>57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287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zh-TW" smtClean="0">
              <a:solidFill>
                <a:prstClr val="black"/>
              </a:solidFill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zh-TW" smtClean="0">
              <a:solidFill>
                <a:prstClr val="black"/>
              </a:solidFill>
            </a:endParaRP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zh-TW" smtClean="0">
              <a:solidFill>
                <a:prstClr val="black"/>
              </a:solidFill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zh-TW" smtClean="0">
              <a:solidFill>
                <a:prstClr val="black"/>
              </a:solidFill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zh-TW" smtClean="0">
              <a:solidFill>
                <a:prstClr val="black"/>
              </a:solidFill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zh-TW" smtClean="0">
              <a:solidFill>
                <a:prstClr val="black"/>
              </a:solidFill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ndara" pitchFamily="34" charset="0"/>
              <a:ea typeface="新細明體" pitchFamily="18" charset="-120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Candara" pitchFamily="34" charset="0"/>
              <a:ea typeface="新細明體" pitchFamily="18" charset="-120"/>
            </a:endParaRPr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ndara" pitchFamily="34" charset="0"/>
              <a:ea typeface="新細明體" pitchFamily="18" charset="-12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5" name="頁尾版面配置區 4"/>
          <p:cNvSpPr>
            <a:spLocks noGrp="1"/>
          </p:cNvSpPr>
          <p:nvPr>
            <p:ph type="ftr" sz="quarter" idx="10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>
              <a:defRPr kumimoji="0" sz="1200">
                <a:solidFill>
                  <a:srgbClr val="FFFFFF"/>
                </a:solidFill>
                <a:latin typeface="Candara" pitchFamily="34" charset="0"/>
                <a:ea typeface="新細明體" pitchFamily="18" charset="-12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/>
          </a:p>
        </p:txBody>
      </p:sp>
      <p:sp>
        <p:nvSpPr>
          <p:cNvPr id="16" name="日期版面配置區 3"/>
          <p:cNvSpPr>
            <a:spLocks noGrp="1"/>
          </p:cNvSpPr>
          <p:nvPr>
            <p:ph type="dt" sz="half" idx="11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>
              <a:defRPr kumimoji="0" sz="1400">
                <a:solidFill>
                  <a:srgbClr val="FFFFFF"/>
                </a:solidFill>
                <a:latin typeface="Candara" pitchFamily="34" charset="0"/>
                <a:ea typeface="新細明體" pitchFamily="18" charset="-12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89FD662-D573-4281-ACFC-245BF5EBCD24}" type="datetimeFigureOut">
              <a:rPr lang="zh-TW" alt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2017/9/14</a:t>
            </a:fld>
            <a:endParaRPr lang="zh-TW" altLang="en-US"/>
          </a:p>
        </p:txBody>
      </p:sp>
      <p:sp>
        <p:nvSpPr>
          <p:cNvPr id="17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>
              <a:defRPr kumimoji="0" sz="1600">
                <a:solidFill>
                  <a:srgbClr val="8CADAE">
                    <a:shade val="75000"/>
                  </a:srgbClr>
                </a:solidFill>
                <a:latin typeface="Candara" pitchFamily="34" charset="0"/>
                <a:ea typeface="新細明體" pitchFamily="18" charset="-12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C45A2E2-5B84-418B-8E32-A68A71995C0D}" type="slidenum">
              <a:rPr lang="zh-TW" alt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96966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zh-TW" smtClean="0">
              <a:solidFill>
                <a:prstClr val="black"/>
              </a:solidFill>
            </a:endParaRP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zh-TW" smtClean="0">
              <a:solidFill>
                <a:prstClr val="black"/>
              </a:solidFill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zh-TW" smtClean="0">
              <a:solidFill>
                <a:prstClr val="black"/>
              </a:solidFill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zh-TW" smtClean="0">
              <a:solidFill>
                <a:prstClr val="black"/>
              </a:solidFill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ndara" pitchFamily="34" charset="0"/>
              <a:ea typeface="新細明體" pitchFamily="18" charset="-120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Candara" pitchFamily="34" charset="0"/>
              <a:ea typeface="新細明體" pitchFamily="18" charset="-120"/>
            </a:endParaRPr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ndara" pitchFamily="34" charset="0"/>
              <a:ea typeface="新細明體" pitchFamily="18" charset="-120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2" descr="N:\ppt\內頁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7938"/>
            <a:ext cx="9139237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3"/>
          </p:nvPr>
        </p:nvSpPr>
        <p:spPr>
          <a:xfrm>
            <a:off x="6012309" y="332929"/>
            <a:ext cx="3024187" cy="43177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 marL="301943" indent="0">
              <a:buFontTx/>
              <a:buNone/>
              <a:defRPr/>
            </a:lvl2pPr>
            <a:lvl3pPr marL="627063" indent="0">
              <a:buFontTx/>
              <a:buNone/>
              <a:defRPr/>
            </a:lvl3pPr>
            <a:lvl4pPr marL="914400" indent="0">
              <a:buFontTx/>
              <a:buNone/>
              <a:defRPr/>
            </a:lvl4pPr>
            <a:lvl5pPr marL="123444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4"/>
          </p:nvPr>
        </p:nvSpPr>
        <p:spPr>
          <a:xfrm>
            <a:off x="5178425" y="5732463"/>
            <a:ext cx="3786188" cy="365125"/>
          </a:xfrm>
          <a:prstGeom prst="rect">
            <a:avLst/>
          </a:prstGeom>
        </p:spPr>
        <p:txBody>
          <a:bodyPr vert="horz"/>
          <a:lstStyle>
            <a:lvl1pPr algn="r">
              <a:defRPr kumimoji="0" sz="1400">
                <a:solidFill>
                  <a:srgbClr val="FFFFFF"/>
                </a:solidFill>
                <a:latin typeface="Candara" pitchFamily="34" charset="0"/>
                <a:ea typeface="新細明體" pitchFamily="18" charset="-12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BDDDEE0-5757-42E5-A731-05642E51B7D2}" type="datetimeFigureOut">
              <a:rPr lang="zh-TW" alt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2017/9/14</a:t>
            </a:fld>
            <a:endParaRPr lang="zh-TW" alt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09550" y="5732463"/>
            <a:ext cx="3786188" cy="365125"/>
          </a:xfrm>
          <a:prstGeom prst="rect">
            <a:avLst/>
          </a:prstGeom>
        </p:spPr>
        <p:txBody>
          <a:bodyPr vert="horz"/>
          <a:lstStyle>
            <a:lvl1pPr>
              <a:defRPr kumimoji="0" sz="1200">
                <a:solidFill>
                  <a:srgbClr val="FFFFFF"/>
                </a:solidFill>
                <a:latin typeface="Candara" pitchFamily="34" charset="0"/>
                <a:ea typeface="新細明體" pitchFamily="18" charset="-12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3995738" y="5732463"/>
            <a:ext cx="1162050" cy="3651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>
              <a:defRPr kumimoji="0" sz="1600">
                <a:solidFill>
                  <a:srgbClr val="8CADAE">
                    <a:shade val="75000"/>
                  </a:srgbClr>
                </a:solidFill>
                <a:latin typeface="Candara" pitchFamily="34" charset="0"/>
                <a:ea typeface="新細明體" pitchFamily="18" charset="-12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23B48F5-0CCA-4F67-8C64-8F339B95D498}" type="slidenum">
              <a:rPr lang="zh-TW" alt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6694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:\ppt\首頁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9053513" cy="678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1341" y="2503189"/>
            <a:ext cx="6840760" cy="781795"/>
          </a:xfrm>
        </p:spPr>
        <p:txBody>
          <a:bodyPr>
            <a:normAutofit/>
          </a:bodyPr>
          <a:lstStyle>
            <a:lvl1pPr>
              <a:defRPr sz="4200"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1321" y="3645024"/>
            <a:ext cx="6400800" cy="1440161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676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EB96783-BBE0-45D2-8244-5492C460CBE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2017/9/14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</p:spPr>
        <p:txBody>
          <a:bodyPr/>
          <a:lstStyle/>
          <a:p>
            <a:pPr>
              <a:defRPr/>
            </a:pPr>
            <a:fld id="{3CA55586-DA33-49ED-9AC3-795C4B091C8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AC440-0B44-4BF1-B7C0-8C85ADE58A5D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903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ellipse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86511709-53BB-45F0-9439-E5B652A8DBE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94376814"/>
      </p:ext>
    </p:extLst>
  </p:cSld>
  <p:clrMapOvr>
    <a:masterClrMapping/>
  </p:clrMapOvr>
  <p:transition advTm="3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3"/>
          </p:nvPr>
        </p:nvSpPr>
        <p:spPr>
          <a:xfrm>
            <a:off x="6012309" y="332930"/>
            <a:ext cx="3024187" cy="43177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 marL="301913" indent="0">
              <a:buFontTx/>
              <a:buNone/>
              <a:defRPr/>
            </a:lvl2pPr>
            <a:lvl3pPr marL="627000" indent="0">
              <a:buFontTx/>
              <a:buNone/>
              <a:defRPr/>
            </a:lvl3pPr>
            <a:lvl4pPr marL="914309" indent="0">
              <a:buFontTx/>
              <a:buNone/>
              <a:defRPr/>
            </a:lvl4pPr>
            <a:lvl5pPr marL="1234317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5178425" y="5732463"/>
            <a:ext cx="3786188" cy="365125"/>
          </a:xfrm>
          <a:prstGeom prst="rect">
            <a:avLst/>
          </a:prstGeom>
        </p:spPr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6E42383E-7814-42B3-A6A8-88DB5BA4D286}" type="datetimeFigureOut">
              <a:rPr lang="zh-TW" altLang="en-US"/>
              <a:pPr>
                <a:defRPr/>
              </a:pPr>
              <a:t>2017/9/14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09550" y="5732463"/>
            <a:ext cx="3786188" cy="365125"/>
          </a:xfrm>
          <a:prstGeom prst="rect">
            <a:avLst/>
          </a:prstGeom>
        </p:spPr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3995738" y="5732463"/>
            <a:ext cx="1162050" cy="365125"/>
          </a:xfrm>
          <a:prstGeom prst="ellipse">
            <a:avLst/>
          </a:prstGeom>
        </p:spPr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9CCB2431-9F6A-4D1F-A053-03E78B60C84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62111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3"/>
          </p:nvPr>
        </p:nvSpPr>
        <p:spPr>
          <a:xfrm>
            <a:off x="6012309" y="332929"/>
            <a:ext cx="3024187" cy="43177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 marL="301943" indent="0">
              <a:buFontTx/>
              <a:buNone/>
              <a:defRPr/>
            </a:lvl2pPr>
            <a:lvl3pPr marL="627063" indent="0">
              <a:buFontTx/>
              <a:buNone/>
              <a:defRPr/>
            </a:lvl3pPr>
            <a:lvl4pPr marL="914400" indent="0">
              <a:buFontTx/>
              <a:buNone/>
              <a:defRPr/>
            </a:lvl4pPr>
            <a:lvl5pPr marL="123444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5178425" y="5732463"/>
            <a:ext cx="37861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C79787-F0F7-4961-97C2-2A8BFBE8CE2B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2017/9/14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09550" y="5732463"/>
            <a:ext cx="37861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3995738" y="5732463"/>
            <a:ext cx="116205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957B0-1F27-4B87-A145-96797810AF2F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408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zh-TW" smtClean="0">
              <a:solidFill>
                <a:prstClr val="black"/>
              </a:solidFill>
            </a:endParaRP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zh-TW" smtClean="0">
              <a:solidFill>
                <a:prstClr val="black"/>
              </a:solidFill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zh-TW" smtClean="0">
              <a:solidFill>
                <a:prstClr val="black"/>
              </a:solidFill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zh-TW" smtClean="0">
              <a:solidFill>
                <a:prstClr val="black"/>
              </a:solidFill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ndara" pitchFamily="34" charset="0"/>
              <a:ea typeface="新細明體" pitchFamily="18" charset="-120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Candara" pitchFamily="34" charset="0"/>
              <a:ea typeface="新細明體" pitchFamily="18" charset="-120"/>
            </a:endParaRPr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ndara" pitchFamily="34" charset="0"/>
              <a:ea typeface="新細明體" pitchFamily="18" charset="-120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2" descr="N:\ppt\內頁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7938"/>
            <a:ext cx="9139237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直線接點 13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0" name="內容版面配置區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8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  <a:prstGeom prst="rect">
            <a:avLst/>
          </a:prstGeom>
        </p:spPr>
        <p:txBody>
          <a:bodyPr vert="horz"/>
          <a:lstStyle>
            <a:lvl1pPr algn="r">
              <a:defRPr kumimoji="0" sz="1400">
                <a:solidFill>
                  <a:srgbClr val="FFFFFF"/>
                </a:solidFill>
                <a:latin typeface="Candara" pitchFamily="34" charset="0"/>
                <a:ea typeface="新細明體" pitchFamily="18" charset="-12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1CFD784-383A-4AA2-9FF3-481E2A84BAA2}" type="datetimeFigureOut">
              <a:rPr lang="zh-TW" alt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2017/9/14</a:t>
            </a:fld>
            <a:endParaRPr lang="zh-TW" altLang="en-US"/>
          </a:p>
        </p:txBody>
      </p:sp>
      <p:sp>
        <p:nvSpPr>
          <p:cNvPr id="19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>
              <a:defRPr kumimoji="0" sz="1200">
                <a:solidFill>
                  <a:srgbClr val="FFFFFF"/>
                </a:solidFill>
                <a:latin typeface="Candara" pitchFamily="34" charset="0"/>
                <a:ea typeface="新細明體" pitchFamily="18" charset="-12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/>
          </a:p>
        </p:txBody>
      </p:sp>
      <p:sp>
        <p:nvSpPr>
          <p:cNvPr id="20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>
              <a:defRPr kumimoji="0" sz="1600">
                <a:solidFill>
                  <a:srgbClr val="8CADAE">
                    <a:shade val="75000"/>
                  </a:srgbClr>
                </a:solidFill>
                <a:latin typeface="Candara" pitchFamily="34" charset="0"/>
                <a:ea typeface="新細明體" pitchFamily="18" charset="-12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6488C7E-E438-4CFC-B111-9255F352D25F}" type="slidenum">
              <a:rPr lang="zh-TW" alt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44052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3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zh-TW" smtClean="0">
              <a:solidFill>
                <a:prstClr val="black"/>
              </a:solidFill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zh-TW" smtClean="0">
              <a:solidFill>
                <a:prstClr val="black"/>
              </a:solidFill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zh-TW" smtClean="0">
              <a:solidFill>
                <a:prstClr val="black"/>
              </a:solidFill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zh-TW" smtClean="0">
              <a:solidFill>
                <a:prstClr val="black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ndara" pitchFamily="34" charset="0"/>
              <a:ea typeface="新細明體" pitchFamily="18" charset="-120"/>
            </a:endParaRPr>
          </a:p>
        </p:txBody>
      </p:sp>
      <p:sp>
        <p:nvSpPr>
          <p:cNvPr id="14" name="直線接點 13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ndara" pitchFamily="34" charset="0"/>
              <a:ea typeface="新細明體" pitchFamily="18" charset="-120"/>
            </a:endParaRP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Candara" pitchFamily="34" charset="0"/>
              <a:ea typeface="新細明體" pitchFamily="18" charset="-120"/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4" name="內容版面配置區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26" name="內容版面配置區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23" name="標題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8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>
              <a:defRPr kumimoji="0" sz="1400">
                <a:solidFill>
                  <a:srgbClr val="FFFFFF"/>
                </a:solidFill>
                <a:latin typeface="Candara" pitchFamily="34" charset="0"/>
                <a:ea typeface="新細明體" pitchFamily="18" charset="-12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E7F4506-AE1F-4327-9F77-5E1B2C7F15E0}" type="datetimeFigureOut">
              <a:rPr lang="zh-TW" alt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2017/9/14</a:t>
            </a:fld>
            <a:endParaRPr lang="zh-TW" altLang="en-US"/>
          </a:p>
        </p:txBody>
      </p:sp>
      <p:sp>
        <p:nvSpPr>
          <p:cNvPr id="19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  <a:prstGeom prst="rect">
            <a:avLst/>
          </a:prstGeom>
        </p:spPr>
        <p:txBody>
          <a:bodyPr vert="horz"/>
          <a:lstStyle>
            <a:lvl1pPr>
              <a:defRPr kumimoji="0" sz="1200">
                <a:solidFill>
                  <a:srgbClr val="FFFFFF"/>
                </a:solidFill>
                <a:latin typeface="Candara" pitchFamily="34" charset="0"/>
                <a:ea typeface="新細明體" pitchFamily="18" charset="-12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/>
          </a:p>
        </p:txBody>
      </p:sp>
      <p:sp>
        <p:nvSpPr>
          <p:cNvPr id="20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>
              <a:defRPr kumimoji="0" sz="1600">
                <a:solidFill>
                  <a:srgbClr val="8CADAE">
                    <a:shade val="75000"/>
                  </a:srgbClr>
                </a:solidFill>
                <a:latin typeface="Candara" pitchFamily="34" charset="0"/>
                <a:ea typeface="新細明體" pitchFamily="18" charset="-12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D551365-6AAF-407B-B138-30998DFE01F7}" type="slidenum">
              <a:rPr lang="zh-TW" alt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90714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zh-TW" smtClean="0">
              <a:solidFill>
                <a:prstClr val="black"/>
              </a:solidFill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zh-TW" smtClean="0">
              <a:solidFill>
                <a:prstClr val="black"/>
              </a:solidFill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zh-TW" smtClean="0">
              <a:solidFill>
                <a:prstClr val="black"/>
              </a:solidFill>
            </a:endParaRP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zh-TW" smtClean="0">
              <a:solidFill>
                <a:prstClr val="black"/>
              </a:solidFill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ndara" pitchFamily="34" charset="0"/>
              <a:ea typeface="新細明體" pitchFamily="18" charset="-120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Candara" pitchFamily="34" charset="0"/>
              <a:ea typeface="新細明體" pitchFamily="18" charset="-120"/>
            </a:endParaRPr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ndara" pitchFamily="34" charset="0"/>
              <a:ea typeface="新細明體" pitchFamily="18" charset="-120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2" descr="N:\ppt\內頁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7938"/>
            <a:ext cx="9139237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>
              <a:defRPr kumimoji="0" sz="1400">
                <a:solidFill>
                  <a:srgbClr val="FFFFFF"/>
                </a:solidFill>
                <a:latin typeface="Candara" pitchFamily="34" charset="0"/>
                <a:ea typeface="新細明體" pitchFamily="18" charset="-12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0B343C9-5151-468D-BD39-3362A26D1B5E}" type="datetimeFigureOut">
              <a:rPr lang="zh-TW" alt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2017/9/14</a:t>
            </a:fld>
            <a:endParaRPr lang="zh-TW" altLang="en-US"/>
          </a:p>
        </p:txBody>
      </p:sp>
      <p:sp>
        <p:nvSpPr>
          <p:cNvPr id="1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>
              <a:defRPr kumimoji="0" sz="1200">
                <a:solidFill>
                  <a:srgbClr val="FFFFFF"/>
                </a:solidFill>
                <a:latin typeface="Candara" pitchFamily="34" charset="0"/>
                <a:ea typeface="新細明體" pitchFamily="18" charset="-12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/>
          </a:p>
        </p:txBody>
      </p:sp>
      <p:sp>
        <p:nvSpPr>
          <p:cNvPr id="1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>
              <a:defRPr kumimoji="0" sz="1600">
                <a:solidFill>
                  <a:srgbClr val="8CADAE">
                    <a:shade val="75000"/>
                  </a:srgbClr>
                </a:solidFill>
                <a:latin typeface="Candara" pitchFamily="34" charset="0"/>
                <a:ea typeface="新細明體" pitchFamily="18" charset="-12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7A4888B-F29C-4EDE-AD5C-7CACF738F2D8}" type="slidenum">
              <a:rPr lang="zh-TW" alt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3237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zh-TW" smtClean="0">
              <a:solidFill>
                <a:prstClr val="black"/>
              </a:solidFill>
            </a:endParaRPr>
          </a:p>
        </p:txBody>
      </p:sp>
      <p:sp>
        <p:nvSpPr>
          <p:cNvPr id="3" name="矩形 2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zh-TW" smtClean="0">
              <a:solidFill>
                <a:prstClr val="black"/>
              </a:solidFill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zh-TW" smtClean="0">
              <a:solidFill>
                <a:prstClr val="black"/>
              </a:solidFill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zh-TW" smtClean="0">
              <a:solidFill>
                <a:prstClr val="black"/>
              </a:solidFill>
            </a:endParaRP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ndara" pitchFamily="34" charset="0"/>
              <a:ea typeface="新細明體" pitchFamily="18" charset="-120"/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Candara" pitchFamily="34" charset="0"/>
              <a:ea typeface="新細明體" pitchFamily="18" charset="-120"/>
            </a:endParaRPr>
          </a:p>
        </p:txBody>
      </p:sp>
      <p:pic>
        <p:nvPicPr>
          <p:cNvPr id="8" name="Picture 2" descr="N:\ppt\內頁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>
              <a:defRPr kumimoji="0" sz="1400">
                <a:solidFill>
                  <a:srgbClr val="FFFFFF"/>
                </a:solidFill>
                <a:latin typeface="Candara" pitchFamily="34" charset="0"/>
                <a:ea typeface="新細明體" pitchFamily="18" charset="-12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1BF565E-D0F2-419A-B1C2-2C00B7508901}" type="datetimeFigureOut">
              <a:rPr lang="zh-TW" alt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2017/9/14</a:t>
            </a:fld>
            <a:endParaRPr lang="zh-TW" altLang="en-US"/>
          </a:p>
        </p:txBody>
      </p:sp>
      <p:sp>
        <p:nvSpPr>
          <p:cNvPr id="10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>
              <a:defRPr kumimoji="0" sz="1200">
                <a:solidFill>
                  <a:srgbClr val="FFFFFF"/>
                </a:solidFill>
                <a:latin typeface="Candara" pitchFamily="34" charset="0"/>
                <a:ea typeface="新細明體" pitchFamily="18" charset="-12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/>
          </a:p>
        </p:txBody>
      </p:sp>
      <p:sp>
        <p:nvSpPr>
          <p:cNvPr id="11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>
              <a:defRPr kumimoji="0" sz="1600">
                <a:solidFill>
                  <a:srgbClr val="FFFFFF"/>
                </a:solidFill>
                <a:latin typeface="Candara" pitchFamily="34" charset="0"/>
                <a:ea typeface="新細明體" pitchFamily="18" charset="-12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E9AA1AA-50E2-4EE9-95A9-A1FBB3097486}" type="slidenum">
              <a:rPr lang="zh-TW" alt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29026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ndara" pitchFamily="34" charset="0"/>
              <a:ea typeface="新細明體" pitchFamily="18" charset="-120"/>
            </a:endParaRP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zh-TW" smtClean="0">
              <a:solidFill>
                <a:prstClr val="black"/>
              </a:solidFill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zh-TW" smtClean="0">
              <a:solidFill>
                <a:prstClr val="black"/>
              </a:solidFill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zh-TW" smtClean="0">
              <a:solidFill>
                <a:prstClr val="black"/>
              </a:solidFill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zh-TW" smtClean="0">
              <a:solidFill>
                <a:prstClr val="black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Candara" pitchFamily="34" charset="0"/>
              <a:ea typeface="新細明體" pitchFamily="18" charset="-120"/>
            </a:endParaRPr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ndara" pitchFamily="34" charset="0"/>
              <a:ea typeface="新細明體" pitchFamily="18" charset="-12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ndara" pitchFamily="34" charset="0"/>
              <a:ea typeface="新細明體" pitchFamily="18" charset="-120"/>
            </a:endParaRPr>
          </a:p>
        </p:txBody>
      </p:sp>
      <p:pic>
        <p:nvPicPr>
          <p:cNvPr id="16" name="Picture 2" descr="N:\ppt\內頁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0" name="內容版面配置區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7" name="投影片編號版面配置區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>
              <a:defRPr kumimoji="0" sz="1600">
                <a:solidFill>
                  <a:srgbClr val="8CADAE">
                    <a:shade val="75000"/>
                  </a:srgbClr>
                </a:solidFill>
                <a:latin typeface="Candara" pitchFamily="34" charset="0"/>
                <a:ea typeface="新細明體" pitchFamily="18" charset="-12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CD52ACC-B9D0-40FD-B094-878038EAC2AE}" type="slidenum">
              <a:rPr lang="zh-TW" alt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TW" altLang="en-US"/>
          </a:p>
        </p:txBody>
      </p:sp>
      <p:sp>
        <p:nvSpPr>
          <p:cNvPr id="18" name="日期版面配置區 4"/>
          <p:cNvSpPr>
            <a:spLocks noGrp="1"/>
          </p:cNvSpPr>
          <p:nvPr>
            <p:ph type="dt" sz="half" idx="11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>
              <a:defRPr kumimoji="0" sz="1400">
                <a:solidFill>
                  <a:srgbClr val="FFFFFF"/>
                </a:solidFill>
                <a:latin typeface="Candara" pitchFamily="34" charset="0"/>
                <a:ea typeface="新細明體" pitchFamily="18" charset="-12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DCB12D6-046B-4E15-83E5-7E9C65C5F739}" type="datetimeFigureOut">
              <a:rPr lang="zh-TW" alt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2017/9/14</a:t>
            </a:fld>
            <a:endParaRPr lang="zh-TW" altLang="en-US"/>
          </a:p>
        </p:txBody>
      </p:sp>
      <p:sp>
        <p:nvSpPr>
          <p:cNvPr id="19" name="頁尾版面配置區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  <a:prstGeom prst="rect">
            <a:avLst/>
          </a:prstGeom>
        </p:spPr>
        <p:txBody>
          <a:bodyPr vert="horz"/>
          <a:lstStyle>
            <a:lvl1pPr>
              <a:defRPr kumimoji="0" sz="1200">
                <a:solidFill>
                  <a:srgbClr val="FFFFFF"/>
                </a:solidFill>
                <a:latin typeface="Candara" pitchFamily="34" charset="0"/>
                <a:ea typeface="新細明體" pitchFamily="18" charset="-12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18219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線接點 4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ndara" pitchFamily="34" charset="0"/>
              <a:ea typeface="新細明體" pitchFamily="18" charset="-120"/>
            </a:endParaRP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zh-TW" smtClean="0">
              <a:solidFill>
                <a:prstClr val="black"/>
              </a:solidFill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zh-TW" smtClean="0">
              <a:solidFill>
                <a:prstClr val="black"/>
              </a:solidFill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zh-TW" smtClean="0">
              <a:solidFill>
                <a:prstClr val="black"/>
              </a:solidFill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zh-TW" smtClean="0">
              <a:solidFill>
                <a:prstClr val="black"/>
              </a:solidFill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ndara" pitchFamily="34" charset="0"/>
              <a:ea typeface="新細明體" pitchFamily="18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Candara" pitchFamily="34" charset="0"/>
              <a:ea typeface="新細明體" pitchFamily="18" charset="-12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ndara" pitchFamily="34" charset="0"/>
              <a:ea typeface="新細明體" pitchFamily="18" charset="-120"/>
            </a:endParaRPr>
          </a:p>
        </p:txBody>
      </p:sp>
      <p:pic>
        <p:nvPicPr>
          <p:cNvPr id="16" name="Picture 2" descr="N:\ppt\首頁3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7" name="投影片編號版面配置區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>
              <a:defRPr kumimoji="0" sz="1600">
                <a:solidFill>
                  <a:srgbClr val="8CADAE">
                    <a:shade val="75000"/>
                  </a:srgbClr>
                </a:solidFill>
                <a:latin typeface="Candara" pitchFamily="34" charset="0"/>
                <a:ea typeface="新細明體" pitchFamily="18" charset="-12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B16CF0D-8B67-40E9-B575-A258F1E50C3E}" type="slidenum">
              <a:rPr lang="zh-TW" alt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TW" altLang="en-US" dirty="0"/>
          </a:p>
        </p:txBody>
      </p:sp>
      <p:sp>
        <p:nvSpPr>
          <p:cNvPr id="18" name="日期版面配置區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>
              <a:defRPr kumimoji="0" sz="1400">
                <a:solidFill>
                  <a:srgbClr val="FFFFFF"/>
                </a:solidFill>
                <a:latin typeface="Candara" pitchFamily="34" charset="0"/>
                <a:ea typeface="新細明體" pitchFamily="18" charset="-12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22D3A88-1CB1-488D-BCBF-FBC27F2820C7}" type="datetimeFigureOut">
              <a:rPr lang="zh-TW" alt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2017/9/14</a:t>
            </a:fld>
            <a:endParaRPr lang="zh-TW" altLang="en-US"/>
          </a:p>
        </p:txBody>
      </p:sp>
      <p:sp>
        <p:nvSpPr>
          <p:cNvPr id="19" name="頁尾版面配置區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  <a:prstGeom prst="rect">
            <a:avLst/>
          </a:prstGeom>
        </p:spPr>
        <p:txBody>
          <a:bodyPr vert="horz"/>
          <a:lstStyle>
            <a:lvl1pPr>
              <a:defRPr kumimoji="0" sz="1200">
                <a:solidFill>
                  <a:srgbClr val="FFFFFF"/>
                </a:solidFill>
                <a:latin typeface="Candara" pitchFamily="34" charset="0"/>
                <a:ea typeface="新細明體" pitchFamily="18" charset="-12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3380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zh-TW" smtClean="0">
              <a:solidFill>
                <a:prstClr val="black"/>
              </a:solidFill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zh-TW" smtClean="0">
              <a:solidFill>
                <a:prstClr val="black"/>
              </a:solidFill>
            </a:endParaRP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zh-TW" smtClean="0">
              <a:solidFill>
                <a:prstClr val="black"/>
              </a:solidFill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zh-TW" smtClean="0">
              <a:solidFill>
                <a:prstClr val="black"/>
              </a:solidFill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ndara" pitchFamily="34" charset="0"/>
              <a:ea typeface="新細明體" pitchFamily="18" charset="-120"/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Candara" pitchFamily="34" charset="0"/>
              <a:ea typeface="新細明體" pitchFamily="18" charset="-120"/>
            </a:endParaRPr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ndara" pitchFamily="34" charset="0"/>
              <a:ea typeface="新細明體" pitchFamily="18" charset="-120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N:\ppt\內頁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7938"/>
            <a:ext cx="9139237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>
              <a:defRPr kumimoji="0" sz="1400">
                <a:solidFill>
                  <a:srgbClr val="FFFFFF"/>
                </a:solidFill>
                <a:latin typeface="Candara" pitchFamily="34" charset="0"/>
                <a:ea typeface="新細明體" pitchFamily="18" charset="-12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105059C-71F4-4EEE-ABA9-CFE8D4E7F523}" type="datetimeFigureOut">
              <a:rPr lang="zh-TW" alt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2017/9/14</a:t>
            </a:fld>
            <a:endParaRPr lang="zh-TW" altLang="en-US"/>
          </a:p>
        </p:txBody>
      </p:sp>
      <p:sp>
        <p:nvSpPr>
          <p:cNvPr id="1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>
              <a:defRPr kumimoji="0" sz="1200">
                <a:solidFill>
                  <a:srgbClr val="FFFFFF"/>
                </a:solidFill>
                <a:latin typeface="Candara" pitchFamily="34" charset="0"/>
                <a:ea typeface="新細明體" pitchFamily="18" charset="-12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/>
          </a:p>
        </p:txBody>
      </p:sp>
      <p:sp>
        <p:nvSpPr>
          <p:cNvPr id="1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>
              <a:defRPr kumimoji="0" sz="1600">
                <a:solidFill>
                  <a:srgbClr val="8CADAE">
                    <a:shade val="75000"/>
                  </a:srgbClr>
                </a:solidFill>
                <a:latin typeface="Candara" pitchFamily="34" charset="0"/>
                <a:ea typeface="新細明體" pitchFamily="18" charset="-12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9F00C50-7A4F-4E2D-BD26-F05745D52905}" type="slidenum">
              <a:rPr lang="zh-TW" alt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7370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zh-TW" smtClean="0">
              <a:solidFill>
                <a:prstClr val="black"/>
              </a:solidFill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zh-TW" smtClean="0">
              <a:solidFill>
                <a:prstClr val="black"/>
              </a:solidFill>
            </a:endParaRP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zh-TW" smtClean="0">
              <a:solidFill>
                <a:prstClr val="black"/>
              </a:solidFill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pitchFamily="34" charset="0"/>
                <a:ea typeface="新細明體" pitchFamily="18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zh-TW" smtClean="0">
              <a:solidFill>
                <a:prstClr val="black"/>
              </a:solidFill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ndara" pitchFamily="34" charset="0"/>
              <a:ea typeface="新細明體" pitchFamily="18" charset="-120"/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Candara" pitchFamily="34" charset="0"/>
              <a:ea typeface="新細明體" pitchFamily="18" charset="-120"/>
            </a:endParaRPr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ndara" pitchFamily="34" charset="0"/>
              <a:ea typeface="新細明體" pitchFamily="18" charset="-120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N:\ppt\內頁直式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4" name="投影片編號版面配置區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>
              <a:defRPr kumimoji="0" sz="1600">
                <a:solidFill>
                  <a:srgbClr val="8CADAE">
                    <a:shade val="75000"/>
                  </a:srgbClr>
                </a:solidFill>
                <a:latin typeface="Candara" pitchFamily="34" charset="0"/>
                <a:ea typeface="新細明體" pitchFamily="18" charset="-12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9F55437-E205-4D6D-96BB-CBAB74C249AB}" type="slidenum">
              <a:rPr lang="zh-TW" alt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TW" altLang="en-US"/>
          </a:p>
        </p:txBody>
      </p:sp>
      <p:sp>
        <p:nvSpPr>
          <p:cNvPr id="15" name="日期版面配置區 3"/>
          <p:cNvSpPr>
            <a:spLocks noGrp="1"/>
          </p:cNvSpPr>
          <p:nvPr>
            <p:ph type="dt" sz="half" idx="11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>
              <a:defRPr kumimoji="0" sz="1400">
                <a:solidFill>
                  <a:srgbClr val="FFFFFF"/>
                </a:solidFill>
                <a:latin typeface="Candara" pitchFamily="34" charset="0"/>
                <a:ea typeface="新細明體" pitchFamily="18" charset="-12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D6B907C-82B1-4BB3-ACAD-BE6B282733EA}" type="datetimeFigureOut">
              <a:rPr lang="zh-TW" alt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2017/9/14</a:t>
            </a:fld>
            <a:endParaRPr lang="zh-TW" altLang="en-US"/>
          </a:p>
        </p:txBody>
      </p:sp>
      <p:sp>
        <p:nvSpPr>
          <p:cNvPr id="16" name="頁尾版面配置區 4"/>
          <p:cNvSpPr>
            <a:spLocks noGrp="1"/>
          </p:cNvSpPr>
          <p:nvPr>
            <p:ph type="ftr" sz="quarter" idx="12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>
              <a:defRPr kumimoji="0" sz="1200">
                <a:solidFill>
                  <a:srgbClr val="FFFFFF"/>
                </a:solidFill>
                <a:latin typeface="Candara" pitchFamily="34" charset="0"/>
                <a:ea typeface="新細明體" pitchFamily="18" charset="-12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798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標題版面配置區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altLang="zh-TW" smtClean="0"/>
          </a:p>
        </p:txBody>
      </p:sp>
      <p:sp>
        <p:nvSpPr>
          <p:cNvPr id="2051" name="文字版面配置區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3887989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4009" r:id="rId12"/>
    <p:sldLayoutId id="2147484010" r:id="rId13"/>
    <p:sldLayoutId id="2147484022" r:id="rId14"/>
    <p:sldLayoutId id="2147483997" r:id="rId15"/>
    <p:sldLayoutId id="2147484049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Arial" charset="0"/>
          <a:ea typeface="微軟正黑體" pitchFamily="34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Arial" charset="0"/>
          <a:ea typeface="微軟正黑體" pitchFamily="34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Arial" charset="0"/>
          <a:ea typeface="微軟正黑體" pitchFamily="34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Arial" charset="0"/>
          <a:ea typeface="微軟正黑體" pitchFamily="34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  <a:ea typeface="微軟正黑體" pitchFamily="34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  <a:ea typeface="微軟正黑體" pitchFamily="34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  <a:ea typeface="微軟正黑體" pitchFamily="34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  <a:ea typeface="微軟正黑體" pitchFamily="34" charset="-12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Arial" charset="0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Arial" charset="0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1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audio" Target="file:///C:\Users\user\Desktop\&#38634;&#33457;.mp3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5148064" y="1412776"/>
            <a:ext cx="3672408" cy="1656184"/>
          </a:xfrm>
          <a:prstGeom prst="rect">
            <a:avLst/>
          </a:prstGeom>
          <a:solidFill>
            <a:srgbClr val="FEFFF7"/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12000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11674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" t="2651" r="16016" b="14706"/>
          <a:stretch/>
        </p:blipFill>
        <p:spPr bwMode="auto">
          <a:xfrm>
            <a:off x="2713216" y="2636912"/>
            <a:ext cx="5646400" cy="3545679"/>
          </a:xfrm>
          <a:prstGeom prst="rect">
            <a:avLst/>
          </a:prstGeom>
          <a:noFill/>
          <a:ln w="101600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字方塊 4"/>
          <p:cNvSpPr txBox="1">
            <a:spLocks noChangeArrowheads="1"/>
          </p:cNvSpPr>
          <p:nvPr/>
        </p:nvSpPr>
        <p:spPr bwMode="auto">
          <a:xfrm>
            <a:off x="218208" y="280555"/>
            <a:ext cx="9394351" cy="2118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lnSpc>
                <a:spcPts val="79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7200" dirty="0">
                <a:solidFill>
                  <a:srgbClr val="FF0000"/>
                </a:solidFill>
                <a:latin typeface="華康隸書體W7"/>
                <a:ea typeface="文鼎粗行楷" pitchFamily="49" charset="-120"/>
              </a:rPr>
              <a:t> </a:t>
            </a:r>
            <a:r>
              <a:rPr kumimoji="1" lang="zh-TW" altLang="en-US" sz="4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歡 </a:t>
            </a:r>
            <a:r>
              <a:rPr kumimoji="1" lang="zh-TW" altLang="en-US" sz="4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迎 蒞 </a:t>
            </a:r>
            <a:r>
              <a:rPr kumimoji="1" lang="zh-TW" altLang="en-US" sz="4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臨</a:t>
            </a:r>
            <a:endParaRPr kumimoji="1" lang="en-US" altLang="zh-TW" sz="4800" dirty="0">
              <a:solidFill>
                <a:srgbClr val="0070C0"/>
              </a:solidFill>
              <a:latin typeface="華康隸書體W7"/>
              <a:ea typeface="文鼎粗行楷" pitchFamily="49" charset="-120"/>
            </a:endParaRPr>
          </a:p>
          <a:p>
            <a:pPr defTabSz="914400" fontAlgn="base">
              <a:lnSpc>
                <a:spcPts val="79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4000" dirty="0">
                <a:ln>
                  <a:solidFill>
                    <a:srgbClr val="C0504D">
                      <a:lumMod val="75000"/>
                    </a:srgbClr>
                  </a:solidFill>
                  <a:bevel/>
                </a:ln>
                <a:solidFill>
                  <a:srgbClr val="7030A0"/>
                </a:solidFill>
                <a:latin typeface="華康隸書體W7" pitchFamily="65" charset="-120"/>
                <a:ea typeface="文鼎粗隸" pitchFamily="49" charset="-120"/>
              </a:rPr>
              <a:t>   </a:t>
            </a:r>
            <a:r>
              <a:rPr kumimoji="1" lang="en-US" altLang="zh-TW" sz="4800" b="1" dirty="0" smtClean="0">
                <a:ln>
                  <a:solidFill>
                    <a:srgbClr val="C0504D">
                      <a:lumMod val="75000"/>
                    </a:srgbClr>
                  </a:solidFill>
                  <a:bevel/>
                </a:ln>
                <a:solidFill>
                  <a:srgbClr val="CC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106</a:t>
            </a:r>
            <a:r>
              <a:rPr kumimoji="1" lang="zh-TW" altLang="en-US" sz="4800" b="1" dirty="0" smtClean="0">
                <a:ln>
                  <a:solidFill>
                    <a:srgbClr val="C0504D">
                      <a:lumMod val="75000"/>
                    </a:srgbClr>
                  </a:solidFill>
                  <a:bevel/>
                </a:ln>
                <a:solidFill>
                  <a:srgbClr val="CC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學年度班級家長座談會</a:t>
            </a:r>
          </a:p>
        </p:txBody>
      </p:sp>
    </p:spTree>
    <p:extLst>
      <p:ext uri="{BB962C8B-B14F-4D97-AF65-F5344CB8AC3E}">
        <p14:creationId xmlns:p14="http://schemas.microsoft.com/office/powerpoint/2010/main" val="88097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標題 2"/>
          <p:cNvSpPr>
            <a:spLocks noGrp="1"/>
          </p:cNvSpPr>
          <p:nvPr>
            <p:ph type="title"/>
          </p:nvPr>
        </p:nvSpPr>
        <p:spPr>
          <a:xfrm>
            <a:off x="676599" y="482782"/>
            <a:ext cx="6480720" cy="668338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chemeClr val="tx1"/>
                </a:solidFill>
              </a:rPr>
              <a:t>東興國小教學與課程方向</a:t>
            </a:r>
            <a:br>
              <a:rPr lang="zh-TW" altLang="en-US" dirty="0" smtClean="0">
                <a:solidFill>
                  <a:schemeClr val="tx1"/>
                </a:solidFill>
              </a:rPr>
            </a:br>
            <a:endParaRPr lang="zh-TW" altLang="en-US" dirty="0" smtClean="0">
              <a:solidFill>
                <a:schemeClr val="tx1"/>
              </a:solidFill>
            </a:endParaRPr>
          </a:p>
        </p:txBody>
      </p:sp>
      <p:sp>
        <p:nvSpPr>
          <p:cNvPr id="140291" name="矩形 5"/>
          <p:cNvSpPr>
            <a:spLocks noChangeArrowheads="1"/>
          </p:cNvSpPr>
          <p:nvPr/>
        </p:nvSpPr>
        <p:spPr bwMode="auto">
          <a:xfrm>
            <a:off x="2689225" y="468313"/>
            <a:ext cx="35433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30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TW" altLang="en-US" sz="3600" smtClean="0">
                <a:solidFill>
                  <a:srgbClr val="C00000"/>
                </a:solidFill>
                <a:latin typeface="標楷體" pitchFamily="65" charset="-120"/>
              </a:rPr>
              <a:t>  </a:t>
            </a:r>
            <a:endParaRPr kumimoji="1" lang="zh-TW" altLang="en-US" sz="3600" u="sng" smtClean="0">
              <a:solidFill>
                <a:srgbClr val="C00000"/>
              </a:solidFill>
              <a:latin typeface="標楷體" pitchFamily="65" charset="-120"/>
            </a:endParaRPr>
          </a:p>
        </p:txBody>
      </p:sp>
      <p:sp>
        <p:nvSpPr>
          <p:cNvPr id="140292" name="矩形 3"/>
          <p:cNvSpPr>
            <a:spLocks noChangeArrowheads="1"/>
          </p:cNvSpPr>
          <p:nvPr/>
        </p:nvSpPr>
        <p:spPr bwMode="auto">
          <a:xfrm>
            <a:off x="366286" y="2348880"/>
            <a:ext cx="8366891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30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</a:pPr>
            <a:r>
              <a:rPr kumimoji="1" lang="zh-TW" altLang="zh-TW" sz="2800" dirty="0" smtClean="0">
                <a:solidFill>
                  <a:srgbClr val="000000"/>
                </a:solidFill>
                <a:latin typeface="標楷體" pitchFamily="65" charset="-120"/>
              </a:rPr>
              <a:t>培育孩童具備適應未來的</a:t>
            </a:r>
            <a:endParaRPr kumimoji="1" lang="en-US" altLang="zh-TW" sz="2800" dirty="0" smtClean="0">
              <a:solidFill>
                <a:srgbClr val="000000"/>
              </a:solidFill>
              <a:latin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en-US" altLang="zh-TW" sz="2800" dirty="0" smtClean="0">
                <a:solidFill>
                  <a:srgbClr val="000000"/>
                </a:solidFill>
                <a:latin typeface="標楷體" pitchFamily="65" charset="-120"/>
              </a:rPr>
              <a:t> 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標楷體" pitchFamily="65" charset="-120"/>
              </a:rPr>
              <a:t>「</a:t>
            </a:r>
            <a:r>
              <a:rPr kumimoji="1" lang="zh-TW" altLang="zh-TW" sz="2800" b="1" dirty="0" smtClean="0">
                <a:solidFill>
                  <a:srgbClr val="FF0000"/>
                </a:solidFill>
                <a:latin typeface="標楷體" pitchFamily="65" charset="-120"/>
              </a:rPr>
              <a:t>生存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標楷體" pitchFamily="65" charset="-120"/>
              </a:rPr>
              <a:t>」和「</a:t>
            </a:r>
            <a:r>
              <a:rPr kumimoji="1" lang="zh-TW" altLang="zh-TW" sz="2800" b="1" dirty="0" smtClean="0">
                <a:solidFill>
                  <a:srgbClr val="FF0000"/>
                </a:solidFill>
                <a:latin typeface="標楷體" pitchFamily="65" charset="-120"/>
              </a:rPr>
              <a:t>生活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標楷體" pitchFamily="65" charset="-120"/>
              </a:rPr>
              <a:t>」能力</a:t>
            </a:r>
            <a:endParaRPr kumimoji="1" lang="en-US" altLang="zh-TW" sz="2800" dirty="0" smtClean="0">
              <a:solidFill>
                <a:srgbClr val="000000"/>
              </a:solidFill>
              <a:latin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en-US" altLang="zh-TW" sz="2800" dirty="0" smtClean="0">
              <a:solidFill>
                <a:srgbClr val="C00000"/>
              </a:solidFill>
              <a:latin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</a:pPr>
            <a:r>
              <a:rPr kumimoji="1" lang="zh-TW" altLang="zh-TW" sz="2800" dirty="0" smtClean="0">
                <a:solidFill>
                  <a:srgbClr val="000000"/>
                </a:solidFill>
                <a:latin typeface="標楷體" pitchFamily="65" charset="-120"/>
              </a:rPr>
              <a:t>經由系統課程和緊密的師生互動培養</a:t>
            </a:r>
            <a:r>
              <a:rPr kumimoji="1" lang="zh-TW" altLang="en-US" sz="2800" dirty="0">
                <a:solidFill>
                  <a:srgbClr val="000000"/>
                </a:solidFill>
                <a:latin typeface="標楷體" pitchFamily="65" charset="-120"/>
              </a:rPr>
              <a:t>學生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標楷體" pitchFamily="65" charset="-120"/>
              </a:rPr>
              <a:t>基本知能。</a:t>
            </a:r>
            <a:endParaRPr kumimoji="1" lang="en-US" altLang="zh-TW" sz="2800" dirty="0" smtClean="0">
              <a:solidFill>
                <a:srgbClr val="000000"/>
              </a:solidFill>
              <a:latin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en-US" altLang="zh-TW" sz="2800" dirty="0" smtClean="0">
              <a:solidFill>
                <a:srgbClr val="C00000"/>
              </a:solidFill>
              <a:latin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</a:pPr>
            <a:r>
              <a:rPr kumimoji="1" lang="zh-TW" altLang="zh-TW" sz="2800" dirty="0" smtClean="0">
                <a:solidFill>
                  <a:srgbClr val="000000"/>
                </a:solidFill>
                <a:latin typeface="標楷體" pitchFamily="65" charset="-120"/>
              </a:rPr>
              <a:t>掌握時代需求，與時俱進，給予孩童得當的教育</a:t>
            </a:r>
            <a:endParaRPr kumimoji="1" lang="en-US" altLang="zh-TW" sz="2800" dirty="0" smtClean="0">
              <a:solidFill>
                <a:srgbClr val="000000"/>
              </a:solidFill>
              <a:latin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TW" altLang="en-US" sz="2800" dirty="0" smtClean="0">
                <a:solidFill>
                  <a:srgbClr val="0070C0"/>
                </a:solidFill>
                <a:latin typeface="標楷體" pitchFamily="65" charset="-120"/>
              </a:rPr>
              <a:t>   </a:t>
            </a:r>
            <a:r>
              <a:rPr kumimoji="1" lang="zh-TW" altLang="en-US" sz="2800" b="1" dirty="0" smtClean="0">
                <a:solidFill>
                  <a:srgbClr val="FF0000"/>
                </a:solidFill>
                <a:latin typeface="標楷體" pitchFamily="65" charset="-120"/>
              </a:rPr>
              <a:t>能力本位、圓融品格、適性發展、未來導向</a:t>
            </a:r>
            <a:endParaRPr kumimoji="1" lang="zh-TW" altLang="zh-TW" sz="2800" b="1" dirty="0" smtClean="0">
              <a:solidFill>
                <a:srgbClr val="FF0000"/>
              </a:solidFill>
              <a:latin typeface="標楷體" pitchFamily="65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828" y="1412776"/>
            <a:ext cx="2723868" cy="204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609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zh-TW" altLang="zh-TW" sz="2800" b="1" dirty="0" smtClean="0"/>
              <a:t>兒童圖像指引課程實踐</a:t>
            </a:r>
            <a:endParaRPr lang="zh-TW" altLang="en-US" sz="2800" dirty="0" smtClean="0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75" y="1595438"/>
            <a:ext cx="584835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矩形 4"/>
          <p:cNvSpPr>
            <a:spLocks noChangeArrowheads="1"/>
          </p:cNvSpPr>
          <p:nvPr/>
        </p:nvSpPr>
        <p:spPr bwMode="auto">
          <a:xfrm>
            <a:off x="6372225" y="260350"/>
            <a:ext cx="1338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30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b="1">
                <a:solidFill>
                  <a:prstClr val="white"/>
                </a:solidFill>
                <a:ea typeface="新細明體" pitchFamily="18" charset="-120"/>
              </a:rPr>
              <a:t>生存與生活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1" y="4116388"/>
            <a:ext cx="15303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92650"/>
            <a:ext cx="1576387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81" y="5145088"/>
            <a:ext cx="19446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6570">
            <a:off x="493721" y="1871956"/>
            <a:ext cx="16637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4471">
            <a:off x="123285" y="2588794"/>
            <a:ext cx="1443037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9116">
            <a:off x="337576" y="3136899"/>
            <a:ext cx="13414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9" y="1672635"/>
            <a:ext cx="1512168" cy="799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3" y="2420889"/>
            <a:ext cx="2431102" cy="442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2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867" y="3043973"/>
            <a:ext cx="16573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3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790" y="3888324"/>
            <a:ext cx="1558222" cy="570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4" name="Picture 1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286250"/>
            <a:ext cx="1579563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5" name="Picture 1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400">
            <a:off x="6969125" y="4737100"/>
            <a:ext cx="149860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7" name="Picture 1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3381">
            <a:off x="5969045" y="5326240"/>
            <a:ext cx="117951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8" name="Picture 2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968375"/>
            <a:ext cx="180022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6" name="Picture 1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2316">
            <a:off x="6653307" y="5070475"/>
            <a:ext cx="114617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5110163"/>
            <a:ext cx="136683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728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2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2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2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2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2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2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2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東興國際課程理念</a:t>
            </a:r>
          </a:p>
        </p:txBody>
      </p:sp>
      <p:graphicFrame>
        <p:nvGraphicFramePr>
          <p:cNvPr id="4" name="資料庫圖表 3"/>
          <p:cNvGraphicFramePr/>
          <p:nvPr/>
        </p:nvGraphicFramePr>
        <p:xfrm>
          <a:off x="1259632" y="1556792"/>
          <a:ext cx="669674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316" name="Picture 4" descr="cut_stv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8840">
            <a:off x="608013" y="1419225"/>
            <a:ext cx="3313112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35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標題 1"/>
          <p:cNvSpPr>
            <a:spLocks noGrp="1"/>
          </p:cNvSpPr>
          <p:nvPr>
            <p:ph type="title"/>
          </p:nvPr>
        </p:nvSpPr>
        <p:spPr>
          <a:xfrm>
            <a:off x="611188" y="333375"/>
            <a:ext cx="8153400" cy="990600"/>
          </a:xfrm>
        </p:spPr>
        <p:txBody>
          <a:bodyPr/>
          <a:lstStyle/>
          <a:p>
            <a:r>
              <a:rPr lang="zh-TW" altLang="en-US" smtClean="0"/>
              <a:t>閱讀與寫作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249238" y="1628775"/>
            <a:ext cx="5473700" cy="3744913"/>
          </a:xfrm>
        </p:spPr>
        <p:txBody>
          <a:bodyPr/>
          <a:lstStyle/>
          <a:p>
            <a:pPr algn="just">
              <a:defRPr/>
            </a:pPr>
            <a:r>
              <a:rPr lang="zh-TW" altLang="en-US" dirty="0" smtClean="0"/>
              <a:t>鼓勵閱讀</a:t>
            </a:r>
            <a:endParaRPr lang="en-US" altLang="zh-TW" dirty="0"/>
          </a:p>
          <a:p>
            <a:pPr marL="0" indent="0" algn="just">
              <a:buFont typeface="Wingdings" pitchFamily="2" charset="2"/>
              <a:buNone/>
              <a:defRPr/>
            </a:pPr>
            <a:r>
              <a:rPr lang="zh-TW" altLang="en-US" sz="2400" dirty="0" smtClean="0"/>
              <a:t>       本學期鼓勵閱讀制度將進行變革，精神是開放學生選擇適合自己的方式進行閱讀認證，可以由以下擇一進行</a:t>
            </a:r>
            <a:r>
              <a:rPr lang="en-US" altLang="zh-TW" sz="2400" dirty="0">
                <a:latin typeface="新細明體"/>
                <a:ea typeface="新細明體"/>
              </a:rPr>
              <a:t>：</a:t>
            </a:r>
            <a:endParaRPr lang="en-US" altLang="zh-TW" sz="2400" dirty="0" smtClean="0"/>
          </a:p>
          <a:p>
            <a:pPr marL="560388" indent="-514350" algn="just">
              <a:lnSpc>
                <a:spcPct val="150000"/>
              </a:lnSpc>
              <a:buFont typeface="+mj-lt"/>
              <a:buAutoNum type="arabicPeriod"/>
              <a:defRPr/>
            </a:pPr>
            <a:r>
              <a:rPr lang="zh-TW" altLang="en-US" sz="2400" dirty="0" smtClean="0"/>
              <a:t>紀錄本數</a:t>
            </a:r>
            <a:r>
              <a:rPr lang="en-US" altLang="zh-TW" sz="2400" dirty="0" smtClean="0"/>
              <a:t>-【</a:t>
            </a:r>
            <a:r>
              <a:rPr lang="zh-TW" altLang="en-US" sz="2400" dirty="0" smtClean="0"/>
              <a:t>閱讀書架</a:t>
            </a:r>
            <a:r>
              <a:rPr lang="en-US" altLang="zh-TW" sz="2400" dirty="0" smtClean="0"/>
              <a:t>30】</a:t>
            </a:r>
            <a:r>
              <a:rPr lang="zh-TW" altLang="en-US" sz="2400" dirty="0" smtClean="0"/>
              <a:t>、</a:t>
            </a:r>
            <a:endParaRPr lang="en-US" altLang="zh-TW" sz="2400" dirty="0" smtClean="0"/>
          </a:p>
          <a:p>
            <a:pPr marL="560388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zh-TW" altLang="en-US" sz="2400" dirty="0" smtClean="0"/>
              <a:t>累計閱讀時間</a:t>
            </a:r>
            <a:r>
              <a:rPr lang="en-US" altLang="zh-TW" sz="2400" dirty="0" smtClean="0"/>
              <a:t>-【</a:t>
            </a:r>
            <a:r>
              <a:rPr lang="zh-TW" altLang="en-US" sz="2400" dirty="0" smtClean="0"/>
              <a:t>東興閱讀撲滿</a:t>
            </a:r>
            <a:r>
              <a:rPr lang="en-US" altLang="zh-TW" sz="2400" dirty="0" smtClean="0"/>
              <a:t>】</a:t>
            </a:r>
          </a:p>
          <a:p>
            <a:pPr marL="560388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zh-TW" altLang="en-US" sz="2400" dirty="0" smtClean="0"/>
              <a:t>有限閱讀類別限制</a:t>
            </a:r>
            <a:r>
              <a:rPr lang="en-US" altLang="zh-TW" sz="2400" dirty="0" smtClean="0"/>
              <a:t>-【</a:t>
            </a:r>
            <a:r>
              <a:rPr lang="zh-TW" altLang="en-US" sz="2400" dirty="0" smtClean="0"/>
              <a:t>閱讀挑戰</a:t>
            </a:r>
            <a:r>
              <a:rPr lang="en-US" altLang="zh-TW" sz="2400" dirty="0" smtClean="0"/>
              <a:t>30】</a:t>
            </a:r>
          </a:p>
          <a:p>
            <a:pPr marL="46038" indent="0" algn="just">
              <a:buFont typeface="Wingdings" pitchFamily="2" charset="2"/>
              <a:buNone/>
              <a:defRPr/>
            </a:pPr>
            <a:r>
              <a:rPr lang="zh-TW" altLang="en-US" sz="2400" dirty="0" smtClean="0"/>
              <a:t>       </a:t>
            </a:r>
            <a:endParaRPr lang="en-US" altLang="zh-TW" sz="2400" dirty="0"/>
          </a:p>
        </p:txBody>
      </p:sp>
      <p:pic>
        <p:nvPicPr>
          <p:cNvPr id="56324" name="Picture 3" descr="\\163.19.96.7\dxes-data\105教師專區\三年級\第二學期閱讀推廣草案\圖1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75" y="2276475"/>
            <a:ext cx="441483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95288" y="5516563"/>
            <a:ext cx="7756525" cy="11398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400" dirty="0">
                <a:solidFill>
                  <a:prstClr val="black"/>
                </a:solidFill>
                <a:latin typeface="微軟正黑體"/>
              </a:rPr>
              <a:t>      再加上重視閱讀後的產出，鼓勵孩子參與相關語文活動的理念，進行集點的獎勵計劃。</a:t>
            </a:r>
            <a:endParaRPr kumimoji="1" lang="en-US" altLang="zh-TW" sz="2400" dirty="0">
              <a:solidFill>
                <a:prstClr val="black"/>
              </a:solidFill>
              <a:latin typeface="微軟正黑體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dirty="0">
              <a:solidFill>
                <a:prstClr val="black"/>
              </a:solidFill>
              <a:latin typeface="Arial" charset="0"/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9021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標題 1"/>
          <p:cNvSpPr>
            <a:spLocks noGrp="1"/>
          </p:cNvSpPr>
          <p:nvPr>
            <p:ph type="title"/>
          </p:nvPr>
        </p:nvSpPr>
        <p:spPr>
          <a:xfrm>
            <a:off x="611188" y="269875"/>
            <a:ext cx="8153400" cy="990600"/>
          </a:xfrm>
        </p:spPr>
        <p:txBody>
          <a:bodyPr/>
          <a:lstStyle/>
          <a:p>
            <a:r>
              <a:rPr lang="zh-TW" altLang="en-US" smtClean="0"/>
              <a:t>閱讀與寫作</a:t>
            </a: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539750" y="1484313"/>
            <a:ext cx="8153400" cy="4495800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7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buClr>
                <a:srgbClr val="DD8047"/>
              </a:buClr>
              <a:defRPr/>
            </a:pPr>
            <a:r>
              <a:rPr lang="zh-TW" altLang="en-US" dirty="0" smtClean="0">
                <a:solidFill>
                  <a:prstClr val="black"/>
                </a:solidFill>
              </a:rPr>
              <a:t>鼓勵寫作</a:t>
            </a:r>
            <a:endParaRPr lang="en-US" altLang="zh-TW" dirty="0" smtClean="0">
              <a:solidFill>
                <a:prstClr val="black"/>
              </a:solidFill>
            </a:endParaRPr>
          </a:p>
          <a:p>
            <a:pPr marL="1109662" lvl="2" indent="-514350" defTabSz="914400">
              <a:buClr>
                <a:srgbClr val="DD8047"/>
              </a:buClr>
              <a:buFont typeface="+mj-lt"/>
              <a:buAutoNum type="arabicPeriod"/>
              <a:defRPr/>
            </a:pPr>
            <a:r>
              <a:rPr lang="zh-TW" altLang="en-US" dirty="0" smtClean="0">
                <a:solidFill>
                  <a:prstClr val="black"/>
                </a:solidFill>
              </a:rPr>
              <a:t>鼓勵多元</a:t>
            </a:r>
            <a:r>
              <a:rPr lang="zh-TW" altLang="en-US" dirty="0">
                <a:solidFill>
                  <a:prstClr val="black"/>
                </a:solidFill>
              </a:rPr>
              <a:t>閱讀回饋</a:t>
            </a:r>
            <a:r>
              <a:rPr lang="en-US" altLang="zh-TW" dirty="0" smtClean="0">
                <a:solidFill>
                  <a:prstClr val="black"/>
                </a:solidFill>
              </a:rPr>
              <a:t>Reading report</a:t>
            </a:r>
            <a:r>
              <a:rPr lang="zh-TW" altLang="en-US" dirty="0" smtClean="0">
                <a:solidFill>
                  <a:prstClr val="black"/>
                </a:solidFill>
              </a:rPr>
              <a:t>寫作</a:t>
            </a:r>
            <a:endParaRPr lang="en-US" altLang="zh-TW" dirty="0" smtClean="0">
              <a:solidFill>
                <a:prstClr val="black"/>
              </a:solidFill>
            </a:endParaRPr>
          </a:p>
          <a:p>
            <a:pPr marL="1109662" lvl="2" indent="-514350" defTabSz="914400">
              <a:buClr>
                <a:srgbClr val="DD8047"/>
              </a:buClr>
              <a:buFont typeface="+mj-lt"/>
              <a:buAutoNum type="arabicPeriod"/>
              <a:defRPr/>
            </a:pPr>
            <a:r>
              <a:rPr lang="zh-TW" altLang="en-US" dirty="0">
                <a:solidFill>
                  <a:prstClr val="black"/>
                </a:solidFill>
              </a:rPr>
              <a:t>定期</a:t>
            </a:r>
            <a:r>
              <a:rPr lang="zh-TW" altLang="en-US" dirty="0" smtClean="0">
                <a:solidFill>
                  <a:prstClr val="black"/>
                </a:solidFill>
              </a:rPr>
              <a:t>徵選優良作品</a:t>
            </a:r>
            <a:endParaRPr lang="en-US" altLang="zh-TW" dirty="0" smtClean="0">
              <a:solidFill>
                <a:prstClr val="black"/>
              </a:solidFill>
            </a:endParaRPr>
          </a:p>
          <a:p>
            <a:pPr marL="1109662" lvl="2" indent="-514350" defTabSz="914400">
              <a:buClr>
                <a:srgbClr val="DD8047"/>
              </a:buClr>
              <a:buFont typeface="+mj-lt"/>
              <a:buAutoNum type="arabicPeriod"/>
              <a:defRPr/>
            </a:pPr>
            <a:r>
              <a:rPr lang="zh-TW" altLang="en-US" dirty="0">
                <a:solidFill>
                  <a:prstClr val="black"/>
                </a:solidFill>
              </a:rPr>
              <a:t>主題</a:t>
            </a:r>
            <a:r>
              <a:rPr lang="zh-TW" altLang="en-US" dirty="0" smtClean="0">
                <a:solidFill>
                  <a:prstClr val="black"/>
                </a:solidFill>
              </a:rPr>
              <a:t>書展徵稿活動</a:t>
            </a:r>
            <a:endParaRPr lang="en-US" altLang="zh-TW" dirty="0" smtClean="0">
              <a:solidFill>
                <a:prstClr val="black"/>
              </a:solidFill>
            </a:endParaRPr>
          </a:p>
          <a:p>
            <a:pPr marL="1109662" lvl="2" indent="-514350" defTabSz="914400">
              <a:buClr>
                <a:srgbClr val="DD8047"/>
              </a:buClr>
              <a:buFont typeface="+mj-lt"/>
              <a:buAutoNum type="arabicPeriod"/>
              <a:defRPr/>
            </a:pPr>
            <a:r>
              <a:rPr lang="zh-TW" altLang="en-US" dirty="0" smtClean="0">
                <a:solidFill>
                  <a:prstClr val="black"/>
                </a:solidFill>
              </a:rPr>
              <a:t>班級優良作品展示與獎勵</a:t>
            </a:r>
            <a:endParaRPr lang="en-US" altLang="zh-TW" dirty="0" smtClean="0">
              <a:solidFill>
                <a:prstClr val="black"/>
              </a:solidFill>
            </a:endParaRPr>
          </a:p>
          <a:p>
            <a:pPr marL="1109662" lvl="2" indent="-514350" defTabSz="914400">
              <a:buClr>
                <a:srgbClr val="DD8047"/>
              </a:buClr>
              <a:buFont typeface="+mj-lt"/>
              <a:buAutoNum type="arabicPeriod"/>
              <a:defRPr/>
            </a:pPr>
            <a:endParaRPr lang="en-US" altLang="zh-TW" dirty="0">
              <a:solidFill>
                <a:prstClr val="black"/>
              </a:solidFill>
            </a:endParaRPr>
          </a:p>
          <a:p>
            <a:pPr marL="514350" indent="-514350" defTabSz="914400">
              <a:buClr>
                <a:srgbClr val="DD8047"/>
              </a:buClr>
              <a:defRPr/>
            </a:pPr>
            <a:r>
              <a:rPr lang="zh-TW" altLang="en-US" dirty="0" smtClean="0">
                <a:solidFill>
                  <a:prstClr val="black"/>
                </a:solidFill>
              </a:rPr>
              <a:t>班級推動閱讀與寫作措施</a:t>
            </a:r>
            <a:endParaRPr lang="en-US" altLang="zh-TW" dirty="0" smtClean="0">
              <a:solidFill>
                <a:prstClr val="black"/>
              </a:solidFill>
            </a:endParaRPr>
          </a:p>
          <a:p>
            <a:pPr marL="595312" lvl="2" indent="0" defTabSz="914400">
              <a:buClr>
                <a:srgbClr val="DD8047"/>
              </a:buClr>
              <a:buFont typeface="Wingdings" pitchFamily="2" charset="2"/>
              <a:buNone/>
              <a:defRPr/>
            </a:pPr>
            <a:endParaRPr lang="en-US" altLang="zh-TW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29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tx1"/>
                </a:solidFill>
              </a:rPr>
              <a:t>國際交流課程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91456" y="1215082"/>
            <a:ext cx="7772400" cy="4572000"/>
          </a:xfrm>
        </p:spPr>
        <p:txBody>
          <a:bodyPr/>
          <a:lstStyle/>
          <a:p>
            <a:r>
              <a:rPr lang="zh-TW" altLang="en-US" dirty="0" smtClean="0"/>
              <a:t>國際交流與學習探究力</a:t>
            </a:r>
            <a:r>
              <a:rPr lang="zh-TW" altLang="en-US" dirty="0"/>
              <a:t>提升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15" y="4079053"/>
            <a:ext cx="4075720" cy="24173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013176"/>
            <a:ext cx="1762125" cy="154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675" y="2020901"/>
            <a:ext cx="4496092" cy="27442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19" y="1836191"/>
            <a:ext cx="3840056" cy="23617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614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東興低年級英語</a:t>
            </a:r>
            <a:r>
              <a:rPr lang="zh-TW" altLang="en-US" dirty="0"/>
              <a:t>活動說明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1625" y="987425"/>
            <a:ext cx="8385175" cy="5032375"/>
          </a:xfrm>
        </p:spPr>
        <p:txBody>
          <a:bodyPr/>
          <a:lstStyle/>
          <a:p>
            <a:r>
              <a:rPr lang="zh-TW" altLang="en-US" sz="2400" dirty="0" smtClean="0"/>
              <a:t>英語唱跳活動</a:t>
            </a:r>
            <a:r>
              <a:rPr lang="en-US" altLang="zh-TW" sz="2400" dirty="0" smtClean="0"/>
              <a:t>(</a:t>
            </a:r>
            <a:r>
              <a:rPr lang="zh-TW" altLang="en-US" sz="2400" dirty="0" smtClean="0"/>
              <a:t>融入課程，下周發歌詞貼在聯絡簿</a:t>
            </a:r>
            <a:r>
              <a:rPr lang="en-US" altLang="zh-TW" sz="2400" dirty="0" smtClean="0"/>
              <a:t>)</a:t>
            </a:r>
          </a:p>
          <a:p>
            <a:r>
              <a:rPr lang="zh-TW" altLang="en-US" sz="2400" dirty="0"/>
              <a:t>英語節慶</a:t>
            </a:r>
            <a:r>
              <a:rPr lang="zh-TW" altLang="en-US" sz="2400" dirty="0" smtClean="0"/>
              <a:t>活動</a:t>
            </a:r>
            <a:r>
              <a:rPr lang="en-US" altLang="zh-TW" sz="2400" dirty="0" smtClean="0"/>
              <a:t>(</a:t>
            </a:r>
            <a:r>
              <a:rPr lang="zh-TW" altLang="en-US" sz="2400" dirty="0"/>
              <a:t>聖誕節、復活節</a:t>
            </a:r>
            <a:r>
              <a:rPr lang="en-US" altLang="zh-TW" sz="2400" dirty="0" smtClean="0"/>
              <a:t>)</a:t>
            </a:r>
          </a:p>
          <a:p>
            <a:r>
              <a:rPr lang="zh-TW" altLang="en-US" sz="2400" dirty="0"/>
              <a:t>晨光時間</a:t>
            </a:r>
            <a:r>
              <a:rPr lang="zh-TW" altLang="zh-TW" sz="2400" dirty="0"/>
              <a:t>外師說故事</a:t>
            </a:r>
            <a:endParaRPr lang="en-US" altLang="zh-TW" sz="2400" dirty="0"/>
          </a:p>
          <a:p>
            <a:r>
              <a:rPr lang="zh-TW" altLang="en-US" sz="1800" dirty="0" smtClean="0"/>
              <a:t>本校英語教學網頁</a:t>
            </a:r>
            <a:endParaRPr lang="en-US" altLang="zh-TW" sz="1800" dirty="0" smtClean="0"/>
          </a:p>
          <a:p>
            <a:pPr marL="0" indent="0">
              <a:buNone/>
            </a:pPr>
            <a:r>
              <a:rPr lang="zh-TW" altLang="en-US" sz="1800" dirty="0" smtClean="0"/>
              <a:t>    有檔案可複製網址</a:t>
            </a:r>
            <a:endParaRPr lang="en-US" altLang="zh-TW" sz="180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t="18386" r="7945" b="4608"/>
          <a:stretch/>
        </p:blipFill>
        <p:spPr bwMode="auto">
          <a:xfrm>
            <a:off x="301624" y="3002383"/>
            <a:ext cx="8604443" cy="3721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圓角矩形圖說文字 5"/>
          <p:cNvSpPr/>
          <p:nvPr/>
        </p:nvSpPr>
        <p:spPr>
          <a:xfrm>
            <a:off x="3496235" y="2197634"/>
            <a:ext cx="2827725" cy="804749"/>
          </a:xfrm>
          <a:prstGeom prst="wedgeRoundRectCallout">
            <a:avLst>
              <a:gd name="adj1" fmla="val -45328"/>
              <a:gd name="adj2" fmla="val 193709"/>
              <a:gd name="adj3" fmla="val 16667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2313F9"/>
                </a:solidFill>
              </a:rPr>
              <a:t>可掃描</a:t>
            </a:r>
            <a:r>
              <a:rPr lang="en-US" altLang="zh-TW" dirty="0" err="1" smtClean="0">
                <a:solidFill>
                  <a:srgbClr val="2313F9"/>
                </a:solidFill>
              </a:rPr>
              <a:t>QR</a:t>
            </a:r>
            <a:r>
              <a:rPr lang="en-US" altLang="zh-TW" dirty="0" smtClean="0">
                <a:solidFill>
                  <a:srgbClr val="2313F9"/>
                </a:solidFill>
              </a:rPr>
              <a:t> CODE</a:t>
            </a:r>
            <a:r>
              <a:rPr lang="zh-TW" altLang="en-US" dirty="0" smtClean="0">
                <a:solidFill>
                  <a:srgbClr val="2313F9"/>
                </a:solidFill>
              </a:rPr>
              <a:t>或複製連結至</a:t>
            </a:r>
            <a:r>
              <a:rPr lang="en-US" altLang="zh-TW" dirty="0" err="1" smtClean="0">
                <a:solidFill>
                  <a:srgbClr val="2313F9"/>
                </a:solidFill>
              </a:rPr>
              <a:t>Youtube</a:t>
            </a:r>
            <a:r>
              <a:rPr lang="zh-TW" altLang="en-US" dirty="0" smtClean="0">
                <a:solidFill>
                  <a:srgbClr val="2313F9"/>
                </a:solidFill>
              </a:rPr>
              <a:t>看影片</a:t>
            </a:r>
            <a:endParaRPr lang="zh-TW" altLang="en-US" dirty="0">
              <a:solidFill>
                <a:srgbClr val="2313F9"/>
              </a:solidFill>
            </a:endParaRPr>
          </a:p>
        </p:txBody>
      </p:sp>
      <p:sp>
        <p:nvSpPr>
          <p:cNvPr id="8" name="圓角矩形圖說文字 7"/>
          <p:cNvSpPr/>
          <p:nvPr/>
        </p:nvSpPr>
        <p:spPr>
          <a:xfrm>
            <a:off x="6476361" y="1836484"/>
            <a:ext cx="2429706" cy="763523"/>
          </a:xfrm>
          <a:prstGeom prst="wedgeRoundRectCallout">
            <a:avLst>
              <a:gd name="adj1" fmla="val -7751"/>
              <a:gd name="adj2" fmla="val 223309"/>
              <a:gd name="adj3" fmla="val 16667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2313F9"/>
                </a:solidFill>
              </a:rPr>
              <a:t>教師</a:t>
            </a:r>
            <a:r>
              <a:rPr lang="zh-TW" altLang="en-US" dirty="0">
                <a:solidFill>
                  <a:srgbClr val="2313F9"/>
                </a:solidFill>
              </a:rPr>
              <a:t>教完歌曲請家長檢核時，會寫聯絡</a:t>
            </a:r>
            <a:r>
              <a:rPr lang="zh-TW" altLang="en-US" dirty="0" smtClean="0">
                <a:solidFill>
                  <a:srgbClr val="2313F9"/>
                </a:solidFill>
              </a:rPr>
              <a:t>簿</a:t>
            </a:r>
            <a:endParaRPr lang="zh-TW" altLang="en-US" dirty="0">
              <a:solidFill>
                <a:srgbClr val="2313F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4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東興中年級英語活動說明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中外師協同教學</a:t>
            </a:r>
            <a:r>
              <a:rPr lang="en-US" altLang="zh-TW" dirty="0" smtClean="0"/>
              <a:t>(407)</a:t>
            </a:r>
            <a:endParaRPr lang="en-US" altLang="zh-TW" dirty="0" smtClean="0"/>
          </a:p>
          <a:p>
            <a:r>
              <a:rPr lang="en-US" altLang="zh-TW" dirty="0" smtClean="0"/>
              <a:t>12/1</a:t>
            </a:r>
            <a:r>
              <a:rPr lang="zh-TW" altLang="en-US" dirty="0" smtClean="0"/>
              <a:t>晨光</a:t>
            </a:r>
            <a:r>
              <a:rPr lang="zh-TW" altLang="en-US" dirty="0"/>
              <a:t>時間</a:t>
            </a:r>
            <a:r>
              <a:rPr lang="zh-TW" altLang="zh-TW" dirty="0"/>
              <a:t>外師說故事</a:t>
            </a:r>
            <a:endParaRPr lang="en-US" altLang="zh-TW" dirty="0"/>
          </a:p>
          <a:p>
            <a:r>
              <a:rPr lang="zh-TW" altLang="en-US" dirty="0"/>
              <a:t>晨光英語閱讀</a:t>
            </a:r>
            <a:endParaRPr lang="en-US" altLang="zh-TW" dirty="0"/>
          </a:p>
          <a:p>
            <a:r>
              <a:rPr lang="zh-TW" altLang="en-US" dirty="0"/>
              <a:t>英語閱讀融入課程</a:t>
            </a:r>
            <a:endParaRPr lang="en-US" altLang="zh-TW" dirty="0"/>
          </a:p>
          <a:p>
            <a:r>
              <a:rPr lang="zh-TW" altLang="en-US" dirty="0"/>
              <a:t>校內英語朗讀比賽</a:t>
            </a:r>
            <a:endParaRPr lang="en-US" altLang="zh-TW" dirty="0"/>
          </a:p>
          <a:p>
            <a:r>
              <a:rPr lang="zh-TW" altLang="en-US" dirty="0" smtClean="0"/>
              <a:t>英語</a:t>
            </a:r>
            <a:r>
              <a:rPr lang="zh-TW" altLang="en-US" dirty="0"/>
              <a:t>節慶</a:t>
            </a:r>
            <a:r>
              <a:rPr lang="zh-TW" altLang="en-US" dirty="0" smtClean="0"/>
              <a:t>活動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en-US" altLang="zh-TW" dirty="0" smtClean="0"/>
              <a:t>(</a:t>
            </a:r>
            <a:r>
              <a:rPr lang="zh-TW" altLang="en-US" dirty="0" smtClean="0"/>
              <a:t>聖誕節、復活節</a:t>
            </a:r>
            <a:r>
              <a:rPr lang="en-US" altLang="zh-TW" dirty="0" smtClean="0"/>
              <a:t>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6847" y="3705958"/>
            <a:ext cx="4575649" cy="28661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221" y="1547691"/>
            <a:ext cx="3198950" cy="22581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058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/>
          <a:lstStyle/>
          <a:p>
            <a:r>
              <a:rPr lang="zh-TW" altLang="en-US" dirty="0" smtClean="0"/>
              <a:t>東興高年級英語活動說明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4525963"/>
          </a:xfrm>
        </p:spPr>
        <p:txBody>
          <a:bodyPr/>
          <a:lstStyle/>
          <a:p>
            <a:r>
              <a:rPr lang="zh-TW" altLang="en-US" sz="2800" dirty="0" smtClean="0"/>
              <a:t>彈性</a:t>
            </a:r>
            <a:r>
              <a:rPr lang="zh-TW" altLang="en-US" sz="2800" dirty="0"/>
              <a:t>英語</a:t>
            </a:r>
            <a:r>
              <a:rPr lang="zh-TW" altLang="en-US" sz="2800" dirty="0" smtClean="0"/>
              <a:t>課程</a:t>
            </a:r>
            <a:r>
              <a:rPr lang="en-US" altLang="zh-TW" sz="2800" dirty="0" smtClean="0"/>
              <a:t>---</a:t>
            </a:r>
            <a:r>
              <a:rPr lang="zh-TW" altLang="en-US" sz="2800" dirty="0" smtClean="0"/>
              <a:t>學生展能分組活動</a:t>
            </a:r>
            <a:endParaRPr lang="en-US" altLang="zh-TW" sz="2800" dirty="0" smtClean="0"/>
          </a:p>
          <a:p>
            <a:r>
              <a:rPr lang="zh-TW" altLang="en-US" sz="2800" dirty="0"/>
              <a:t>晨光時間</a:t>
            </a:r>
            <a:r>
              <a:rPr lang="zh-TW" altLang="zh-TW" sz="2800" dirty="0"/>
              <a:t>外師說</a:t>
            </a:r>
            <a:r>
              <a:rPr lang="zh-TW" altLang="zh-TW" sz="2800" dirty="0" smtClean="0"/>
              <a:t>故事</a:t>
            </a:r>
            <a:endParaRPr lang="en-US" altLang="zh-TW" sz="2800" dirty="0" smtClean="0"/>
          </a:p>
          <a:p>
            <a:r>
              <a:rPr lang="zh-TW" altLang="en-US" sz="2800" dirty="0" smtClean="0"/>
              <a:t>晨光英語閱讀</a:t>
            </a:r>
            <a:endParaRPr lang="en-US" altLang="zh-TW" sz="2800" dirty="0" smtClean="0"/>
          </a:p>
          <a:p>
            <a:r>
              <a:rPr lang="zh-TW" altLang="en-US" sz="2800" dirty="0"/>
              <a:t>英語閱讀</a:t>
            </a:r>
            <a:r>
              <a:rPr lang="zh-TW" altLang="en-US" sz="2800" dirty="0" smtClean="0"/>
              <a:t>融入課程</a:t>
            </a:r>
            <a:endParaRPr lang="en-US" altLang="zh-TW" sz="2800" dirty="0" smtClean="0"/>
          </a:p>
          <a:p>
            <a:r>
              <a:rPr lang="zh-TW" altLang="en-US" sz="2800" dirty="0" smtClean="0"/>
              <a:t>校內英語朗讀比賽</a:t>
            </a:r>
            <a:endParaRPr lang="en-US" altLang="zh-TW" sz="2800" dirty="0" smtClean="0"/>
          </a:p>
          <a:p>
            <a:r>
              <a:rPr lang="zh-TW" altLang="en-US" sz="2800" dirty="0"/>
              <a:t>中外師協同</a:t>
            </a:r>
            <a:r>
              <a:rPr lang="zh-TW" altLang="en-US" sz="2800" dirty="0" smtClean="0"/>
              <a:t>上課</a:t>
            </a:r>
            <a:endParaRPr lang="en-US" altLang="zh-TW" sz="2800" dirty="0" smtClean="0"/>
          </a:p>
          <a:p>
            <a:r>
              <a:rPr lang="zh-TW" altLang="en-US" sz="2800" dirty="0" smtClean="0"/>
              <a:t>英語節慶活動</a:t>
            </a:r>
            <a:endParaRPr lang="en-US" altLang="zh-TW" sz="2800" dirty="0" smtClean="0"/>
          </a:p>
          <a:p>
            <a:r>
              <a:rPr lang="en-US" altLang="zh-TW" sz="2800" dirty="0"/>
              <a:t>(</a:t>
            </a:r>
            <a:r>
              <a:rPr lang="zh-TW" altLang="en-US" sz="2800" dirty="0"/>
              <a:t>聖誕節、復活節</a:t>
            </a:r>
            <a:r>
              <a:rPr lang="en-US" altLang="zh-TW" sz="2800" dirty="0"/>
              <a:t>)</a:t>
            </a:r>
            <a:endParaRPr lang="zh-TW" altLang="en-US" sz="2800" dirty="0"/>
          </a:p>
          <a:p>
            <a:pPr marL="0" indent="0">
              <a:buNone/>
            </a:pPr>
            <a:endParaRPr lang="zh-TW" altLang="en-US" sz="2800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88228" y="3899359"/>
            <a:ext cx="4836907" cy="26727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369" y="1782696"/>
            <a:ext cx="3133415" cy="2270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29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1" t="15261" r="52202" b="5897"/>
          <a:stretch/>
        </p:blipFill>
        <p:spPr bwMode="auto">
          <a:xfrm>
            <a:off x="1698170" y="106840"/>
            <a:ext cx="5719609" cy="667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340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5148064" y="1412776"/>
            <a:ext cx="3672408" cy="1656184"/>
          </a:xfrm>
          <a:prstGeom prst="rect">
            <a:avLst/>
          </a:prstGeom>
          <a:solidFill>
            <a:srgbClr val="FEFFF7"/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12000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145079" y="155888"/>
            <a:ext cx="5052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5400" dirty="0">
                <a:solidFill>
                  <a:srgbClr val="FF0000"/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東興國小歡迎您</a:t>
            </a:r>
            <a:r>
              <a:rPr kumimoji="1" lang="en-US" altLang="zh-TW" sz="5400" dirty="0">
                <a:solidFill>
                  <a:srgbClr val="FF0000"/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!</a:t>
            </a:r>
            <a:endParaRPr kumimoji="1" lang="zh-TW" altLang="en-US" sz="5400" dirty="0">
              <a:solidFill>
                <a:srgbClr val="FF0000"/>
              </a:solidFill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91" y="1079218"/>
            <a:ext cx="8194964" cy="577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147248" cy="1008112"/>
          </a:xfrm>
        </p:spPr>
        <p:txBody>
          <a:bodyPr>
            <a:noAutofit/>
          </a:bodyPr>
          <a:lstStyle/>
          <a:p>
            <a:r>
              <a:rPr lang="zh-TW" altLang="en-US" sz="2000" dirty="0" smtClean="0"/>
              <a:t>東興高年級</a:t>
            </a:r>
            <a:r>
              <a:rPr lang="en-US" altLang="zh-TW" sz="2000" dirty="0"/>
              <a:t/>
            </a:r>
            <a:br>
              <a:rPr lang="en-US" altLang="zh-TW" sz="2000" dirty="0"/>
            </a:br>
            <a:r>
              <a:rPr lang="zh-TW" altLang="en-US" sz="2000" b="1" dirty="0" smtClean="0">
                <a:solidFill>
                  <a:srgbClr val="FF0000"/>
                </a:solidFill>
              </a:rPr>
              <a:t>彈性英語時間</a:t>
            </a:r>
            <a:r>
              <a:rPr lang="en-US" altLang="zh-TW" sz="2000" b="1" dirty="0" smtClean="0"/>
              <a:t>---BIG BANG (</a:t>
            </a:r>
            <a:r>
              <a:rPr lang="zh-TW" altLang="en-US" sz="2000" b="1" dirty="0" smtClean="0"/>
              <a:t>潛能</a:t>
            </a:r>
            <a:r>
              <a:rPr lang="en-US" altLang="zh-TW" sz="2000" b="1" dirty="0" smtClean="0"/>
              <a:t>)</a:t>
            </a:r>
            <a:r>
              <a:rPr lang="zh-TW" altLang="en-US" sz="2000" b="1" dirty="0" smtClean="0"/>
              <a:t>大爆炸</a:t>
            </a:r>
            <a:r>
              <a:rPr lang="en-US" altLang="zh-TW" sz="2000" b="1" dirty="0" smtClean="0"/>
              <a:t/>
            </a:r>
            <a:br>
              <a:rPr lang="en-US" altLang="zh-TW" sz="2000" b="1" dirty="0" smtClean="0"/>
            </a:br>
            <a:r>
              <a:rPr lang="zh-TW" altLang="en-US" sz="2000" b="1" dirty="0" smtClean="0"/>
              <a:t>學生展能分組活動</a:t>
            </a:r>
            <a:br>
              <a:rPr lang="zh-TW" altLang="en-US" sz="2000" b="1" dirty="0" smtClean="0"/>
            </a:br>
            <a:endParaRPr lang="zh-TW" altLang="en-US" sz="2000" b="1" dirty="0"/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3531890012"/>
              </p:ext>
            </p:extLst>
          </p:nvPr>
        </p:nvGraphicFramePr>
        <p:xfrm>
          <a:off x="539552" y="1638092"/>
          <a:ext cx="813690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矩形 4"/>
          <p:cNvSpPr/>
          <p:nvPr/>
        </p:nvSpPr>
        <p:spPr>
          <a:xfrm>
            <a:off x="3752814" y="2132856"/>
            <a:ext cx="364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zh-TW" altLang="en-US" dirty="0" smtClean="0">
                <a:solidFill>
                  <a:prstClr val="black"/>
                </a:solidFill>
              </a:rPr>
              <a:t>由中外師協同上課，進行課本教學</a:t>
            </a:r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773220" y="4679615"/>
            <a:ext cx="3166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zh-TW" altLang="en-US" dirty="0" smtClean="0">
                <a:solidFill>
                  <a:prstClr val="black"/>
                </a:solidFill>
              </a:rPr>
              <a:t>應用英語學習</a:t>
            </a:r>
            <a:r>
              <a:rPr lang="en-US" altLang="zh-TW" dirty="0" smtClean="0">
                <a:solidFill>
                  <a:prstClr val="black"/>
                </a:solidFill>
              </a:rPr>
              <a:t>---</a:t>
            </a:r>
            <a:r>
              <a:rPr lang="zh-TW" altLang="en-US" dirty="0" smtClean="0">
                <a:solidFill>
                  <a:prstClr val="black"/>
                </a:solidFill>
              </a:rPr>
              <a:t>進行分組學習</a:t>
            </a:r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5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043608" y="1052736"/>
            <a:ext cx="6768752" cy="4536504"/>
          </a:xfrm>
        </p:spPr>
        <p:txBody>
          <a:bodyPr>
            <a:normAutofit/>
          </a:bodyPr>
          <a:lstStyle/>
          <a:p>
            <a:r>
              <a:rPr lang="zh-TW" altLang="en-US" sz="2200" dirty="0"/>
              <a:t>對於</a:t>
            </a:r>
            <a:r>
              <a:rPr lang="zh-TW" altLang="en-US" sz="2200" dirty="0">
                <a:solidFill>
                  <a:srgbClr val="FF0000"/>
                </a:solidFill>
              </a:rPr>
              <a:t>經學校核准給假者，得補行評量</a:t>
            </a:r>
            <a:r>
              <a:rPr lang="zh-TW" altLang="en-US" sz="2200" dirty="0"/>
              <a:t>，並於學期成績結算前完成。</a:t>
            </a:r>
            <a:r>
              <a:rPr lang="zh-TW" altLang="en-US" sz="2200" dirty="0">
                <a:solidFill>
                  <a:srgbClr val="FF0000"/>
                </a:solidFill>
              </a:rPr>
              <a:t>無故缺考者，不得再補行評量</a:t>
            </a:r>
            <a:r>
              <a:rPr lang="zh-TW" altLang="en-US" sz="2200" dirty="0"/>
              <a:t>，其成績以零分計算。補行評量成績依下列規定辦理：</a:t>
            </a:r>
            <a:endParaRPr lang="en-US" altLang="zh-TW" sz="2200" dirty="0" smtClean="0"/>
          </a:p>
          <a:p>
            <a:r>
              <a:rPr lang="en-US" altLang="zh-TW" sz="2200" dirty="0" smtClean="0"/>
              <a:t>(</a:t>
            </a:r>
            <a:r>
              <a:rPr lang="zh-TW" altLang="en-US" sz="2200" dirty="0"/>
              <a:t>一</a:t>
            </a:r>
            <a:r>
              <a:rPr lang="en-US" altLang="zh-TW" sz="2200" dirty="0"/>
              <a:t>)</a:t>
            </a:r>
            <a:r>
              <a:rPr lang="zh-TW" altLang="en-US" sz="2200" dirty="0"/>
              <a:t>因</a:t>
            </a:r>
            <a:r>
              <a:rPr lang="zh-TW" altLang="en-US" sz="2200" dirty="0">
                <a:solidFill>
                  <a:srgbClr val="FF0000"/>
                </a:solidFill>
              </a:rPr>
              <a:t>公假、喪假</a:t>
            </a:r>
            <a:r>
              <a:rPr lang="zh-TW" altLang="en-US" sz="2200" dirty="0"/>
              <a:t>或不可抗力事件缺考者，按</a:t>
            </a:r>
            <a:r>
              <a:rPr lang="zh-TW" altLang="en-US" sz="2200" dirty="0">
                <a:solidFill>
                  <a:srgbClr val="FF0000"/>
                </a:solidFill>
              </a:rPr>
              <a:t>實得分數</a:t>
            </a:r>
            <a:r>
              <a:rPr lang="zh-TW" altLang="en-US" sz="2200" dirty="0"/>
              <a:t>計算。</a:t>
            </a:r>
          </a:p>
          <a:p>
            <a:r>
              <a:rPr lang="en-US" altLang="zh-TW" sz="2200" dirty="0"/>
              <a:t>(</a:t>
            </a:r>
            <a:r>
              <a:rPr lang="zh-TW" altLang="en-US" sz="2200" dirty="0"/>
              <a:t>二</a:t>
            </a:r>
            <a:r>
              <a:rPr lang="en-US" altLang="zh-TW" sz="2200" dirty="0"/>
              <a:t>)</a:t>
            </a:r>
            <a:r>
              <a:rPr lang="zh-TW" altLang="en-US" sz="2200" dirty="0"/>
              <a:t>因</a:t>
            </a:r>
            <a:r>
              <a:rPr lang="zh-TW" altLang="en-US" sz="2200" dirty="0">
                <a:solidFill>
                  <a:srgbClr val="FF0000"/>
                </a:solidFill>
              </a:rPr>
              <a:t>病假</a:t>
            </a:r>
            <a:r>
              <a:rPr lang="zh-TW" altLang="en-US" sz="2200" dirty="0"/>
              <a:t>缺考者</a:t>
            </a:r>
            <a:r>
              <a:rPr lang="en-US" altLang="zh-TW" sz="2200" dirty="0" smtClean="0"/>
              <a:t>(</a:t>
            </a:r>
            <a:r>
              <a:rPr lang="zh-TW" altLang="en-US" sz="2200" dirty="0" smtClean="0"/>
              <a:t>不含法定</a:t>
            </a:r>
            <a:r>
              <a:rPr lang="zh-TW" altLang="en-US" sz="2200" dirty="0"/>
              <a:t>傳染病或政府公告重大疫情</a:t>
            </a:r>
            <a:r>
              <a:rPr lang="zh-TW" altLang="en-US" sz="2200" dirty="0" smtClean="0"/>
              <a:t>傳染病</a:t>
            </a:r>
            <a:r>
              <a:rPr lang="en-US" altLang="zh-TW" sz="2200" dirty="0" smtClean="0"/>
              <a:t>)</a:t>
            </a:r>
            <a:r>
              <a:rPr lang="zh-TW" altLang="en-US" sz="2200" dirty="0"/>
              <a:t>，其成績在六十分以下者，依實得分數計算；超過六十分者，其超過部分以百分之九十計算。</a:t>
            </a:r>
          </a:p>
          <a:p>
            <a:r>
              <a:rPr lang="en-US" altLang="zh-TW" sz="2200" dirty="0"/>
              <a:t>(</a:t>
            </a:r>
            <a:r>
              <a:rPr lang="zh-TW" altLang="en-US" sz="2200" dirty="0"/>
              <a:t>三</a:t>
            </a:r>
            <a:r>
              <a:rPr lang="en-US" altLang="zh-TW" sz="2200" dirty="0"/>
              <a:t>)</a:t>
            </a:r>
            <a:r>
              <a:rPr lang="zh-TW" altLang="en-US" sz="2200" dirty="0"/>
              <a:t>因</a:t>
            </a:r>
            <a:r>
              <a:rPr lang="zh-TW" altLang="en-US" sz="2200" dirty="0">
                <a:solidFill>
                  <a:srgbClr val="FF0000"/>
                </a:solidFill>
              </a:rPr>
              <a:t>事假</a:t>
            </a:r>
            <a:r>
              <a:rPr lang="zh-TW" altLang="en-US" sz="2200" dirty="0"/>
              <a:t>缺考者，其成績在六十分以下者，依實得分數計算；超過六十分者，其</a:t>
            </a:r>
            <a:r>
              <a:rPr lang="zh-TW" altLang="en-US" sz="2200" dirty="0" smtClean="0"/>
              <a:t>超過部分</a:t>
            </a:r>
            <a:r>
              <a:rPr lang="zh-TW" altLang="en-US" sz="2200" dirty="0"/>
              <a:t>以百分之八十計算。</a:t>
            </a:r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zh-TW" altLang="en-US" sz="3200" dirty="0" smtClean="0">
                <a:solidFill>
                  <a:schemeClr val="tx1"/>
                </a:solidFill>
              </a:rPr>
              <a:t>東興國小成績評量辦法摘要</a:t>
            </a:r>
            <a:endParaRPr lang="zh-TW" altLang="en-US" sz="3200" dirty="0">
              <a:solidFill>
                <a:schemeClr val="tx1"/>
              </a:solidFill>
            </a:endParaRPr>
          </a:p>
        </p:txBody>
      </p:sp>
      <p:sp>
        <p:nvSpPr>
          <p:cNvPr id="4" name="橢圓 3"/>
          <p:cNvSpPr/>
          <p:nvPr/>
        </p:nvSpPr>
        <p:spPr>
          <a:xfrm>
            <a:off x="5647928" y="4979144"/>
            <a:ext cx="3419872" cy="2132856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zh-TW" altLang="en-US" sz="3200" b="1" dirty="0" smtClean="0">
                <a:solidFill>
                  <a:prstClr val="black"/>
                </a:solidFill>
              </a:rPr>
              <a:t>學期中留意請假的時機</a:t>
            </a:r>
            <a:endParaRPr lang="zh-TW" altLang="en-US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03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5652120" y="4293096"/>
            <a:ext cx="3183160" cy="208823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zh-TW" altLang="en-US" sz="3600" b="1" dirty="0" smtClean="0">
                <a:solidFill>
                  <a:prstClr val="black"/>
                </a:solidFill>
              </a:rPr>
              <a:t>留意孩子使用網路的安全</a:t>
            </a:r>
            <a:endParaRPr lang="zh-TW" altLang="en-US" sz="3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08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5"/>
          <p:cNvSpPr txBox="1">
            <a:spLocks noChangeArrowheads="1"/>
          </p:cNvSpPr>
          <p:nvPr/>
        </p:nvSpPr>
        <p:spPr bwMode="auto">
          <a:xfrm>
            <a:off x="2195513" y="2179638"/>
            <a:ext cx="4679950" cy="101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j-cs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914400" eaLnBrk="1" hangingPunct="1">
              <a:defRPr/>
            </a:pPr>
            <a:r>
              <a:rPr kumimoji="0" lang="zh-TW" altLang="en-US" sz="60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學務</a:t>
            </a:r>
            <a:r>
              <a:rPr kumimoji="0" lang="zh-TW" altLang="en-US" sz="60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業務</a:t>
            </a:r>
            <a:endParaRPr kumimoji="0" lang="zh-TW" altLang="en-US" sz="6000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2084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08000" y="266700"/>
            <a:ext cx="436879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3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+mj-cs"/>
              </a:rPr>
              <a:t>培養良好生活習慣</a:t>
            </a:r>
            <a:endParaRPr kumimoji="1" lang="zh-TW" altLang="en-US" sz="33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  <a:cs typeface="+mj-cs"/>
            </a:endParaRPr>
          </a:p>
        </p:txBody>
      </p:sp>
      <p:graphicFrame>
        <p:nvGraphicFramePr>
          <p:cNvPr id="7" name="物件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225331"/>
              </p:ext>
            </p:extLst>
          </p:nvPr>
        </p:nvGraphicFramePr>
        <p:xfrm>
          <a:off x="241300" y="1397000"/>
          <a:ext cx="8763000" cy="438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文件" r:id="rId3" imgW="9958698" imgH="6897663" progId="Word.Document.12">
                  <p:embed/>
                </p:oleObj>
              </mc:Choice>
              <mc:Fallback>
                <p:oleObj name="文件" r:id="rId3" imgW="9958698" imgH="689766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1300" y="1397000"/>
                        <a:ext cx="8763000" cy="438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660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842963"/>
            <a:ext cx="5597525" cy="542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/>
          </p:cNvSpPr>
          <p:nvPr/>
        </p:nvSpPr>
        <p:spPr>
          <a:xfrm>
            <a:off x="-65088" y="720725"/>
            <a:ext cx="8840788" cy="727075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kumimoji="1" lang="zh-TW" altLang="en-US" b="1" dirty="0">
              <a:solidFill>
                <a:srgbClr val="646B86">
                  <a:lumMod val="50000"/>
                </a:srgb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6628" name="AutoShape 36"/>
          <p:cNvSpPr>
            <a:spLocks noChangeArrowheads="1"/>
          </p:cNvSpPr>
          <p:nvPr/>
        </p:nvSpPr>
        <p:spPr bwMode="auto">
          <a:xfrm>
            <a:off x="5940425" y="1012825"/>
            <a:ext cx="3095625" cy="4864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accent1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kumimoji="1" sz="27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kumimoji="1" sz="22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kumimoji="1" sz="20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24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說明：</a:t>
            </a:r>
            <a:endParaRPr lang="en-US" altLang="zh-TW" sz="2400" dirty="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TW" sz="24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24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上學</a:t>
            </a:r>
            <a:r>
              <a:rPr lang="en-US" altLang="zh-TW" sz="24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z="24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導護時間</a:t>
            </a:r>
            <a:endParaRPr lang="en-US" altLang="zh-TW" sz="2400" dirty="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TW" sz="24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    </a:t>
            </a:r>
            <a:r>
              <a:rPr lang="zh-TW" altLang="en-US" sz="24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sz="2400" dirty="0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7:20~7:45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TW" sz="2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南大門汽機車進</a:t>
            </a:r>
            <a:endParaRPr lang="en-US" altLang="zh-TW" sz="24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2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出口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，不開放通行。</a:t>
            </a:r>
            <a:endParaRPr lang="en-US" altLang="zh-TW" sz="24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TW" sz="24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24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請依規劃位置擺放</a:t>
            </a:r>
            <a:endParaRPr lang="en-US" altLang="zh-TW" sz="2400" dirty="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24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車輛 </a:t>
            </a:r>
            <a:r>
              <a:rPr lang="en-US" altLang="zh-TW" sz="24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4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    汽車</a:t>
            </a:r>
            <a:r>
              <a:rPr lang="en-US" altLang="zh-TW" sz="24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TW" sz="24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24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請由導護位置穿越</a:t>
            </a:r>
            <a:endParaRPr lang="en-US" altLang="zh-TW" sz="2400" dirty="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24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馬路。</a:t>
            </a:r>
            <a:endParaRPr lang="en-US" altLang="zh-TW" sz="2400" dirty="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TW" sz="24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sz="24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導護志工熱情招募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24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歡迎您的加入。</a:t>
            </a:r>
            <a:endParaRPr lang="en-US" altLang="zh-TW" sz="2400" dirty="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330325" y="4151313"/>
            <a:ext cx="865188" cy="358775"/>
          </a:xfrm>
          <a:prstGeom prst="rect">
            <a:avLst/>
          </a:prstGeom>
          <a:solidFill>
            <a:srgbClr val="F7F10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正門</a:t>
            </a:r>
          </a:p>
        </p:txBody>
      </p:sp>
      <p:sp>
        <p:nvSpPr>
          <p:cNvPr id="10" name="矩形 9"/>
          <p:cNvSpPr/>
          <p:nvPr/>
        </p:nvSpPr>
        <p:spPr>
          <a:xfrm>
            <a:off x="3922713" y="4221163"/>
            <a:ext cx="865187" cy="360362"/>
          </a:xfrm>
          <a:prstGeom prst="rect">
            <a:avLst/>
          </a:prstGeom>
          <a:solidFill>
            <a:srgbClr val="F7F10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側門</a:t>
            </a:r>
          </a:p>
        </p:txBody>
      </p:sp>
      <p:sp>
        <p:nvSpPr>
          <p:cNvPr id="11" name="矩形 10"/>
          <p:cNvSpPr/>
          <p:nvPr/>
        </p:nvSpPr>
        <p:spPr>
          <a:xfrm>
            <a:off x="2230438" y="1447800"/>
            <a:ext cx="1123950" cy="360363"/>
          </a:xfrm>
          <a:prstGeom prst="rect">
            <a:avLst/>
          </a:prstGeom>
          <a:solidFill>
            <a:srgbClr val="F7F10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南大門</a:t>
            </a:r>
          </a:p>
        </p:txBody>
      </p:sp>
      <p:sp>
        <p:nvSpPr>
          <p:cNvPr id="12" name="等於 11"/>
          <p:cNvSpPr/>
          <p:nvPr/>
        </p:nvSpPr>
        <p:spPr>
          <a:xfrm rot="16200000">
            <a:off x="7391400" y="3571875"/>
            <a:ext cx="133350" cy="876300"/>
          </a:xfrm>
          <a:prstGeom prst="mathEqua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prstClr val="black"/>
              </a:solidFill>
            </a:endParaRPr>
          </a:p>
        </p:txBody>
      </p:sp>
      <p:sp>
        <p:nvSpPr>
          <p:cNvPr id="13" name="心形 12"/>
          <p:cNvSpPr/>
          <p:nvPr/>
        </p:nvSpPr>
        <p:spPr>
          <a:xfrm>
            <a:off x="0" y="887413"/>
            <a:ext cx="1743075" cy="147955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b="1" dirty="0">
                <a:solidFill>
                  <a:prstClr val="white"/>
                </a:solidFill>
              </a:rPr>
              <a:t>安全停車步行入校</a:t>
            </a:r>
          </a:p>
        </p:txBody>
      </p:sp>
      <p:sp>
        <p:nvSpPr>
          <p:cNvPr id="2" name="矩形 1"/>
          <p:cNvSpPr/>
          <p:nvPr/>
        </p:nvSpPr>
        <p:spPr>
          <a:xfrm>
            <a:off x="4616450" y="5013325"/>
            <a:ext cx="171450" cy="28733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400" dirty="0">
                <a:solidFill>
                  <a:srgbClr val="C5D1D7">
                    <a:lumMod val="10000"/>
                  </a:srgbClr>
                </a:solidFill>
              </a:rPr>
              <a:t>機</a:t>
            </a:r>
          </a:p>
        </p:txBody>
      </p:sp>
      <p:sp>
        <p:nvSpPr>
          <p:cNvPr id="26635" name="標題 2"/>
          <p:cNvSpPr>
            <a:spLocks noGrp="1"/>
          </p:cNvSpPr>
          <p:nvPr>
            <p:ph type="title"/>
          </p:nvPr>
        </p:nvSpPr>
        <p:spPr>
          <a:xfrm>
            <a:off x="14288" y="149225"/>
            <a:ext cx="4629150" cy="758825"/>
          </a:xfrm>
        </p:spPr>
        <p:txBody>
          <a:bodyPr/>
          <a:lstStyle/>
          <a:p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上學家長接送動線</a:t>
            </a:r>
            <a:endParaRPr lang="zh-TW" altLang="en-US" b="1" dirty="0" smtClean="0">
              <a:solidFill>
                <a:schemeClr val="bg1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0446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881061"/>
            <a:ext cx="5257800" cy="5095875"/>
          </a:xfrm>
          <a:prstGeom prst="rect">
            <a:avLst/>
          </a:prstGeom>
        </p:spPr>
      </p:pic>
      <p:sp>
        <p:nvSpPr>
          <p:cNvPr id="27651" name="AutoShape 36"/>
          <p:cNvSpPr>
            <a:spLocks noChangeArrowheads="1"/>
          </p:cNvSpPr>
          <p:nvPr/>
        </p:nvSpPr>
        <p:spPr bwMode="auto">
          <a:xfrm>
            <a:off x="5508625" y="1012825"/>
            <a:ext cx="3384550" cy="4864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accent1"/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kumimoji="1" sz="27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kumimoji="1" sz="22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kumimoji="1" sz="20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TW" sz="240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TW" sz="240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240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說明：</a:t>
            </a:r>
            <a:endParaRPr lang="en-US" altLang="zh-TW" sz="240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TW" sz="240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240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放學</a:t>
            </a:r>
            <a:r>
              <a:rPr lang="en-US" altLang="zh-TW" sz="240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z="240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導護時間</a:t>
            </a:r>
            <a:endParaRPr lang="en-US" altLang="zh-TW" sz="240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240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       </a:t>
            </a:r>
            <a:r>
              <a:rPr lang="en-US" altLang="zh-TW" sz="240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12:40~12:55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TW" sz="240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       15:40~15:55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TW" sz="240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40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於圍牆邊接送區等候</a:t>
            </a:r>
            <a:endParaRPr lang="en-US" altLang="zh-TW" sz="240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TW" sz="240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240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請依規劃位置擺放。</a:t>
            </a:r>
            <a:endParaRPr lang="en-US" altLang="zh-TW" sz="240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240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車輛</a:t>
            </a:r>
            <a:r>
              <a:rPr lang="en-US" altLang="zh-TW" sz="240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40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  汽車  安親班</a:t>
            </a:r>
            <a:r>
              <a:rPr lang="en-US" altLang="zh-TW" sz="240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TW" sz="240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240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請由導護位置穿越</a:t>
            </a:r>
            <a:endParaRPr lang="en-US" altLang="zh-TW" sz="240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240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 馬路。</a:t>
            </a:r>
            <a:endParaRPr lang="en-US" altLang="zh-TW" sz="240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TW" sz="240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sz="240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雨天等候區會移至</a:t>
            </a:r>
            <a:r>
              <a:rPr lang="zh-TW" altLang="en-US" sz="2400" b="1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警</a:t>
            </a:r>
            <a:endParaRPr lang="en-US" altLang="zh-TW" sz="2400" b="1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2400" b="1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 衛室前</a:t>
            </a:r>
            <a:r>
              <a:rPr lang="zh-TW" altLang="en-US" sz="240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及</a:t>
            </a:r>
            <a:r>
              <a:rPr lang="zh-TW" altLang="en-US" sz="2400" b="1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親子廣場</a:t>
            </a:r>
            <a:r>
              <a:rPr lang="zh-TW" altLang="en-US" sz="240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TW" sz="240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6.</a:t>
            </a:r>
            <a:r>
              <a:rPr lang="zh-TW" altLang="en-US" sz="2400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導護志工熱情招募</a:t>
            </a:r>
            <a:r>
              <a:rPr lang="zh-TW" altLang="en-US" sz="240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TW" sz="240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TW" sz="240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7652" name="Rectangle 2"/>
          <p:cNvSpPr>
            <a:spLocks noGrp="1"/>
          </p:cNvSpPr>
          <p:nvPr>
            <p:ph type="title"/>
          </p:nvPr>
        </p:nvSpPr>
        <p:spPr>
          <a:xfrm>
            <a:off x="0" y="149225"/>
            <a:ext cx="4932363" cy="758825"/>
          </a:xfrm>
        </p:spPr>
        <p:txBody>
          <a:bodyPr/>
          <a:lstStyle/>
          <a:p>
            <a:r>
              <a:rPr lang="zh-TW" altLang="en-US" b="1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放學等候及接送動線</a:t>
            </a:r>
          </a:p>
        </p:txBody>
      </p:sp>
      <p:sp>
        <p:nvSpPr>
          <p:cNvPr id="14" name="矩形 13"/>
          <p:cNvSpPr/>
          <p:nvPr/>
        </p:nvSpPr>
        <p:spPr>
          <a:xfrm>
            <a:off x="819149" y="4089400"/>
            <a:ext cx="708819" cy="358775"/>
          </a:xfrm>
          <a:prstGeom prst="rect">
            <a:avLst/>
          </a:prstGeom>
          <a:solidFill>
            <a:srgbClr val="F7F10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正門</a:t>
            </a:r>
          </a:p>
        </p:txBody>
      </p:sp>
      <p:sp>
        <p:nvSpPr>
          <p:cNvPr id="15" name="矩形 14"/>
          <p:cNvSpPr/>
          <p:nvPr/>
        </p:nvSpPr>
        <p:spPr>
          <a:xfrm>
            <a:off x="3726656" y="4175124"/>
            <a:ext cx="673894" cy="358775"/>
          </a:xfrm>
          <a:prstGeom prst="rect">
            <a:avLst/>
          </a:prstGeom>
          <a:solidFill>
            <a:srgbClr val="F7F10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側門</a:t>
            </a:r>
          </a:p>
        </p:txBody>
      </p:sp>
      <p:sp>
        <p:nvSpPr>
          <p:cNvPr id="16" name="等於 15"/>
          <p:cNvSpPr/>
          <p:nvPr/>
        </p:nvSpPr>
        <p:spPr>
          <a:xfrm rot="16200000">
            <a:off x="6662738" y="3397250"/>
            <a:ext cx="66675" cy="504825"/>
          </a:xfrm>
          <a:prstGeom prst="mathEqua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prstClr val="black"/>
              </a:solidFill>
            </a:endParaRPr>
          </a:p>
        </p:txBody>
      </p:sp>
      <p:sp>
        <p:nvSpPr>
          <p:cNvPr id="17" name="書卷 (水平) 16"/>
          <p:cNvSpPr/>
          <p:nvPr/>
        </p:nvSpPr>
        <p:spPr>
          <a:xfrm>
            <a:off x="159543" y="693738"/>
            <a:ext cx="1368425" cy="1144587"/>
          </a:xfrm>
          <a:prstGeom prst="horizontalScrol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b="1" dirty="0">
                <a:solidFill>
                  <a:prstClr val="white"/>
                </a:solidFill>
              </a:rPr>
              <a:t>準時接送</a:t>
            </a:r>
            <a:endParaRPr kumimoji="1" lang="en-US" altLang="zh-TW" b="1" dirty="0">
              <a:solidFill>
                <a:prstClr val="white"/>
              </a:solidFill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b="1" dirty="0">
                <a:solidFill>
                  <a:prstClr val="white"/>
                </a:solidFill>
              </a:rPr>
              <a:t>快速通行</a:t>
            </a:r>
          </a:p>
        </p:txBody>
      </p:sp>
      <p:sp>
        <p:nvSpPr>
          <p:cNvPr id="18" name="橢圓 17"/>
          <p:cNvSpPr/>
          <p:nvPr/>
        </p:nvSpPr>
        <p:spPr>
          <a:xfrm>
            <a:off x="7596188" y="3598863"/>
            <a:ext cx="252412" cy="10001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9050">
            <a:solidFill>
              <a:srgbClr val="00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4241800" y="4754563"/>
            <a:ext cx="204788" cy="28733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400" dirty="0">
                <a:solidFill>
                  <a:prstClr val="black"/>
                </a:solidFill>
              </a:rPr>
              <a:t>機</a:t>
            </a:r>
          </a:p>
        </p:txBody>
      </p:sp>
    </p:spTree>
    <p:extLst>
      <p:ext uri="{BB962C8B-B14F-4D97-AF65-F5344CB8AC3E}">
        <p14:creationId xmlns:p14="http://schemas.microsoft.com/office/powerpoint/2010/main" val="191228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/>
          </p:cNvSpPr>
          <p:nvPr>
            <p:ph type="title" idx="4294967295"/>
          </p:nvPr>
        </p:nvSpPr>
        <p:spPr>
          <a:xfrm>
            <a:off x="14288" y="228600"/>
            <a:ext cx="3405187" cy="679450"/>
          </a:xfrm>
        </p:spPr>
        <p:txBody>
          <a:bodyPr/>
          <a:lstStyle/>
          <a:p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放學路隊</a:t>
            </a:r>
          </a:p>
        </p:txBody>
      </p:sp>
      <p:sp>
        <p:nvSpPr>
          <p:cNvPr id="4" name="Rectangle 3"/>
          <p:cNvSpPr txBox="1">
            <a:spLocks/>
          </p:cNvSpPr>
          <p:nvPr/>
        </p:nvSpPr>
        <p:spPr>
          <a:xfrm>
            <a:off x="107950" y="1052513"/>
            <a:ext cx="8928100" cy="504031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Aft>
                <a:spcPct val="0"/>
              </a:spcAft>
              <a:defRPr/>
            </a:pPr>
            <a:r>
              <a:rPr kumimoji="1" lang="zh-TW" altLang="en-US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放學路隊</a:t>
            </a:r>
            <a:r>
              <a:rPr kumimoji="1" lang="en-US" altLang="zh-TW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kumimoji="1" lang="zh-TW" altLang="zh-TW" sz="24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學校正門（第一路隊）：安親班</a:t>
            </a:r>
          </a:p>
          <a:p>
            <a:pPr fontAlgn="base">
              <a:spcAft>
                <a:spcPct val="0"/>
              </a:spcAft>
              <a:buFont typeface="Wingdings 2" pitchFamily="18" charset="2"/>
              <a:buNone/>
              <a:defRPr/>
            </a:pPr>
            <a:r>
              <a:rPr kumimoji="1" lang="zh-TW" altLang="en-US" sz="24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  </a:t>
            </a:r>
            <a:r>
              <a:rPr kumimoji="1" lang="zh-TW" altLang="zh-TW" sz="24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學校正門（第二路隊）：自己</a:t>
            </a:r>
            <a:r>
              <a:rPr kumimoji="1" lang="zh-TW" altLang="zh-TW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步行、步行</a:t>
            </a:r>
            <a:r>
              <a:rPr kumimoji="1" lang="zh-TW" altLang="zh-TW" sz="24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家長接送</a:t>
            </a:r>
          </a:p>
          <a:p>
            <a:pPr fontAlgn="base">
              <a:spcAft>
                <a:spcPct val="0"/>
              </a:spcAft>
              <a:buFont typeface="Wingdings 2" pitchFamily="18" charset="2"/>
              <a:buNone/>
              <a:defRPr/>
            </a:pPr>
            <a:r>
              <a:rPr kumimoji="1" lang="zh-TW" altLang="en-US" sz="24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  </a:t>
            </a:r>
            <a:r>
              <a:rPr kumimoji="1" lang="zh-TW" altLang="zh-TW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側門</a:t>
            </a:r>
            <a:r>
              <a:rPr kumimoji="1" lang="zh-TW" altLang="zh-TW" sz="24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（第三路隊）：</a:t>
            </a:r>
            <a:r>
              <a:rPr kumimoji="1" lang="zh-TW" altLang="zh-TW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家長汽機車接送</a:t>
            </a:r>
            <a:r>
              <a:rPr kumimoji="1" lang="zh-TW" altLang="zh-TW" sz="24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、自己步行、</a:t>
            </a:r>
            <a:endParaRPr kumimoji="1" lang="en-US" altLang="zh-TW" sz="24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base">
              <a:spcAft>
                <a:spcPct val="0"/>
              </a:spcAft>
              <a:buFont typeface="Wingdings 2" pitchFamily="18" charset="2"/>
              <a:buNone/>
              <a:defRPr/>
            </a:pPr>
            <a:r>
              <a:rPr kumimoji="1" lang="zh-TW" altLang="en-US" sz="24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           </a:t>
            </a:r>
            <a:r>
              <a:rPr kumimoji="1" lang="zh-TW" altLang="zh-TW" sz="24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步行家長接送</a:t>
            </a:r>
            <a:endParaRPr kumimoji="1" lang="en-US" altLang="zh-TW" sz="24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base">
              <a:spcAft>
                <a:spcPct val="0"/>
              </a:spcAft>
              <a:buFont typeface="Wingdings 2" pitchFamily="18" charset="2"/>
              <a:buNone/>
              <a:defRPr/>
            </a:pPr>
            <a:endParaRPr kumimoji="1" lang="en-US" altLang="zh-TW" sz="9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base">
              <a:spcAft>
                <a:spcPct val="0"/>
              </a:spcAft>
              <a:defRPr/>
            </a:pP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由導師帶隊下樓，學生排隊於等候區等候接送。</a:t>
            </a:r>
            <a:endParaRPr kumimoji="1" lang="en-US" altLang="zh-TW" sz="26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base">
              <a:spcAft>
                <a:spcPct val="0"/>
              </a:spcAft>
              <a:defRPr/>
            </a:pP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家長接送的學生，若有不同年級兄弟姊妹，請指導孩子至同一地點等候。</a:t>
            </a:r>
          </a:p>
          <a:p>
            <a:pPr fontAlgn="base">
              <a:spcAft>
                <a:spcPct val="0"/>
              </a:spcAft>
              <a:defRPr/>
            </a:pPr>
            <a:r>
              <a:rPr kumimoji="1" lang="zh-TW" altLang="zh-TW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四周道路狹小，請依規定停放車輛，</a:t>
            </a:r>
            <a:r>
              <a:rPr kumimoji="1" lang="zh-TW" altLang="zh-TW" sz="2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不要在校門口讓孩子上下車</a:t>
            </a:r>
            <a:r>
              <a:rPr kumimoji="1" lang="zh-TW" altLang="zh-TW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，避免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危險及</a:t>
            </a:r>
            <a:r>
              <a:rPr kumimoji="1" lang="zh-TW" altLang="zh-TW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妨礙多數學生的通行，造成交通壅塞。</a:t>
            </a:r>
            <a:endParaRPr kumimoji="1" lang="zh-TW" altLang="en-US" sz="2600" dirty="0">
              <a:solidFill>
                <a:srgbClr val="F7F10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8579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01625" y="1222374"/>
            <a:ext cx="8534400" cy="5163911"/>
          </a:xfrm>
        </p:spPr>
        <p:txBody>
          <a:bodyPr/>
          <a:lstStyle/>
          <a:p>
            <a:pPr>
              <a:buFont typeface="Wingdings 2" pitchFamily="18" charset="2"/>
              <a:buNone/>
              <a:defRPr/>
            </a:pPr>
            <a:r>
              <a:rPr kumimoji="0"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繳費</a:t>
            </a:r>
            <a:endParaRPr kumimoji="0" lang="en-US" altLang="zh-TW" sz="28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kumimoji="0" lang="zh-TW" altLang="en-US" sz="2800" b="1" i="1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學費：</a:t>
            </a:r>
            <a:r>
              <a:rPr kumimoji="0" lang="en-US" altLang="zh-TW" sz="28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9/14(</a:t>
            </a:r>
            <a:r>
              <a:rPr kumimoji="0" lang="zh-TW" altLang="en-US" sz="2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四</a:t>
            </a:r>
            <a:r>
              <a:rPr kumimoji="0" lang="en-US" altLang="zh-TW" sz="28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)~9/19(</a:t>
            </a:r>
            <a:r>
              <a:rPr kumimoji="0" lang="zh-TW" altLang="en-US" sz="2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二</a:t>
            </a:r>
            <a:r>
              <a:rPr kumimoji="0" lang="en-US" altLang="zh-TW" sz="28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)</a:t>
            </a:r>
            <a:r>
              <a:rPr kumimoji="0" lang="zh-TW" altLang="en-US" sz="28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持</a:t>
            </a:r>
            <a:r>
              <a:rPr kumimoji="0" lang="zh-TW" altLang="en-US" sz="2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學校發放</a:t>
            </a:r>
            <a:r>
              <a:rPr kumimoji="0" lang="zh-TW" altLang="en-US" sz="28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之繳費</a:t>
            </a:r>
            <a:r>
              <a:rPr kumimoji="0" lang="zh-TW" altLang="en-US" sz="2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單，至便利超商或臨櫃繳交</a:t>
            </a:r>
            <a:r>
              <a:rPr kumimoji="0" lang="zh-TW" altLang="en-US" sz="28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費用。</a:t>
            </a:r>
            <a:endParaRPr kumimoji="0" lang="en-US" altLang="zh-TW" sz="2800" dirty="0" smtClean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zh-TW" altLang="en-US" sz="2800" b="1" i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材料費：</a:t>
            </a:r>
            <a:r>
              <a:rPr lang="zh-TW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第一堂社團課</a:t>
            </a:r>
            <a:r>
              <a:rPr lang="zh-TW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繳交給社團</a:t>
            </a:r>
            <a:r>
              <a:rPr lang="zh-TW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老師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buFont typeface="Wingdings 2" pitchFamily="18" charset="2"/>
              <a:buNone/>
              <a:defRPr/>
            </a:pPr>
            <a:r>
              <a:rPr kumimoji="0"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開課時間</a:t>
            </a:r>
            <a:endParaRPr kumimoji="0" lang="en-US" altLang="zh-TW" sz="28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kumimoji="0" lang="en-US" altLang="zh-TW" sz="28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9/20(</a:t>
            </a:r>
            <a:r>
              <a:rPr kumimoji="0" lang="zh-TW" altLang="en-US" sz="2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三</a:t>
            </a:r>
            <a:r>
              <a:rPr kumimoji="0" lang="en-US" altLang="zh-TW" sz="28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)&amp;9/22(</a:t>
            </a:r>
            <a:r>
              <a:rPr kumimoji="0" lang="zh-TW" altLang="en-US" sz="28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五</a:t>
            </a:r>
            <a:r>
              <a:rPr kumimoji="0" lang="en-US" altLang="zh-TW" sz="28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)</a:t>
            </a:r>
            <a:r>
              <a:rPr kumimoji="0" lang="zh-TW" altLang="en-US" sz="28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社團</a:t>
            </a:r>
            <a:r>
              <a:rPr kumimoji="0" lang="zh-TW" altLang="en-US" sz="2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開始</a:t>
            </a:r>
            <a:r>
              <a:rPr kumimoji="0" lang="en-US" altLang="zh-TW" sz="2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(</a:t>
            </a:r>
            <a:r>
              <a:rPr kumimoji="0" lang="zh-TW" altLang="en-US" sz="2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共</a:t>
            </a:r>
            <a:r>
              <a:rPr kumimoji="0" lang="en-US" altLang="zh-TW" sz="2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12</a:t>
            </a:r>
            <a:r>
              <a:rPr kumimoji="0" lang="zh-TW" altLang="en-US" sz="2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週</a:t>
            </a:r>
            <a:r>
              <a:rPr kumimoji="0" lang="en-US" altLang="zh-TW" sz="2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)</a:t>
            </a:r>
            <a:r>
              <a:rPr kumimoji="0" lang="zh-TW" altLang="en-US" sz="2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，學期評量週</a:t>
            </a:r>
            <a:r>
              <a:rPr kumimoji="0" lang="zh-TW" altLang="en-US" sz="28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停課</a:t>
            </a:r>
            <a:r>
              <a:rPr kumimoji="0" lang="zh-TW" altLang="en-US" sz="2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乙</a:t>
            </a:r>
            <a:r>
              <a:rPr kumimoji="0" lang="zh-TW" altLang="en-US" sz="28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次，不另行通知。</a:t>
            </a:r>
            <a:endParaRPr kumimoji="0" lang="en-US" altLang="zh-TW" sz="2800" dirty="0" smtClean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上課時間：</a:t>
            </a:r>
            <a:r>
              <a:rPr kumimoji="0" lang="en-US" altLang="zh-TW" dirty="0" smtClean="0">
                <a:latin typeface="標楷體" pitchFamily="65" charset="-120"/>
                <a:ea typeface="標楷體" pitchFamily="65" charset="-120"/>
              </a:rPr>
              <a:t>【</a:t>
            </a: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三</a:t>
            </a:r>
            <a:r>
              <a:rPr kumimoji="0" lang="en-US" altLang="zh-TW" dirty="0" smtClean="0">
                <a:latin typeface="標楷體" pitchFamily="65" charset="-120"/>
                <a:ea typeface="標楷體" pitchFamily="65" charset="-120"/>
              </a:rPr>
              <a:t>】12:50~16:00</a:t>
            </a: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；</a:t>
            </a:r>
            <a:r>
              <a:rPr kumimoji="0" lang="en-US" altLang="zh-TW" dirty="0" smtClean="0">
                <a:latin typeface="標楷體" pitchFamily="65" charset="-120"/>
                <a:ea typeface="標楷體" pitchFamily="65" charset="-120"/>
              </a:rPr>
              <a:t>【</a:t>
            </a: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五</a:t>
            </a:r>
            <a:r>
              <a:rPr kumimoji="0" lang="en-US" altLang="zh-TW" dirty="0" smtClean="0">
                <a:latin typeface="標楷體" pitchFamily="65" charset="-120"/>
                <a:ea typeface="標楷體" pitchFamily="65" charset="-120"/>
              </a:rPr>
              <a:t>】12:50~16:00</a:t>
            </a:r>
            <a:endParaRPr kumimoji="0" lang="en-US" altLang="zh-TW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kumimoji="0" lang="en-US" altLang="zh-TW" sz="28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12/20(</a:t>
            </a:r>
            <a:r>
              <a:rPr kumimoji="0" lang="zh-TW" altLang="en-US" sz="28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三</a:t>
            </a:r>
            <a:r>
              <a:rPr kumimoji="0" lang="en-US" altLang="zh-TW" sz="28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)&amp;12/15(</a:t>
            </a:r>
            <a:r>
              <a:rPr kumimoji="0" lang="zh-TW" altLang="en-US" sz="28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五</a:t>
            </a:r>
            <a:r>
              <a:rPr kumimoji="0" lang="en-US" altLang="zh-TW" sz="28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) </a:t>
            </a:r>
            <a:r>
              <a:rPr kumimoji="0" lang="zh-TW" altLang="en-US" sz="28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社團</a:t>
            </a:r>
            <a:r>
              <a:rPr kumimoji="0" lang="zh-TW" altLang="en-US" sz="2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結束</a:t>
            </a:r>
          </a:p>
          <a:p>
            <a:pPr>
              <a:defRPr/>
            </a:pPr>
            <a:endParaRPr lang="zh-TW" altLang="en-US" dirty="0"/>
          </a:p>
        </p:txBody>
      </p:sp>
      <p:sp>
        <p:nvSpPr>
          <p:cNvPr id="30723" name="標題 2"/>
          <p:cNvSpPr>
            <a:spLocks noGrp="1"/>
          </p:cNvSpPr>
          <p:nvPr>
            <p:ph type="title"/>
          </p:nvPr>
        </p:nvSpPr>
        <p:spPr>
          <a:xfrm>
            <a:off x="301625" y="144076"/>
            <a:ext cx="8534400" cy="758825"/>
          </a:xfrm>
        </p:spPr>
        <p:txBody>
          <a:bodyPr/>
          <a:lstStyle/>
          <a:p>
            <a:pPr algn="l"/>
            <a:r>
              <a:rPr lang="zh-TW" altLang="en-US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社團活動說明</a:t>
            </a:r>
          </a:p>
        </p:txBody>
      </p:sp>
      <p:sp>
        <p:nvSpPr>
          <p:cNvPr id="30724" name="文字版面配置區 3"/>
          <p:cNvSpPr>
            <a:spLocks noGrp="1"/>
          </p:cNvSpPr>
          <p:nvPr>
            <p:ph type="body" sz="quarter" idx="13"/>
          </p:nvPr>
        </p:nvSpPr>
        <p:spPr>
          <a:xfrm>
            <a:off x="6011863" y="333375"/>
            <a:ext cx="3024187" cy="431800"/>
          </a:xfrm>
        </p:spPr>
        <p:txBody>
          <a:bodyPr/>
          <a:lstStyle/>
          <a:p>
            <a:endParaRPr lang="zh-TW" altLang="en-US" smtClean="0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497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5"/>
          <p:cNvSpPr txBox="1">
            <a:spLocks noChangeArrowheads="1"/>
          </p:cNvSpPr>
          <p:nvPr/>
        </p:nvSpPr>
        <p:spPr bwMode="auto">
          <a:xfrm>
            <a:off x="2109788" y="2276475"/>
            <a:ext cx="4752975" cy="10144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j-cs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914400" eaLnBrk="1" hangingPunct="1">
              <a:defRPr/>
            </a:pPr>
            <a:r>
              <a:rPr kumimoji="0" lang="zh-TW" altLang="en-US" sz="60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總務業務</a:t>
            </a:r>
            <a:endParaRPr kumimoji="0" lang="zh-TW" altLang="en-US" sz="6000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3016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5004048" y="1412776"/>
            <a:ext cx="2754306" cy="1938992"/>
          </a:xfrm>
          <a:prstGeom prst="rect">
            <a:avLst/>
          </a:prstGeom>
          <a:solidFill>
            <a:srgbClr val="FEFFF7"/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120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17765" name="矩形 6"/>
          <p:cNvSpPr>
            <a:spLocks noChangeArrowheads="1"/>
          </p:cNvSpPr>
          <p:nvPr/>
        </p:nvSpPr>
        <p:spPr bwMode="auto">
          <a:xfrm>
            <a:off x="2202873" y="332660"/>
            <a:ext cx="4745181" cy="1015663"/>
          </a:xfrm>
          <a:prstGeom prst="rect">
            <a:avLst/>
          </a:prstGeom>
          <a:solidFill>
            <a:srgbClr val="F6882E">
              <a:alpha val="36000"/>
            </a:srgbClr>
          </a:solidFill>
          <a:ln w="149225"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kumimoji="1" lang="zh-TW" altLang="en-US" sz="60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kumimoji="1" lang="zh-TW" altLang="en-US" sz="54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座談會流程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443887"/>
              </p:ext>
            </p:extLst>
          </p:nvPr>
        </p:nvGraphicFramePr>
        <p:xfrm>
          <a:off x="1733414" y="1659749"/>
          <a:ext cx="5919883" cy="44797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54922"/>
                <a:gridCol w="3964961"/>
              </a:tblGrid>
              <a:tr h="746632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endParaRPr lang="en-US" altLang="zh-TW" sz="24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</a:t>
                      </a:r>
                      <a:r>
                        <a:rPr lang="en-US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</a:t>
                      </a: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間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en-US" altLang="zh-TW" sz="24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活 </a:t>
                      </a: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動 內 容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17780" marR="17780" marT="0" marB="0"/>
                </a:tc>
              </a:tr>
              <a:tr h="746632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18:15~18:30</a:t>
                      </a:r>
                      <a:endParaRPr lang="zh-TW" sz="24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964565" algn="ctr"/>
                          <a:tab pos="1929130" algn="r"/>
                        </a:tabLst>
                      </a:pPr>
                      <a:r>
                        <a:rPr lang="en-US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</a:t>
                      </a:r>
                      <a:endParaRPr lang="en-US" sz="24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964565" algn="ctr"/>
                          <a:tab pos="1929130" algn="r"/>
                        </a:tabLst>
                      </a:pPr>
                      <a:r>
                        <a:rPr 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入座</a:t>
                      </a: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、分發資料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17780" marR="17780" marT="0" marB="0"/>
                </a:tc>
              </a:tr>
              <a:tr h="746632">
                <a:tc rowSpan="4"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18:30~20:30</a:t>
                      </a:r>
                      <a:endParaRPr lang="zh-TW" sz="24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en-US" altLang="zh-TW" sz="24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班級</a:t>
                      </a: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經營說明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17780" marR="17780" marT="0" marB="0"/>
                </a:tc>
              </a:tr>
              <a:tr h="74663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en-US" altLang="zh-TW" sz="24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推選</a:t>
                      </a: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班級家長委員代表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17780" marR="17780" marT="0" marB="0"/>
                </a:tc>
              </a:tr>
              <a:tr h="74663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en-US" altLang="zh-TW" sz="24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重要業務說明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17780" marR="17780" marT="0" marB="0"/>
                </a:tc>
              </a:tr>
              <a:tr h="74663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en-US" altLang="zh-TW" sz="24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意見</a:t>
                      </a: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交流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17780" marR="177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2743624"/>
      </p:ext>
    </p:extLst>
  </p:cSld>
  <p:clrMapOvr>
    <a:masterClrMapping/>
  </p:clrMapOvr>
  <p:transition spd="slow" advTm="3000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5"/>
          <p:cNvSpPr txBox="1">
            <a:spLocks noChangeArrowheads="1"/>
          </p:cNvSpPr>
          <p:nvPr/>
        </p:nvSpPr>
        <p:spPr bwMode="auto">
          <a:xfrm>
            <a:off x="510874" y="13687"/>
            <a:ext cx="4752975" cy="8302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j-cs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914400" eaLnBrk="1" hangingPunct="1">
              <a:defRPr/>
            </a:pPr>
            <a:r>
              <a:rPr kumimoji="0" lang="zh-TW" altLang="en-US" sz="4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校園門禁管制</a:t>
            </a:r>
          </a:p>
        </p:txBody>
      </p:sp>
      <p:sp>
        <p:nvSpPr>
          <p:cNvPr id="14339" name="矩形 1"/>
          <p:cNvSpPr>
            <a:spLocks noChangeArrowheads="1"/>
          </p:cNvSpPr>
          <p:nvPr/>
        </p:nvSpPr>
        <p:spPr bwMode="auto">
          <a:xfrm>
            <a:off x="188685" y="1008517"/>
            <a:ext cx="8853713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3200" b="1" dirty="0" smtClean="0">
                <a:solidFill>
                  <a:srgbClr val="2313F9"/>
                </a:solidFill>
                <a:latin typeface="標楷體" pitchFamily="65" charset="-120"/>
                <a:ea typeface="標楷體" pitchFamily="65" charset="-120"/>
              </a:rPr>
              <a:t>說 明</a:t>
            </a:r>
            <a:r>
              <a:rPr kumimoji="0" lang="en-US" altLang="zh-TW" sz="3200" b="1" dirty="0" smtClean="0">
                <a:solidFill>
                  <a:srgbClr val="2313F9"/>
                </a:solidFill>
                <a:latin typeface="新細明體"/>
                <a:ea typeface="新細明體"/>
              </a:rPr>
              <a:t>:</a:t>
            </a:r>
            <a:r>
              <a:rPr kumimoji="0" lang="zh-TW" altLang="zh-TW" sz="3200" b="1" dirty="0" smtClean="0">
                <a:solidFill>
                  <a:srgbClr val="2313F9"/>
                </a:solidFill>
                <a:latin typeface="標楷體" pitchFamily="65" charset="-120"/>
                <a:ea typeface="標楷體" pitchFamily="65" charset="-120"/>
              </a:rPr>
              <a:t>為維護</a:t>
            </a:r>
            <a:r>
              <a:rPr kumimoji="0" lang="zh-TW" altLang="en-US" sz="3200" b="1" dirty="0" smtClean="0">
                <a:solidFill>
                  <a:srgbClr val="2313F9"/>
                </a:solidFill>
                <a:latin typeface="標楷體" pitchFamily="65" charset="-120"/>
                <a:ea typeface="標楷體" pitchFamily="65" charset="-120"/>
              </a:rPr>
              <a:t>校園</a:t>
            </a:r>
            <a:r>
              <a:rPr kumimoji="0" lang="zh-TW" altLang="zh-TW" sz="3200" b="1" dirty="0" smtClean="0">
                <a:solidFill>
                  <a:srgbClr val="2313F9"/>
                </a:solidFill>
                <a:latin typeface="標楷體" pitchFamily="65" charset="-120"/>
                <a:ea typeface="標楷體" pitchFamily="65" charset="-120"/>
              </a:rPr>
              <a:t>安全，進出校園</a:t>
            </a:r>
            <a:r>
              <a:rPr kumimoji="0" lang="zh-TW" altLang="en-US" sz="3200" b="1" dirty="0" smtClean="0">
                <a:solidFill>
                  <a:srgbClr val="2313F9"/>
                </a:solidFill>
                <a:latin typeface="標楷體"/>
                <a:ea typeface="標楷體"/>
              </a:rPr>
              <a:t>，</a:t>
            </a:r>
            <a:r>
              <a:rPr kumimoji="0" lang="zh-TW" altLang="en-US" sz="3200" b="1" dirty="0" smtClean="0">
                <a:solidFill>
                  <a:srgbClr val="2313F9"/>
                </a:solidFill>
                <a:latin typeface="標楷體" pitchFamily="65" charset="-120"/>
                <a:ea typeface="標楷體" pitchFamily="65" charset="-120"/>
              </a:rPr>
              <a:t>請辦</a:t>
            </a:r>
            <a:endParaRPr kumimoji="0" lang="en-US" altLang="zh-TW" sz="3200" b="1" dirty="0" smtClean="0">
              <a:solidFill>
                <a:srgbClr val="2313F9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3200" b="1" dirty="0">
                <a:solidFill>
                  <a:srgbClr val="2313F9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3200" b="1" dirty="0" smtClean="0">
                <a:solidFill>
                  <a:srgbClr val="2313F9"/>
                </a:solidFill>
                <a:latin typeface="標楷體" pitchFamily="65" charset="-120"/>
                <a:ea typeface="標楷體" pitchFamily="65" charset="-120"/>
              </a:rPr>
              <a:t>     理</a:t>
            </a:r>
            <a:r>
              <a:rPr kumimoji="0" lang="zh-TW" altLang="zh-TW" sz="3200" b="1" dirty="0" smtClean="0">
                <a:solidFill>
                  <a:srgbClr val="2313F9"/>
                </a:solidFill>
                <a:latin typeface="標楷體" pitchFamily="65" charset="-120"/>
                <a:ea typeface="標楷體" pitchFamily="65" charset="-120"/>
              </a:rPr>
              <a:t>登記換證手續，請家長配合</a:t>
            </a:r>
            <a:r>
              <a:rPr kumimoji="0" lang="zh-TW" altLang="en-US" sz="3200" b="1" dirty="0" smtClean="0">
                <a:solidFill>
                  <a:srgbClr val="2313F9"/>
                </a:solidFill>
                <a:latin typeface="標楷體" pitchFamily="65" charset="-120"/>
                <a:ea typeface="標楷體" pitchFamily="65" charset="-120"/>
              </a:rPr>
              <a:t>門禁</a:t>
            </a:r>
            <a:endParaRPr kumimoji="0" lang="en-US" altLang="zh-TW" sz="3200" b="1" dirty="0" smtClean="0">
              <a:solidFill>
                <a:srgbClr val="2313F9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3200" b="1" dirty="0">
                <a:solidFill>
                  <a:srgbClr val="2313F9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3200" b="1" dirty="0" smtClean="0">
                <a:solidFill>
                  <a:srgbClr val="2313F9"/>
                </a:solidFill>
                <a:latin typeface="標楷體" pitchFamily="65" charset="-120"/>
                <a:ea typeface="標楷體" pitchFamily="65" charset="-120"/>
              </a:rPr>
              <a:t>     管制</a:t>
            </a:r>
            <a:r>
              <a:rPr kumimoji="0" lang="zh-TW" altLang="zh-TW" sz="3200" b="1" dirty="0" smtClean="0">
                <a:solidFill>
                  <a:srgbClr val="2313F9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kumimoji="0" lang="en-US" altLang="zh-TW" sz="3200" b="1" dirty="0" smtClean="0">
              <a:solidFill>
                <a:srgbClr val="2313F9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3200" b="1" dirty="0" smtClean="0">
                <a:solidFill>
                  <a:srgbClr val="2313F9"/>
                </a:solidFill>
                <a:latin typeface="標楷體" pitchFamily="65" charset="-120"/>
                <a:ea typeface="標楷體" pitchFamily="65" charset="-120"/>
              </a:rPr>
              <a:t>一</a:t>
            </a:r>
            <a:r>
              <a:rPr kumimoji="0" lang="zh-TW" altLang="en-US" sz="3200" b="1" dirty="0" smtClean="0">
                <a:solidFill>
                  <a:srgbClr val="2313F9"/>
                </a:solidFill>
                <a:latin typeface="新細明體"/>
                <a:ea typeface="新細明體"/>
              </a:rPr>
              <a:t>、</a:t>
            </a:r>
            <a:r>
              <a:rPr kumimoji="0" lang="zh-TW" altLang="en-US" sz="3200" b="1" dirty="0" smtClean="0">
                <a:solidFill>
                  <a:srgbClr val="2313F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幼</a:t>
            </a:r>
            <a:r>
              <a:rPr kumimoji="0" lang="zh-TW" altLang="en-US" sz="3200" b="1" dirty="0" smtClean="0">
                <a:solidFill>
                  <a:srgbClr val="2313F9"/>
                </a:solidFill>
                <a:latin typeface="標楷體"/>
                <a:ea typeface="標楷體"/>
              </a:rPr>
              <a:t>兒園及課後照顧班家長，請</a:t>
            </a:r>
            <a:r>
              <a:rPr kumimoji="0" lang="zh-TW" altLang="en-US" sz="3200" b="1" dirty="0">
                <a:solidFill>
                  <a:srgbClr val="2313F9"/>
                </a:solidFill>
                <a:latin typeface="標楷體"/>
                <a:ea typeface="標楷體"/>
              </a:rPr>
              <a:t>配</a:t>
            </a:r>
            <a:r>
              <a:rPr kumimoji="0" lang="zh-TW" altLang="en-US" sz="3200" b="1" dirty="0" smtClean="0">
                <a:solidFill>
                  <a:srgbClr val="2313F9"/>
                </a:solidFill>
                <a:latin typeface="標楷體"/>
                <a:ea typeface="標楷體"/>
              </a:rPr>
              <a:t>戴接</a:t>
            </a:r>
            <a:endParaRPr kumimoji="0" lang="en-US" altLang="zh-TW" sz="3200" b="1" dirty="0" smtClean="0">
              <a:solidFill>
                <a:srgbClr val="2313F9"/>
              </a:solidFill>
              <a:latin typeface="標楷體"/>
              <a:ea typeface="標楷體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3200" b="1" dirty="0">
                <a:solidFill>
                  <a:srgbClr val="2313F9"/>
                </a:solidFill>
                <a:latin typeface="標楷體"/>
                <a:ea typeface="標楷體"/>
              </a:rPr>
              <a:t> </a:t>
            </a:r>
            <a:r>
              <a:rPr kumimoji="0" lang="zh-TW" altLang="en-US" sz="3200" b="1" dirty="0" smtClean="0">
                <a:solidFill>
                  <a:srgbClr val="2313F9"/>
                </a:solidFill>
                <a:latin typeface="標楷體"/>
                <a:ea typeface="標楷體"/>
              </a:rPr>
              <a:t>   送</a:t>
            </a:r>
            <a:r>
              <a:rPr kumimoji="0" lang="zh-TW" altLang="en-US" sz="3200" b="1" dirty="0">
                <a:solidFill>
                  <a:srgbClr val="2313F9"/>
                </a:solidFill>
                <a:latin typeface="標楷體"/>
                <a:ea typeface="標楷體"/>
              </a:rPr>
              <a:t>證</a:t>
            </a:r>
            <a:r>
              <a:rPr kumimoji="0" lang="zh-TW" altLang="en-US" sz="3200" b="1" dirty="0" smtClean="0">
                <a:solidFill>
                  <a:srgbClr val="2313F9"/>
                </a:solidFill>
                <a:latin typeface="標楷體"/>
                <a:ea typeface="標楷體"/>
              </a:rPr>
              <a:t>。</a:t>
            </a:r>
            <a:endParaRPr kumimoji="0" lang="en-US" altLang="zh-TW" sz="3200" b="1" dirty="0" smtClean="0">
              <a:solidFill>
                <a:srgbClr val="2313F9"/>
              </a:solidFill>
              <a:latin typeface="標楷體"/>
              <a:ea typeface="標楷體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3200" b="1" dirty="0" smtClean="0">
                <a:solidFill>
                  <a:srgbClr val="2313F9"/>
                </a:solidFill>
                <a:latin typeface="標楷體" pitchFamily="65" charset="-120"/>
                <a:ea typeface="標楷體" pitchFamily="65" charset="-120"/>
              </a:rPr>
              <a:t>二</a:t>
            </a:r>
            <a:r>
              <a:rPr kumimoji="0" lang="zh-TW" altLang="en-US" sz="3200" b="1" dirty="0" smtClean="0">
                <a:solidFill>
                  <a:srgbClr val="2313F9"/>
                </a:solidFill>
                <a:latin typeface="新細明體"/>
                <a:ea typeface="新細明體"/>
              </a:rPr>
              <a:t>、</a:t>
            </a:r>
            <a:r>
              <a:rPr kumimoji="0" lang="zh-TW" altLang="en-US" sz="3200" b="1" dirty="0" smtClean="0">
                <a:solidFill>
                  <a:srgbClr val="2313F9"/>
                </a:solidFill>
                <a:latin typeface="標楷體" pitchFamily="65" charset="-120"/>
                <a:ea typeface="標楷體" pitchFamily="65" charset="-120"/>
              </a:rPr>
              <a:t>各類</a:t>
            </a:r>
            <a:r>
              <a:rPr kumimoji="0" lang="zh-TW" altLang="en-US" sz="3200" b="1" dirty="0">
                <a:solidFill>
                  <a:srgbClr val="2313F9"/>
                </a:solidFill>
                <a:latin typeface="標楷體" pitchFamily="65" charset="-120"/>
                <a:ea typeface="標楷體" pitchFamily="65" charset="-120"/>
              </a:rPr>
              <a:t>志</a:t>
            </a:r>
            <a:r>
              <a:rPr kumimoji="0" lang="zh-TW" altLang="en-US" sz="3200" b="1" dirty="0" smtClean="0">
                <a:solidFill>
                  <a:srgbClr val="2313F9"/>
                </a:solidFill>
                <a:latin typeface="標楷體" pitchFamily="65" charset="-120"/>
                <a:ea typeface="標楷體" pitchFamily="65" charset="-120"/>
              </a:rPr>
              <a:t>工，請</a:t>
            </a:r>
            <a:r>
              <a:rPr kumimoji="0" lang="zh-TW" altLang="en-US" sz="3200" b="1" dirty="0">
                <a:solidFill>
                  <a:srgbClr val="2313F9"/>
                </a:solidFill>
                <a:latin typeface="標楷體" pitchFamily="65" charset="-120"/>
                <a:ea typeface="標楷體" pitchFamily="65" charset="-120"/>
              </a:rPr>
              <a:t>配合配戴志工</a:t>
            </a:r>
            <a:r>
              <a:rPr kumimoji="0" lang="zh-TW" altLang="en-US" sz="3200" b="1" dirty="0" smtClean="0">
                <a:solidFill>
                  <a:srgbClr val="2313F9"/>
                </a:solidFill>
                <a:latin typeface="標楷體" pitchFamily="65" charset="-120"/>
                <a:ea typeface="標楷體" pitchFamily="65" charset="-120"/>
              </a:rPr>
              <a:t>證</a:t>
            </a:r>
            <a:r>
              <a:rPr kumimoji="0" lang="zh-TW" altLang="en-US" sz="3200" b="1" dirty="0" smtClean="0">
                <a:solidFill>
                  <a:srgbClr val="2313F9"/>
                </a:solidFill>
                <a:latin typeface="新細明體"/>
                <a:ea typeface="新細明體"/>
              </a:rPr>
              <a:t>。</a:t>
            </a:r>
            <a:endParaRPr kumimoji="0" lang="en-US" altLang="zh-TW" sz="3200" b="1" dirty="0" smtClean="0">
              <a:solidFill>
                <a:srgbClr val="2313F9"/>
              </a:solidFill>
              <a:latin typeface="標楷體"/>
              <a:ea typeface="標楷體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3200" b="1" dirty="0">
                <a:solidFill>
                  <a:srgbClr val="2313F9"/>
                </a:solidFill>
                <a:latin typeface="標楷體" pitchFamily="65" charset="-120"/>
                <a:ea typeface="標楷體" pitchFamily="65" charset="-120"/>
              </a:rPr>
              <a:t>三</a:t>
            </a:r>
            <a:r>
              <a:rPr kumimoji="0" lang="zh-TW" altLang="en-US" sz="3200" b="1" dirty="0" smtClean="0">
                <a:solidFill>
                  <a:srgbClr val="2313F9"/>
                </a:solidFill>
                <a:latin typeface="標楷體" pitchFamily="65" charset="-120"/>
                <a:ea typeface="標楷體" pitchFamily="65" charset="-120"/>
              </a:rPr>
              <a:t>、參加臨時性會議請攜帶開會通知單作</a:t>
            </a:r>
            <a:endParaRPr kumimoji="0" lang="en-US" altLang="zh-TW" sz="3200" b="1" dirty="0" smtClean="0">
              <a:solidFill>
                <a:srgbClr val="2313F9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3200" b="1" dirty="0">
                <a:solidFill>
                  <a:srgbClr val="2313F9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3200" b="1" dirty="0" smtClean="0">
                <a:solidFill>
                  <a:srgbClr val="2313F9"/>
                </a:solidFill>
                <a:latin typeface="標楷體" pitchFamily="65" charset="-120"/>
                <a:ea typeface="標楷體" pitchFamily="65" charset="-120"/>
              </a:rPr>
              <a:t>   為入校依據</a:t>
            </a:r>
            <a:r>
              <a:rPr kumimoji="0" lang="zh-TW" altLang="en-US" sz="3200" b="1" dirty="0" smtClean="0">
                <a:solidFill>
                  <a:srgbClr val="2313F9"/>
                </a:solidFill>
                <a:latin typeface="新細明體"/>
                <a:ea typeface="新細明體"/>
              </a:rPr>
              <a:t>。</a:t>
            </a:r>
            <a:endParaRPr kumimoji="0" lang="en-US" altLang="zh-TW" sz="3200" b="1" dirty="0" smtClean="0">
              <a:solidFill>
                <a:srgbClr val="2313F9"/>
              </a:solidFill>
              <a:latin typeface="新細明體"/>
              <a:ea typeface="新細明體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3200" b="1" dirty="0" smtClean="0">
                <a:solidFill>
                  <a:srgbClr val="FF0000"/>
                </a:solidFill>
                <a:latin typeface="標楷體"/>
                <a:ea typeface="標楷體"/>
              </a:rPr>
              <a:t>  第一、二類請出示識別證並登記</a:t>
            </a:r>
            <a:r>
              <a:rPr kumimoji="0" lang="en-US" altLang="zh-TW" sz="3200" b="1" dirty="0" smtClean="0">
                <a:solidFill>
                  <a:srgbClr val="FF0000"/>
                </a:solidFill>
                <a:latin typeface="標楷體"/>
                <a:ea typeface="標楷體"/>
              </a:rPr>
              <a:t>~</a:t>
            </a:r>
            <a:r>
              <a:rPr kumimoji="0" lang="zh-TW" altLang="en-US" sz="3200" b="1" dirty="0" smtClean="0">
                <a:solidFill>
                  <a:srgbClr val="FF0000"/>
                </a:solidFill>
                <a:latin typeface="標楷體"/>
                <a:ea typeface="標楷體"/>
              </a:rPr>
              <a:t>感謝您配合</a:t>
            </a:r>
            <a:r>
              <a:rPr kumimoji="0" lang="en-US" altLang="zh-TW" sz="3200" b="1" dirty="0" smtClean="0">
                <a:solidFill>
                  <a:srgbClr val="FF0000"/>
                </a:solidFill>
                <a:latin typeface="標楷體"/>
                <a:ea typeface="標楷體"/>
              </a:rPr>
              <a:t>~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3600" b="1" dirty="0">
                <a:solidFill>
                  <a:srgbClr val="2313F9"/>
                </a:solidFill>
                <a:latin typeface="標楷體"/>
                <a:ea typeface="標楷體"/>
              </a:rPr>
              <a:t> </a:t>
            </a:r>
            <a:r>
              <a:rPr kumimoji="0" lang="zh-TW" altLang="en-US" sz="3600" b="1" dirty="0" smtClean="0">
                <a:solidFill>
                  <a:srgbClr val="2313F9"/>
                </a:solidFill>
                <a:latin typeface="標楷體"/>
                <a:ea typeface="標楷體"/>
              </a:rPr>
              <a:t> </a:t>
            </a:r>
            <a:r>
              <a:rPr kumimoji="0" lang="zh-TW" altLang="en-US" sz="3200" b="1" dirty="0" smtClean="0">
                <a:solidFill>
                  <a:srgbClr val="FF0000"/>
                </a:solidFill>
                <a:latin typeface="標楷體"/>
                <a:ea typeface="標楷體"/>
              </a:rPr>
              <a:t>各類識別證由各處室負責，請家長簽領。</a:t>
            </a:r>
            <a:endParaRPr kumimoji="0" lang="zh-TW" altLang="zh-TW" sz="32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zh-TW" altLang="zh-TW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44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5"/>
          <p:cNvSpPr txBox="1">
            <a:spLocks noChangeArrowheads="1"/>
          </p:cNvSpPr>
          <p:nvPr/>
        </p:nvSpPr>
        <p:spPr bwMode="auto">
          <a:xfrm>
            <a:off x="539750" y="216763"/>
            <a:ext cx="4752975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j-cs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914400" eaLnBrk="1" hangingPunct="1">
              <a:defRPr/>
            </a:pPr>
            <a:r>
              <a:rPr kumimoji="0" lang="zh-TW" altLang="en-US" sz="40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營養午餐業務</a:t>
            </a:r>
          </a:p>
        </p:txBody>
      </p:sp>
      <p:sp>
        <p:nvSpPr>
          <p:cNvPr id="14339" name="矩形 1"/>
          <p:cNvSpPr>
            <a:spLocks noChangeArrowheads="1"/>
          </p:cNvSpPr>
          <p:nvPr/>
        </p:nvSpPr>
        <p:spPr bwMode="auto">
          <a:xfrm>
            <a:off x="1" y="917624"/>
            <a:ext cx="9042398" cy="510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3600" b="1" dirty="0" smtClean="0">
                <a:solidFill>
                  <a:srgbClr val="2313F9"/>
                </a:solidFill>
                <a:latin typeface="標楷體" pitchFamily="65" charset="-120"/>
                <a:ea typeface="標楷體" pitchFamily="65" charset="-120"/>
              </a:rPr>
              <a:t>一</a:t>
            </a:r>
            <a:r>
              <a:rPr kumimoji="0" lang="zh-TW" altLang="en-US" sz="3600" b="1" dirty="0" smtClean="0">
                <a:solidFill>
                  <a:srgbClr val="2313F9"/>
                </a:solidFill>
                <a:latin typeface="新細明體"/>
                <a:ea typeface="新細明體"/>
              </a:rPr>
              <a:t>、</a:t>
            </a:r>
            <a:r>
              <a:rPr kumimoji="0" lang="zh-TW" altLang="en-US" sz="3600" b="1" dirty="0">
                <a:solidFill>
                  <a:srgbClr val="2313F9"/>
                </a:solidFill>
                <a:latin typeface="標楷體" pitchFamily="65" charset="-120"/>
                <a:ea typeface="標楷體" pitchFamily="65" charset="-120"/>
              </a:rPr>
              <a:t>自費</a:t>
            </a:r>
            <a:r>
              <a:rPr kumimoji="0" lang="zh-TW" altLang="en-US" sz="3600" b="1" dirty="0" smtClean="0">
                <a:solidFill>
                  <a:srgbClr val="2313F9"/>
                </a:solidFill>
                <a:latin typeface="標楷體" pitchFamily="65" charset="-120"/>
                <a:ea typeface="標楷體" pitchFamily="65" charset="-120"/>
              </a:rPr>
              <a:t>參加學校之營養</a:t>
            </a:r>
            <a:r>
              <a:rPr kumimoji="0" lang="zh-TW" altLang="en-US" sz="3600" b="1" dirty="0">
                <a:solidFill>
                  <a:srgbClr val="2313F9"/>
                </a:solidFill>
                <a:latin typeface="標楷體" pitchFamily="65" charset="-120"/>
                <a:ea typeface="標楷體" pitchFamily="65" charset="-120"/>
              </a:rPr>
              <a:t>午餐</a:t>
            </a:r>
            <a:endParaRPr kumimoji="0" lang="en-US" altLang="zh-TW" sz="3600" b="1" dirty="0" smtClean="0">
              <a:solidFill>
                <a:srgbClr val="2313F9"/>
              </a:solidFill>
              <a:latin typeface="新細明體"/>
              <a:ea typeface="新細明體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3600" dirty="0" smtClean="0">
                <a:solidFill>
                  <a:prstClr val="black"/>
                </a:solidFill>
                <a:latin typeface="新細明體"/>
                <a:ea typeface="新細明體"/>
              </a:rPr>
              <a:t>        </a:t>
            </a:r>
            <a:r>
              <a:rPr kumimoji="0" lang="en-US" altLang="zh-TW" sz="3200" dirty="0" smtClean="0">
                <a:solidFill>
                  <a:prstClr val="black"/>
                </a:solidFill>
                <a:latin typeface="新細明體"/>
                <a:ea typeface="新細明體"/>
              </a:rPr>
              <a:t>1.</a:t>
            </a:r>
            <a:r>
              <a:rPr kumimoji="0" lang="zh-TW" altLang="en-US" sz="3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</a:t>
            </a:r>
            <a:r>
              <a:rPr kumimoji="0"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餐</a:t>
            </a:r>
            <a:r>
              <a:rPr kumimoji="0" lang="en-US" altLang="zh-TW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37</a:t>
            </a:r>
            <a:r>
              <a:rPr kumimoji="0" lang="zh-TW" altLang="en-US" sz="3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  <a:endParaRPr kumimoji="0" lang="en-US" altLang="zh-TW" sz="36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3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zh-TW" altLang="en-US" sz="36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</a:t>
            </a:r>
            <a:r>
              <a:rPr kumimoji="0" lang="en-US" altLang="zh-TW" sz="3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kumimoji="0" lang="zh-TW" altLang="en-US" sz="3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學期酌收</a:t>
            </a:r>
            <a:r>
              <a:rPr kumimoji="0"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基本費</a:t>
            </a:r>
            <a:r>
              <a:rPr kumimoji="0" lang="en-US" altLang="zh-TW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400</a:t>
            </a:r>
            <a:r>
              <a:rPr kumimoji="0" lang="zh-TW" altLang="en-US" sz="3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  <a:r>
              <a:rPr kumimoji="0" lang="zh-TW" altLang="en-US" sz="3200" dirty="0" smtClean="0">
                <a:solidFill>
                  <a:prstClr val="black"/>
                </a:solidFill>
                <a:latin typeface="新細明體"/>
                <a:ea typeface="新細明體"/>
              </a:rPr>
              <a:t>、</a:t>
            </a:r>
            <a:r>
              <a:rPr kumimoji="0" lang="zh-TW" altLang="en-US" sz="3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燃料</a:t>
            </a:r>
            <a:r>
              <a:rPr kumimoji="0"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費</a:t>
            </a:r>
            <a:r>
              <a:rPr kumimoji="0" lang="en-US" altLang="zh-TW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160</a:t>
            </a:r>
            <a:r>
              <a:rPr kumimoji="0" lang="zh-TW" altLang="en-US" sz="3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  <a:endParaRPr kumimoji="0" lang="en-US" altLang="zh-TW" sz="3200" b="1" dirty="0" smtClean="0">
              <a:solidFill>
                <a:srgbClr val="2313F9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3600" b="1" dirty="0" smtClean="0">
                <a:solidFill>
                  <a:srgbClr val="2313F9"/>
                </a:solidFill>
                <a:latin typeface="標楷體" pitchFamily="65" charset="-120"/>
                <a:ea typeface="標楷體" pitchFamily="65" charset="-120"/>
              </a:rPr>
              <a:t>二</a:t>
            </a:r>
            <a:r>
              <a:rPr kumimoji="0" lang="zh-TW" altLang="en-US" sz="3600" b="1" dirty="0" smtClean="0">
                <a:solidFill>
                  <a:srgbClr val="2313F9"/>
                </a:solidFill>
                <a:latin typeface="新細明體"/>
                <a:ea typeface="新細明體"/>
              </a:rPr>
              <a:t>、</a:t>
            </a:r>
            <a:r>
              <a:rPr kumimoji="0" lang="zh-TW" altLang="en-US" sz="3600" b="1" dirty="0">
                <a:solidFill>
                  <a:srgbClr val="2313F9"/>
                </a:solidFill>
                <a:latin typeface="標楷體" pitchFamily="65" charset="-120"/>
                <a:ea typeface="標楷體" pitchFamily="65" charset="-120"/>
              </a:rPr>
              <a:t>自帶便當</a:t>
            </a:r>
            <a:r>
              <a:rPr kumimoji="0" lang="zh-TW" altLang="en-US" sz="3600" b="1" dirty="0" smtClean="0">
                <a:solidFill>
                  <a:srgbClr val="2313F9"/>
                </a:solidFill>
                <a:latin typeface="標楷體" pitchFamily="65" charset="-120"/>
                <a:ea typeface="標楷體" pitchFamily="65" charset="-120"/>
              </a:rPr>
              <a:t>並在校</a:t>
            </a:r>
            <a:r>
              <a:rPr kumimoji="0" lang="zh-TW" altLang="en-US" sz="3600" b="1" dirty="0">
                <a:solidFill>
                  <a:srgbClr val="2313F9"/>
                </a:solidFill>
                <a:latin typeface="標楷體" pitchFamily="65" charset="-120"/>
                <a:ea typeface="標楷體" pitchFamily="65" charset="-120"/>
              </a:rPr>
              <a:t>蒸</a:t>
            </a:r>
            <a:r>
              <a:rPr kumimoji="0" lang="zh-TW" altLang="en-US" sz="3600" b="1" dirty="0" smtClean="0">
                <a:solidFill>
                  <a:srgbClr val="2313F9"/>
                </a:solidFill>
                <a:latin typeface="標楷體" pitchFamily="65" charset="-120"/>
                <a:ea typeface="標楷體" pitchFamily="65" charset="-120"/>
              </a:rPr>
              <a:t>飯</a:t>
            </a:r>
            <a:endParaRPr kumimoji="0" lang="en-US" altLang="zh-TW" sz="3600" b="1" dirty="0" smtClean="0">
              <a:solidFill>
                <a:srgbClr val="2313F9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3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</a:t>
            </a:r>
            <a:r>
              <a:rPr kumimoji="0" lang="en-US" altLang="zh-TW" sz="3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kumimoji="0" lang="zh-TW" altLang="en-US" sz="3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請</a:t>
            </a:r>
            <a:r>
              <a:rPr kumimoji="0"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自備</a:t>
            </a:r>
            <a:r>
              <a:rPr kumimoji="0" lang="zh-TW" altLang="en-US" sz="32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不鏽鋼材質耐高溫便當盒</a:t>
            </a:r>
            <a:r>
              <a:rPr kumimoji="0" lang="zh-TW" altLang="en-US" sz="3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kumimoji="0" lang="en-US" altLang="zh-TW" sz="32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zh-TW" altLang="en-US" sz="3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需</a:t>
            </a:r>
            <a:r>
              <a:rPr kumimoji="0"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完整包裝不鬆脫</a:t>
            </a:r>
            <a:r>
              <a:rPr kumimoji="0" lang="en-US" altLang="zh-TW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32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附扣環及綁帶</a:t>
            </a:r>
            <a:r>
              <a:rPr kumimoji="0" lang="en-US" altLang="zh-TW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</a:t>
            </a:r>
            <a:r>
              <a:rPr kumimoji="0"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，並</a:t>
            </a:r>
            <a:r>
              <a:rPr kumimoji="0" lang="zh-TW" altLang="en-US" sz="32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標註班級姓名</a:t>
            </a:r>
            <a:r>
              <a:rPr kumimoji="0"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3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</a:t>
            </a:r>
            <a:r>
              <a:rPr kumimoji="0" lang="en-US" altLang="zh-TW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kumimoji="0" lang="en-US" altLang="zh-TW" sz="3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kumimoji="0" lang="zh-TW" altLang="en-US" sz="3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請孩子每日</a:t>
            </a:r>
            <a:r>
              <a:rPr kumimoji="0"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上午</a:t>
            </a:r>
            <a:r>
              <a:rPr kumimoji="0" lang="en-US" altLang="zh-TW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kumimoji="0"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kumimoji="0" lang="en-US" altLang="zh-TW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kumimoji="0"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</a:t>
            </a:r>
            <a:r>
              <a:rPr kumimoji="0" lang="zh-TW" altLang="en-US" sz="3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親送至廚房外指定</a:t>
            </a:r>
            <a:endParaRPr kumimoji="0" lang="en-US" altLang="zh-TW" sz="32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zh-TW" altLang="en-US" sz="3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位置</a:t>
            </a:r>
            <a:r>
              <a:rPr kumimoji="0"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放置，並於</a:t>
            </a:r>
            <a:r>
              <a:rPr kumimoji="0" lang="zh-TW" altLang="en-US" sz="3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中午</a:t>
            </a:r>
            <a:r>
              <a:rPr kumimoji="0" lang="en-US" altLang="zh-TW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kumimoji="0"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kumimoji="0" lang="en-US" altLang="zh-TW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00</a:t>
            </a:r>
            <a:r>
              <a:rPr kumimoji="0"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取回教室用餐</a:t>
            </a:r>
            <a:r>
              <a:rPr kumimoji="0" lang="zh-TW" altLang="en-US" sz="3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kumimoji="0" lang="zh-TW" altLang="en-US" sz="3600" b="1" dirty="0" smtClean="0">
                <a:solidFill>
                  <a:srgbClr val="2313F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endParaRPr kumimoji="0" lang="zh-TW" altLang="zh-TW" sz="3600" b="1" dirty="0" smtClean="0">
              <a:solidFill>
                <a:srgbClr val="2313F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zh-TW" altLang="zh-TW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41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5"/>
          <p:cNvSpPr txBox="1">
            <a:spLocks noChangeArrowheads="1"/>
          </p:cNvSpPr>
          <p:nvPr/>
        </p:nvSpPr>
        <p:spPr bwMode="auto">
          <a:xfrm>
            <a:off x="539750" y="155208"/>
            <a:ext cx="4752975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j-cs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914400" eaLnBrk="1" hangingPunct="1">
              <a:defRPr/>
            </a:pPr>
            <a:r>
              <a:rPr kumimoji="0" lang="zh-TW" altLang="en-US" sz="4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營養</a:t>
            </a:r>
            <a:r>
              <a:rPr kumimoji="0" lang="zh-TW" altLang="en-US" sz="4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午餐說明</a:t>
            </a:r>
            <a:endParaRPr kumimoji="0" lang="zh-TW" altLang="en-US" sz="4800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339" name="矩形 1"/>
          <p:cNvSpPr>
            <a:spLocks noChangeArrowheads="1"/>
          </p:cNvSpPr>
          <p:nvPr/>
        </p:nvSpPr>
        <p:spPr bwMode="auto">
          <a:xfrm>
            <a:off x="435427" y="994002"/>
            <a:ext cx="8679543" cy="541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3600" b="1" dirty="0" smtClean="0">
                <a:solidFill>
                  <a:srgbClr val="2313F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一、</a:t>
            </a:r>
            <a:r>
              <a:rPr kumimoji="0" lang="zh-TW" altLang="en-US" sz="3600" dirty="0" smtClean="0">
                <a:solidFill>
                  <a:srgbClr val="2313F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餐具準備</a:t>
            </a:r>
            <a:endParaRPr kumimoji="0" lang="en-US" altLang="zh-TW" sz="3600" dirty="0" smtClean="0">
              <a:solidFill>
                <a:srgbClr val="2313F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sz="3600" dirty="0" smtClean="0">
                <a:solidFill>
                  <a:prstClr val="black"/>
                </a:solidFill>
                <a:ea typeface="標楷體"/>
                <a:cs typeface="Times New Roman"/>
              </a:rPr>
              <a:t>       </a:t>
            </a:r>
            <a:r>
              <a:rPr lang="zh-TW" altLang="zh-TW" sz="3600" dirty="0" smtClean="0">
                <a:solidFill>
                  <a:prstClr val="black"/>
                </a:solidFill>
                <a:ea typeface="標楷體"/>
                <a:cs typeface="Times New Roman"/>
              </a:rPr>
              <a:t>學生</a:t>
            </a:r>
            <a:r>
              <a:rPr lang="zh-TW" altLang="zh-TW" sz="3600" dirty="0">
                <a:solidFill>
                  <a:prstClr val="black"/>
                </a:solidFill>
                <a:ea typeface="標楷體"/>
                <a:cs typeface="Times New Roman"/>
              </a:rPr>
              <a:t>依個人喜好、食量</a:t>
            </a:r>
            <a:r>
              <a:rPr lang="zh-TW" altLang="zh-TW" sz="3600" dirty="0" smtClean="0">
                <a:solidFill>
                  <a:prstClr val="black"/>
                </a:solidFill>
                <a:ea typeface="標楷體"/>
                <a:cs typeface="Times New Roman"/>
              </a:rPr>
              <a:t>大小</a:t>
            </a:r>
            <a:endParaRPr lang="en-US" altLang="zh-TW" sz="3600" dirty="0" smtClean="0">
              <a:solidFill>
                <a:prstClr val="black"/>
              </a:solidFill>
              <a:ea typeface="標楷體"/>
              <a:cs typeface="Times New Roman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sz="3600" dirty="0">
                <a:solidFill>
                  <a:prstClr val="black"/>
                </a:solidFill>
                <a:ea typeface="標楷體"/>
                <a:cs typeface="Times New Roman"/>
              </a:rPr>
              <a:t> </a:t>
            </a:r>
            <a:r>
              <a:rPr lang="zh-TW" altLang="en-US" sz="3600" dirty="0" smtClean="0">
                <a:solidFill>
                  <a:prstClr val="black"/>
                </a:solidFill>
                <a:ea typeface="標楷體"/>
                <a:cs typeface="Times New Roman"/>
              </a:rPr>
              <a:t>      </a:t>
            </a:r>
            <a:r>
              <a:rPr lang="zh-TW" altLang="zh-TW" sz="3600" dirty="0" smtClean="0">
                <a:solidFill>
                  <a:prstClr val="black"/>
                </a:solidFill>
                <a:ea typeface="標楷體"/>
                <a:cs typeface="Times New Roman"/>
              </a:rPr>
              <a:t>來</a:t>
            </a:r>
            <a:r>
              <a:rPr lang="zh-TW" altLang="zh-TW" sz="3600" dirty="0">
                <a:solidFill>
                  <a:prstClr val="black"/>
                </a:solidFill>
                <a:ea typeface="標楷體"/>
                <a:cs typeface="Times New Roman"/>
              </a:rPr>
              <a:t>準備</a:t>
            </a:r>
            <a:r>
              <a:rPr lang="zh-TW" altLang="zh-TW" sz="3600" dirty="0" smtClean="0">
                <a:solidFill>
                  <a:prstClr val="black"/>
                </a:solidFill>
                <a:ea typeface="標楷體"/>
                <a:cs typeface="Times New Roman"/>
              </a:rPr>
              <a:t>餐具</a:t>
            </a:r>
            <a:r>
              <a:rPr lang="zh-TW" altLang="zh-TW" sz="3600" dirty="0">
                <a:solidFill>
                  <a:prstClr val="black"/>
                </a:solidFill>
                <a:ea typeface="標楷體"/>
                <a:cs typeface="Times New Roman"/>
              </a:rPr>
              <a:t>，校方無統一代購。</a:t>
            </a:r>
            <a:endParaRPr kumimoji="0" lang="en-US" altLang="zh-TW" sz="3600" dirty="0" smtClean="0">
              <a:solidFill>
                <a:prstClr val="black"/>
              </a:solidFill>
              <a:latin typeface="新細明體"/>
              <a:ea typeface="新細明體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3600" dirty="0" smtClean="0">
                <a:solidFill>
                  <a:srgbClr val="2313F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二、午餐</a:t>
            </a:r>
            <a:r>
              <a:rPr kumimoji="0" lang="zh-TW" altLang="en-US" sz="3600" dirty="0">
                <a:solidFill>
                  <a:srgbClr val="2313F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其他重要</a:t>
            </a:r>
            <a:r>
              <a:rPr kumimoji="0" lang="zh-TW" altLang="en-US" sz="3600" dirty="0" smtClean="0">
                <a:solidFill>
                  <a:srgbClr val="2313F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訊息</a:t>
            </a:r>
            <a:endParaRPr kumimoji="0" lang="en-US" altLang="zh-TW" sz="3600" dirty="0" smtClean="0">
              <a:solidFill>
                <a:srgbClr val="2313F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3200" dirty="0">
                <a:solidFill>
                  <a:prstClr val="black"/>
                </a:solidFill>
                <a:latin typeface="新細明體"/>
                <a:ea typeface="新細明體"/>
              </a:rPr>
              <a:t> </a:t>
            </a:r>
            <a:r>
              <a:rPr kumimoji="0" lang="zh-TW" altLang="en-US" sz="3200" dirty="0" smtClean="0">
                <a:solidFill>
                  <a:prstClr val="black"/>
                </a:solidFill>
                <a:latin typeface="新細明體"/>
                <a:ea typeface="新細明體"/>
              </a:rPr>
              <a:t>        </a:t>
            </a:r>
            <a:r>
              <a:rPr kumimoji="0" lang="zh-TW" altLang="en-US" sz="3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請瀏覽</a:t>
            </a:r>
            <a:r>
              <a:rPr kumimoji="0" lang="zh-TW" altLang="en-US" sz="3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kumimoji="0" lang="zh-TW" altLang="en-US" sz="3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東興國小午餐</a:t>
            </a:r>
            <a:r>
              <a:rPr kumimoji="0" lang="zh-TW" altLang="en-US" sz="3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中心網頁」</a:t>
            </a:r>
            <a:endParaRPr kumimoji="0" lang="en-US" altLang="zh-TW" sz="32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</a:pPr>
            <a:r>
              <a:rPr kumimoji="0" lang="zh-TW" altLang="en-US" sz="3600" dirty="0" smtClean="0">
                <a:solidFill>
                  <a:srgbClr val="2313F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三、辦理</a:t>
            </a:r>
            <a:r>
              <a:rPr kumimoji="0" lang="zh-TW" altLang="zh-TW" sz="3600" dirty="0" smtClean="0">
                <a:solidFill>
                  <a:srgbClr val="2313F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營養</a:t>
            </a:r>
            <a:r>
              <a:rPr kumimoji="0" lang="zh-TW" altLang="zh-TW" sz="3600" dirty="0">
                <a:solidFill>
                  <a:srgbClr val="2313F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午餐教育</a:t>
            </a:r>
            <a:r>
              <a:rPr kumimoji="0" lang="zh-TW" altLang="zh-TW" sz="3600" dirty="0" smtClean="0">
                <a:solidFill>
                  <a:srgbClr val="2313F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宣導</a:t>
            </a:r>
            <a:endParaRPr kumimoji="0" lang="en-US" altLang="zh-TW" sz="3600" dirty="0">
              <a:solidFill>
                <a:srgbClr val="2313F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</a:pPr>
            <a:r>
              <a:rPr kumimoji="0" lang="zh-TW" altLang="en-US" sz="2800" dirty="0">
                <a:solidFill>
                  <a:prstClr val="black"/>
                </a:solidFill>
                <a:ea typeface="標楷體"/>
                <a:cs typeface="Times New Roman"/>
              </a:rPr>
              <a:t> </a:t>
            </a:r>
            <a:r>
              <a:rPr kumimoji="0" lang="zh-TW" altLang="en-US" sz="2800" dirty="0" smtClean="0">
                <a:solidFill>
                  <a:prstClr val="black"/>
                </a:solidFill>
                <a:ea typeface="標楷體"/>
                <a:cs typeface="Times New Roman"/>
              </a:rPr>
              <a:t>        </a:t>
            </a:r>
            <a:r>
              <a:rPr kumimoji="0" lang="zh-TW" altLang="zh-TW" sz="3600" dirty="0" smtClean="0">
                <a:solidFill>
                  <a:prstClr val="black"/>
                </a:solidFill>
                <a:ea typeface="標楷體"/>
                <a:cs typeface="Times New Roman"/>
              </a:rPr>
              <a:t>鼓勵</a:t>
            </a:r>
            <a:r>
              <a:rPr kumimoji="0" lang="zh-TW" altLang="zh-TW" sz="3600" dirty="0">
                <a:solidFill>
                  <a:prstClr val="black"/>
                </a:solidFill>
                <a:ea typeface="標楷體"/>
                <a:cs typeface="Times New Roman"/>
              </a:rPr>
              <a:t>孩子注重飲食營養均衡、不</a:t>
            </a:r>
            <a:r>
              <a:rPr kumimoji="0" lang="zh-TW" altLang="zh-TW" sz="3600" dirty="0" smtClean="0">
                <a:solidFill>
                  <a:prstClr val="black"/>
                </a:solidFill>
                <a:ea typeface="標楷體"/>
                <a:cs typeface="Times New Roman"/>
              </a:rPr>
              <a:t>挑食</a:t>
            </a:r>
            <a:endParaRPr kumimoji="0" lang="en-US" altLang="zh-TW" sz="3600" dirty="0" smtClean="0">
              <a:solidFill>
                <a:prstClr val="black"/>
              </a:solidFill>
              <a:ea typeface="標楷體"/>
              <a:cs typeface="Times New Roman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</a:pPr>
            <a:r>
              <a:rPr kumimoji="0" lang="zh-TW" altLang="en-US" sz="3600" dirty="0">
                <a:solidFill>
                  <a:prstClr val="black"/>
                </a:solidFill>
                <a:ea typeface="標楷體"/>
                <a:cs typeface="Times New Roman"/>
              </a:rPr>
              <a:t> </a:t>
            </a:r>
            <a:r>
              <a:rPr kumimoji="0" lang="zh-TW" altLang="en-US" sz="3600" dirty="0" smtClean="0">
                <a:solidFill>
                  <a:prstClr val="black"/>
                </a:solidFill>
                <a:ea typeface="標楷體"/>
                <a:cs typeface="Times New Roman"/>
              </a:rPr>
              <a:t>      </a:t>
            </a:r>
            <a:r>
              <a:rPr kumimoji="0" lang="zh-TW" altLang="zh-TW" sz="3600" dirty="0" smtClean="0">
                <a:solidFill>
                  <a:prstClr val="black"/>
                </a:solidFill>
                <a:ea typeface="標楷體"/>
                <a:cs typeface="Times New Roman"/>
              </a:rPr>
              <a:t>不</a:t>
            </a:r>
            <a:r>
              <a:rPr kumimoji="0" lang="zh-TW" altLang="zh-TW" sz="3600" dirty="0">
                <a:solidFill>
                  <a:prstClr val="black"/>
                </a:solidFill>
                <a:ea typeface="標楷體"/>
                <a:cs typeface="Times New Roman"/>
              </a:rPr>
              <a:t>偏食</a:t>
            </a:r>
            <a:r>
              <a:rPr kumimoji="0" lang="zh-TW" altLang="zh-TW" sz="3600" dirty="0" smtClean="0">
                <a:solidFill>
                  <a:prstClr val="black"/>
                </a:solidFill>
                <a:ea typeface="新細明體"/>
                <a:cs typeface="Times New Roman"/>
              </a:rPr>
              <a:t>。</a:t>
            </a:r>
            <a:r>
              <a:rPr kumimoji="0" lang="zh-TW" altLang="en-US" sz="36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預計</a:t>
            </a:r>
            <a:r>
              <a:rPr kumimoji="0" lang="en-US" altLang="zh-TW" sz="36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9</a:t>
            </a:r>
            <a:r>
              <a:rPr kumimoji="0" lang="zh-TW" altLang="en-US" sz="36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月底</a:t>
            </a:r>
            <a:r>
              <a:rPr kumimoji="0" lang="zh-TW" altLang="en-US" sz="3600" dirty="0" smtClean="0">
                <a:solidFill>
                  <a:srgbClr val="FF0000"/>
                </a:solidFill>
                <a:latin typeface="新細明體"/>
                <a:ea typeface="新細明體"/>
                <a:cs typeface="Times New Roman"/>
              </a:rPr>
              <a:t>、</a:t>
            </a:r>
            <a:r>
              <a:rPr kumimoji="0" lang="en-US" altLang="zh-TW" sz="36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11</a:t>
            </a:r>
            <a:r>
              <a:rPr kumimoji="0" lang="zh-TW" altLang="en-US" sz="36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月辦理宣導</a:t>
            </a:r>
            <a:endParaRPr kumimoji="0" lang="zh-TW" altLang="en-US" sz="36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zh-TW" altLang="zh-TW" sz="36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91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34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橢圓 4"/>
          <p:cNvSpPr/>
          <p:nvPr/>
        </p:nvSpPr>
        <p:spPr>
          <a:xfrm>
            <a:off x="0" y="2892643"/>
            <a:ext cx="1771048" cy="6352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77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8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137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5"/>
          <p:cNvSpPr txBox="1">
            <a:spLocks noChangeArrowheads="1"/>
          </p:cNvSpPr>
          <p:nvPr/>
        </p:nvSpPr>
        <p:spPr bwMode="auto">
          <a:xfrm>
            <a:off x="351065" y="150759"/>
            <a:ext cx="5120821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j-cs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914400" eaLnBrk="1" hangingPunct="1">
              <a:defRPr/>
            </a:pPr>
            <a:r>
              <a:rPr kumimoji="0" lang="zh-TW" altLang="en-US" sz="4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營養</a:t>
            </a:r>
            <a:r>
              <a:rPr kumimoji="0" lang="zh-TW" altLang="en-US" sz="4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午餐政策說明</a:t>
            </a:r>
            <a:endParaRPr kumimoji="0" lang="zh-TW" altLang="en-US" sz="4800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339" name="矩形 1"/>
          <p:cNvSpPr>
            <a:spLocks noChangeArrowheads="1"/>
          </p:cNvSpPr>
          <p:nvPr/>
        </p:nvSpPr>
        <p:spPr bwMode="auto">
          <a:xfrm>
            <a:off x="1" y="994002"/>
            <a:ext cx="904239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3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</a:t>
            </a:r>
            <a:endParaRPr kumimoji="0" lang="en-US" altLang="zh-TW" sz="32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3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 altLang="zh-TW" dirty="0" smtClean="0">
              <a:solidFill>
                <a:prstClr val="black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" y="1135631"/>
            <a:ext cx="9042398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為達校園食材溯源目的</a:t>
            </a:r>
            <a:r>
              <a:rPr lang="zh-TW" altLang="en-US" sz="3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36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農委會</a:t>
            </a:r>
            <a:r>
              <a:rPr lang="zh-TW" altLang="en-US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協助將四章一</a:t>
            </a:r>
            <a:r>
              <a:rPr lang="en-US" altLang="zh-TW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Q</a:t>
            </a:r>
            <a:r>
              <a:rPr lang="zh-TW" altLang="en-US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納入校園供餐</a:t>
            </a:r>
            <a:r>
              <a:rPr lang="zh-TW" altLang="en-US" sz="3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條件</a:t>
            </a:r>
            <a:r>
              <a:rPr lang="zh-TW" altLang="en-US" sz="3600" dirty="0" smtClean="0">
                <a:solidFill>
                  <a:prstClr val="black"/>
                </a:solidFill>
                <a:latin typeface="標楷體"/>
                <a:ea typeface="標楷體"/>
              </a:rPr>
              <a:t>。        </a:t>
            </a:r>
            <a:endParaRPr lang="en-US" altLang="zh-TW" sz="3600" dirty="0" smtClean="0">
              <a:solidFill>
                <a:prstClr val="black"/>
              </a:solidFill>
              <a:latin typeface="標楷體"/>
              <a:ea typeface="標楷體"/>
            </a:endParaRPr>
          </a:p>
          <a:p>
            <a:r>
              <a:rPr lang="zh-TW" altLang="en-US" sz="3600" b="1" dirty="0">
                <a:solidFill>
                  <a:srgbClr val="7030A0"/>
                </a:solidFill>
                <a:latin typeface="標楷體"/>
                <a:ea typeface="標楷體"/>
              </a:rPr>
              <a:t> </a:t>
            </a:r>
            <a:r>
              <a:rPr lang="zh-TW" altLang="en-US" sz="3600" b="1" dirty="0" smtClean="0">
                <a:solidFill>
                  <a:srgbClr val="7030A0"/>
                </a:solidFill>
                <a:latin typeface="標楷體"/>
                <a:ea typeface="標楷體"/>
              </a:rPr>
              <a:t> </a:t>
            </a:r>
            <a:r>
              <a:rPr lang="zh-TW" altLang="en-US" sz="40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zh-TW" altLang="en-US" sz="4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章一</a:t>
            </a:r>
            <a:r>
              <a:rPr lang="en-US" altLang="zh-TW" sz="40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Q</a:t>
            </a:r>
            <a:endParaRPr lang="en-US" altLang="zh-TW" sz="4000" b="1" dirty="0" smtClean="0">
              <a:solidFill>
                <a:srgbClr val="7030A0"/>
              </a:solidFill>
              <a:latin typeface="新細明體"/>
              <a:ea typeface="新細明體"/>
            </a:endParaRPr>
          </a:p>
          <a:p>
            <a:r>
              <a:rPr lang="zh-TW" altLang="en-US" sz="3600" b="1" dirty="0" smtClean="0">
                <a:solidFill>
                  <a:srgbClr val="7030A0"/>
                </a:solidFill>
                <a:latin typeface="新細明體"/>
                <a:ea typeface="新細明體"/>
              </a:rPr>
              <a:t>        </a:t>
            </a:r>
            <a:r>
              <a:rPr lang="en-US" altLang="zh-TW" sz="3600" b="1" dirty="0" smtClean="0">
                <a:solidFill>
                  <a:srgbClr val="C00000"/>
                </a:solidFill>
                <a:latin typeface="新細明體"/>
                <a:ea typeface="新細明體"/>
              </a:rPr>
              <a:t>1.</a:t>
            </a:r>
            <a:r>
              <a:rPr lang="zh-TW" altLang="en-US" sz="3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台灣</a:t>
            </a:r>
            <a:r>
              <a:rPr lang="zh-TW" altLang="en-US" sz="3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有機農產品標</a:t>
            </a:r>
            <a:r>
              <a:rPr lang="zh-TW" altLang="en-US" sz="3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章</a:t>
            </a:r>
            <a:endParaRPr lang="en-US" altLang="zh-TW" sz="36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3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產</a:t>
            </a:r>
            <a:r>
              <a:rPr lang="zh-TW" altLang="en-US" sz="3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銷履歷農產品標</a:t>
            </a:r>
            <a:r>
              <a:rPr lang="zh-TW" altLang="en-US" sz="3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章</a:t>
            </a:r>
            <a:endParaRPr lang="en-US" altLang="zh-TW" sz="36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3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3.CAS</a:t>
            </a:r>
            <a:r>
              <a:rPr lang="zh-TW" altLang="en-US" sz="3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台灣優良農產品標</a:t>
            </a:r>
            <a:r>
              <a:rPr lang="zh-TW" altLang="en-US" sz="3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章</a:t>
            </a:r>
            <a:endParaRPr lang="en-US" altLang="zh-TW" sz="36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3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3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吉</a:t>
            </a:r>
            <a:r>
              <a:rPr lang="zh-TW" altLang="en-US" sz="3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園圃安全蔬果標</a:t>
            </a:r>
            <a:r>
              <a:rPr lang="zh-TW" altLang="en-US" sz="3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章</a:t>
            </a:r>
            <a:endParaRPr lang="en-US" altLang="zh-TW" sz="36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3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3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農產品</a:t>
            </a:r>
            <a:r>
              <a:rPr lang="zh-TW" altLang="en-US" sz="3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生產追溯二維條碼</a:t>
            </a:r>
            <a:r>
              <a:rPr lang="en-US" altLang="zh-TW" sz="3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(QR Code</a:t>
            </a:r>
            <a:r>
              <a:rPr lang="en-US" altLang="zh-TW" sz="3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6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036448" y="150759"/>
            <a:ext cx="30059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何謂四章一</a:t>
            </a:r>
            <a:r>
              <a:rPr lang="en-US" altLang="zh-TW" sz="40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Q</a:t>
            </a:r>
            <a:endParaRPr lang="zh-TW" altLang="en-US" sz="4000" dirty="0">
              <a:solidFill>
                <a:srgbClr val="FFFF00"/>
              </a:solidFill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351065" y="2338939"/>
            <a:ext cx="2213810" cy="60157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15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5"/>
          <p:cNvSpPr txBox="1">
            <a:spLocks noChangeArrowheads="1"/>
          </p:cNvSpPr>
          <p:nvPr/>
        </p:nvSpPr>
        <p:spPr bwMode="auto">
          <a:xfrm>
            <a:off x="217717" y="136245"/>
            <a:ext cx="5292724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j-cs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914400" eaLnBrk="1" hangingPunct="1">
              <a:defRPr/>
            </a:pPr>
            <a:r>
              <a:rPr kumimoji="0" lang="zh-TW" altLang="en-US" sz="4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營養</a:t>
            </a:r>
            <a:r>
              <a:rPr kumimoji="0" lang="zh-TW" altLang="en-US" sz="4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午餐補充說明</a:t>
            </a:r>
            <a:endParaRPr kumimoji="0" lang="zh-TW" altLang="en-US" sz="4800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655" y="-203200"/>
            <a:ext cx="9303655" cy="773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416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5"/>
          <p:cNvSpPr txBox="1">
            <a:spLocks noChangeArrowheads="1"/>
          </p:cNvSpPr>
          <p:nvPr/>
        </p:nvSpPr>
        <p:spPr bwMode="auto">
          <a:xfrm>
            <a:off x="203199" y="161067"/>
            <a:ext cx="508952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j-cs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914400" eaLnBrk="1" hangingPunct="1">
              <a:defRPr/>
            </a:pPr>
            <a:r>
              <a:rPr kumimoji="0" lang="zh-TW" altLang="en-US" sz="36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各項代</a:t>
            </a:r>
            <a:r>
              <a:rPr kumimoji="0" lang="zh-TW" altLang="en-US" sz="36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收代辦收費</a:t>
            </a:r>
          </a:p>
        </p:txBody>
      </p:sp>
      <p:sp>
        <p:nvSpPr>
          <p:cNvPr id="16387" name="矩形 1"/>
          <p:cNvSpPr>
            <a:spLocks noChangeArrowheads="1"/>
          </p:cNvSpPr>
          <p:nvPr/>
        </p:nvSpPr>
        <p:spPr bwMode="auto">
          <a:xfrm>
            <a:off x="101597" y="885116"/>
            <a:ext cx="9042399" cy="60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marL="228600">
              <a:spcAft>
                <a:spcPts val="0"/>
              </a:spcAft>
            </a:pPr>
            <a:r>
              <a:rPr lang="zh-TW" altLang="en-US" sz="3600" kern="100" dirty="0" smtClean="0">
                <a:solidFill>
                  <a:srgbClr val="2313F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一、收費項目</a:t>
            </a:r>
            <a:r>
              <a:rPr lang="en-US" altLang="zh-TW" sz="2800" kern="100" dirty="0" smtClean="0">
                <a:solidFill>
                  <a:srgbClr val="2313F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(</a:t>
            </a:r>
            <a:r>
              <a:rPr lang="zh-TW" altLang="en-US" sz="2800" kern="100" dirty="0">
                <a:solidFill>
                  <a:srgbClr val="2313F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上下學期各收</a:t>
            </a:r>
            <a:r>
              <a:rPr lang="zh-TW" altLang="en-US" sz="2800" kern="100" dirty="0" smtClean="0">
                <a:solidFill>
                  <a:srgbClr val="2313F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一次</a:t>
            </a:r>
            <a:r>
              <a:rPr lang="en-US" altLang="zh-TW" sz="2800" kern="100" dirty="0" smtClean="0">
                <a:solidFill>
                  <a:srgbClr val="2313F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)</a:t>
            </a:r>
            <a:endParaRPr lang="en-US" altLang="zh-TW" sz="2800" kern="100" dirty="0" smtClean="0">
              <a:latin typeface="標楷體" pitchFamily="65" charset="-120"/>
              <a:ea typeface="標楷體" pitchFamily="65" charset="-120"/>
              <a:cs typeface="Times New Roman"/>
            </a:endParaRPr>
          </a:p>
          <a:p>
            <a:pPr marL="228600">
              <a:spcAft>
                <a:spcPts val="0"/>
              </a:spcAft>
            </a:pPr>
            <a:r>
              <a:rPr lang="zh-TW" altLang="en-US" sz="2000" kern="100" dirty="0" smtClean="0">
                <a:latin typeface="標楷體" pitchFamily="65" charset="-120"/>
                <a:ea typeface="標楷體" pitchFamily="65" charset="-120"/>
                <a:cs typeface="Times New Roman"/>
              </a:rPr>
              <a:t>    </a:t>
            </a:r>
            <a:r>
              <a:rPr lang="en-US" altLang="zh-TW" sz="2800" kern="100" dirty="0" smtClean="0">
                <a:latin typeface="Calibri" pitchFamily="34" charset="0"/>
                <a:ea typeface="標楷體" pitchFamily="65" charset="-120"/>
                <a:cs typeface="Times New Roman"/>
              </a:rPr>
              <a:t>1.</a:t>
            </a:r>
            <a:r>
              <a:rPr lang="zh-TW" altLang="en-US" sz="2800" kern="100" dirty="0" smtClean="0">
                <a:latin typeface="Calibri" pitchFamily="34" charset="0"/>
                <a:ea typeface="標楷體" pitchFamily="65" charset="-120"/>
                <a:cs typeface="Times New Roman"/>
              </a:rPr>
              <a:t> </a:t>
            </a:r>
            <a:r>
              <a:rPr lang="zh-TW" altLang="en-US" sz="2800" kern="100" dirty="0" smtClean="0">
                <a:latin typeface="標楷體" pitchFamily="65" charset="-120"/>
                <a:ea typeface="標楷體" pitchFamily="65" charset="-120"/>
                <a:cs typeface="Times New Roman"/>
              </a:rPr>
              <a:t>學生</a:t>
            </a:r>
            <a:r>
              <a:rPr lang="zh-TW" altLang="zh-TW" sz="2800" kern="100" dirty="0" smtClean="0">
                <a:latin typeface="標楷體" pitchFamily="65" charset="-120"/>
                <a:ea typeface="標楷體" pitchFamily="65" charset="-120"/>
                <a:cs typeface="Times New Roman"/>
              </a:rPr>
              <a:t>團體保險費</a:t>
            </a:r>
            <a:r>
              <a:rPr lang="en-US" altLang="zh-TW" sz="2800" kern="100" dirty="0" smtClean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Times New Roman"/>
              </a:rPr>
              <a:t>189</a:t>
            </a:r>
            <a:r>
              <a:rPr lang="zh-TW" altLang="en-US" sz="2800" kern="1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元</a:t>
            </a:r>
            <a:endParaRPr lang="en-US" altLang="zh-TW" sz="2800" kern="100" dirty="0" smtClean="0">
              <a:solidFill>
                <a:srgbClr val="FF0000"/>
              </a:solidFill>
              <a:latin typeface="Calibri" pitchFamily="34" charset="0"/>
              <a:ea typeface="標楷體" pitchFamily="65" charset="-120"/>
              <a:cs typeface="Times New Roman"/>
            </a:endParaRPr>
          </a:p>
          <a:p>
            <a:pPr marL="228600">
              <a:spcAft>
                <a:spcPts val="0"/>
              </a:spcAft>
            </a:pPr>
            <a:r>
              <a:rPr lang="zh-TW" altLang="en-US" sz="2800" kern="100" dirty="0" smtClean="0">
                <a:latin typeface="標楷體" pitchFamily="65" charset="-120"/>
                <a:ea typeface="標楷體" pitchFamily="65" charset="-120"/>
                <a:cs typeface="Times New Roman"/>
              </a:rPr>
              <a:t>   </a:t>
            </a:r>
            <a:r>
              <a:rPr lang="en-US" altLang="zh-TW" sz="2800" kern="100" dirty="0" smtClean="0">
                <a:latin typeface="Calibri" pitchFamily="34" charset="0"/>
                <a:ea typeface="標楷體" pitchFamily="65" charset="-120"/>
                <a:cs typeface="Times New Roman"/>
              </a:rPr>
              <a:t>2.</a:t>
            </a:r>
            <a:r>
              <a:rPr lang="zh-TW" altLang="en-US" sz="2800" kern="100" dirty="0" smtClean="0">
                <a:latin typeface="Calibri" pitchFamily="34" charset="0"/>
                <a:ea typeface="標楷體" pitchFamily="65" charset="-120"/>
                <a:cs typeface="Times New Roman"/>
              </a:rPr>
              <a:t> </a:t>
            </a:r>
            <a:r>
              <a:rPr lang="zh-TW" altLang="zh-TW" sz="2800" kern="100" dirty="0" smtClean="0">
                <a:latin typeface="標楷體" pitchFamily="65" charset="-120"/>
                <a:ea typeface="標楷體" pitchFamily="65" charset="-120"/>
                <a:cs typeface="Times New Roman"/>
              </a:rPr>
              <a:t>午餐</a:t>
            </a:r>
            <a:r>
              <a:rPr lang="zh-TW" altLang="en-US" sz="2800" kern="100" dirty="0" smtClean="0">
                <a:latin typeface="標楷體" pitchFamily="65" charset="-120"/>
                <a:ea typeface="標楷體" pitchFamily="65" charset="-120"/>
                <a:cs typeface="Times New Roman"/>
              </a:rPr>
              <a:t>相關</a:t>
            </a:r>
            <a:r>
              <a:rPr lang="zh-TW" altLang="zh-TW" sz="2800" kern="100" dirty="0" smtClean="0">
                <a:latin typeface="標楷體" pitchFamily="65" charset="-120"/>
                <a:ea typeface="標楷體" pitchFamily="65" charset="-120"/>
                <a:cs typeface="Times New Roman"/>
              </a:rPr>
              <a:t>費</a:t>
            </a:r>
            <a:r>
              <a:rPr lang="zh-TW" altLang="en-US" sz="2800" kern="100" dirty="0" smtClean="0">
                <a:latin typeface="標楷體" pitchFamily="65" charset="-120"/>
                <a:ea typeface="標楷體" pitchFamily="65" charset="-120"/>
                <a:cs typeface="Times New Roman"/>
              </a:rPr>
              <a:t>用</a:t>
            </a:r>
            <a:endParaRPr lang="en-US" altLang="zh-TW" sz="2800" kern="100" dirty="0" smtClean="0">
              <a:latin typeface="標楷體" pitchFamily="65" charset="-120"/>
              <a:ea typeface="標楷體" pitchFamily="65" charset="-120"/>
              <a:cs typeface="Times New Roman"/>
            </a:endParaRPr>
          </a:p>
          <a:p>
            <a:pPr marL="228600">
              <a:spcAft>
                <a:spcPts val="0"/>
              </a:spcAft>
            </a:pPr>
            <a:r>
              <a:rPr lang="zh-TW" altLang="en-US" sz="2800" kern="100" dirty="0" smtClean="0">
                <a:latin typeface="標楷體" pitchFamily="65" charset="-120"/>
                <a:ea typeface="標楷體" pitchFamily="65" charset="-120"/>
                <a:cs typeface="Times New Roman"/>
              </a:rPr>
              <a:t>   </a:t>
            </a:r>
            <a:r>
              <a:rPr lang="en-US" altLang="zh-TW" sz="2800" b="1" kern="1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(</a:t>
            </a:r>
            <a:r>
              <a:rPr lang="zh-TW" altLang="zh-TW" sz="2800" b="1" kern="1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午餐基本費</a:t>
            </a:r>
            <a:r>
              <a:rPr lang="en-US" altLang="zh-TW" sz="2800" b="1" kern="1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400</a:t>
            </a:r>
            <a:r>
              <a:rPr lang="zh-TW" altLang="en-US" sz="2800" b="1" kern="1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元</a:t>
            </a:r>
            <a:r>
              <a:rPr lang="zh-TW" altLang="zh-TW" sz="2800" b="1" kern="1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、燃料費</a:t>
            </a:r>
            <a:r>
              <a:rPr lang="en-US" altLang="zh-TW" sz="2800" b="1" kern="1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160</a:t>
            </a:r>
            <a:r>
              <a:rPr lang="zh-TW" altLang="en-US" sz="2800" b="1" kern="1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元</a:t>
            </a:r>
            <a:r>
              <a:rPr lang="zh-TW" altLang="zh-TW" sz="2800" b="1" kern="1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、</a:t>
            </a:r>
            <a:r>
              <a:rPr lang="en-US" altLang="zh-TW" sz="2800" b="1" kern="1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 </a:t>
            </a:r>
            <a:endParaRPr lang="en-US" altLang="zh-TW" sz="2800" b="1" kern="1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Times New Roman"/>
            </a:endParaRPr>
          </a:p>
          <a:p>
            <a:pPr marL="228600">
              <a:spcAft>
                <a:spcPts val="0"/>
              </a:spcAft>
            </a:pPr>
            <a:r>
              <a:rPr lang="zh-TW" altLang="en-US" sz="2800" b="1" kern="1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 </a:t>
            </a:r>
            <a:r>
              <a:rPr lang="zh-TW" altLang="en-US" sz="2800" b="1" kern="1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   </a:t>
            </a:r>
            <a:r>
              <a:rPr lang="zh-TW" altLang="zh-TW" sz="2800" b="1" kern="1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自費</a:t>
            </a:r>
            <a:r>
              <a:rPr lang="zh-TW" altLang="zh-TW" sz="2800" b="1" kern="1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餐費</a:t>
            </a:r>
            <a:r>
              <a:rPr lang="en-US" altLang="zh-TW" sz="2800" b="1" kern="1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103</a:t>
            </a:r>
            <a:r>
              <a:rPr lang="zh-TW" altLang="en-US" sz="2800" b="1" kern="1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天*</a:t>
            </a:r>
            <a:r>
              <a:rPr lang="en-US" altLang="zh-TW" sz="2800" b="1" kern="1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37</a:t>
            </a:r>
            <a:r>
              <a:rPr lang="zh-TW" altLang="en-US" sz="2800" b="1" kern="1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元</a:t>
            </a:r>
            <a:r>
              <a:rPr lang="en-US" altLang="zh-TW" sz="2800" b="1" kern="1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=3811</a:t>
            </a:r>
            <a:r>
              <a:rPr lang="zh-TW" altLang="en-US" sz="2800" b="1" kern="1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元</a:t>
            </a:r>
            <a:r>
              <a:rPr lang="en-US" altLang="zh-TW" sz="2800" b="1" kern="1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)</a:t>
            </a:r>
            <a:endParaRPr lang="en-US" altLang="zh-TW" sz="2800" b="1" kern="100" dirty="0" smtClean="0">
              <a:solidFill>
                <a:srgbClr val="FF0000"/>
              </a:solidFill>
              <a:latin typeface="Calibri" pitchFamily="34" charset="0"/>
              <a:ea typeface="標楷體" pitchFamily="65" charset="-120"/>
              <a:cs typeface="Times New Roman"/>
            </a:endParaRPr>
          </a:p>
          <a:p>
            <a:pPr marL="228600">
              <a:spcAft>
                <a:spcPts val="0"/>
              </a:spcAft>
            </a:pPr>
            <a:r>
              <a:rPr lang="zh-TW" altLang="en-US" sz="2800" kern="100" dirty="0" smtClean="0">
                <a:latin typeface="Calibri" pitchFamily="34" charset="0"/>
                <a:ea typeface="標楷體" pitchFamily="65" charset="-120"/>
                <a:cs typeface="Times New Roman"/>
              </a:rPr>
              <a:t>     </a:t>
            </a:r>
            <a:r>
              <a:rPr lang="en-US" altLang="zh-TW" sz="2800" kern="100" dirty="0" smtClean="0">
                <a:latin typeface="Calibri" pitchFamily="34" charset="0"/>
                <a:ea typeface="標楷體" pitchFamily="65" charset="-120"/>
                <a:cs typeface="Times New Roman"/>
              </a:rPr>
              <a:t>3.</a:t>
            </a:r>
            <a:r>
              <a:rPr lang="zh-TW" altLang="en-US" sz="2800" kern="100" dirty="0" smtClean="0">
                <a:latin typeface="Calibri" pitchFamily="34" charset="0"/>
                <a:ea typeface="標楷體" pitchFamily="65" charset="-120"/>
                <a:cs typeface="Times New Roman"/>
              </a:rPr>
              <a:t> 審定版</a:t>
            </a:r>
            <a:r>
              <a:rPr lang="zh-TW" altLang="en-US" sz="2800" kern="100" dirty="0" smtClean="0">
                <a:latin typeface="標楷體" pitchFamily="65" charset="-120"/>
                <a:ea typeface="標楷體" pitchFamily="65" charset="-120"/>
                <a:cs typeface="Times New Roman"/>
              </a:rPr>
              <a:t>教科書籍費</a:t>
            </a:r>
            <a:r>
              <a:rPr lang="en-US" altLang="zh-TW" sz="2800" kern="100" dirty="0" smtClean="0">
                <a:latin typeface="標楷體" pitchFamily="65" charset="-120"/>
                <a:ea typeface="標楷體" pitchFamily="65" charset="-120"/>
                <a:cs typeface="Times New Roman"/>
              </a:rPr>
              <a:t>(</a:t>
            </a:r>
            <a:r>
              <a:rPr lang="zh-TW" altLang="en-US" sz="2800" kern="100" dirty="0" smtClean="0">
                <a:latin typeface="標楷體" pitchFamily="65" charset="-120"/>
                <a:ea typeface="標楷體" pitchFamily="65" charset="-120"/>
                <a:cs typeface="Times New Roman"/>
              </a:rPr>
              <a:t>各年段金額不同</a:t>
            </a:r>
            <a:r>
              <a:rPr lang="en-US" altLang="zh-TW" sz="2800" kern="100" dirty="0" smtClean="0">
                <a:latin typeface="標楷體" pitchFamily="65" charset="-120"/>
                <a:ea typeface="標楷體" pitchFamily="65" charset="-120"/>
                <a:cs typeface="Times New Roman"/>
              </a:rPr>
              <a:t>)</a:t>
            </a:r>
          </a:p>
          <a:p>
            <a:pPr marL="228600"/>
            <a:r>
              <a:rPr lang="zh-TW" altLang="en-US" sz="3600" kern="100" dirty="0" smtClean="0">
                <a:solidFill>
                  <a:srgbClr val="2313F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二、家長會代收代辦項目</a:t>
            </a:r>
            <a:r>
              <a:rPr lang="en-US" altLang="zh-TW" sz="2800" kern="100" dirty="0" smtClean="0">
                <a:solidFill>
                  <a:srgbClr val="2313F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(</a:t>
            </a:r>
            <a:r>
              <a:rPr lang="zh-TW" altLang="en-US" sz="2800" kern="100" dirty="0">
                <a:solidFill>
                  <a:srgbClr val="2313F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上下學期各收一次</a:t>
            </a:r>
            <a:r>
              <a:rPr lang="en-US" altLang="zh-TW" sz="2800" kern="100" dirty="0" smtClean="0">
                <a:solidFill>
                  <a:srgbClr val="2313F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)</a:t>
            </a:r>
            <a:endParaRPr lang="en-US" altLang="zh-TW" sz="2800" kern="100" dirty="0">
              <a:solidFill>
                <a:srgbClr val="2313F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/>
            </a:endParaRPr>
          </a:p>
          <a:p>
            <a:pPr marL="228600"/>
            <a:r>
              <a:rPr lang="zh-TW" altLang="en-US" sz="3600" kern="100" dirty="0" smtClean="0">
                <a:solidFill>
                  <a:srgbClr val="2313F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    </a:t>
            </a:r>
            <a:r>
              <a:rPr lang="en-US" altLang="zh-TW" sz="3200" kern="100" dirty="0" smtClean="0">
                <a:solidFill>
                  <a:srgbClr val="FF0000"/>
                </a:solidFill>
                <a:latin typeface="Calibri" pitchFamily="34" charset="0"/>
                <a:ea typeface="微軟正黑體" panose="020B0604030504040204" pitchFamily="34" charset="-120"/>
                <a:cs typeface="Times New Roman"/>
              </a:rPr>
              <a:t>1.</a:t>
            </a:r>
            <a:r>
              <a:rPr lang="zh-TW" altLang="en-US" sz="3200" kern="100" dirty="0" smtClean="0">
                <a:solidFill>
                  <a:srgbClr val="FF0000"/>
                </a:solidFill>
                <a:latin typeface="Calibri"/>
                <a:ea typeface="標楷體"/>
                <a:cs typeface="Times New Roman"/>
              </a:rPr>
              <a:t> </a:t>
            </a:r>
            <a:r>
              <a:rPr lang="zh-TW" altLang="zh-TW" sz="3200" kern="100" dirty="0" smtClean="0">
                <a:solidFill>
                  <a:srgbClr val="FF0000"/>
                </a:solidFill>
                <a:latin typeface="Calibri"/>
                <a:ea typeface="標楷體"/>
                <a:cs typeface="Times New Roman"/>
              </a:rPr>
              <a:t>家長會費</a:t>
            </a:r>
            <a:r>
              <a:rPr lang="en-US" altLang="zh-TW" sz="3200" kern="100" dirty="0" smtClean="0">
                <a:solidFill>
                  <a:srgbClr val="FF0000"/>
                </a:solidFill>
                <a:latin typeface="Calibri"/>
                <a:ea typeface="標楷體"/>
                <a:cs typeface="Times New Roman"/>
              </a:rPr>
              <a:t>100</a:t>
            </a:r>
            <a:r>
              <a:rPr lang="zh-TW" altLang="en-US" sz="3200" kern="100" dirty="0" smtClean="0">
                <a:solidFill>
                  <a:srgbClr val="FF0000"/>
                </a:solidFill>
                <a:latin typeface="Calibri"/>
                <a:ea typeface="標楷體"/>
                <a:cs typeface="Times New Roman"/>
              </a:rPr>
              <a:t>元</a:t>
            </a:r>
            <a:r>
              <a:rPr lang="en-US" altLang="zh-TW" sz="2000" kern="100" dirty="0" smtClean="0">
                <a:solidFill>
                  <a:srgbClr val="FF0000"/>
                </a:solidFill>
                <a:latin typeface="Calibri"/>
                <a:ea typeface="標楷體"/>
                <a:cs typeface="Times New Roman"/>
              </a:rPr>
              <a:t>(</a:t>
            </a:r>
            <a:r>
              <a:rPr lang="zh-TW" altLang="en-US" sz="2000" kern="100" dirty="0" smtClean="0">
                <a:solidFill>
                  <a:srgbClr val="FF0000"/>
                </a:solidFill>
                <a:latin typeface="Calibri"/>
                <a:ea typeface="標楷體"/>
                <a:cs typeface="Times New Roman"/>
              </a:rPr>
              <a:t>有兄弟姊妹者，由年段最小繳費</a:t>
            </a:r>
            <a:r>
              <a:rPr lang="en-US" altLang="zh-TW" sz="2000" kern="100" dirty="0" smtClean="0">
                <a:solidFill>
                  <a:srgbClr val="FF0000"/>
                </a:solidFill>
                <a:latin typeface="Calibri"/>
                <a:ea typeface="標楷體"/>
                <a:cs typeface="Times New Roman"/>
              </a:rPr>
              <a:t>)</a:t>
            </a:r>
            <a:r>
              <a:rPr lang="zh-TW" altLang="en-US" sz="2000" kern="100" dirty="0" smtClean="0">
                <a:solidFill>
                  <a:srgbClr val="FF0000"/>
                </a:solidFill>
                <a:latin typeface="Calibri"/>
                <a:ea typeface="標楷體"/>
                <a:cs typeface="Times New Roman"/>
              </a:rPr>
              <a:t>含幼兒園</a:t>
            </a:r>
            <a:endParaRPr lang="en-US" altLang="zh-TW" sz="2000" kern="1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/>
            </a:endParaRPr>
          </a:p>
          <a:p>
            <a:pPr marL="228600"/>
            <a:r>
              <a:rPr lang="zh-TW" altLang="en-US" sz="3200" kern="100" dirty="0" smtClean="0">
                <a:solidFill>
                  <a:srgbClr val="FF0000"/>
                </a:solidFill>
                <a:latin typeface="Calibri"/>
                <a:ea typeface="標楷體"/>
                <a:cs typeface="Times New Roman"/>
              </a:rPr>
              <a:t>     </a:t>
            </a:r>
            <a:r>
              <a:rPr lang="en-US" altLang="zh-TW" sz="3200" kern="100" dirty="0" smtClean="0">
                <a:solidFill>
                  <a:srgbClr val="FF0000"/>
                </a:solidFill>
                <a:latin typeface="Calibri"/>
                <a:ea typeface="標楷體"/>
                <a:cs typeface="Times New Roman"/>
              </a:rPr>
              <a:t>2.</a:t>
            </a:r>
            <a:r>
              <a:rPr lang="zh-TW" altLang="en-US" sz="3200" kern="100" dirty="0" smtClean="0">
                <a:solidFill>
                  <a:srgbClr val="FF0000"/>
                </a:solidFill>
                <a:latin typeface="Calibri"/>
                <a:ea typeface="標楷體"/>
                <a:cs typeface="Times New Roman"/>
              </a:rPr>
              <a:t> </a:t>
            </a:r>
            <a:r>
              <a:rPr lang="zh-TW" altLang="zh-TW" sz="3200" kern="100" dirty="0" smtClean="0">
                <a:solidFill>
                  <a:srgbClr val="FF0000"/>
                </a:solidFill>
                <a:latin typeface="Calibri"/>
                <a:ea typeface="標楷體"/>
                <a:cs typeface="Times New Roman"/>
              </a:rPr>
              <a:t>警衛費</a:t>
            </a:r>
            <a:r>
              <a:rPr lang="en-US" altLang="zh-TW" sz="3200" kern="100" dirty="0" smtClean="0">
                <a:solidFill>
                  <a:srgbClr val="FF0000"/>
                </a:solidFill>
                <a:latin typeface="Calibri"/>
                <a:ea typeface="標楷體"/>
                <a:cs typeface="Times New Roman"/>
              </a:rPr>
              <a:t>666</a:t>
            </a:r>
            <a:r>
              <a:rPr lang="zh-TW" altLang="en-US" sz="3200" kern="100" dirty="0" smtClean="0">
                <a:solidFill>
                  <a:srgbClr val="FF0000"/>
                </a:solidFill>
                <a:latin typeface="Calibri"/>
                <a:ea typeface="標楷體"/>
                <a:cs typeface="Times New Roman"/>
              </a:rPr>
              <a:t>元</a:t>
            </a:r>
            <a:endParaRPr lang="en-US" altLang="zh-TW" sz="3200" kern="100" dirty="0" smtClean="0">
              <a:solidFill>
                <a:srgbClr val="FF0000"/>
              </a:solidFill>
              <a:latin typeface="Calibri"/>
              <a:ea typeface="新細明體"/>
              <a:cs typeface="Times New Roman"/>
            </a:endParaRPr>
          </a:p>
          <a:p>
            <a:pPr marL="228600"/>
            <a:r>
              <a:rPr lang="zh-TW" altLang="en-US" sz="3200" kern="100" dirty="0" smtClean="0">
                <a:solidFill>
                  <a:srgbClr val="FF0000"/>
                </a:solidFill>
                <a:latin typeface="Calibri"/>
                <a:ea typeface="新細明體"/>
                <a:cs typeface="Times New Roman"/>
              </a:rPr>
              <a:t>     </a:t>
            </a:r>
            <a:r>
              <a:rPr lang="en-US" altLang="zh-TW" sz="3200" kern="100" dirty="0" smtClean="0">
                <a:solidFill>
                  <a:srgbClr val="FF0000"/>
                </a:solidFill>
                <a:latin typeface="Calibri"/>
                <a:ea typeface="新細明體"/>
                <a:cs typeface="Times New Roman"/>
              </a:rPr>
              <a:t>3.</a:t>
            </a:r>
            <a:r>
              <a:rPr lang="zh-TW" altLang="en-US" sz="3200" kern="100" dirty="0" smtClean="0">
                <a:solidFill>
                  <a:srgbClr val="FF0000"/>
                </a:solidFill>
                <a:latin typeface="Calibri"/>
                <a:ea typeface="新細明體"/>
                <a:cs typeface="Times New Roman"/>
              </a:rPr>
              <a:t> </a:t>
            </a:r>
            <a:r>
              <a:rPr lang="zh-TW" altLang="zh-TW" sz="3200" kern="100" dirty="0" smtClean="0">
                <a:solidFill>
                  <a:srgbClr val="FF0000"/>
                </a:solidFill>
                <a:latin typeface="Calibri"/>
                <a:ea typeface="標楷體"/>
                <a:cs typeface="Times New Roman"/>
              </a:rPr>
              <a:t>清潔費</a:t>
            </a:r>
            <a:r>
              <a:rPr lang="en-US" altLang="zh-TW" sz="3200" kern="100" dirty="0" smtClean="0">
                <a:solidFill>
                  <a:srgbClr val="FF0000"/>
                </a:solidFill>
                <a:latin typeface="Calibri"/>
                <a:ea typeface="標楷體"/>
                <a:cs typeface="Times New Roman"/>
              </a:rPr>
              <a:t>324</a:t>
            </a:r>
            <a:r>
              <a:rPr lang="zh-TW" altLang="en-US" sz="3200" kern="100" dirty="0" smtClean="0">
                <a:solidFill>
                  <a:srgbClr val="FF0000"/>
                </a:solidFill>
                <a:latin typeface="Calibri"/>
                <a:ea typeface="標楷體"/>
                <a:cs typeface="Times New Roman"/>
              </a:rPr>
              <a:t>元</a:t>
            </a:r>
            <a:endParaRPr lang="en-US" altLang="zh-TW" sz="3200" kern="100" dirty="0" smtClean="0">
              <a:solidFill>
                <a:srgbClr val="FF0000"/>
              </a:solidFill>
              <a:latin typeface="Calibri"/>
              <a:ea typeface="標楷體"/>
              <a:cs typeface="Times New Roman"/>
            </a:endParaRPr>
          </a:p>
          <a:p>
            <a:pPr marL="228600"/>
            <a:r>
              <a:rPr lang="zh-TW" altLang="en-US" sz="3200" kern="100" dirty="0" smtClean="0">
                <a:solidFill>
                  <a:srgbClr val="FF0000"/>
                </a:solidFill>
                <a:latin typeface="Calibri"/>
                <a:ea typeface="標楷體"/>
                <a:cs typeface="Times New Roman"/>
              </a:rPr>
              <a:t>     </a:t>
            </a:r>
            <a:r>
              <a:rPr lang="en-US" altLang="zh-TW" sz="3200" kern="100" dirty="0" smtClean="0">
                <a:solidFill>
                  <a:srgbClr val="FF0000"/>
                </a:solidFill>
                <a:latin typeface="Calibri"/>
                <a:ea typeface="標楷體"/>
                <a:cs typeface="Times New Roman"/>
              </a:rPr>
              <a:t>4.</a:t>
            </a:r>
            <a:r>
              <a:rPr lang="zh-TW" altLang="en-US" sz="3200" kern="100" dirty="0" smtClean="0">
                <a:solidFill>
                  <a:srgbClr val="FF0000"/>
                </a:solidFill>
                <a:latin typeface="Calibri"/>
                <a:ea typeface="標楷體"/>
                <a:cs typeface="Times New Roman"/>
              </a:rPr>
              <a:t>非審定版教科書籍費</a:t>
            </a:r>
            <a:endParaRPr lang="en-US" altLang="zh-TW" sz="3200" kern="100" dirty="0" smtClean="0">
              <a:solidFill>
                <a:srgbClr val="FF0000"/>
              </a:solidFill>
              <a:latin typeface="Calibri"/>
              <a:ea typeface="標楷體"/>
              <a:cs typeface="Times New Roman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kumimoji="0" lang="zh-TW" altLang="zh-TW" sz="2800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zh-TW" altLang="zh-TW" dirty="0" smtClean="0">
              <a:solidFill>
                <a:prstClr val="black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036448" y="150759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出納組製單</a:t>
            </a:r>
            <a:endParaRPr lang="zh-TW" altLang="en-US" sz="3600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5790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5"/>
          <p:cNvSpPr txBox="1">
            <a:spLocks noChangeArrowheads="1"/>
          </p:cNvSpPr>
          <p:nvPr/>
        </p:nvSpPr>
        <p:spPr bwMode="auto">
          <a:xfrm>
            <a:off x="539750" y="155208"/>
            <a:ext cx="4752975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j-cs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914400" eaLnBrk="1" hangingPunct="1">
              <a:defRPr/>
            </a:pPr>
            <a:r>
              <a:rPr kumimoji="0" lang="zh-TW" altLang="en-US" sz="4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家長會代</a:t>
            </a:r>
            <a:r>
              <a:rPr kumimoji="0" lang="zh-TW" altLang="en-US" sz="4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收</a:t>
            </a:r>
            <a:r>
              <a:rPr kumimoji="0" lang="zh-TW" altLang="en-US" sz="4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代辦</a:t>
            </a:r>
            <a:endParaRPr kumimoji="0" lang="zh-TW" altLang="en-US" sz="4800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468313" y="1128178"/>
            <a:ext cx="8280400" cy="5262979"/>
          </a:xfrm>
          <a:prstGeom prst="rect">
            <a:avLst/>
          </a:prstGeom>
          <a:noFill/>
          <a:ln>
            <a:solidFill>
              <a:srgbClr val="FFFF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Arial" charset="0"/>
              </a:defRPr>
            </a:lvl1pPr>
            <a:lvl2pPr marL="547688" indent="-2730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一、代收費說明</a:t>
            </a:r>
            <a:r>
              <a:rPr lang="en-US" altLang="zh-TW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: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   </a:t>
            </a:r>
            <a:r>
              <a:rPr lang="en-US" altLang="zh-TW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106.06.20</a:t>
            </a: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家長委員會</a:t>
            </a:r>
            <a:r>
              <a:rPr lang="zh-TW" altLang="en-US" sz="24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通過。</a:t>
            </a:r>
            <a:endParaRPr lang="en-US" altLang="zh-TW" sz="2400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      </a:t>
            </a:r>
            <a:r>
              <a:rPr lang="en-US" altLang="zh-TW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106.06.28</a:t>
            </a: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校務會議通過。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   </a:t>
            </a:r>
            <a:r>
              <a:rPr lang="en-US" altLang="zh-TW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2. </a:t>
            </a: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收取項目</a:t>
            </a:r>
            <a:r>
              <a:rPr lang="en-US" altLang="zh-TW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警衛費和清潔費。</a:t>
            </a:r>
            <a:endParaRPr lang="en-US" altLang="zh-TW" sz="2400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二、</a:t>
            </a:r>
            <a:r>
              <a:rPr lang="zh-TW" altLang="en-US" sz="2400" dirty="0" smtClean="0">
                <a:solidFill>
                  <a:srgbClr val="E70803"/>
                </a:solidFill>
                <a:latin typeface="標楷體" pitchFamily="65" charset="-120"/>
                <a:ea typeface="標楷體" pitchFamily="65" charset="-120"/>
              </a:rPr>
              <a:t>清潔費</a:t>
            </a:r>
            <a:r>
              <a:rPr lang="en-US" altLang="zh-TW" sz="2400" dirty="0" smtClean="0">
                <a:solidFill>
                  <a:srgbClr val="E70803"/>
                </a:solidFill>
                <a:latin typeface="標楷體" pitchFamily="65" charset="-120"/>
                <a:ea typeface="標楷體" pitchFamily="65" charset="-120"/>
              </a:rPr>
              <a:t>~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   全校</a:t>
            </a:r>
            <a:r>
              <a:rPr lang="en-US" altLang="zh-TW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43</a:t>
            </a: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lang="zh-TW" altLang="en-US" sz="2400" dirty="0" smtClean="0">
                <a:solidFill>
                  <a:prstClr val="black"/>
                </a:solidFill>
                <a:latin typeface="標楷體"/>
                <a:ea typeface="標楷體"/>
              </a:rPr>
              <a:t>，</a:t>
            </a: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廁所使用頻率及狀況，較多中高年級學生早</a:t>
            </a:r>
            <a:endParaRPr lang="en-US" altLang="zh-TW" sz="2400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   上自行清潔廁所一次，因應家長加強清潔需求反應，</a:t>
            </a:r>
            <a:r>
              <a:rPr lang="en-US" altLang="zh-TW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   已聘請二名清潔人員</a:t>
            </a:r>
            <a:r>
              <a:rPr lang="zh-TW" altLang="en-US" sz="2400" dirty="0" smtClean="0">
                <a:solidFill>
                  <a:prstClr val="black"/>
                </a:solidFill>
                <a:latin typeface="新細明體"/>
                <a:ea typeface="新細明體"/>
              </a:rPr>
              <a:t>、</a:t>
            </a: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學期全天、寒暑假半天的清潔</a:t>
            </a:r>
            <a:endParaRPr lang="en-US" altLang="zh-TW" sz="2400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   人員</a:t>
            </a:r>
            <a:r>
              <a:rPr lang="zh-TW" altLang="en-US" sz="2400" dirty="0" smtClean="0">
                <a:solidFill>
                  <a:prstClr val="black"/>
                </a:solidFill>
                <a:latin typeface="新細明體"/>
                <a:ea typeface="新細明體"/>
              </a:rPr>
              <a:t>。</a:t>
            </a:r>
            <a:endParaRPr lang="en-US" altLang="zh-TW" sz="2400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三、</a:t>
            </a:r>
            <a:r>
              <a:rPr lang="zh-TW" altLang="en-US" sz="2400" dirty="0" smtClean="0">
                <a:solidFill>
                  <a:srgbClr val="E70803"/>
                </a:solidFill>
                <a:latin typeface="標楷體" pitchFamily="65" charset="-120"/>
                <a:ea typeface="標楷體" pitchFamily="65" charset="-120"/>
              </a:rPr>
              <a:t>警衛費</a:t>
            </a:r>
            <a:r>
              <a:rPr lang="en-US" altLang="zh-TW" sz="2400" dirty="0" smtClean="0">
                <a:solidFill>
                  <a:srgbClr val="E70803"/>
                </a:solidFill>
                <a:latin typeface="標楷體" pitchFamily="65" charset="-120"/>
                <a:ea typeface="標楷體" pitchFamily="65" charset="-120"/>
              </a:rPr>
              <a:t>~</a:t>
            </a:r>
            <a:r>
              <a:rPr lang="zh-TW" altLang="en-US" sz="2400" dirty="0" smtClean="0">
                <a:solidFill>
                  <a:srgbClr val="E70803"/>
                </a:solidFill>
                <a:latin typeface="標楷體" pitchFamily="65" charset="-120"/>
                <a:ea typeface="標楷體" pitchFamily="65" charset="-120"/>
              </a:rPr>
              <a:t>警衛保全</a:t>
            </a:r>
            <a:r>
              <a:rPr lang="en-US" altLang="zh-TW" sz="2400" dirty="0" smtClean="0">
                <a:solidFill>
                  <a:srgbClr val="E70803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zh-TW" altLang="en-US" sz="2400" dirty="0" smtClean="0">
                <a:solidFill>
                  <a:srgbClr val="E70803"/>
                </a:solidFill>
                <a:latin typeface="標楷體" pitchFamily="65" charset="-120"/>
                <a:ea typeface="標楷體" pitchFamily="65" charset="-120"/>
              </a:rPr>
              <a:t>系統保全</a:t>
            </a:r>
            <a:endParaRPr lang="en-US" altLang="zh-TW" sz="2400" dirty="0" smtClean="0">
              <a:solidFill>
                <a:srgbClr val="E70803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24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  為加強</a:t>
            </a:r>
            <a:r>
              <a:rPr lang="zh-TW" altLang="en-US" sz="24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校園安全</a:t>
            </a: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巡邏</a:t>
            </a:r>
            <a:r>
              <a:rPr lang="zh-TW" altLang="en-US" sz="2400" dirty="0" smtClean="0">
                <a:solidFill>
                  <a:prstClr val="black"/>
                </a:solidFill>
                <a:latin typeface="標楷體"/>
                <a:ea typeface="標楷體"/>
              </a:rPr>
              <a:t>，規劃</a:t>
            </a:r>
            <a:r>
              <a:rPr lang="zh-TW" altLang="en-US" sz="24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警衛</a:t>
            </a: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人力執勤時間→自</a:t>
            </a:r>
            <a:r>
              <a:rPr lang="en-US" altLang="zh-TW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6:00-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24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  </a:t>
            </a:r>
            <a:r>
              <a:rPr lang="en-US" altLang="zh-TW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18:00</a:t>
            </a: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有二名警衛，</a:t>
            </a:r>
            <a:r>
              <a:rPr lang="en-US" altLang="zh-TW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18:00-22:30</a:t>
            </a: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夜間巡邏，</a:t>
            </a:r>
            <a:r>
              <a:rPr lang="en-US" altLang="zh-TW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22:30</a:t>
            </a: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切換夜</a:t>
            </a:r>
            <a:endParaRPr lang="en-US" altLang="zh-TW" sz="2400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   間保全。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TW" sz="2400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8899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5"/>
          <p:cNvSpPr txBox="1">
            <a:spLocks noChangeArrowheads="1"/>
          </p:cNvSpPr>
          <p:nvPr/>
        </p:nvSpPr>
        <p:spPr bwMode="auto">
          <a:xfrm>
            <a:off x="539750" y="155575"/>
            <a:ext cx="4752975" cy="8302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j-cs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914400" eaLnBrk="1" hangingPunct="1">
              <a:defRPr/>
            </a:pPr>
            <a:r>
              <a:rPr kumimoji="0" lang="zh-TW" altLang="en-US" sz="4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家長委員會運作</a:t>
            </a: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468313" y="1128178"/>
            <a:ext cx="8280400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Arial" charset="0"/>
              </a:defRPr>
            </a:lvl1pPr>
            <a:lvl2pPr marL="547688" indent="-2730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一、代收費說明</a:t>
            </a:r>
            <a:r>
              <a:rPr lang="en-US" altLang="zh-TW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: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   </a:t>
            </a:r>
            <a:r>
              <a:rPr lang="en-US" altLang="zh-TW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106.06.20</a:t>
            </a: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家長委員會通過</a:t>
            </a:r>
            <a:r>
              <a:rPr lang="zh-TW" altLang="en-US" sz="2400" dirty="0" smtClean="0">
                <a:solidFill>
                  <a:prstClr val="black"/>
                </a:solidFill>
                <a:latin typeface="新細明體" charset="-120"/>
                <a:ea typeface="新細明體" charset="-120"/>
              </a:rPr>
              <a:t>、</a:t>
            </a:r>
            <a:endParaRPr lang="en-US" altLang="zh-TW" sz="2400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      </a:t>
            </a:r>
            <a:r>
              <a:rPr lang="en-US" altLang="zh-TW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106.06.28</a:t>
            </a: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校務會議通過。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   </a:t>
            </a:r>
            <a:r>
              <a:rPr lang="en-US" altLang="zh-TW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2. </a:t>
            </a: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收取項目</a:t>
            </a:r>
            <a:r>
              <a:rPr lang="en-US" altLang="zh-TW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警衛費和清潔費。</a:t>
            </a:r>
            <a:endParaRPr lang="en-US" altLang="zh-TW" sz="2400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二、</a:t>
            </a:r>
            <a:r>
              <a:rPr lang="zh-TW" altLang="en-US" sz="2400" dirty="0" smtClean="0">
                <a:solidFill>
                  <a:srgbClr val="E70803"/>
                </a:solidFill>
                <a:latin typeface="標楷體" pitchFamily="65" charset="-120"/>
                <a:ea typeface="標楷體" pitchFamily="65" charset="-120"/>
              </a:rPr>
              <a:t>清潔費</a:t>
            </a:r>
            <a:r>
              <a:rPr lang="en-US" altLang="zh-TW" sz="2400" dirty="0" smtClean="0">
                <a:solidFill>
                  <a:srgbClr val="E70803"/>
                </a:solidFill>
                <a:latin typeface="標楷體" pitchFamily="65" charset="-120"/>
                <a:ea typeface="標楷體" pitchFamily="65" charset="-120"/>
              </a:rPr>
              <a:t>~</a:t>
            </a:r>
            <a:r>
              <a:rPr lang="zh-TW" altLang="en-US" sz="2400" dirty="0" smtClean="0">
                <a:solidFill>
                  <a:srgbClr val="E70803"/>
                </a:solidFill>
                <a:latin typeface="標楷體" pitchFamily="65" charset="-120"/>
                <a:ea typeface="標楷體" pitchFamily="65" charset="-120"/>
              </a:rPr>
              <a:t>每生</a:t>
            </a:r>
            <a:r>
              <a:rPr lang="zh-TW" altLang="en-US" sz="2400" dirty="0">
                <a:solidFill>
                  <a:srgbClr val="E70803"/>
                </a:solidFill>
                <a:latin typeface="標楷體" pitchFamily="65" charset="-120"/>
                <a:ea typeface="標楷體" pitchFamily="65" charset="-120"/>
              </a:rPr>
              <a:t>收費</a:t>
            </a:r>
            <a:r>
              <a:rPr lang="en-US" altLang="zh-TW" sz="2400" dirty="0" smtClean="0">
                <a:solidFill>
                  <a:srgbClr val="E70803"/>
                </a:solidFill>
                <a:latin typeface="標楷體" pitchFamily="65" charset="-120"/>
                <a:ea typeface="標楷體" pitchFamily="65" charset="-120"/>
              </a:rPr>
              <a:t>324</a:t>
            </a:r>
            <a:r>
              <a:rPr lang="zh-TW" altLang="en-US" sz="2400" dirty="0" smtClean="0">
                <a:solidFill>
                  <a:srgbClr val="E70803"/>
                </a:solidFill>
                <a:latin typeface="標楷體" pitchFamily="65" charset="-120"/>
                <a:ea typeface="標楷體" pitchFamily="65" charset="-120"/>
              </a:rPr>
              <a:t>元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   中高年級學生安排早上清潔廁所一次，但廁所使用頻率</a:t>
            </a:r>
            <a:endParaRPr lang="en-US" altLang="zh-TW" sz="2400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zh-TW" altLang="en-US" sz="24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  高</a:t>
            </a:r>
            <a:r>
              <a:rPr lang="zh-TW" altLang="en-US" sz="2400" dirty="0" smtClean="0">
                <a:solidFill>
                  <a:prstClr val="black"/>
                </a:solidFill>
                <a:latin typeface="標楷體"/>
                <a:ea typeface="標楷體"/>
              </a:rPr>
              <a:t>，</a:t>
            </a: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因應家長提出加強清潔打掃之需求，</a:t>
            </a:r>
            <a:r>
              <a:rPr lang="en-US" altLang="zh-TW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lang="en-US" altLang="zh-TW" sz="2400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lvl="0"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   學期</a:t>
            </a:r>
            <a:r>
              <a:rPr lang="zh-TW" altLang="en-US" sz="24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全天</a:t>
            </a: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聘請</a:t>
            </a:r>
            <a:r>
              <a:rPr lang="zh-TW" altLang="en-US" sz="24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二名清潔</a:t>
            </a: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人員</a:t>
            </a:r>
            <a:r>
              <a:rPr lang="zh-TW" altLang="en-US" sz="2400" dirty="0" smtClean="0">
                <a:solidFill>
                  <a:prstClr val="black"/>
                </a:solidFill>
                <a:latin typeface="標楷體"/>
                <a:ea typeface="標楷體"/>
              </a:rPr>
              <a:t>，</a:t>
            </a: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寒暑</a:t>
            </a:r>
            <a:r>
              <a:rPr lang="zh-TW" altLang="en-US" sz="24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假</a:t>
            </a: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半天</a:t>
            </a:r>
            <a:r>
              <a:rPr lang="zh-TW" altLang="en-US" sz="24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聘請</a:t>
            </a: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一名清潔</a:t>
            </a:r>
            <a:endParaRPr lang="en-US" altLang="zh-TW" sz="2400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lvl="0"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TW" altLang="en-US" sz="24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   人員</a:t>
            </a:r>
            <a:r>
              <a:rPr lang="zh-TW" altLang="en-US" sz="2400" dirty="0" smtClean="0">
                <a:solidFill>
                  <a:prstClr val="black"/>
                </a:solidFill>
                <a:latin typeface="新細明體"/>
                <a:ea typeface="新細明體"/>
              </a:rPr>
              <a:t>。</a:t>
            </a:r>
            <a:endParaRPr lang="en-US" altLang="zh-TW" sz="2400" dirty="0" smtClean="0">
              <a:solidFill>
                <a:prstClr val="black"/>
              </a:solidFill>
              <a:latin typeface="新細明體"/>
              <a:ea typeface="新細明體"/>
            </a:endParaRPr>
          </a:p>
          <a:p>
            <a:pPr lvl="0"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三、</a:t>
            </a:r>
            <a:r>
              <a:rPr lang="zh-TW" altLang="en-US" sz="2400" dirty="0" smtClean="0">
                <a:solidFill>
                  <a:srgbClr val="E70803"/>
                </a:solidFill>
                <a:latin typeface="標楷體" pitchFamily="65" charset="-120"/>
                <a:ea typeface="標楷體" pitchFamily="65" charset="-120"/>
              </a:rPr>
              <a:t>警衛費</a:t>
            </a:r>
            <a:r>
              <a:rPr lang="en-US" altLang="zh-TW" sz="2400" dirty="0" smtClean="0">
                <a:solidFill>
                  <a:srgbClr val="E70803"/>
                </a:solidFill>
                <a:latin typeface="標楷體" pitchFamily="65" charset="-120"/>
                <a:ea typeface="標楷體" pitchFamily="65" charset="-120"/>
              </a:rPr>
              <a:t>~</a:t>
            </a:r>
            <a:r>
              <a:rPr lang="zh-TW" altLang="en-US" sz="2400" dirty="0">
                <a:solidFill>
                  <a:srgbClr val="E70803"/>
                </a:solidFill>
                <a:latin typeface="標楷體" pitchFamily="65" charset="-120"/>
                <a:ea typeface="標楷體" pitchFamily="65" charset="-120"/>
              </a:rPr>
              <a:t>警衛保全</a:t>
            </a:r>
            <a:r>
              <a:rPr lang="en-US" altLang="zh-TW" sz="2400" dirty="0">
                <a:solidFill>
                  <a:srgbClr val="E70803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zh-TW" altLang="en-US" sz="2400" dirty="0">
                <a:solidFill>
                  <a:srgbClr val="E70803"/>
                </a:solidFill>
                <a:latin typeface="標楷體" pitchFamily="65" charset="-120"/>
                <a:ea typeface="標楷體" pitchFamily="65" charset="-120"/>
              </a:rPr>
              <a:t>系統</a:t>
            </a:r>
            <a:r>
              <a:rPr lang="zh-TW" altLang="en-US" sz="2400" dirty="0" smtClean="0">
                <a:solidFill>
                  <a:srgbClr val="E70803"/>
                </a:solidFill>
                <a:latin typeface="標楷體" pitchFamily="65" charset="-120"/>
                <a:ea typeface="標楷體" pitchFamily="65" charset="-120"/>
              </a:rPr>
              <a:t>保全</a:t>
            </a:r>
            <a:r>
              <a:rPr lang="zh-TW" altLang="en-US" sz="2400" dirty="0" smtClean="0">
                <a:solidFill>
                  <a:srgbClr val="E70803"/>
                </a:solidFill>
                <a:latin typeface="標楷體"/>
                <a:ea typeface="標楷體"/>
              </a:rPr>
              <a:t>，</a:t>
            </a:r>
            <a:r>
              <a:rPr lang="zh-TW" altLang="en-US" sz="2400" dirty="0" smtClean="0">
                <a:solidFill>
                  <a:srgbClr val="E70803"/>
                </a:solidFill>
                <a:latin typeface="標楷體" pitchFamily="65" charset="-120"/>
                <a:ea typeface="標楷體" pitchFamily="65" charset="-120"/>
              </a:rPr>
              <a:t>每生收費</a:t>
            </a:r>
            <a:r>
              <a:rPr lang="en-US" altLang="zh-TW" sz="2400" dirty="0" smtClean="0">
                <a:solidFill>
                  <a:srgbClr val="E70803"/>
                </a:solidFill>
                <a:latin typeface="標楷體" pitchFamily="65" charset="-120"/>
                <a:ea typeface="標楷體" pitchFamily="65" charset="-120"/>
              </a:rPr>
              <a:t>666</a:t>
            </a:r>
            <a:r>
              <a:rPr lang="zh-TW" altLang="en-US" sz="2400" dirty="0">
                <a:solidFill>
                  <a:srgbClr val="E70803"/>
                </a:solidFill>
                <a:latin typeface="標楷體" pitchFamily="65" charset="-120"/>
                <a:ea typeface="標楷體" pitchFamily="65" charset="-120"/>
              </a:rPr>
              <a:t>元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   為加強校園安全巡邏</a:t>
            </a:r>
            <a:r>
              <a:rPr lang="zh-TW" altLang="en-US" sz="2400" dirty="0" smtClean="0">
                <a:solidFill>
                  <a:prstClr val="black"/>
                </a:solidFill>
                <a:latin typeface="標楷體"/>
                <a:ea typeface="標楷體"/>
              </a:rPr>
              <a:t>，規劃</a:t>
            </a: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警衛人力執勤時間→自</a:t>
            </a:r>
            <a:r>
              <a:rPr lang="en-US" altLang="zh-TW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6:00-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   </a:t>
            </a:r>
            <a:r>
              <a:rPr lang="en-US" altLang="zh-TW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18:00</a:t>
            </a: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有二名警衛，</a:t>
            </a:r>
            <a:r>
              <a:rPr lang="en-US" altLang="zh-TW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18:00-22:30</a:t>
            </a: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夜間巡邏，</a:t>
            </a:r>
            <a:r>
              <a:rPr lang="en-US" altLang="zh-TW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22:30</a:t>
            </a: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切換夜</a:t>
            </a:r>
            <a:endParaRPr lang="en-US" altLang="zh-TW" sz="2400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   間保全。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TW" sz="2400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2425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標題 1"/>
          <p:cNvSpPr>
            <a:spLocks noGrp="1"/>
          </p:cNvSpPr>
          <p:nvPr>
            <p:ph type="title"/>
          </p:nvPr>
        </p:nvSpPr>
        <p:spPr>
          <a:xfrm>
            <a:off x="1619424" y="2429247"/>
            <a:ext cx="5832896" cy="1647825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zh-TW" altLang="en-US" sz="7200" dirty="0" smtClean="0">
                <a:solidFill>
                  <a:schemeClr val="accent2">
                    <a:lumMod val="75000"/>
                  </a:schemeClr>
                </a:solidFill>
                <a:latin typeface="華康粗黑體" pitchFamily="49" charset="-120"/>
                <a:ea typeface="華康粗黑體" pitchFamily="49" charset="-120"/>
              </a:rPr>
              <a:t>校務行政說明</a:t>
            </a:r>
          </a:p>
        </p:txBody>
      </p:sp>
    </p:spTree>
    <p:extLst>
      <p:ext uri="{BB962C8B-B14F-4D97-AF65-F5344CB8AC3E}">
        <p14:creationId xmlns:p14="http://schemas.microsoft.com/office/powerpoint/2010/main" val="30677568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5"/>
          <p:cNvSpPr txBox="1">
            <a:spLocks noChangeArrowheads="1"/>
          </p:cNvSpPr>
          <p:nvPr/>
        </p:nvSpPr>
        <p:spPr bwMode="auto">
          <a:xfrm>
            <a:off x="539750" y="155575"/>
            <a:ext cx="4752975" cy="8302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j-cs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914400" eaLnBrk="1" hangingPunct="1">
              <a:defRPr/>
            </a:pPr>
            <a:r>
              <a:rPr kumimoji="0" lang="zh-TW" altLang="en-US" sz="4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飲用水設施</a:t>
            </a:r>
          </a:p>
        </p:txBody>
      </p:sp>
      <p:sp>
        <p:nvSpPr>
          <p:cNvPr id="17411" name="矩形 1"/>
          <p:cNvSpPr>
            <a:spLocks noChangeArrowheads="1"/>
          </p:cNvSpPr>
          <p:nvPr/>
        </p:nvSpPr>
        <p:spPr bwMode="auto">
          <a:xfrm>
            <a:off x="174171" y="1314450"/>
            <a:ext cx="885371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indent="152400">
              <a:spcAft>
                <a:spcPts val="0"/>
              </a:spcAft>
            </a:pPr>
            <a:r>
              <a:rPr lang="zh-TW" altLang="en-US" sz="3600" kern="100" dirty="0" smtClean="0">
                <a:solidFill>
                  <a:srgbClr val="2313F9"/>
                </a:solidFill>
                <a:latin typeface="Calibri"/>
                <a:ea typeface="標楷體"/>
                <a:cs typeface="Times New Roman"/>
              </a:rPr>
              <a:t>一</a:t>
            </a:r>
            <a:r>
              <a:rPr lang="zh-TW" altLang="en-US" sz="3600" kern="100" dirty="0" smtClean="0">
                <a:solidFill>
                  <a:srgbClr val="2313F9"/>
                </a:solidFill>
                <a:latin typeface="新細明體"/>
                <a:ea typeface="新細明體"/>
                <a:cs typeface="Times New Roman"/>
              </a:rPr>
              <a:t>、</a:t>
            </a:r>
            <a:r>
              <a:rPr lang="zh-TW" altLang="zh-TW" sz="3600" kern="100" dirty="0" smtClean="0">
                <a:solidFill>
                  <a:srgbClr val="2313F9"/>
                </a:solidFill>
                <a:latin typeface="Calibri"/>
                <a:ea typeface="標楷體"/>
                <a:cs typeface="Times New Roman"/>
              </a:rPr>
              <a:t>每</a:t>
            </a:r>
            <a:r>
              <a:rPr lang="zh-TW" altLang="zh-TW" sz="3600" kern="100" dirty="0">
                <a:solidFill>
                  <a:srgbClr val="2313F9"/>
                </a:solidFill>
                <a:latin typeface="Calibri"/>
                <a:ea typeface="標楷體"/>
                <a:cs typeface="Times New Roman"/>
              </a:rPr>
              <a:t>班教室均設有是中央</a:t>
            </a:r>
            <a:r>
              <a:rPr lang="en-US" altLang="zh-TW" sz="3600" kern="100" dirty="0">
                <a:solidFill>
                  <a:srgbClr val="2313F9"/>
                </a:solidFill>
                <a:latin typeface="Calibri"/>
                <a:ea typeface="標楷體"/>
                <a:cs typeface="Times New Roman"/>
              </a:rPr>
              <a:t>RO</a:t>
            </a:r>
            <a:r>
              <a:rPr lang="zh-TW" altLang="zh-TW" sz="3600" kern="100" dirty="0">
                <a:solidFill>
                  <a:srgbClr val="2313F9"/>
                </a:solidFill>
                <a:latin typeface="Calibri"/>
                <a:ea typeface="標楷體"/>
                <a:cs typeface="Times New Roman"/>
              </a:rPr>
              <a:t>逆滲透</a:t>
            </a:r>
            <a:r>
              <a:rPr lang="zh-TW" altLang="zh-TW" sz="3600" kern="100" dirty="0" smtClean="0">
                <a:solidFill>
                  <a:srgbClr val="2313F9"/>
                </a:solidFill>
                <a:latin typeface="Calibri"/>
                <a:ea typeface="標楷體"/>
                <a:cs typeface="Times New Roman"/>
              </a:rPr>
              <a:t>系統</a:t>
            </a:r>
            <a:endParaRPr lang="en-US" altLang="zh-TW" sz="3600" kern="100" dirty="0" smtClean="0">
              <a:solidFill>
                <a:srgbClr val="2313F9"/>
              </a:solidFill>
              <a:latin typeface="Calibri"/>
              <a:ea typeface="標楷體"/>
              <a:cs typeface="Times New Roman"/>
            </a:endParaRPr>
          </a:p>
          <a:p>
            <a:pPr indent="152400">
              <a:spcAft>
                <a:spcPts val="0"/>
              </a:spcAft>
            </a:pPr>
            <a:r>
              <a:rPr lang="zh-TW" altLang="en-US" sz="3600" kern="100" dirty="0">
                <a:solidFill>
                  <a:srgbClr val="2313F9"/>
                </a:solidFill>
                <a:latin typeface="Calibri"/>
                <a:ea typeface="標楷體"/>
                <a:cs typeface="Times New Roman"/>
              </a:rPr>
              <a:t> </a:t>
            </a:r>
            <a:r>
              <a:rPr lang="zh-TW" altLang="en-US" sz="3600" kern="100" dirty="0" smtClean="0">
                <a:solidFill>
                  <a:srgbClr val="2313F9"/>
                </a:solidFill>
                <a:latin typeface="Calibri"/>
                <a:ea typeface="標楷體"/>
                <a:cs typeface="Times New Roman"/>
              </a:rPr>
              <a:t>        飲水機</a:t>
            </a:r>
            <a:endParaRPr lang="en-US" altLang="zh-TW" sz="3600" kern="100" dirty="0" smtClean="0">
              <a:solidFill>
                <a:srgbClr val="2313F9"/>
              </a:solidFill>
              <a:latin typeface="Calibri"/>
              <a:ea typeface="標楷體"/>
              <a:cs typeface="Times New Roman"/>
            </a:endParaRPr>
          </a:p>
          <a:p>
            <a:pPr indent="152400">
              <a:spcAft>
                <a:spcPts val="0"/>
              </a:spcAft>
            </a:pPr>
            <a:r>
              <a:rPr lang="zh-TW" altLang="en-US" sz="3600" kern="100" dirty="0">
                <a:latin typeface="Calibri"/>
                <a:ea typeface="標楷體"/>
                <a:cs typeface="Times New Roman"/>
              </a:rPr>
              <a:t> </a:t>
            </a:r>
            <a:r>
              <a:rPr lang="zh-TW" altLang="en-US" sz="3600" kern="100" dirty="0" smtClean="0">
                <a:latin typeface="Calibri"/>
                <a:ea typeface="標楷體"/>
                <a:cs typeface="Times New Roman"/>
              </a:rPr>
              <a:t>        </a:t>
            </a:r>
            <a:r>
              <a:rPr lang="en-US" altLang="zh-TW" sz="3600" kern="100" dirty="0" smtClean="0">
                <a:latin typeface="Calibri"/>
                <a:ea typeface="標楷體"/>
                <a:cs typeface="Times New Roman"/>
              </a:rPr>
              <a:t>1.</a:t>
            </a:r>
            <a:r>
              <a:rPr lang="zh-TW" altLang="zh-TW" sz="3600" kern="100" dirty="0" smtClean="0">
                <a:latin typeface="Calibri"/>
                <a:ea typeface="標楷體"/>
                <a:cs typeface="Times New Roman"/>
              </a:rPr>
              <a:t>常溫供水</a:t>
            </a:r>
            <a:endParaRPr lang="en-US" altLang="zh-TW" sz="3600" kern="100" dirty="0" smtClean="0">
              <a:latin typeface="Calibri"/>
              <a:ea typeface="標楷體"/>
              <a:cs typeface="Times New Roman"/>
            </a:endParaRPr>
          </a:p>
          <a:p>
            <a:pPr indent="152400">
              <a:spcAft>
                <a:spcPts val="0"/>
              </a:spcAft>
            </a:pPr>
            <a:r>
              <a:rPr lang="zh-TW" altLang="en-US" sz="3600" kern="100" dirty="0">
                <a:latin typeface="Calibri"/>
                <a:ea typeface="標楷體"/>
                <a:cs typeface="Times New Roman"/>
              </a:rPr>
              <a:t> </a:t>
            </a:r>
            <a:r>
              <a:rPr lang="zh-TW" altLang="en-US" sz="3600" kern="100" dirty="0" smtClean="0">
                <a:latin typeface="Calibri"/>
                <a:ea typeface="標楷體"/>
                <a:cs typeface="Times New Roman"/>
              </a:rPr>
              <a:t>        </a:t>
            </a:r>
            <a:r>
              <a:rPr lang="en-US" altLang="zh-TW" sz="3600" kern="100" dirty="0" smtClean="0">
                <a:latin typeface="Calibri"/>
                <a:ea typeface="標楷體"/>
                <a:cs typeface="Times New Roman"/>
              </a:rPr>
              <a:t>2.</a:t>
            </a:r>
            <a:r>
              <a:rPr lang="zh-TW" altLang="zh-TW" sz="3600" kern="100" dirty="0" smtClean="0">
                <a:latin typeface="Calibri"/>
                <a:ea typeface="標楷體"/>
                <a:cs typeface="Times New Roman"/>
              </a:rPr>
              <a:t>定期</a:t>
            </a:r>
            <a:r>
              <a:rPr lang="zh-TW" altLang="zh-TW" sz="3600" kern="100" dirty="0">
                <a:latin typeface="Calibri"/>
                <a:ea typeface="標楷體"/>
                <a:cs typeface="Times New Roman"/>
              </a:rPr>
              <a:t>進行水質</a:t>
            </a:r>
            <a:r>
              <a:rPr lang="zh-TW" altLang="zh-TW" sz="3600" kern="100" dirty="0" smtClean="0">
                <a:latin typeface="Calibri"/>
                <a:ea typeface="標楷體"/>
                <a:cs typeface="Times New Roman"/>
              </a:rPr>
              <a:t>檢測</a:t>
            </a:r>
            <a:endParaRPr lang="en-US" altLang="zh-TW" sz="3600" kern="100" dirty="0" smtClean="0">
              <a:latin typeface="Calibri"/>
              <a:ea typeface="標楷體"/>
              <a:cs typeface="Times New Roman"/>
            </a:endParaRPr>
          </a:p>
          <a:p>
            <a:pPr indent="152400">
              <a:spcAft>
                <a:spcPts val="0"/>
              </a:spcAft>
            </a:pPr>
            <a:r>
              <a:rPr lang="zh-TW" altLang="en-US" sz="3600" kern="100" dirty="0">
                <a:latin typeface="Calibri"/>
                <a:ea typeface="標楷體"/>
                <a:cs typeface="Times New Roman"/>
              </a:rPr>
              <a:t> </a:t>
            </a:r>
            <a:r>
              <a:rPr lang="zh-TW" altLang="en-US" sz="3600" kern="100" dirty="0" smtClean="0">
                <a:latin typeface="Calibri"/>
                <a:ea typeface="標楷體"/>
                <a:cs typeface="Times New Roman"/>
              </a:rPr>
              <a:t>        </a:t>
            </a:r>
            <a:r>
              <a:rPr lang="en-US" altLang="zh-TW" sz="3600" kern="100" dirty="0" smtClean="0">
                <a:latin typeface="Calibri"/>
                <a:ea typeface="標楷體"/>
                <a:cs typeface="Times New Roman"/>
              </a:rPr>
              <a:t>3.</a:t>
            </a:r>
            <a:r>
              <a:rPr lang="zh-TW" altLang="zh-TW" sz="3600" kern="100" dirty="0" smtClean="0">
                <a:latin typeface="Calibri"/>
                <a:ea typeface="標楷體"/>
                <a:cs typeface="Times New Roman"/>
              </a:rPr>
              <a:t>請學生</a:t>
            </a:r>
            <a:r>
              <a:rPr lang="zh-TW" altLang="zh-TW" sz="3600" kern="100" dirty="0">
                <a:latin typeface="Calibri"/>
                <a:ea typeface="標楷體"/>
                <a:cs typeface="Times New Roman"/>
              </a:rPr>
              <a:t>自備茶杯</a:t>
            </a:r>
            <a:r>
              <a:rPr lang="en-US" altLang="zh-TW" sz="3600" kern="100" dirty="0">
                <a:latin typeface="Calibri"/>
                <a:ea typeface="標楷體"/>
                <a:cs typeface="Times New Roman"/>
              </a:rPr>
              <a:t>/</a:t>
            </a:r>
            <a:r>
              <a:rPr lang="zh-TW" altLang="zh-TW" sz="3600" kern="100" dirty="0">
                <a:latin typeface="Calibri"/>
                <a:ea typeface="標楷體"/>
                <a:cs typeface="Times New Roman"/>
              </a:rPr>
              <a:t>水壺即可飲用。</a:t>
            </a:r>
            <a:endParaRPr lang="zh-TW" altLang="zh-TW" sz="3600" kern="100" dirty="0">
              <a:latin typeface="Calibri"/>
              <a:ea typeface="新細明體"/>
              <a:cs typeface="Times New Roman"/>
            </a:endParaRPr>
          </a:p>
          <a:p>
            <a:r>
              <a:rPr lang="zh-TW" altLang="en-US" sz="3600" dirty="0" smtClean="0">
                <a:solidFill>
                  <a:srgbClr val="2313F9"/>
                </a:solidFill>
                <a:ea typeface="標楷體"/>
                <a:cs typeface="Times New Roman"/>
              </a:rPr>
              <a:t>二</a:t>
            </a:r>
            <a:r>
              <a:rPr lang="zh-TW" altLang="en-US" sz="3600" dirty="0" smtClean="0">
                <a:solidFill>
                  <a:srgbClr val="2313F9"/>
                </a:solidFill>
                <a:latin typeface="新細明體"/>
                <a:ea typeface="新細明體"/>
                <a:cs typeface="Times New Roman"/>
              </a:rPr>
              <a:t>、</a:t>
            </a:r>
            <a:r>
              <a:rPr lang="zh-TW" altLang="zh-TW" sz="3600" dirty="0" smtClean="0">
                <a:solidFill>
                  <a:srgbClr val="2313F9"/>
                </a:solidFill>
                <a:ea typeface="標楷體"/>
                <a:cs typeface="Times New Roman"/>
              </a:rPr>
              <a:t>公共空間提供</a:t>
            </a:r>
            <a:r>
              <a:rPr lang="zh-TW" altLang="zh-TW" sz="3600" dirty="0">
                <a:solidFill>
                  <a:srgbClr val="2313F9"/>
                </a:solidFill>
                <a:ea typeface="標楷體"/>
                <a:cs typeface="Times New Roman"/>
              </a:rPr>
              <a:t>直立式飲水</a:t>
            </a:r>
            <a:r>
              <a:rPr lang="zh-TW" altLang="zh-TW" sz="3600" dirty="0" smtClean="0">
                <a:solidFill>
                  <a:srgbClr val="2313F9"/>
                </a:solidFill>
                <a:ea typeface="標楷體"/>
                <a:cs typeface="Times New Roman"/>
              </a:rPr>
              <a:t>機</a:t>
            </a:r>
            <a:endParaRPr lang="en-US" altLang="zh-TW" sz="3600" dirty="0" smtClean="0">
              <a:ea typeface="標楷體"/>
              <a:cs typeface="Times New Roman"/>
            </a:endParaRPr>
          </a:p>
          <a:p>
            <a:r>
              <a:rPr lang="zh-TW" altLang="en-US" sz="3600" dirty="0">
                <a:ea typeface="標楷體"/>
                <a:cs typeface="Times New Roman"/>
              </a:rPr>
              <a:t> </a:t>
            </a:r>
            <a:r>
              <a:rPr lang="zh-TW" altLang="en-US" sz="3600" dirty="0" smtClean="0">
                <a:ea typeface="標楷體"/>
                <a:cs typeface="Times New Roman"/>
              </a:rPr>
              <a:t>       </a:t>
            </a:r>
            <a:r>
              <a:rPr lang="en-US" altLang="zh-TW" sz="3600" dirty="0" smtClean="0">
                <a:ea typeface="標楷體"/>
                <a:cs typeface="Times New Roman"/>
              </a:rPr>
              <a:t>1.</a:t>
            </a:r>
            <a:r>
              <a:rPr lang="zh-TW" altLang="zh-TW" sz="3600" dirty="0" smtClean="0">
                <a:ea typeface="標楷體"/>
                <a:cs typeface="Times New Roman"/>
              </a:rPr>
              <a:t>設定</a:t>
            </a:r>
            <a:r>
              <a:rPr lang="zh-TW" altLang="zh-TW" sz="3600" dirty="0">
                <a:ea typeface="標楷體"/>
                <a:cs typeface="Times New Roman"/>
              </a:rPr>
              <a:t>安全</a:t>
            </a:r>
            <a:r>
              <a:rPr lang="zh-TW" altLang="zh-TW" sz="3600" dirty="0" smtClean="0">
                <a:ea typeface="標楷體"/>
                <a:cs typeface="Times New Roman"/>
              </a:rPr>
              <a:t>溫度</a:t>
            </a:r>
            <a:endParaRPr lang="en-US" altLang="zh-TW" sz="3600" dirty="0" smtClean="0">
              <a:ea typeface="標楷體"/>
              <a:cs typeface="Times New Roman"/>
            </a:endParaRPr>
          </a:p>
          <a:p>
            <a:r>
              <a:rPr lang="zh-TW" altLang="en-US" sz="3600" dirty="0">
                <a:ea typeface="標楷體"/>
                <a:cs typeface="Times New Roman"/>
              </a:rPr>
              <a:t> </a:t>
            </a:r>
            <a:r>
              <a:rPr lang="zh-TW" altLang="en-US" sz="3600" dirty="0" smtClean="0">
                <a:ea typeface="標楷體"/>
                <a:cs typeface="Times New Roman"/>
              </a:rPr>
              <a:t>       </a:t>
            </a:r>
            <a:r>
              <a:rPr lang="en-US" altLang="zh-TW" sz="3600" dirty="0" smtClean="0">
                <a:ea typeface="標楷體"/>
                <a:cs typeface="Times New Roman"/>
              </a:rPr>
              <a:t>2.</a:t>
            </a:r>
            <a:r>
              <a:rPr lang="zh-TW" altLang="zh-TW" sz="3600" dirty="0" smtClean="0">
                <a:ea typeface="標楷體"/>
                <a:cs typeface="Times New Roman"/>
              </a:rPr>
              <a:t>定期</a:t>
            </a:r>
            <a:r>
              <a:rPr lang="zh-TW" altLang="zh-TW" sz="3600" dirty="0">
                <a:ea typeface="標楷體"/>
                <a:cs typeface="Times New Roman"/>
              </a:rPr>
              <a:t>更換濾心</a:t>
            </a:r>
            <a:r>
              <a:rPr lang="zh-TW" altLang="zh-TW" sz="3600" dirty="0">
                <a:ea typeface="新細明體"/>
                <a:cs typeface="Times New Roman"/>
              </a:rPr>
              <a:t>。</a:t>
            </a:r>
            <a:endParaRPr kumimoji="0" lang="zh-TW" altLang="zh-TW" sz="3600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5001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5"/>
          <p:cNvSpPr txBox="1">
            <a:spLocks noChangeArrowheads="1"/>
          </p:cNvSpPr>
          <p:nvPr/>
        </p:nvSpPr>
        <p:spPr bwMode="auto">
          <a:xfrm>
            <a:off x="468311" y="185984"/>
            <a:ext cx="475297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j-cs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914400" eaLnBrk="1" hangingPunct="1">
              <a:defRPr/>
            </a:pPr>
            <a:r>
              <a:rPr kumimoji="0" lang="zh-TW" altLang="en-US" sz="36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家長委員會運作</a:t>
            </a:r>
          </a:p>
        </p:txBody>
      </p:sp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468311" y="985838"/>
            <a:ext cx="8207375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36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一</a:t>
            </a:r>
            <a:r>
              <a:rPr lang="zh-TW" altLang="en-US" sz="3600" dirty="0" smtClean="0">
                <a:solidFill>
                  <a:prstClr val="black"/>
                </a:solidFill>
                <a:latin typeface="新細明體"/>
                <a:ea typeface="新細明體"/>
              </a:rPr>
              <a:t>、</a:t>
            </a:r>
            <a:r>
              <a:rPr lang="zh-TW" altLang="en-US" sz="36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協助</a:t>
            </a:r>
            <a:r>
              <a:rPr lang="zh-TW" altLang="en-US" sz="36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推動校務發展、監督學校</a:t>
            </a:r>
            <a:r>
              <a:rPr lang="zh-TW" altLang="en-US" sz="36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教育</a:t>
            </a:r>
            <a:endParaRPr lang="en-US" altLang="zh-TW" sz="3600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36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36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  事務</a:t>
            </a:r>
            <a:r>
              <a:rPr lang="zh-TW" altLang="en-US" sz="36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，保障家長參與教育事務的</a:t>
            </a:r>
            <a:r>
              <a:rPr lang="zh-TW" altLang="en-US" sz="36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權</a:t>
            </a:r>
            <a:endParaRPr lang="en-US" altLang="zh-TW" sz="3600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36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36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  利</a:t>
            </a:r>
            <a:r>
              <a:rPr lang="zh-TW" altLang="en-US" sz="36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36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二</a:t>
            </a:r>
            <a:r>
              <a:rPr lang="zh-TW" altLang="en-US" sz="3600" dirty="0">
                <a:solidFill>
                  <a:prstClr val="black"/>
                </a:solidFill>
                <a:latin typeface="新細明體"/>
                <a:ea typeface="新細明體"/>
              </a:rPr>
              <a:t>、</a:t>
            </a:r>
            <a:r>
              <a:rPr lang="zh-TW" altLang="en-US" sz="36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凝聚</a:t>
            </a:r>
            <a:r>
              <a:rPr lang="zh-TW" altLang="en-US" sz="36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家長共識，做為學校教育及</a:t>
            </a:r>
            <a:r>
              <a:rPr lang="zh-TW" altLang="en-US" sz="36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家</a:t>
            </a:r>
            <a:endParaRPr lang="en-US" altLang="zh-TW" sz="3600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36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36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  庭</a:t>
            </a:r>
            <a:r>
              <a:rPr lang="zh-TW" altLang="en-US" sz="36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教育溝通的橋樑</a:t>
            </a:r>
            <a:r>
              <a:rPr lang="zh-TW" altLang="en-US" sz="36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3600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TW" altLang="en-US" sz="2400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36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三</a:t>
            </a:r>
            <a:r>
              <a:rPr lang="zh-TW" altLang="en-US" sz="3600" dirty="0" smtClean="0">
                <a:solidFill>
                  <a:prstClr val="black"/>
                </a:solidFill>
                <a:latin typeface="新細明體"/>
                <a:ea typeface="新細明體"/>
              </a:rPr>
              <a:t>、</a:t>
            </a:r>
            <a:r>
              <a:rPr lang="zh-TW" altLang="en-US" sz="36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適</a:t>
            </a:r>
            <a:r>
              <a:rPr lang="zh-TW" altLang="en-US" sz="36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切引進社會資源，協助學校</a:t>
            </a:r>
            <a:r>
              <a:rPr lang="zh-TW" altLang="en-US" sz="36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各項</a:t>
            </a:r>
            <a:endParaRPr lang="en-US" altLang="zh-TW" sz="3600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36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36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  工作</a:t>
            </a:r>
            <a:r>
              <a:rPr lang="zh-TW" altLang="en-US" sz="36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發展，豐富學校教育，營造</a:t>
            </a:r>
            <a:r>
              <a:rPr lang="zh-TW" altLang="en-US" sz="36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優</a:t>
            </a:r>
            <a:endParaRPr lang="en-US" altLang="zh-TW" sz="3600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36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36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  質學習</a:t>
            </a:r>
            <a:r>
              <a:rPr lang="zh-TW" altLang="en-US" sz="36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環境以及關照弱勢學生</a:t>
            </a:r>
            <a:r>
              <a:rPr lang="zh-TW" altLang="en-US" sz="36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3600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892439" y="247540"/>
            <a:ext cx="30572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家長委員會功能</a:t>
            </a:r>
          </a:p>
        </p:txBody>
      </p:sp>
    </p:spTree>
    <p:extLst>
      <p:ext uri="{BB962C8B-B14F-4D97-AF65-F5344CB8AC3E}">
        <p14:creationId xmlns:p14="http://schemas.microsoft.com/office/powerpoint/2010/main" val="172093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5"/>
          <p:cNvSpPr txBox="1">
            <a:spLocks noChangeArrowheads="1"/>
          </p:cNvSpPr>
          <p:nvPr/>
        </p:nvSpPr>
        <p:spPr bwMode="auto">
          <a:xfrm>
            <a:off x="539750" y="155575"/>
            <a:ext cx="4752975" cy="8302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j-cs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914400" eaLnBrk="1" hangingPunct="1">
              <a:defRPr/>
            </a:pPr>
            <a:r>
              <a:rPr kumimoji="0" lang="zh-TW" altLang="en-US" sz="4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家長委員會運作</a:t>
            </a:r>
          </a:p>
        </p:txBody>
      </p:sp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245121" y="1470033"/>
            <a:ext cx="855056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36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四</a:t>
            </a:r>
            <a:r>
              <a:rPr lang="zh-TW" altLang="en-US" sz="3600" dirty="0" smtClean="0">
                <a:solidFill>
                  <a:prstClr val="black"/>
                </a:solidFill>
                <a:latin typeface="新細明體"/>
                <a:ea typeface="新細明體"/>
              </a:rPr>
              <a:t>、</a:t>
            </a:r>
            <a:r>
              <a:rPr lang="zh-TW" altLang="en-US" sz="36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重視課程教學創新與實踐，</a:t>
            </a:r>
            <a:endParaRPr lang="en-US" altLang="zh-TW" sz="3600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36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36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  支持多元學習，尊重行政與教師專業， </a:t>
            </a:r>
            <a:endParaRPr lang="en-US" altLang="zh-TW" sz="3600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36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36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  了解參與校務發展運作之各項會議。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TW" sz="3600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36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五</a:t>
            </a:r>
            <a:r>
              <a:rPr lang="zh-TW" altLang="en-US" sz="3600" dirty="0" smtClean="0">
                <a:solidFill>
                  <a:prstClr val="black"/>
                </a:solidFill>
                <a:latin typeface="新細明體"/>
                <a:ea typeface="新細明體"/>
              </a:rPr>
              <a:t>、</a:t>
            </a:r>
            <a:r>
              <a:rPr lang="zh-TW" altLang="en-US" sz="36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營造安全、溫馨的多元學習環境，</a:t>
            </a:r>
            <a:endParaRPr lang="en-US" altLang="zh-TW" sz="3600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36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36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  實踐「學校社區化、社區學校化」。</a:t>
            </a:r>
            <a:endParaRPr lang="zh-TW" altLang="en-US" sz="3600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892439" y="247540"/>
            <a:ext cx="30572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家長委員會功能</a:t>
            </a:r>
          </a:p>
        </p:txBody>
      </p:sp>
    </p:spTree>
    <p:extLst>
      <p:ext uri="{BB962C8B-B14F-4D97-AF65-F5344CB8AC3E}">
        <p14:creationId xmlns:p14="http://schemas.microsoft.com/office/powerpoint/2010/main" val="249811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5"/>
          <p:cNvSpPr txBox="1">
            <a:spLocks noChangeArrowheads="1"/>
          </p:cNvSpPr>
          <p:nvPr/>
        </p:nvSpPr>
        <p:spPr bwMode="auto">
          <a:xfrm>
            <a:off x="539750" y="155575"/>
            <a:ext cx="4752975" cy="8302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j-cs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914400" eaLnBrk="1" hangingPunct="1">
              <a:defRPr/>
            </a:pPr>
            <a:r>
              <a:rPr kumimoji="0" lang="zh-TW" altLang="en-US" sz="4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家長委員會運作</a:t>
            </a:r>
          </a:p>
        </p:txBody>
      </p:sp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468312" y="1142774"/>
            <a:ext cx="82073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36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家長會</a:t>
            </a:r>
            <a:r>
              <a:rPr lang="zh-TW" altLang="en-US" sz="36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分三</a:t>
            </a:r>
            <a:r>
              <a:rPr lang="zh-TW" altLang="en-US" sz="36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個層級運作</a:t>
            </a:r>
          </a:p>
        </p:txBody>
      </p:sp>
      <p:sp>
        <p:nvSpPr>
          <p:cNvPr id="2" name="矩形 1"/>
          <p:cNvSpPr/>
          <p:nvPr/>
        </p:nvSpPr>
        <p:spPr>
          <a:xfrm>
            <a:off x="5892439" y="247540"/>
            <a:ext cx="30572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家長會運作層次</a:t>
            </a:r>
            <a:endParaRPr lang="zh-TW" altLang="en-US" sz="32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9750" y="1843314"/>
            <a:ext cx="84099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52400">
              <a:spcAft>
                <a:spcPts val="0"/>
              </a:spcAft>
            </a:pPr>
            <a:r>
              <a:rPr lang="en-US" altLang="zh-TW" sz="3600" kern="100" dirty="0">
                <a:solidFill>
                  <a:srgbClr val="2313F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(1)</a:t>
            </a:r>
            <a:r>
              <a:rPr lang="zh-TW" altLang="zh-TW" sz="3600" kern="100" dirty="0">
                <a:solidFill>
                  <a:srgbClr val="2313F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班級家長會</a:t>
            </a:r>
            <a:r>
              <a:rPr lang="zh-TW" altLang="zh-TW" sz="3600" kern="100" dirty="0" smtClean="0">
                <a:solidFill>
                  <a:srgbClr val="2313F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→</a:t>
            </a:r>
            <a:endParaRPr lang="en-US" altLang="zh-TW" sz="3600" kern="100" dirty="0" smtClean="0">
              <a:solidFill>
                <a:srgbClr val="2313F9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</a:endParaRPr>
          </a:p>
          <a:p>
            <a:pPr indent="152400">
              <a:spcAft>
                <a:spcPts val="0"/>
              </a:spcAft>
            </a:pPr>
            <a:r>
              <a:rPr lang="en-US" altLang="zh-TW" sz="36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 </a:t>
            </a:r>
            <a:r>
              <a:rPr lang="en-US" altLang="zh-TW" sz="36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  </a:t>
            </a:r>
            <a:r>
              <a:rPr lang="zh-TW" altLang="zh-TW" sz="3600" b="1" kern="100" dirty="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選出</a:t>
            </a:r>
            <a:r>
              <a:rPr lang="zh-TW" altLang="zh-TW" sz="3600" b="1" kern="100" dirty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各班家長代表</a:t>
            </a:r>
          </a:p>
          <a:p>
            <a:pPr indent="152400">
              <a:spcAft>
                <a:spcPts val="0"/>
              </a:spcAft>
            </a:pPr>
            <a:r>
              <a:rPr lang="en-US" altLang="zh-TW" sz="3600" kern="100" dirty="0" smtClean="0">
                <a:solidFill>
                  <a:srgbClr val="2313F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(</a:t>
            </a:r>
            <a:r>
              <a:rPr lang="en-US" altLang="zh-TW" sz="3600" kern="100" dirty="0">
                <a:solidFill>
                  <a:srgbClr val="2313F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2)</a:t>
            </a:r>
            <a:r>
              <a:rPr lang="zh-TW" altLang="zh-TW" sz="3600" kern="100" dirty="0">
                <a:solidFill>
                  <a:srgbClr val="2313F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會員代表大會</a:t>
            </a:r>
            <a:r>
              <a:rPr lang="zh-TW" altLang="zh-TW" sz="3600" kern="100" dirty="0" smtClean="0">
                <a:solidFill>
                  <a:srgbClr val="2313F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→</a:t>
            </a:r>
            <a:endParaRPr lang="en-US" altLang="zh-TW" sz="3600" kern="100" dirty="0" smtClean="0">
              <a:solidFill>
                <a:srgbClr val="2313F9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</a:endParaRPr>
          </a:p>
          <a:p>
            <a:pPr indent="152400">
              <a:spcAft>
                <a:spcPts val="0"/>
              </a:spcAft>
            </a:pPr>
            <a:r>
              <a:rPr lang="en-US" altLang="zh-TW" sz="36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 </a:t>
            </a:r>
            <a:r>
              <a:rPr lang="en-US" altLang="zh-TW" sz="36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  </a:t>
            </a:r>
            <a:r>
              <a:rPr lang="zh-TW" altLang="zh-TW" sz="3600" b="1" kern="100" dirty="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選出</a:t>
            </a:r>
            <a:r>
              <a:rPr lang="zh-TW" altLang="zh-TW" sz="3600" b="1" kern="100" dirty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家長委員、常務委員、會長</a:t>
            </a:r>
          </a:p>
          <a:p>
            <a:pPr indent="152400">
              <a:spcAft>
                <a:spcPts val="0"/>
              </a:spcAft>
            </a:pPr>
            <a:r>
              <a:rPr lang="en-US" altLang="zh-TW" sz="3600" kern="100" dirty="0" smtClean="0">
                <a:solidFill>
                  <a:srgbClr val="2313F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(</a:t>
            </a:r>
            <a:r>
              <a:rPr lang="en-US" altLang="zh-TW" sz="3600" kern="100" dirty="0">
                <a:solidFill>
                  <a:srgbClr val="2313F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3)</a:t>
            </a:r>
            <a:r>
              <a:rPr lang="zh-TW" altLang="zh-TW" sz="3600" kern="100" dirty="0">
                <a:solidFill>
                  <a:srgbClr val="2313F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學校家長委員會</a:t>
            </a:r>
            <a:r>
              <a:rPr lang="zh-TW" altLang="zh-TW" sz="3600" kern="100" dirty="0" smtClean="0">
                <a:solidFill>
                  <a:srgbClr val="2313F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→</a:t>
            </a:r>
            <a:endParaRPr lang="en-US" altLang="zh-TW" sz="3600" kern="100" dirty="0" smtClean="0">
              <a:solidFill>
                <a:srgbClr val="2313F9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</a:endParaRPr>
          </a:p>
          <a:p>
            <a:pPr indent="152400">
              <a:spcAft>
                <a:spcPts val="0"/>
              </a:spcAft>
            </a:pPr>
            <a:r>
              <a:rPr lang="en-US" altLang="zh-TW" sz="36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 </a:t>
            </a:r>
            <a:r>
              <a:rPr lang="en-US" altLang="zh-TW" sz="36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  </a:t>
            </a:r>
            <a:r>
              <a:rPr lang="zh-TW" altLang="zh-TW" sz="3600" b="1" kern="100" dirty="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平時</a:t>
            </a:r>
            <a:r>
              <a:rPr lang="zh-TW" altLang="zh-TW" sz="3600" b="1" kern="100" dirty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執行家長會決議事項</a:t>
            </a:r>
            <a:endParaRPr lang="zh-TW" altLang="zh-TW" sz="3600" b="1" kern="100" dirty="0">
              <a:solidFill>
                <a:srgbClr val="660066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1491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13367" y="130259"/>
            <a:ext cx="7678072" cy="1143000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105</a:t>
            </a:r>
            <a:r>
              <a:rPr lang="zh-TW" altLang="en-US" dirty="0" smtClean="0"/>
              <a:t>學年家長委員會協助工作參閱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91986" y="1196752"/>
            <a:ext cx="7708392" cy="5051648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zh-TW" altLang="en-US" sz="3600" dirty="0" smtClean="0">
                <a:solidFill>
                  <a:srgbClr val="C00000"/>
                </a:solidFill>
              </a:rPr>
              <a:t>教務工作</a:t>
            </a:r>
            <a:endParaRPr lang="en-US" altLang="zh-TW" sz="3600" dirty="0" smtClean="0">
              <a:solidFill>
                <a:srgbClr val="C00000"/>
              </a:solidFill>
            </a:endParaRPr>
          </a:p>
          <a:p>
            <a:r>
              <a:rPr lang="zh-TW" altLang="en-US" sz="28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圖書館應用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</a:t>
            </a:r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、英語教育、國際交流、</a:t>
            </a:r>
            <a:endParaRPr lang="en-US" altLang="zh-TW" dirty="0" smtClean="0">
              <a:solidFill>
                <a:schemeClr val="bg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2296" indent="0">
              <a:buNone/>
            </a:pP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資訊教育、課程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</a:t>
            </a:r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教學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成果發表</a:t>
            </a:r>
            <a:endParaRPr lang="en-US" altLang="zh-TW" dirty="0" smtClean="0">
              <a:solidFill>
                <a:schemeClr val="bg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2296" indent="0">
              <a:buNone/>
            </a:pPr>
            <a:r>
              <a:rPr lang="zh-TW" altLang="en-US" sz="3600" dirty="0" smtClean="0">
                <a:solidFill>
                  <a:srgbClr val="C00000"/>
                </a:solidFill>
              </a:rPr>
              <a:t>學</a:t>
            </a:r>
            <a:r>
              <a:rPr lang="zh-TW" altLang="en-US" sz="3600" dirty="0">
                <a:solidFill>
                  <a:srgbClr val="C00000"/>
                </a:solidFill>
              </a:rPr>
              <a:t>務工作</a:t>
            </a:r>
          </a:p>
          <a:p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校慶運動會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、畢業生</a:t>
            </a:r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活動、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校外教學</a:t>
            </a:r>
            <a: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帶隊</a:t>
            </a:r>
            <a:r>
              <a:rPr lang="zh-TW" altLang="en-US" dirty="0">
                <a:solidFill>
                  <a:srgbClr val="0070C0"/>
                </a:solidFill>
                <a:latin typeface="新細明體"/>
                <a:ea typeface="新細明體"/>
              </a:rPr>
              <a:t>、</a:t>
            </a:r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師生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比賽</a:t>
            </a:r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獎勵、榮譽制度</a:t>
            </a:r>
            <a:endParaRPr lang="en-US" altLang="zh-TW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教職員工</a:t>
            </a:r>
            <a:r>
              <a:rPr lang="zh-TW" altLang="en-US" dirty="0">
                <a:solidFill>
                  <a:srgbClr val="0070C0"/>
                </a:solidFill>
                <a:latin typeface="新細明體"/>
                <a:ea typeface="新細明體"/>
              </a:rPr>
              <a:t>、</a:t>
            </a:r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家長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委員及導護志工運動</a:t>
            </a:r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衣帽</a:t>
            </a:r>
            <a:r>
              <a:rPr lang="zh-TW" altLang="en-US" dirty="0" smtClean="0">
                <a:solidFill>
                  <a:srgbClr val="0070C0"/>
                </a:solidFill>
                <a:latin typeface="新細明體"/>
                <a:ea typeface="新細明體"/>
              </a:rPr>
              <a:t>、</a:t>
            </a:r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師生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比賽獎勵</a:t>
            </a:r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金</a:t>
            </a:r>
            <a:endParaRPr lang="en-US" altLang="zh-TW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3895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85533" y="975008"/>
            <a:ext cx="7958467" cy="5882992"/>
          </a:xfrm>
        </p:spPr>
        <p:txBody>
          <a:bodyPr>
            <a:normAutofit fontScale="70000" lnSpcReduction="20000"/>
          </a:bodyPr>
          <a:lstStyle/>
          <a:p>
            <a:pPr marL="82296" lvl="0" indent="0">
              <a:buClr>
                <a:srgbClr val="629DD1"/>
              </a:buClr>
              <a:buNone/>
            </a:pPr>
            <a:r>
              <a:rPr lang="zh-TW" altLang="en-US" sz="5100" dirty="0">
                <a:solidFill>
                  <a:srgbClr val="C00000"/>
                </a:solidFill>
              </a:rPr>
              <a:t>總務處工作</a:t>
            </a:r>
          </a:p>
          <a:p>
            <a:pPr lvl="0">
              <a:buClr>
                <a:srgbClr val="629DD1"/>
              </a:buClr>
            </a:pPr>
            <a:r>
              <a:rPr lang="zh-TW" altLang="en-US" sz="41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協助提供資源人力</a:t>
            </a:r>
            <a:r>
              <a:rPr lang="zh-TW" altLang="en-US" sz="4100" dirty="0" smtClean="0">
                <a:solidFill>
                  <a:srgbClr val="0070C0"/>
                </a:solidFill>
                <a:latin typeface="新細明體"/>
                <a:ea typeface="新細明體"/>
              </a:rPr>
              <a:t>、</a:t>
            </a:r>
            <a:r>
              <a:rPr lang="zh-TW" altLang="en-US" sz="41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學生校園環境集體創作、環境</a:t>
            </a:r>
            <a:r>
              <a:rPr lang="zh-TW" altLang="en-US" sz="41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美化布置</a:t>
            </a:r>
            <a:r>
              <a:rPr lang="zh-TW" altLang="en-US" sz="41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、接待外賓</a:t>
            </a:r>
            <a:r>
              <a:rPr lang="zh-TW" altLang="en-US" sz="41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41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辦理</a:t>
            </a:r>
            <a:r>
              <a:rPr lang="zh-TW" altLang="en-US" sz="41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採購</a:t>
            </a:r>
            <a:r>
              <a:rPr lang="zh-TW" altLang="en-US" sz="41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工作人員出席費、師生慰問</a:t>
            </a:r>
            <a:r>
              <a:rPr lang="zh-TW" altLang="en-US" sz="5100" dirty="0" smtClean="0">
                <a:solidFill>
                  <a:srgbClr val="0070C0"/>
                </a:solidFill>
                <a:latin typeface="標楷體"/>
                <a:ea typeface="標楷體"/>
              </a:rPr>
              <a:t>。</a:t>
            </a:r>
            <a:endParaRPr lang="zh-TW" altLang="en-US" sz="5100" dirty="0">
              <a:solidFill>
                <a:srgbClr val="C00000"/>
              </a:solidFill>
            </a:endParaRPr>
          </a:p>
          <a:p>
            <a:pPr lvl="0">
              <a:buClr>
                <a:srgbClr val="629DD1"/>
              </a:buClr>
            </a:pPr>
            <a:endParaRPr lang="en-US" altLang="zh-TW" sz="2700" dirty="0" smtClean="0">
              <a:solidFill>
                <a:srgbClr val="C00000"/>
              </a:solidFill>
            </a:endParaRPr>
          </a:p>
          <a:p>
            <a:pPr marL="82296" lvl="0" indent="0">
              <a:buClr>
                <a:srgbClr val="629DD1"/>
              </a:buClr>
              <a:buNone/>
            </a:pPr>
            <a:r>
              <a:rPr lang="zh-TW" altLang="en-US" sz="5100" dirty="0" smtClean="0">
                <a:solidFill>
                  <a:srgbClr val="C00000"/>
                </a:solidFill>
              </a:rPr>
              <a:t>輔導處</a:t>
            </a:r>
            <a:r>
              <a:rPr lang="zh-TW" altLang="en-US" sz="5100" dirty="0">
                <a:solidFill>
                  <a:srgbClr val="C00000"/>
                </a:solidFill>
              </a:rPr>
              <a:t>工作</a:t>
            </a:r>
          </a:p>
          <a:p>
            <a:pPr lvl="0">
              <a:buClr>
                <a:srgbClr val="629DD1"/>
              </a:buClr>
            </a:pPr>
            <a:r>
              <a:rPr lang="zh-TW" altLang="en-US" sz="41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迎新活動</a:t>
            </a:r>
            <a:r>
              <a:rPr lang="zh-TW" altLang="en-US" sz="4100" dirty="0" smtClean="0">
                <a:solidFill>
                  <a:srgbClr val="0070C0"/>
                </a:solidFill>
                <a:latin typeface="新細明體"/>
                <a:ea typeface="新細明體"/>
              </a:rPr>
              <a:t>、</a:t>
            </a:r>
            <a:r>
              <a:rPr lang="zh-TW" altLang="en-US" sz="41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新生</a:t>
            </a:r>
            <a:r>
              <a:rPr lang="zh-TW" altLang="en-US" sz="41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家長</a:t>
            </a:r>
            <a:r>
              <a:rPr lang="zh-TW" altLang="en-US" sz="41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座談會</a:t>
            </a:r>
            <a:r>
              <a:rPr lang="zh-TW" altLang="en-US" sz="4100" dirty="0">
                <a:solidFill>
                  <a:srgbClr val="0070C0"/>
                </a:solidFill>
                <a:latin typeface="新細明體"/>
                <a:ea typeface="新細明體"/>
              </a:rPr>
              <a:t>、</a:t>
            </a:r>
            <a:r>
              <a:rPr lang="zh-TW" altLang="en-US" sz="41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親</a:t>
            </a:r>
            <a:r>
              <a:rPr lang="zh-TW" altLang="en-US" sz="41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師</a:t>
            </a:r>
            <a:r>
              <a:rPr lang="zh-TW" altLang="en-US" sz="41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座談會</a:t>
            </a:r>
            <a:r>
              <a:rPr lang="zh-TW" altLang="en-US" sz="4100" dirty="0" smtClean="0">
                <a:solidFill>
                  <a:srgbClr val="0070C0"/>
                </a:solidFill>
                <a:latin typeface="新細明體"/>
                <a:ea typeface="新細明體"/>
              </a:rPr>
              <a:t>、</a:t>
            </a:r>
            <a:endParaRPr lang="en-US" altLang="zh-TW" sz="4100" dirty="0" smtClean="0">
              <a:solidFill>
                <a:srgbClr val="0070C0"/>
              </a:solidFill>
              <a:latin typeface="新細明體"/>
              <a:ea typeface="新細明體"/>
            </a:endParaRPr>
          </a:p>
          <a:p>
            <a:pPr lvl="0">
              <a:buClr>
                <a:srgbClr val="629DD1"/>
              </a:buClr>
            </a:pPr>
            <a:r>
              <a:rPr lang="zh-TW" altLang="en-US" sz="41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敬</a:t>
            </a:r>
            <a:r>
              <a:rPr lang="zh-TW" altLang="en-US" sz="41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師節</a:t>
            </a:r>
            <a:r>
              <a:rPr lang="zh-TW" altLang="en-US" sz="41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活動</a:t>
            </a:r>
            <a:r>
              <a:rPr lang="zh-TW" altLang="en-US" sz="4100" dirty="0" smtClean="0">
                <a:solidFill>
                  <a:srgbClr val="0070C0"/>
                </a:solidFill>
                <a:latin typeface="新細明體"/>
                <a:ea typeface="新細明體"/>
              </a:rPr>
              <a:t>、</a:t>
            </a:r>
            <a:r>
              <a:rPr lang="zh-TW" altLang="en-US" sz="41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性平</a:t>
            </a:r>
            <a:r>
              <a:rPr lang="zh-TW" altLang="en-US" sz="41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</a:t>
            </a:r>
            <a:r>
              <a:rPr lang="zh-TW" altLang="en-US" sz="41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教研習講師</a:t>
            </a:r>
            <a:r>
              <a:rPr lang="zh-TW" altLang="en-US" sz="41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費</a:t>
            </a:r>
            <a:r>
              <a:rPr lang="zh-TW" altLang="en-US" sz="4100" dirty="0" smtClean="0">
                <a:solidFill>
                  <a:srgbClr val="0070C0"/>
                </a:solidFill>
                <a:latin typeface="新細明體"/>
                <a:ea typeface="新細明體"/>
              </a:rPr>
              <a:t>、</a:t>
            </a:r>
            <a:endParaRPr lang="en-US" altLang="zh-TW" sz="4100" dirty="0" smtClean="0">
              <a:solidFill>
                <a:srgbClr val="0070C0"/>
              </a:solidFill>
              <a:latin typeface="新細明體"/>
              <a:ea typeface="新細明體"/>
            </a:endParaRPr>
          </a:p>
          <a:p>
            <a:pPr lvl="0">
              <a:buClr>
                <a:srgbClr val="629DD1"/>
              </a:buClr>
            </a:pPr>
            <a:r>
              <a:rPr lang="zh-TW" altLang="en-US" sz="41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東興橋刊物</a:t>
            </a:r>
            <a:r>
              <a:rPr lang="zh-TW" altLang="en-US" sz="4100" dirty="0" smtClean="0">
                <a:solidFill>
                  <a:srgbClr val="0070C0"/>
                </a:solidFill>
                <a:latin typeface="新細明體"/>
                <a:ea typeface="新細明體"/>
              </a:rPr>
              <a:t>、</a:t>
            </a:r>
            <a:r>
              <a:rPr lang="zh-TW" altLang="en-US" sz="41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</a:t>
            </a:r>
            <a:r>
              <a:rPr lang="zh-TW" altLang="en-US" sz="41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</a:t>
            </a:r>
            <a:r>
              <a:rPr lang="zh-TW" altLang="en-US" sz="41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培訓聯誼</a:t>
            </a:r>
            <a:r>
              <a:rPr lang="zh-TW" altLang="en-US" sz="4100" dirty="0" smtClean="0">
                <a:solidFill>
                  <a:srgbClr val="0070C0"/>
                </a:solidFill>
                <a:latin typeface="標楷體"/>
                <a:ea typeface="標楷體"/>
              </a:rPr>
              <a:t>。</a:t>
            </a:r>
            <a:endParaRPr lang="zh-TW" altLang="en-US" sz="41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buClr>
                <a:srgbClr val="629DD1"/>
              </a:buClr>
            </a:pPr>
            <a:endParaRPr lang="en-US" altLang="zh-TW" sz="2700" dirty="0" smtClean="0">
              <a:solidFill>
                <a:srgbClr val="C00000"/>
              </a:solidFill>
            </a:endParaRPr>
          </a:p>
          <a:p>
            <a:pPr marL="82296" lvl="0" indent="0">
              <a:buClr>
                <a:srgbClr val="629DD1"/>
              </a:buClr>
              <a:buNone/>
            </a:pPr>
            <a:r>
              <a:rPr lang="zh-TW" altLang="en-US" sz="5100" dirty="0" smtClean="0">
                <a:solidFill>
                  <a:srgbClr val="C00000"/>
                </a:solidFill>
              </a:rPr>
              <a:t>幼兒園</a:t>
            </a:r>
            <a:r>
              <a:rPr lang="zh-TW" altLang="en-US" sz="5100" dirty="0">
                <a:solidFill>
                  <a:srgbClr val="C00000"/>
                </a:solidFill>
              </a:rPr>
              <a:t>工作</a:t>
            </a:r>
          </a:p>
          <a:p>
            <a:pPr lvl="0">
              <a:buClr>
                <a:srgbClr val="629DD1"/>
              </a:buClr>
            </a:pPr>
            <a:r>
              <a:rPr lang="zh-TW" altLang="en-US" sz="4100" dirty="0" smtClean="0">
                <a:solidFill>
                  <a:srgbClr val="3366FF"/>
                </a:solidFill>
                <a:latin typeface="標楷體" pitchFamily="65" charset="-120"/>
                <a:ea typeface="標楷體" pitchFamily="65" charset="-120"/>
              </a:rPr>
              <a:t>親師座談辦理講座、畢業生書包贊助</a:t>
            </a:r>
            <a:endParaRPr lang="zh-TW" altLang="en-US" sz="4100" dirty="0">
              <a:solidFill>
                <a:srgbClr val="3366FF"/>
              </a:solidFill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1465928" y="-158367"/>
            <a:ext cx="7678072" cy="1143000"/>
          </a:xfrm>
          <a:prstGeom prst="rect">
            <a:avLst/>
          </a:prstGeom>
        </p:spPr>
        <p:txBody>
          <a:bodyPr anchor="ctr">
            <a:normAutofit fontScale="9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altLang="zh-TW" dirty="0" smtClean="0"/>
              <a:t>105</a:t>
            </a:r>
            <a:r>
              <a:rPr lang="zh-TW" altLang="en-US" dirty="0" smtClean="0"/>
              <a:t>學年家長委員會協助工作參閱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090551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0" y="1175657"/>
            <a:ext cx="9143999" cy="4947331"/>
          </a:xfrm>
        </p:spPr>
        <p:txBody>
          <a:bodyPr/>
          <a:lstStyle/>
          <a:p>
            <a:pPr indent="0">
              <a:spcAft>
                <a:spcPts val="0"/>
              </a:spcAft>
              <a:buNone/>
            </a:pPr>
            <a:r>
              <a:rPr lang="en-US" altLang="zh-TW" sz="3600" b="1" kern="100" dirty="0" smtClean="0">
                <a:solidFill>
                  <a:srgbClr val="2313F9"/>
                </a:solidFill>
                <a:latin typeface="Calibri"/>
                <a:ea typeface="標楷體"/>
                <a:cs typeface="Times New Roman"/>
              </a:rPr>
              <a:t>106.8.20/106.9.15</a:t>
            </a:r>
            <a:r>
              <a:rPr lang="zh-TW" altLang="zh-TW" sz="3600" b="1" kern="100" dirty="0" smtClean="0">
                <a:solidFill>
                  <a:srgbClr val="2313F9"/>
                </a:solidFill>
                <a:latin typeface="Calibri"/>
                <a:ea typeface="標楷體"/>
                <a:cs typeface="Times New Roman"/>
              </a:rPr>
              <a:t>新</a:t>
            </a:r>
            <a:r>
              <a:rPr lang="zh-TW" altLang="zh-TW" sz="3600" b="1" kern="100" dirty="0">
                <a:solidFill>
                  <a:srgbClr val="2313F9"/>
                </a:solidFill>
                <a:latin typeface="Calibri"/>
                <a:ea typeface="標楷體"/>
                <a:cs typeface="Times New Roman"/>
              </a:rPr>
              <a:t>學年</a:t>
            </a:r>
            <a:r>
              <a:rPr lang="zh-TW" altLang="zh-TW" sz="3600" b="1" kern="100" dirty="0" smtClean="0">
                <a:solidFill>
                  <a:srgbClr val="2313F9"/>
                </a:solidFill>
                <a:latin typeface="Calibri"/>
                <a:ea typeface="標楷體"/>
                <a:cs typeface="Times New Roman"/>
              </a:rPr>
              <a:t>開始辦理改選</a:t>
            </a:r>
            <a:r>
              <a:rPr lang="zh-TW" altLang="en-US" sz="3600" kern="100" dirty="0" smtClean="0">
                <a:latin typeface="Calibri"/>
                <a:ea typeface="標楷體"/>
                <a:cs typeface="Times New Roman"/>
              </a:rPr>
              <a:t>  </a:t>
            </a:r>
            <a:endParaRPr lang="en-US" altLang="zh-TW" sz="3600" kern="100" dirty="0" smtClean="0">
              <a:latin typeface="Calibri"/>
              <a:ea typeface="標楷體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zh-TW" altLang="en-US" sz="2800" kern="100" dirty="0">
                <a:latin typeface="Calibri"/>
                <a:ea typeface="標楷體"/>
                <a:cs typeface="Times New Roman"/>
              </a:rPr>
              <a:t> </a:t>
            </a:r>
            <a:r>
              <a:rPr lang="zh-TW" altLang="en-US" sz="2800" kern="100" dirty="0" smtClean="0">
                <a:latin typeface="Calibri"/>
                <a:ea typeface="標楷體"/>
                <a:cs typeface="Times New Roman"/>
              </a:rPr>
              <a:t>   </a:t>
            </a:r>
            <a:r>
              <a:rPr lang="zh-TW" altLang="zh-TW" sz="2800" kern="100" dirty="0" smtClean="0">
                <a:latin typeface="Calibri"/>
                <a:ea typeface="標楷體"/>
                <a:cs typeface="Times New Roman"/>
              </a:rPr>
              <a:t>由</a:t>
            </a:r>
            <a:r>
              <a:rPr lang="zh-TW" altLang="zh-TW" sz="2800" kern="100" dirty="0">
                <a:latin typeface="Calibri"/>
                <a:ea typeface="標楷體"/>
                <a:cs typeface="Times New Roman"/>
              </a:rPr>
              <a:t>各班遴選出家長</a:t>
            </a:r>
            <a:r>
              <a:rPr lang="zh-TW" altLang="zh-TW" sz="2800" kern="100" dirty="0" smtClean="0">
                <a:latin typeface="Calibri"/>
                <a:ea typeface="標楷體"/>
                <a:cs typeface="Times New Roman"/>
              </a:rPr>
              <a:t>代表</a:t>
            </a:r>
            <a:r>
              <a:rPr lang="zh-TW" altLang="zh-TW" sz="2800" dirty="0">
                <a:ea typeface="標楷體"/>
                <a:cs typeface="Times New Roman"/>
              </a:rPr>
              <a:t>。</a:t>
            </a:r>
            <a:endParaRPr lang="en-US" altLang="zh-TW" sz="2800" kern="100" dirty="0" smtClean="0">
              <a:latin typeface="Calibri"/>
              <a:ea typeface="標楷體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en-US" altLang="zh-TW" sz="3600" b="1" kern="100" dirty="0" smtClean="0">
                <a:solidFill>
                  <a:srgbClr val="2313F9"/>
                </a:solidFill>
                <a:latin typeface="Calibri"/>
                <a:ea typeface="標楷體"/>
                <a:cs typeface="Times New Roman"/>
              </a:rPr>
              <a:t>106.9.22</a:t>
            </a:r>
            <a:r>
              <a:rPr lang="zh-TW" altLang="zh-TW" sz="3600" b="1" kern="100" dirty="0" smtClean="0">
                <a:solidFill>
                  <a:srgbClr val="2313F9"/>
                </a:solidFill>
                <a:latin typeface="Calibri"/>
                <a:ea typeface="標楷體"/>
                <a:cs typeface="Times New Roman"/>
              </a:rPr>
              <a:t>召開家長代表大會</a:t>
            </a:r>
            <a:endParaRPr lang="en-US" altLang="zh-TW" sz="3600" b="1" kern="100" dirty="0" smtClean="0">
              <a:solidFill>
                <a:srgbClr val="2313F9"/>
              </a:solidFill>
              <a:latin typeface="Calibri"/>
              <a:ea typeface="標楷體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zh-TW" altLang="en-US" sz="2800" kern="100" dirty="0" smtClean="0">
                <a:latin typeface="Calibri"/>
                <a:ea typeface="標楷體"/>
                <a:cs typeface="Times New Roman"/>
              </a:rPr>
              <a:t>  </a:t>
            </a:r>
            <a:r>
              <a:rPr lang="zh-TW" altLang="zh-TW" sz="2800" kern="100" dirty="0" smtClean="0">
                <a:latin typeface="Calibri"/>
                <a:ea typeface="標楷體"/>
                <a:cs typeface="Times New Roman"/>
              </a:rPr>
              <a:t>由</a:t>
            </a:r>
            <a:r>
              <a:rPr lang="zh-TW" altLang="zh-TW" sz="2800" kern="100" dirty="0">
                <a:latin typeface="Calibri"/>
                <a:ea typeface="標楷體"/>
                <a:cs typeface="Times New Roman"/>
              </a:rPr>
              <a:t>家長代表大會遴選出家長委員</a:t>
            </a:r>
            <a:r>
              <a:rPr lang="zh-TW" altLang="zh-TW" sz="2800" kern="100" dirty="0" smtClean="0">
                <a:latin typeface="Calibri"/>
                <a:ea typeface="標楷體"/>
                <a:cs typeface="Times New Roman"/>
              </a:rPr>
              <a:t>，</a:t>
            </a:r>
            <a:endParaRPr lang="en-US" altLang="zh-TW" sz="2800" kern="100" dirty="0" smtClean="0">
              <a:latin typeface="Calibri"/>
              <a:ea typeface="標楷體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zh-TW" altLang="en-US" sz="2800" kern="100" dirty="0">
                <a:latin typeface="Calibri"/>
                <a:ea typeface="標楷體"/>
                <a:cs typeface="Times New Roman"/>
              </a:rPr>
              <a:t> </a:t>
            </a:r>
            <a:r>
              <a:rPr lang="zh-TW" altLang="en-US" sz="2800" kern="100" dirty="0" smtClean="0">
                <a:latin typeface="Calibri"/>
                <a:ea typeface="標楷體"/>
                <a:cs typeface="Times New Roman"/>
              </a:rPr>
              <a:t> </a:t>
            </a:r>
            <a:r>
              <a:rPr lang="zh-TW" altLang="zh-TW" sz="2800" kern="100" dirty="0" smtClean="0">
                <a:latin typeface="Calibri"/>
                <a:ea typeface="標楷體"/>
                <a:cs typeface="Times New Roman"/>
              </a:rPr>
              <a:t>隨後</a:t>
            </a:r>
            <a:r>
              <a:rPr lang="zh-TW" altLang="zh-TW" sz="2800" kern="100" dirty="0">
                <a:latin typeface="Calibri"/>
                <a:ea typeface="標楷體"/>
                <a:cs typeface="Times New Roman"/>
              </a:rPr>
              <a:t>再由家長</a:t>
            </a:r>
            <a:r>
              <a:rPr lang="zh-TW" altLang="zh-TW" sz="2800" kern="100" dirty="0" smtClean="0">
                <a:latin typeface="Calibri"/>
                <a:ea typeface="標楷體"/>
                <a:cs typeface="Times New Roman"/>
              </a:rPr>
              <a:t>委員</a:t>
            </a:r>
            <a:r>
              <a:rPr lang="zh-TW" altLang="zh-TW" sz="2800" dirty="0" smtClean="0">
                <a:ea typeface="標楷體"/>
                <a:cs typeface="Times New Roman"/>
              </a:rPr>
              <a:t>選出</a:t>
            </a:r>
            <a:r>
              <a:rPr lang="zh-TW" altLang="zh-TW" sz="2800" dirty="0">
                <a:ea typeface="標楷體"/>
                <a:cs typeface="Times New Roman"/>
              </a:rPr>
              <a:t>會長、副會長及常務委員</a:t>
            </a:r>
            <a:r>
              <a:rPr lang="zh-TW" altLang="zh-TW" sz="2800" dirty="0" smtClean="0">
                <a:ea typeface="標楷體"/>
                <a:cs typeface="Times New Roman"/>
              </a:rPr>
              <a:t>。</a:t>
            </a:r>
            <a:endParaRPr lang="en-US" altLang="zh-TW" sz="2800" dirty="0" smtClean="0">
              <a:ea typeface="標楷體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en-US" altLang="zh-TW" sz="3600" b="1" dirty="0" smtClean="0">
                <a:solidFill>
                  <a:srgbClr val="2313F9"/>
                </a:solidFill>
                <a:ea typeface="標楷體"/>
                <a:cs typeface="Times New Roman"/>
              </a:rPr>
              <a:t>109.9</a:t>
            </a:r>
            <a:r>
              <a:rPr lang="zh-TW" altLang="en-US" sz="3600" b="1" dirty="0" smtClean="0">
                <a:solidFill>
                  <a:srgbClr val="2313F9"/>
                </a:solidFill>
                <a:ea typeface="標楷體"/>
                <a:cs typeface="Times New Roman"/>
              </a:rPr>
              <a:t>底</a:t>
            </a:r>
            <a:r>
              <a:rPr lang="en-US" altLang="zh-TW" sz="3600" b="1" dirty="0" smtClean="0">
                <a:solidFill>
                  <a:srgbClr val="2313F9"/>
                </a:solidFill>
                <a:ea typeface="標楷體"/>
                <a:cs typeface="Times New Roman"/>
              </a:rPr>
              <a:t>-10</a:t>
            </a:r>
            <a:r>
              <a:rPr lang="zh-TW" altLang="en-US" sz="3600" b="1" dirty="0" smtClean="0">
                <a:solidFill>
                  <a:srgbClr val="2313F9"/>
                </a:solidFill>
                <a:ea typeface="標楷體"/>
                <a:cs typeface="Times New Roman"/>
              </a:rPr>
              <a:t>月初擇期</a:t>
            </a:r>
            <a:endParaRPr lang="en-US" altLang="zh-TW" sz="3600" b="1" dirty="0" smtClean="0">
              <a:solidFill>
                <a:srgbClr val="2313F9"/>
              </a:solidFill>
              <a:ea typeface="標楷體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zh-TW" altLang="en-US" sz="2800" dirty="0">
                <a:ea typeface="標楷體"/>
                <a:cs typeface="Times New Roman"/>
              </a:rPr>
              <a:t> </a:t>
            </a:r>
            <a:r>
              <a:rPr lang="zh-TW" altLang="en-US" sz="2800" dirty="0" smtClean="0">
                <a:ea typeface="標楷體"/>
                <a:cs typeface="Times New Roman"/>
              </a:rPr>
              <a:t>辦理</a:t>
            </a:r>
            <a:r>
              <a:rPr lang="en-US" altLang="zh-TW" sz="2800" dirty="0" smtClean="0">
                <a:ea typeface="標楷體"/>
                <a:cs typeface="Times New Roman"/>
              </a:rPr>
              <a:t>106</a:t>
            </a:r>
            <a:r>
              <a:rPr lang="zh-TW" altLang="en-US" sz="2800" dirty="0" smtClean="0">
                <a:ea typeface="標楷體"/>
                <a:cs typeface="Times New Roman"/>
              </a:rPr>
              <a:t>學年第一次家長委員會會議 </a:t>
            </a:r>
            <a:r>
              <a:rPr lang="zh-TW" altLang="zh-TW" sz="2800" dirty="0">
                <a:ea typeface="標楷體"/>
                <a:cs typeface="Times New Roman"/>
              </a:rPr>
              <a:t>。</a:t>
            </a:r>
            <a:endParaRPr lang="en-US" altLang="zh-TW" sz="2800" dirty="0" smtClean="0">
              <a:ea typeface="標楷體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en-US" altLang="zh-TW" sz="2800" dirty="0" smtClean="0">
                <a:solidFill>
                  <a:srgbClr val="FF0000"/>
                </a:solidFill>
                <a:ea typeface="標楷體"/>
                <a:cs typeface="Times New Roman"/>
              </a:rPr>
              <a:t>~</a:t>
            </a:r>
            <a:r>
              <a:rPr lang="zh-TW" altLang="en-US" sz="2800" b="1" dirty="0" smtClean="0">
                <a:solidFill>
                  <a:srgbClr val="FF0000"/>
                </a:solidFill>
                <a:ea typeface="文鼎粗行楷" panose="02010609010101010101" pitchFamily="49" charset="-120"/>
              </a:rPr>
              <a:t>竭誠歡迎家長</a:t>
            </a:r>
            <a:r>
              <a:rPr lang="zh-TW" altLang="en-US" sz="2800" b="1" dirty="0">
                <a:solidFill>
                  <a:srgbClr val="FF0000"/>
                </a:solidFill>
                <a:ea typeface="文鼎粗行楷" panose="02010609010101010101" pitchFamily="49" charset="-120"/>
              </a:rPr>
              <a:t>踴躍</a:t>
            </a:r>
            <a:r>
              <a:rPr lang="zh-TW" altLang="en-US" sz="2800" b="1" dirty="0" smtClean="0">
                <a:solidFill>
                  <a:srgbClr val="FF0000"/>
                </a:solidFill>
                <a:ea typeface="文鼎粗行楷" panose="02010609010101010101" pitchFamily="49" charset="-120"/>
              </a:rPr>
              <a:t>加入家長</a:t>
            </a:r>
            <a:r>
              <a:rPr lang="zh-TW" altLang="en-US" sz="2800" b="1" dirty="0">
                <a:solidFill>
                  <a:srgbClr val="FF0000"/>
                </a:solidFill>
                <a:ea typeface="文鼎粗行楷" panose="02010609010101010101" pitchFamily="49" charset="-120"/>
              </a:rPr>
              <a:t>委員會的行列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矩形 5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649968" y="279408"/>
            <a:ext cx="400911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j-cs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914400" eaLnBrk="1" hangingPunct="1">
              <a:defRPr/>
            </a:pPr>
            <a:r>
              <a:rPr kumimoji="0" lang="zh-TW" altLang="en-US" sz="36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家長會運作期程</a:t>
            </a:r>
            <a:endParaRPr kumimoji="0" lang="zh-TW" altLang="en-US" sz="3600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151752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5"/>
          <p:cNvSpPr txBox="1">
            <a:spLocks noChangeArrowheads="1"/>
          </p:cNvSpPr>
          <p:nvPr/>
        </p:nvSpPr>
        <p:spPr bwMode="auto">
          <a:xfrm>
            <a:off x="2195513" y="2179638"/>
            <a:ext cx="4679950" cy="101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j-cs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914400" eaLnBrk="1" hangingPunct="1">
              <a:defRPr/>
            </a:pPr>
            <a:r>
              <a:rPr kumimoji="0" lang="zh-TW" altLang="en-US" sz="60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輔導業務</a:t>
            </a:r>
            <a:endParaRPr kumimoji="0" lang="zh-TW" altLang="en-US" sz="6000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4888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486" y="1959430"/>
            <a:ext cx="5021943" cy="4354284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2449280" y="588219"/>
            <a:ext cx="32624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孩子</a:t>
            </a:r>
            <a:r>
              <a:rPr lang="zh-TW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陪伴</a:t>
            </a:r>
            <a:r>
              <a:rPr lang="zh-TW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圖像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53098924"/>
      </p:ext>
    </p:extLst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0885862"/>
              </p:ext>
            </p:extLst>
          </p:nvPr>
        </p:nvGraphicFramePr>
        <p:xfrm>
          <a:off x="271465" y="304297"/>
          <a:ext cx="8557490" cy="615644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663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2651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5518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41272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61245"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rgbClr val="703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生命</a:t>
                      </a:r>
                      <a:r>
                        <a:rPr lang="zh-TW" sz="2400" b="1" kern="100" dirty="0" smtClean="0">
                          <a:solidFill>
                            <a:srgbClr val="703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教育</a:t>
                      </a:r>
                      <a:endParaRPr lang="zh-TW" sz="2400" b="1" kern="100" dirty="0">
                        <a:solidFill>
                          <a:srgbClr val="7030A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en-US" altLang="zh-TW" sz="2400" b="1" kern="100" dirty="0" smtClean="0">
                        <a:solidFill>
                          <a:srgbClr val="7030A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100" dirty="0" smtClean="0">
                          <a:solidFill>
                            <a:srgbClr val="703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生命</a:t>
                      </a:r>
                      <a:r>
                        <a:rPr lang="zh-TW" sz="2400" b="1" kern="100" dirty="0">
                          <a:solidFill>
                            <a:srgbClr val="703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關懷</a:t>
                      </a:r>
                      <a:endParaRPr lang="zh-TW" sz="2400" b="1" kern="100" dirty="0">
                        <a:solidFill>
                          <a:srgbClr val="7030A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en-US" altLang="zh-TW" sz="2400" b="1" kern="100" dirty="0" smtClean="0">
                        <a:solidFill>
                          <a:srgbClr val="7030A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100" dirty="0" smtClean="0">
                          <a:solidFill>
                            <a:srgbClr val="703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生命</a:t>
                      </a:r>
                      <a:r>
                        <a:rPr lang="zh-TW" sz="2400" b="1" kern="100" dirty="0">
                          <a:solidFill>
                            <a:srgbClr val="703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智慧</a:t>
                      </a:r>
                      <a:endParaRPr lang="zh-TW" sz="2400" b="1" kern="100" dirty="0">
                        <a:solidFill>
                          <a:srgbClr val="7030A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en-US" altLang="zh-TW" sz="2400" b="1" kern="100" dirty="0" smtClean="0">
                        <a:solidFill>
                          <a:srgbClr val="7030A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100" dirty="0" smtClean="0">
                          <a:solidFill>
                            <a:srgbClr val="703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生命</a:t>
                      </a:r>
                      <a:r>
                        <a:rPr lang="zh-TW" sz="2400" b="1" kern="100" dirty="0">
                          <a:solidFill>
                            <a:srgbClr val="703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實踐</a:t>
                      </a:r>
                      <a:endParaRPr lang="zh-TW" sz="2400" b="1" kern="100" dirty="0">
                        <a:solidFill>
                          <a:srgbClr val="7030A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61245"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100" dirty="0" smtClean="0">
                          <a:solidFill>
                            <a:srgbClr val="2313F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家庭教育</a:t>
                      </a:r>
                      <a:endParaRPr lang="zh-TW" sz="2400" b="1" kern="100" dirty="0">
                        <a:solidFill>
                          <a:srgbClr val="2313F9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rgbClr val="2313F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 </a:t>
                      </a:r>
                      <a:endParaRPr lang="en-US" sz="2400" b="1" kern="100" dirty="0" smtClean="0">
                        <a:solidFill>
                          <a:srgbClr val="2313F9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100" dirty="0" smtClean="0">
                          <a:solidFill>
                            <a:srgbClr val="2313F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家庭</a:t>
                      </a:r>
                      <a:r>
                        <a:rPr lang="zh-TW" sz="2400" b="1" kern="100" dirty="0">
                          <a:solidFill>
                            <a:srgbClr val="2313F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關懷</a:t>
                      </a:r>
                      <a:endParaRPr lang="zh-TW" sz="2400" b="1" kern="100" dirty="0">
                        <a:solidFill>
                          <a:srgbClr val="2313F9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en-US" altLang="zh-TW" sz="2400" b="1" kern="100" dirty="0" smtClean="0">
                        <a:solidFill>
                          <a:srgbClr val="2313F9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100" dirty="0" smtClean="0">
                          <a:solidFill>
                            <a:srgbClr val="2313F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家庭</a:t>
                      </a:r>
                      <a:r>
                        <a:rPr lang="zh-TW" sz="2400" b="1" kern="100" dirty="0">
                          <a:solidFill>
                            <a:srgbClr val="2313F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經營智慧</a:t>
                      </a:r>
                      <a:endParaRPr lang="zh-TW" sz="2400" b="1" kern="100" dirty="0">
                        <a:solidFill>
                          <a:srgbClr val="2313F9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en-US" altLang="zh-TW" sz="2400" b="1" kern="100" dirty="0" smtClean="0">
                        <a:solidFill>
                          <a:srgbClr val="2313F9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100" dirty="0" smtClean="0">
                          <a:solidFill>
                            <a:srgbClr val="2313F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家庭</a:t>
                      </a:r>
                      <a:r>
                        <a:rPr lang="zh-TW" sz="2400" b="1" kern="100" dirty="0">
                          <a:solidFill>
                            <a:srgbClr val="2313F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資源管理</a:t>
                      </a:r>
                      <a:endParaRPr lang="zh-TW" sz="2400" b="1" kern="100" dirty="0">
                        <a:solidFill>
                          <a:srgbClr val="2313F9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37227"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en-US" altLang="zh-TW" sz="24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en-US" altLang="zh-TW" sz="24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家長</a:t>
                      </a: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個人覺察</a:t>
                      </a:r>
                      <a:endParaRPr lang="zh-TW" sz="2400" b="1" kern="100" dirty="0">
                        <a:solidFill>
                          <a:sysClr val="windowText" lastClr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en-US" altLang="zh-TW" sz="24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＊</a:t>
                      </a:r>
                      <a:r>
                        <a:rPr lang="zh-TW" sz="24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傾聽、</a:t>
                      </a:r>
                      <a:r>
                        <a:rPr lang="zh-TW" sz="24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接納</a:t>
                      </a:r>
                    </a:p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＊關懷「角色背後」的我</a:t>
                      </a:r>
                      <a:r>
                        <a:rPr lang="zh-TW" altLang="en-US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，</a:t>
                      </a:r>
                      <a:r>
                        <a:rPr 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有快樂的父母，才有快樂的孩子</a:t>
                      </a:r>
                      <a:endParaRPr lang="zh-TW" sz="2400" b="1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en-US" altLang="zh-TW" sz="24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＊</a:t>
                      </a:r>
                      <a:r>
                        <a:rPr lang="zh-TW" altLang="en-US" sz="24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要</a:t>
                      </a:r>
                      <a:r>
                        <a:rPr lang="zh-TW" sz="24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讓</a:t>
                      </a:r>
                      <a:r>
                        <a:rPr lang="zh-TW" sz="24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「前額葉主導」</a:t>
                      </a:r>
                      <a:r>
                        <a:rPr 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，</a:t>
                      </a:r>
                      <a:r>
                        <a:rPr lang="zh-TW" altLang="en-US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別讓「杏仁核綁架」，</a:t>
                      </a:r>
                      <a:r>
                        <a:rPr 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情緒</a:t>
                      </a: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來時</a:t>
                      </a:r>
                      <a:r>
                        <a:rPr lang="en-US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:</a:t>
                      </a: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停六秒、深呼吸、正向情緒找回、旁觀</a:t>
                      </a:r>
                      <a:r>
                        <a:rPr 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分析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en-US" altLang="zh-TW" sz="24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＊</a:t>
                      </a: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身心靈平衡</a:t>
                      </a:r>
                    </a:p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＊家庭陪伴品質、運動、建康、飲食、時間作習管理</a:t>
                      </a:r>
                      <a:endParaRPr lang="zh-TW" sz="2400" b="1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96726"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en-US" altLang="zh-TW" sz="24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en-US" altLang="zh-TW" sz="24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親</a:t>
                      </a: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子相伴覺察</a:t>
                      </a:r>
                      <a:endParaRPr lang="zh-TW" sz="2400" b="1" kern="100" dirty="0">
                        <a:solidFill>
                          <a:sysClr val="windowText" lastClr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en-US" altLang="zh-TW" sz="24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＊</a:t>
                      </a: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每天與孩子聊天或閱讀、耐心而理智靜聽孩子心聲</a:t>
                      </a:r>
                    </a:p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＊避免在孩子面前批評學校、安親班</a:t>
                      </a:r>
                      <a:endParaRPr lang="zh-TW" sz="2400" b="1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en-US" altLang="zh-TW" sz="24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＊</a:t>
                      </a: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培養孩子正向溝通、情緒掌控能力</a:t>
                      </a:r>
                      <a:r>
                        <a:rPr 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。＊</a:t>
                      </a: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以身示範互動溝通智慧</a:t>
                      </a:r>
                      <a:endParaRPr lang="zh-TW" sz="2400" b="1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en-US" altLang="zh-TW" sz="2400" kern="10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＊</a:t>
                      </a: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培養孩子規律的生活習慣及自理能力</a:t>
                      </a:r>
                      <a:r>
                        <a:rPr lang="en-US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如</a:t>
                      </a:r>
                      <a:r>
                        <a:rPr lang="en-US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:</a:t>
                      </a: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協助學生訂定和遵守作息時間表</a:t>
                      </a:r>
                      <a:r>
                        <a:rPr 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lang="en-US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3c</a:t>
                      </a: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產品使用時間控制</a:t>
                      </a:r>
                      <a:r>
                        <a:rPr lang="en-US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…)</a:t>
                      </a:r>
                      <a:endParaRPr lang="zh-TW" sz="2400" b="1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2171175"/>
      </p:ext>
    </p:extLst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內容版面配置區 1"/>
          <p:cNvSpPr txBox="1">
            <a:spLocks/>
          </p:cNvSpPr>
          <p:nvPr/>
        </p:nvSpPr>
        <p:spPr bwMode="auto">
          <a:xfrm>
            <a:off x="899592" y="2348880"/>
            <a:ext cx="7344816" cy="4176464"/>
          </a:xfrm>
          <a:prstGeom prst="rect">
            <a:avLst/>
          </a:prstGeom>
          <a:solidFill>
            <a:schemeClr val="bg1">
              <a:alpha val="72000"/>
            </a:schemeClr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91431" tIns="45715" rIns="91431" bIns="45715"/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301625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855663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1430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1462088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1919288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376488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2833688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290888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fontAlgn="base">
              <a:spcAft>
                <a:spcPct val="0"/>
              </a:spcAft>
              <a:buClr>
                <a:srgbClr val="31B6FD"/>
              </a:buClr>
              <a:buFont typeface="Symbol" pitchFamily="18" charset="2"/>
              <a:buNone/>
            </a:pPr>
            <a:r>
              <a:rPr lang="zh-TW" altLang="en-US" sz="4000" dirty="0" smtClean="0">
                <a:solidFill>
                  <a:srgbClr val="C0504D">
                    <a:lumMod val="75000"/>
                  </a:srgbClr>
                </a:solidFill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en-US" sz="4000" b="1" dirty="0" smtClean="0">
                <a:solidFill>
                  <a:srgbClr val="C48300"/>
                </a:solidFill>
                <a:latin typeface="標楷體" pitchFamily="65" charset="-120"/>
                <a:ea typeface="標楷體" pitchFamily="65" charset="-120"/>
              </a:rPr>
              <a:t>從孩子的</a:t>
            </a:r>
            <a:r>
              <a:rPr lang="zh-TW" altLang="en-US" sz="5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未來</a:t>
            </a:r>
            <a:r>
              <a:rPr lang="zh-TW" altLang="en-US" sz="4000" b="1" i="1" dirty="0" smtClean="0">
                <a:solidFill>
                  <a:srgbClr val="C48300"/>
                </a:solidFill>
                <a:latin typeface="標楷體" pitchFamily="65" charset="-120"/>
                <a:ea typeface="標楷體" pitchFamily="65" charset="-120"/>
              </a:rPr>
              <a:t>需要</a:t>
            </a:r>
            <a:r>
              <a:rPr lang="zh-TW" altLang="en-US" sz="4000" b="1" dirty="0" smtClean="0">
                <a:solidFill>
                  <a:srgbClr val="C48300"/>
                </a:solidFill>
                <a:latin typeface="標楷體" pitchFamily="65" charset="-120"/>
                <a:ea typeface="標楷體" pitchFamily="65" charset="-120"/>
              </a:rPr>
              <a:t>出發</a:t>
            </a:r>
            <a:r>
              <a:rPr lang="en-US" altLang="zh-TW" sz="4000" b="1" dirty="0" smtClean="0">
                <a:solidFill>
                  <a:srgbClr val="C48300"/>
                </a:solidFill>
                <a:latin typeface="標楷體" pitchFamily="65" charset="-120"/>
                <a:ea typeface="標楷體" pitchFamily="65" charset="-120"/>
              </a:rPr>
              <a:t>?</a:t>
            </a:r>
            <a:endParaRPr lang="en-US" altLang="zh-TW" sz="4000" dirty="0" smtClean="0">
              <a:solidFill>
                <a:srgbClr val="C0504D">
                  <a:lumMod val="75000"/>
                </a:srgbClr>
              </a:solidFill>
              <a:latin typeface="標楷體" pitchFamily="65" charset="-120"/>
              <a:ea typeface="標楷體" pitchFamily="65" charset="-120"/>
            </a:endParaRPr>
          </a:p>
          <a:p>
            <a:pPr algn="ctr" fontAlgn="base">
              <a:spcAft>
                <a:spcPct val="0"/>
              </a:spcAft>
              <a:buClr>
                <a:srgbClr val="4F81BD"/>
              </a:buClr>
              <a:buFont typeface="Symbol" pitchFamily="18" charset="2"/>
              <a:buNone/>
            </a:pPr>
            <a:r>
              <a:rPr lang="zh-TW" altLang="en-US" sz="3000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4000" b="1" dirty="0" smtClean="0">
                <a:solidFill>
                  <a:srgbClr val="9BAB69"/>
                </a:solidFill>
                <a:latin typeface="標楷體" pitchFamily="65" charset="-120"/>
                <a:ea typeface="標楷體" pitchFamily="65" charset="-120"/>
              </a:rPr>
              <a:t>教育的目的</a:t>
            </a:r>
            <a:r>
              <a:rPr lang="en-US" altLang="zh-TW" sz="4000" b="1" dirty="0" smtClean="0">
                <a:solidFill>
                  <a:srgbClr val="9BAB69"/>
                </a:solidFill>
                <a:latin typeface="標楷體" pitchFamily="65" charset="-120"/>
                <a:ea typeface="標楷體" pitchFamily="65" charset="-120"/>
              </a:rPr>
              <a:t>?</a:t>
            </a:r>
          </a:p>
          <a:p>
            <a:pPr algn="ctr" fontAlgn="base">
              <a:spcAft>
                <a:spcPct val="0"/>
              </a:spcAft>
              <a:buClr>
                <a:srgbClr val="4F81BD"/>
              </a:buClr>
              <a:buFont typeface="Symbol" pitchFamily="18" charset="2"/>
              <a:buNone/>
            </a:pPr>
            <a:r>
              <a:rPr lang="zh-TW" altLang="en-US" sz="4000" b="1" dirty="0" smtClean="0">
                <a:solidFill>
                  <a:srgbClr val="8B9C56"/>
                </a:solidFill>
                <a:latin typeface="標楷體" pitchFamily="65" charset="-120"/>
                <a:ea typeface="標楷體" pitchFamily="65" charset="-120"/>
              </a:rPr>
              <a:t>期待孩子成為什麼樣的人</a:t>
            </a:r>
            <a:r>
              <a:rPr lang="en-US" altLang="zh-TW" sz="4000" b="1" dirty="0" smtClean="0">
                <a:solidFill>
                  <a:srgbClr val="8B9C56"/>
                </a:solidFill>
                <a:latin typeface="標楷體" pitchFamily="65" charset="-120"/>
                <a:ea typeface="標楷體" pitchFamily="65" charset="-120"/>
              </a:rPr>
              <a:t>?</a:t>
            </a:r>
          </a:p>
          <a:p>
            <a:pPr algn="ctr" fontAlgn="base">
              <a:spcAft>
                <a:spcPct val="0"/>
              </a:spcAft>
              <a:buClr>
                <a:srgbClr val="4F81BD"/>
              </a:buClr>
              <a:buFont typeface="Symbol" pitchFamily="18" charset="2"/>
              <a:buNone/>
            </a:pPr>
            <a:r>
              <a:rPr lang="zh-TW" altLang="en-US" sz="4000" b="1" dirty="0" smtClean="0">
                <a:solidFill>
                  <a:srgbClr val="6A7642"/>
                </a:solidFill>
                <a:latin typeface="標楷體" pitchFamily="65" charset="-120"/>
                <a:ea typeface="標楷體" pitchFamily="65" charset="-120"/>
              </a:rPr>
              <a:t>什麼才是恰當的教育方式</a:t>
            </a:r>
            <a:r>
              <a:rPr lang="en-US" altLang="zh-TW" sz="4000" b="1" dirty="0" smtClean="0">
                <a:solidFill>
                  <a:srgbClr val="6A7642"/>
                </a:solidFill>
                <a:latin typeface="標楷體" pitchFamily="65" charset="-120"/>
                <a:ea typeface="標楷體" pitchFamily="65" charset="-120"/>
              </a:rPr>
              <a:t>?</a:t>
            </a:r>
          </a:p>
          <a:p>
            <a:pPr algn="ctr" fontAlgn="base">
              <a:spcAft>
                <a:spcPct val="0"/>
              </a:spcAft>
              <a:buClr>
                <a:srgbClr val="4F81BD"/>
              </a:buClr>
              <a:buFont typeface="Symbol" pitchFamily="18" charset="2"/>
              <a:buNone/>
            </a:pPr>
            <a:r>
              <a:rPr lang="zh-TW" altLang="en-US" sz="4000" b="1" dirty="0" smtClean="0">
                <a:solidFill>
                  <a:srgbClr val="4D5630"/>
                </a:solidFill>
                <a:latin typeface="標楷體" pitchFamily="65" charset="-120"/>
                <a:ea typeface="標楷體" pitchFamily="65" charset="-120"/>
              </a:rPr>
              <a:t>我們可以為孩子做些什麼</a:t>
            </a:r>
            <a:r>
              <a:rPr lang="en-US" altLang="zh-TW" sz="4000" b="1" dirty="0" smtClean="0">
                <a:solidFill>
                  <a:srgbClr val="4D5630"/>
                </a:solidFill>
                <a:latin typeface="標楷體" pitchFamily="65" charset="-120"/>
                <a:ea typeface="標楷體" pitchFamily="65" charset="-120"/>
              </a:rPr>
              <a:t>?</a:t>
            </a:r>
            <a:endParaRPr lang="zh-TW" altLang="en-US" sz="4000" b="1" dirty="0" smtClean="0">
              <a:solidFill>
                <a:srgbClr val="4D5630"/>
              </a:solidFill>
              <a:latin typeface="標楷體" pitchFamily="65" charset="-120"/>
              <a:ea typeface="標楷體" pitchFamily="65" charset="-120"/>
            </a:endParaRPr>
          </a:p>
          <a:p>
            <a:pPr lvl="1" algn="ctr" fontAlgn="base">
              <a:spcAft>
                <a:spcPct val="0"/>
              </a:spcAft>
              <a:buClr>
                <a:srgbClr val="31B6FD"/>
              </a:buClr>
              <a:buFont typeface="Symbol" pitchFamily="18" charset="2"/>
              <a:buNone/>
            </a:pPr>
            <a:endParaRPr lang="en-US" altLang="zh-TW" sz="3600" b="1" dirty="0" smtClean="0">
              <a:solidFill>
                <a:srgbClr val="7D8C4E"/>
              </a:solidFill>
              <a:latin typeface="Candara" pitchFamily="34" charset="0"/>
              <a:ea typeface="標楷體" pitchFamily="65" charset="-120"/>
            </a:endParaRPr>
          </a:p>
        </p:txBody>
      </p:sp>
      <p:sp>
        <p:nvSpPr>
          <p:cNvPr id="3" name="橢圓 2"/>
          <p:cNvSpPr/>
          <p:nvPr/>
        </p:nvSpPr>
        <p:spPr>
          <a:xfrm>
            <a:off x="2194865" y="350422"/>
            <a:ext cx="4896544" cy="1152128"/>
          </a:xfrm>
          <a:prstGeom prst="ellipse">
            <a:avLst/>
          </a:prstGeom>
          <a:solidFill>
            <a:srgbClr val="C2D561"/>
          </a:solidFill>
          <a:ln w="114300">
            <a:solidFill>
              <a:srgbClr val="D8E5B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4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辦學理念</a:t>
            </a:r>
          </a:p>
        </p:txBody>
      </p:sp>
      <p:sp>
        <p:nvSpPr>
          <p:cNvPr id="5" name="向下箭號 4"/>
          <p:cNvSpPr/>
          <p:nvPr/>
        </p:nvSpPr>
        <p:spPr>
          <a:xfrm>
            <a:off x="4283968" y="1628800"/>
            <a:ext cx="576935" cy="720080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0556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內容版面配置區 1"/>
          <p:cNvSpPr>
            <a:spLocks noGrp="1"/>
          </p:cNvSpPr>
          <p:nvPr>
            <p:ph/>
          </p:nvPr>
        </p:nvSpPr>
        <p:spPr>
          <a:xfrm>
            <a:off x="2627784" y="3500438"/>
            <a:ext cx="5328592" cy="2736850"/>
          </a:xfrm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/>
          <a:p>
            <a:pPr marL="82550" indent="0" eaLnBrk="1" hangingPunct="1">
              <a:buFont typeface="Wingdings 2" pitchFamily="18" charset="2"/>
              <a:buNone/>
              <a:defRPr/>
            </a:pPr>
            <a:r>
              <a:rPr lang="en-US" altLang="zh-TW" sz="36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6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全校教職員</a:t>
            </a:r>
            <a:endParaRPr lang="en-US" altLang="zh-TW" sz="36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2550" indent="0" eaLnBrk="1" hangingPunct="1">
              <a:buNone/>
              <a:defRPr/>
            </a:pPr>
            <a:r>
              <a:rPr lang="en-US" altLang="zh-TW" sz="36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專任輔導；</a:t>
            </a:r>
            <a:r>
              <a:rPr lang="zh-TW" altLang="en-US" sz="36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兼任</a:t>
            </a:r>
            <a:r>
              <a:rPr lang="zh-TW" altLang="en-US" sz="3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輔導</a:t>
            </a:r>
            <a:endParaRPr lang="en-US" altLang="zh-TW" sz="36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2550" indent="0" eaLnBrk="1" hangingPunct="1">
              <a:buFont typeface="Wingdings 2" pitchFamily="18" charset="2"/>
              <a:buNone/>
              <a:defRPr/>
            </a:pPr>
            <a:r>
              <a:rPr lang="en-US" altLang="zh-TW" sz="36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6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輔導行政人力</a:t>
            </a:r>
            <a:endParaRPr lang="en-US" altLang="zh-TW" sz="36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2550" indent="0" eaLnBrk="1" hangingPunct="1">
              <a:buFont typeface="Wingdings 2" pitchFamily="18" charset="2"/>
              <a:buNone/>
              <a:defRPr/>
            </a:pPr>
            <a:r>
              <a:rPr lang="en-US" altLang="zh-TW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輔諮中心協助</a:t>
            </a:r>
            <a:endParaRPr lang="en-US" altLang="zh-TW" sz="36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563938" y="2349500"/>
            <a:ext cx="2952750" cy="6461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600" dirty="0">
                <a:solidFill>
                  <a:srgbClr val="2313F9"/>
                </a:solidFill>
                <a:latin typeface="標楷體" pitchFamily="65" charset="-120"/>
                <a:ea typeface="標楷體" pitchFamily="65" charset="-120"/>
              </a:rPr>
              <a:t>學校輔導人力</a:t>
            </a:r>
          </a:p>
        </p:txBody>
      </p:sp>
      <p:sp>
        <p:nvSpPr>
          <p:cNvPr id="5" name="向下箭號 4"/>
          <p:cNvSpPr/>
          <p:nvPr/>
        </p:nvSpPr>
        <p:spPr>
          <a:xfrm>
            <a:off x="4859338" y="3101975"/>
            <a:ext cx="304800" cy="3984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882720" y="424210"/>
            <a:ext cx="6433696" cy="1348606"/>
          </a:xfrm>
          <a:prstGeom prst="rect">
            <a:avLst/>
          </a:prstGeom>
          <a:solidFill>
            <a:srgbClr val="FBE1EB"/>
          </a:solidFill>
          <a:ln w="127000">
            <a:solidFill>
              <a:srgbClr val="FDF5F8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825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32D2E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 defTabSz="914400" eaLnBrk="1" hangingPunct="1">
              <a:lnSpc>
                <a:spcPts val="48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zh-TW" altLang="en-US" sz="36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三級輔導架構</a:t>
            </a:r>
            <a:r>
              <a:rPr kumimoji="1" lang="en-US" altLang="zh-TW" sz="36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~</a:t>
            </a:r>
            <a:r>
              <a:rPr kumimoji="1" lang="zh-TW" altLang="en-US" sz="36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友善輔導校園</a:t>
            </a:r>
            <a:endParaRPr kumimoji="1" lang="en-US" altLang="zh-TW" sz="3600" dirty="0" smtClean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  <a:p>
            <a:pPr algn="ctr" defTabSz="914400" eaLnBrk="1" hangingPunct="1">
              <a:lnSpc>
                <a:spcPts val="48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zh-TW" altLang="en-US" sz="36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學生輔導工作，大家一起來</a:t>
            </a:r>
            <a:endParaRPr kumimoji="1" lang="zh-TW" altLang="en-US" sz="3600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30445027"/>
      </p:ext>
    </p:extLst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內容版面配置區 2"/>
          <p:cNvSpPr>
            <a:spLocks noGrp="1"/>
          </p:cNvSpPr>
          <p:nvPr>
            <p:ph sz="quarter" idx="1"/>
          </p:nvPr>
        </p:nvSpPr>
        <p:spPr>
          <a:xfrm>
            <a:off x="867010" y="1773238"/>
            <a:ext cx="7143750" cy="4387850"/>
          </a:xfrm>
        </p:spPr>
        <p:txBody>
          <a:bodyPr/>
          <a:lstStyle/>
          <a:p>
            <a:pPr eaLnBrk="1" hangingPunct="1"/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生命鬥士講座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~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活出生命的色彩</a:t>
            </a:r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生命體驗活動</a:t>
            </a:r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教師節敬師活動</a:t>
            </a:r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班級團體輔導</a:t>
            </a:r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個別晤談輔導</a:t>
            </a:r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73060" name="文字方塊 3"/>
          <p:cNvSpPr txBox="1">
            <a:spLocks noChangeArrowheads="1"/>
          </p:cNvSpPr>
          <p:nvPr/>
        </p:nvSpPr>
        <p:spPr bwMode="auto">
          <a:xfrm>
            <a:off x="4787900" y="3644900"/>
            <a:ext cx="3024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TW" altLang="en-US" sz="1800" smtClean="0"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558245" y="5192710"/>
            <a:ext cx="2484437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/>
              </a:rPr>
              <a:t> </a:t>
            </a:r>
            <a:r>
              <a:rPr kumimoji="1"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個案認輔</a:t>
            </a:r>
            <a:endParaRPr kumimoji="1" lang="en-US" altLang="zh-TW" sz="28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 2" pitchFamily="18" charset="2"/>
              <a:buChar char=""/>
              <a:defRPr/>
            </a:pPr>
            <a:r>
              <a:rPr kumimoji="1"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轉入生輔導</a:t>
            </a:r>
            <a:endParaRPr kumimoji="1" lang="en-US" altLang="zh-TW" sz="28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向下箭號 9"/>
          <p:cNvSpPr/>
          <p:nvPr/>
        </p:nvSpPr>
        <p:spPr>
          <a:xfrm>
            <a:off x="2556669" y="4581525"/>
            <a:ext cx="287337" cy="431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886327" y="337066"/>
            <a:ext cx="3954209" cy="931694"/>
          </a:xfrm>
          <a:prstGeom prst="rect">
            <a:avLst/>
          </a:prstGeom>
          <a:solidFill>
            <a:srgbClr val="FBE1EB"/>
          </a:solidFill>
          <a:ln w="127000">
            <a:solidFill>
              <a:srgbClr val="FDF5F8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825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32D2E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zh-TW" altLang="en-US" sz="44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學生輔導活動</a:t>
            </a:r>
            <a:endParaRPr kumimoji="1" lang="zh-TW" altLang="en-US" sz="4400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3866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內容版面配置區 2"/>
          <p:cNvSpPr>
            <a:spLocks noGrp="1"/>
          </p:cNvSpPr>
          <p:nvPr>
            <p:ph sz="quarter" idx="1"/>
          </p:nvPr>
        </p:nvSpPr>
        <p:spPr>
          <a:xfrm>
            <a:off x="406401" y="1787103"/>
            <a:ext cx="8404102" cy="4391025"/>
          </a:xfrm>
          <a:ln w="19050">
            <a:solidFill>
              <a:schemeClr val="bg2">
                <a:lumMod val="50000"/>
              </a:schemeClr>
            </a:solidFill>
          </a:ln>
        </p:spPr>
        <p:txBody>
          <a:bodyPr/>
          <a:lstStyle/>
          <a:p>
            <a:pPr marL="82550" indent="0" eaLnBrk="1" hangingPunct="1">
              <a:buFont typeface="Wingdings 2" pitchFamily="18" charset="2"/>
              <a:buNone/>
              <a:defRPr/>
            </a:pP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82550" indent="0" eaLnBrk="1" hangingPunct="1">
              <a:buFont typeface="Wingdings 2" pitchFamily="18" charset="2"/>
              <a:buNone/>
              <a:defRPr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  <a:sym typeface="Wingdings 2"/>
              </a:rPr>
              <a:t>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暫定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日、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日進行，共二次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  <a:sym typeface="Wingdings 2"/>
            </a:endParaRPr>
          </a:p>
          <a:p>
            <a:pPr marL="82550" indent="0" eaLnBrk="1" hangingPunct="1">
              <a:buFont typeface="Wingdings 2" pitchFamily="18" charset="2"/>
              <a:buNone/>
              <a:defRPr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  <a:sym typeface="Wingdings 2"/>
              </a:rPr>
              <a:t> 認識情緒、情緒管理的重要、情緒覺察探究、情緒自我療癒、練出好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  <a:sym typeface="Wingdings 2"/>
              </a:rPr>
              <a:t>EQ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 marL="82550" indent="0" eaLnBrk="1" hangingPunct="1">
              <a:buFont typeface="Wingdings 2" pitchFamily="18" charset="2"/>
              <a:buNone/>
              <a:defRPr/>
            </a:pPr>
            <a:r>
              <a:rPr lang="zh-TW" altLang="en-US" sz="3600" b="1" dirty="0" smtClean="0">
                <a:solidFill>
                  <a:srgbClr val="5BB4C9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36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歡迎家長參加</a:t>
            </a:r>
            <a:endParaRPr lang="en-US" altLang="zh-TW" sz="3600" b="1" dirty="0" smtClean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  <a:p>
            <a:pPr marL="82550" indent="0" eaLnBrk="1" hangingPunct="1">
              <a:buFont typeface="Wingdings 2" pitchFamily="18" charset="2"/>
              <a:buNone/>
              <a:defRPr/>
            </a:pPr>
            <a:r>
              <a:rPr lang="zh-TW" altLang="en-US" sz="36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    請把握難得機會喔！</a:t>
            </a:r>
          </a:p>
        </p:txBody>
      </p:sp>
      <p:pic>
        <p:nvPicPr>
          <p:cNvPr id="172037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1"/>
          <a:stretch>
            <a:fillRect/>
          </a:stretch>
        </p:blipFill>
        <p:spPr bwMode="auto">
          <a:xfrm>
            <a:off x="7286171" y="4102668"/>
            <a:ext cx="1629328" cy="224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547664" y="332656"/>
            <a:ext cx="6840760" cy="1224136"/>
          </a:xfrm>
          <a:prstGeom prst="rect">
            <a:avLst/>
          </a:prstGeom>
          <a:solidFill>
            <a:srgbClr val="FBE1EB"/>
          </a:solidFill>
          <a:ln w="127000">
            <a:solidFill>
              <a:srgbClr val="FDF5F8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825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32D2E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zh-TW" altLang="en-US" sz="36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幸福家庭工作坊</a:t>
            </a:r>
            <a:endParaRPr kumimoji="1" lang="en-US" altLang="zh-TW" sz="3600" b="1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zh-TW" altLang="en-US" sz="36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   影片</a:t>
            </a:r>
            <a:r>
              <a:rPr kumimoji="1" lang="zh-TW" altLang="en-US" sz="36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賞析</a:t>
            </a:r>
            <a:r>
              <a:rPr kumimoji="1" lang="zh-TW" altLang="en-US" sz="36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課程</a:t>
            </a:r>
            <a:endParaRPr kumimoji="1" lang="zh-TW" altLang="en-US" sz="3600" dirty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5222752" y="692696"/>
            <a:ext cx="576262" cy="0"/>
          </a:xfrm>
          <a:prstGeom prst="line">
            <a:avLst/>
          </a:prstGeom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604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1403350" y="1594888"/>
            <a:ext cx="7497763" cy="4788659"/>
          </a:xfrm>
        </p:spPr>
        <p:txBody>
          <a:bodyPr>
            <a:normAutofit/>
          </a:bodyPr>
          <a:lstStyle/>
          <a:p>
            <a:pPr marL="82296" indent="0" eaLnBrk="1" fontAlgn="auto" hangingPunct="1">
              <a:spcAft>
                <a:spcPts val="0"/>
              </a:spcAft>
              <a:buNone/>
              <a:defRPr/>
            </a:pPr>
            <a:r>
              <a:rPr lang="zh-TW" altLang="en-US" sz="3000" b="1" dirty="0" smtClean="0">
                <a:solidFill>
                  <a:srgbClr val="EF9D25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/>
              </a:rPr>
              <a:t>   </a:t>
            </a:r>
            <a:r>
              <a:rPr lang="zh-TW" altLang="en-US" sz="3000" b="1" dirty="0" smtClean="0">
                <a:solidFill>
                  <a:srgbClr val="C00000"/>
                </a:solidFill>
                <a:latin typeface="+mn-ea"/>
                <a:sym typeface="Wingdings 2"/>
              </a:rPr>
              <a:t>看見孩子的需要、提供協助與支持</a:t>
            </a:r>
            <a:endParaRPr lang="en-US" altLang="zh-TW" sz="3000" b="1" dirty="0" smtClean="0">
              <a:solidFill>
                <a:srgbClr val="C00000"/>
              </a:solidFill>
              <a:latin typeface="+mn-ea"/>
              <a:sym typeface="Wingdings 2"/>
            </a:endParaRPr>
          </a:p>
          <a:p>
            <a:pPr marL="82296" indent="0" eaLnBrk="1" fontAlgn="auto" hangingPunct="1">
              <a:spcAft>
                <a:spcPts val="0"/>
              </a:spcAft>
              <a:buNone/>
              <a:defRPr/>
            </a:pPr>
            <a:r>
              <a:rPr lang="zh-TW" altLang="en-US" sz="3000" b="1" dirty="0" smtClean="0">
                <a:solidFill>
                  <a:srgbClr val="EF9D25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/>
              </a:rPr>
              <a:t>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 2"/>
              </a:rPr>
              <a:t>申請時間</a:t>
            </a:r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 2"/>
              </a:rPr>
              <a:t>: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 2"/>
              </a:rPr>
              <a:t>每年</a:t>
            </a:r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 2"/>
              </a:rPr>
              <a:t>9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 2"/>
              </a:rPr>
              <a:t>月初及</a:t>
            </a:r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 2"/>
              </a:rPr>
              <a:t>3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 2"/>
              </a:rPr>
              <a:t>月初</a:t>
            </a:r>
            <a:endPara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endParaRPr>
          </a:p>
          <a:p>
            <a:pPr marL="82296" indent="0" eaLnBrk="1" fontAlgn="auto" hangingPunct="1">
              <a:spcBef>
                <a:spcPts val="1200"/>
              </a:spcBef>
              <a:spcAft>
                <a:spcPts val="0"/>
              </a:spcAft>
              <a:buNone/>
              <a:defRPr/>
            </a:pPr>
            <a:r>
              <a:rPr lang="zh-TW" altLang="en-US" sz="3000" b="1" dirty="0" smtClean="0">
                <a:solidFill>
                  <a:srgbClr val="EF9D25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/>
              </a:rPr>
              <a:t>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學習障礙：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半年觀察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紀錄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2296" indent="0" eaLnBrk="1" fontAlgn="auto" hangingPunct="1">
              <a:spcBef>
                <a:spcPts val="1200"/>
              </a:spcBef>
              <a:spcAft>
                <a:spcPts val="0"/>
              </a:spcAft>
              <a:buNone/>
              <a:defRPr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情緒障礙：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半年觀察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紀錄</a:t>
            </a:r>
            <a:r>
              <a:rPr lang="zh-TW" altLang="en-US" sz="2800" dirty="0" smtClean="0">
                <a:latin typeface="新細明體"/>
                <a:ea typeface="新細明體"/>
              </a:rPr>
              <a:t>、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半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年就醫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紀錄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2296" indent="0" eaLnBrk="1" fontAlgn="auto" hangingPunct="1">
              <a:spcBef>
                <a:spcPts val="1200"/>
              </a:spcBef>
              <a:spcAft>
                <a:spcPts val="0"/>
              </a:spcAft>
              <a:buNone/>
              <a:defRPr/>
            </a:pPr>
            <a:r>
              <a:rPr lang="zh-TW" altLang="en-US" sz="2800" b="1" dirty="0" smtClean="0">
                <a:solidFill>
                  <a:srgbClr val="EF9D25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/>
              </a:rPr>
              <a:t></a:t>
            </a:r>
            <a:r>
              <a:rPr lang="zh-TW" altLang="en-US" sz="2800" b="1" dirty="0" smtClean="0">
                <a:solidFill>
                  <a:srgbClr val="2313F9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/>
              </a:rPr>
              <a:t>學校協助申請的資源 </a:t>
            </a:r>
            <a:endParaRPr lang="en-US" altLang="zh-TW" sz="2800" b="1" dirty="0" smtClean="0">
              <a:solidFill>
                <a:srgbClr val="2313F9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 2"/>
            </a:endParaRPr>
          </a:p>
          <a:p>
            <a:pPr marL="82296" indent="0" eaLnBrk="1" fontAlgn="auto" hangingPunct="1">
              <a:spcBef>
                <a:spcPts val="1200"/>
              </a:spcBef>
              <a:spcAft>
                <a:spcPts val="0"/>
              </a:spcAft>
              <a:buNone/>
              <a:defRPr/>
            </a:pP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專業團隊服務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心理</a:t>
            </a:r>
            <a:r>
              <a:rPr lang="zh-TW" altLang="en-US" sz="2800" dirty="0" smtClean="0">
                <a:latin typeface="新細明體"/>
                <a:ea typeface="新細明體"/>
              </a:rPr>
              <a:t>、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職能</a:t>
            </a:r>
            <a:r>
              <a:rPr lang="zh-TW" altLang="en-US" sz="2800" dirty="0">
                <a:latin typeface="新細明體"/>
                <a:ea typeface="新細明體"/>
              </a:rPr>
              <a:t>、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物理治療</a:t>
            </a:r>
          </a:p>
          <a:p>
            <a:pPr marL="82296" indent="0" eaLnBrk="1" fontAlgn="auto" hangingPunct="1">
              <a:spcBef>
                <a:spcPts val="1200"/>
              </a:spcBef>
              <a:spcAft>
                <a:spcPts val="0"/>
              </a:spcAft>
              <a:buNone/>
              <a:defRPr/>
            </a:pPr>
            <a:r>
              <a:rPr lang="zh-TW" altLang="en-US" sz="2800" b="1" dirty="0" smtClean="0">
                <a:solidFill>
                  <a:srgbClr val="EF9D25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/>
              </a:rPr>
              <a:t>   </a:t>
            </a:r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 2"/>
              </a:rPr>
              <a:t>2.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巡迴輔導老師到校服務</a:t>
            </a:r>
            <a:endPara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2296" indent="0" eaLnBrk="1" fontAlgn="auto" hangingPunct="1">
              <a:spcAft>
                <a:spcPts val="0"/>
              </a:spcAft>
              <a:buNone/>
              <a:defRPr/>
            </a:pP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zh-TW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001329" y="332656"/>
            <a:ext cx="5960853" cy="936104"/>
          </a:xfrm>
          <a:prstGeom prst="rect">
            <a:avLst/>
          </a:prstGeom>
          <a:solidFill>
            <a:srgbClr val="FBE1EB"/>
          </a:solidFill>
          <a:ln w="127000">
            <a:solidFill>
              <a:srgbClr val="FDF5F8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825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32D2E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 defTabSz="914400" eaLnBrk="1" hangingPunct="1">
              <a:lnSpc>
                <a:spcPts val="5100"/>
              </a:lnSpc>
              <a:spcBef>
                <a:spcPct val="0"/>
              </a:spcBef>
              <a:buClrTx/>
              <a:buSzTx/>
              <a:buNone/>
            </a:pPr>
            <a:r>
              <a:rPr kumimoji="1" lang="zh-TW" altLang="en-US" sz="44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特殊教育</a:t>
            </a:r>
            <a:r>
              <a:rPr kumimoji="1" lang="en-US" altLang="zh-TW" sz="44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kumimoji="1" lang="zh-TW" altLang="en-US" sz="4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特殊生鑑定</a:t>
            </a:r>
            <a:endParaRPr kumimoji="1" lang="en-US" altLang="zh-TW" sz="4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defTabSz="914400" eaLnBrk="1" hangingPunct="1">
              <a:lnSpc>
                <a:spcPts val="5100"/>
              </a:lnSpc>
              <a:spcBef>
                <a:spcPct val="0"/>
              </a:spcBef>
              <a:buClrTx/>
              <a:buSzTx/>
              <a:buFontTx/>
              <a:buNone/>
            </a:pPr>
            <a:endParaRPr kumimoji="1" lang="en-US" altLang="zh-TW" sz="4800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algn="ctr" defTabSz="914400" eaLnBrk="1" hangingPunct="1">
              <a:lnSpc>
                <a:spcPts val="5100"/>
              </a:lnSpc>
              <a:spcBef>
                <a:spcPct val="0"/>
              </a:spcBef>
              <a:buClrTx/>
              <a:buSzTx/>
              <a:buFontTx/>
              <a:buNone/>
            </a:pPr>
            <a:endParaRPr kumimoji="1" lang="zh-TW" altLang="en-US" sz="4800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2763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1403350" y="1577635"/>
            <a:ext cx="7404220" cy="4823165"/>
          </a:xfrm>
        </p:spPr>
        <p:txBody>
          <a:bodyPr>
            <a:normAutofit fontScale="25000" lnSpcReduction="20000"/>
          </a:bodyPr>
          <a:lstStyle/>
          <a:p>
            <a:pPr marL="82296" indent="0" eaLnBrk="1" fontAlgn="auto" hangingPunct="1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zh-TW" altLang="en-US" sz="14400" b="1" dirty="0" smtClean="0">
                <a:solidFill>
                  <a:srgbClr val="EF9D25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/>
              </a:rPr>
              <a:t> </a:t>
            </a:r>
            <a:r>
              <a:rPr lang="zh-TW" altLang="en-US" sz="1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對象</a:t>
            </a:r>
            <a:r>
              <a:rPr lang="en-US" altLang="zh-TW" sz="1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1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二年級學生</a:t>
            </a:r>
            <a:endParaRPr lang="en-US" altLang="zh-TW" sz="14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2296" indent="0" eaLnBrk="1" fontAlgn="auto" hangingPunct="1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zh-TW" altLang="en-US" sz="14400" b="1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 2"/>
              </a:rPr>
              <a:t> </a:t>
            </a:r>
            <a:r>
              <a:rPr lang="zh-TW" altLang="en-US" sz="14400" b="1" dirty="0" smtClean="0">
                <a:solidFill>
                  <a:srgbClr val="EF9D25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/>
              </a:rPr>
              <a:t></a:t>
            </a:r>
            <a:r>
              <a:rPr lang="zh-TW" altLang="en-US" sz="14400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 2"/>
              </a:rPr>
              <a:t>申請</a:t>
            </a:r>
            <a:r>
              <a:rPr lang="zh-TW" altLang="en-US" sz="14400" dirty="0">
                <a:latin typeface="標楷體" panose="03000509000000000000" pitchFamily="65" charset="-120"/>
                <a:ea typeface="標楷體" panose="03000509000000000000" pitchFamily="65" charset="-120"/>
                <a:sym typeface="Wingdings 2"/>
              </a:rPr>
              <a:t>時間</a:t>
            </a:r>
            <a:r>
              <a:rPr lang="en-US" altLang="zh-TW" sz="14400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 2"/>
              </a:rPr>
              <a:t>:</a:t>
            </a:r>
            <a:r>
              <a:rPr lang="zh-TW" altLang="en-US" sz="14400" dirty="0">
                <a:latin typeface="標楷體" panose="03000509000000000000" pitchFamily="65" charset="-120"/>
                <a:ea typeface="標楷體" panose="03000509000000000000" pitchFamily="65" charset="-120"/>
              </a:rPr>
              <a:t>每年三、四月進行</a:t>
            </a:r>
            <a:endParaRPr lang="en-US" altLang="zh-TW" sz="14400" dirty="0">
              <a:latin typeface="標楷體" panose="03000509000000000000" pitchFamily="65" charset="-120"/>
              <a:ea typeface="標楷體" panose="03000509000000000000" pitchFamily="65" charset="-120"/>
              <a:sym typeface="Wingdings 2"/>
            </a:endParaRPr>
          </a:p>
          <a:p>
            <a:pPr marL="82550" indent="0">
              <a:lnSpc>
                <a:spcPct val="120000"/>
              </a:lnSpc>
              <a:buNone/>
            </a:pPr>
            <a:r>
              <a:rPr lang="zh-TW" altLang="en-US" sz="14400" b="1" dirty="0">
                <a:solidFill>
                  <a:srgbClr val="EF9D25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/>
              </a:rPr>
              <a:t> </a:t>
            </a:r>
            <a:r>
              <a:rPr lang="zh-TW" altLang="en-US" sz="14400" b="1" dirty="0" smtClean="0">
                <a:solidFill>
                  <a:srgbClr val="EF9D25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/>
              </a:rPr>
              <a:t></a:t>
            </a:r>
            <a:r>
              <a:rPr lang="zh-TW" altLang="en-US" sz="14400" dirty="0">
                <a:latin typeface="標楷體" panose="03000509000000000000" pitchFamily="65" charset="-120"/>
                <a:ea typeface="標楷體" panose="03000509000000000000" pitchFamily="65" charset="-120"/>
                <a:sym typeface="Wingdings 2"/>
              </a:rPr>
              <a:t>需</a:t>
            </a:r>
            <a:r>
              <a:rPr lang="zh-TW" altLang="en-US" sz="1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檢附學習</a:t>
            </a:r>
            <a:r>
              <a:rPr lang="zh-TW" altLang="en-US" sz="14400" dirty="0">
                <a:latin typeface="標楷體" panose="03000509000000000000" pitchFamily="65" charset="-120"/>
                <a:ea typeface="標楷體" panose="03000509000000000000" pitchFamily="65" charset="-120"/>
              </a:rPr>
              <a:t>特質與表現卓越等具體資料</a:t>
            </a:r>
            <a:r>
              <a:rPr lang="zh-TW" altLang="en-US" sz="1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14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2550" indent="0">
              <a:lnSpc>
                <a:spcPct val="120000"/>
              </a:lnSpc>
              <a:buNone/>
            </a:pPr>
            <a:r>
              <a:rPr lang="zh-TW" altLang="en-US" sz="14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1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且經</a:t>
            </a:r>
            <a:r>
              <a:rPr lang="zh-TW" altLang="en-US" sz="14400" dirty="0">
                <a:latin typeface="標楷體" panose="03000509000000000000" pitchFamily="65" charset="-120"/>
                <a:ea typeface="標楷體" panose="03000509000000000000" pitchFamily="65" charset="-120"/>
              </a:rPr>
              <a:t>特推會初審通過推薦。</a:t>
            </a:r>
          </a:p>
          <a:p>
            <a:pPr marL="82550" indent="0">
              <a:buNone/>
            </a:pPr>
            <a:endParaRPr lang="en-US" altLang="zh-TW" sz="11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2296" indent="0" eaLnBrk="1" fontAlgn="auto" hangingPunct="1">
              <a:spcBef>
                <a:spcPts val="1200"/>
              </a:spcBef>
              <a:spcAft>
                <a:spcPts val="0"/>
              </a:spcAft>
              <a:buNone/>
              <a:defRPr/>
            </a:pPr>
            <a:endParaRPr lang="en-US" altLang="zh-TW" sz="9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2296" indent="0" eaLnBrk="1" fontAlgn="auto" hangingPunct="1">
              <a:spcBef>
                <a:spcPts val="1200"/>
              </a:spcBef>
              <a:spcAft>
                <a:spcPts val="0"/>
              </a:spcAft>
              <a:buNone/>
              <a:defRPr/>
            </a:pPr>
            <a:endParaRPr lang="zh-TW" altLang="zh-TW" sz="6000" kern="100" dirty="0">
              <a:latin typeface="標楷體" panose="03000509000000000000" pitchFamily="65" charset="-120"/>
              <a:ea typeface="標楷體" panose="03000509000000000000" pitchFamily="65" charset="-120"/>
              <a:cs typeface="Times New Roman"/>
            </a:endParaRPr>
          </a:p>
          <a:p>
            <a:pPr marL="82296" indent="0" eaLnBrk="1" fontAlgn="auto" hangingPunct="1">
              <a:spcBef>
                <a:spcPts val="1200"/>
              </a:spcBef>
              <a:spcAft>
                <a:spcPts val="0"/>
              </a:spcAft>
              <a:buNone/>
              <a:defRPr/>
            </a:pPr>
            <a:r>
              <a:rPr lang="zh-TW" altLang="en-US" sz="6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en-US" altLang="zh-TW" sz="6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zh-TW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871932" y="292378"/>
            <a:ext cx="6374921" cy="936104"/>
          </a:xfrm>
          <a:prstGeom prst="rect">
            <a:avLst/>
          </a:prstGeom>
          <a:solidFill>
            <a:srgbClr val="FBE1EB"/>
          </a:solidFill>
          <a:ln w="127000">
            <a:solidFill>
              <a:srgbClr val="FDF5F8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825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32D2E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 defTabSz="914400" eaLnBrk="1" hangingPunct="1">
              <a:lnSpc>
                <a:spcPts val="5100"/>
              </a:lnSpc>
              <a:spcBef>
                <a:spcPct val="0"/>
              </a:spcBef>
              <a:buClrTx/>
              <a:buSzTx/>
              <a:buNone/>
            </a:pPr>
            <a:r>
              <a:rPr kumimoji="1" lang="zh-TW" altLang="en-US" sz="44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特殊教育</a:t>
            </a:r>
            <a:r>
              <a:rPr kumimoji="1" lang="en-US" altLang="zh-TW" sz="44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--</a:t>
            </a:r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資</a:t>
            </a:r>
            <a:r>
              <a:rPr lang="zh-TW" altLang="en-US" sz="4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優</a:t>
            </a:r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鑑定</a:t>
            </a:r>
            <a:endParaRPr lang="en-US" altLang="zh-TW" sz="4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8724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19250" y="3933056"/>
            <a:ext cx="6697663" cy="2614612"/>
          </a:xfrm>
          <a:prstGeom prst="rect">
            <a:avLst/>
          </a:prstGeom>
          <a:solidFill>
            <a:srgbClr val="DFF0F5"/>
          </a:solidFill>
        </p:spPr>
        <p:txBody>
          <a:bodyPr>
            <a:spAutoFit/>
          </a:bodyPr>
          <a:lstStyle/>
          <a:p>
            <a:pPr indent="304800" defTabSz="914400" fontAlgn="base">
              <a:lnSpc>
                <a:spcPts val="4000"/>
              </a:lnSpc>
              <a:spcBef>
                <a:spcPct val="0"/>
              </a:spcBef>
              <a:defRPr/>
            </a:pPr>
            <a:r>
              <a:rPr kumimoji="1" lang="en-US" altLang="zh-TW" sz="2800" kern="100" dirty="0">
                <a:solidFill>
                  <a:srgbClr val="C00000"/>
                </a:solidFill>
                <a:latin typeface="標楷體"/>
                <a:ea typeface="新細明體"/>
              </a:rPr>
              <a:t>1.</a:t>
            </a:r>
            <a:r>
              <a:rPr kumimoji="1" lang="zh-TW" altLang="zh-TW" sz="2800" kern="100" dirty="0">
                <a:solidFill>
                  <a:srgbClr val="C00000"/>
                </a:solidFill>
                <a:latin typeface="Times New Roman"/>
                <a:ea typeface="標楷體"/>
              </a:rPr>
              <a:t>圖書志工</a:t>
            </a:r>
            <a:r>
              <a:rPr kumimoji="1" lang="zh-TW" altLang="en-US" sz="2800" kern="100" dirty="0">
                <a:solidFill>
                  <a:srgbClr val="C00000"/>
                </a:solidFill>
                <a:latin typeface="Times New Roman"/>
                <a:ea typeface="標楷體"/>
              </a:rPr>
              <a:t>            </a:t>
            </a:r>
            <a:r>
              <a:rPr kumimoji="1" lang="en-US" altLang="zh-TW" sz="2800" kern="100" dirty="0">
                <a:solidFill>
                  <a:srgbClr val="C00000"/>
                </a:solidFill>
                <a:latin typeface="Times New Roman"/>
                <a:ea typeface="標楷體"/>
              </a:rPr>
              <a:t>2.</a:t>
            </a:r>
            <a:r>
              <a:rPr kumimoji="1" lang="zh-TW" altLang="zh-TW" sz="2800" kern="100" dirty="0">
                <a:solidFill>
                  <a:srgbClr val="C00000"/>
                </a:solidFill>
                <a:latin typeface="Times New Roman"/>
                <a:ea typeface="標楷體"/>
              </a:rPr>
              <a:t>交通導護志工</a:t>
            </a:r>
            <a:r>
              <a:rPr kumimoji="1" lang="zh-TW" altLang="en-US" sz="2800" kern="100" dirty="0">
                <a:solidFill>
                  <a:srgbClr val="C00000"/>
                </a:solidFill>
                <a:latin typeface="Times New Roman"/>
                <a:ea typeface="標楷體"/>
              </a:rPr>
              <a:t>  </a:t>
            </a:r>
            <a:endParaRPr kumimoji="1" lang="en-US" altLang="zh-TW" sz="2800" kern="100" dirty="0">
              <a:solidFill>
                <a:srgbClr val="C00000"/>
              </a:solidFill>
              <a:latin typeface="Times New Roman"/>
              <a:ea typeface="標楷體"/>
            </a:endParaRPr>
          </a:p>
          <a:p>
            <a:pPr indent="304800" defTabSz="914400" fontAlgn="base">
              <a:lnSpc>
                <a:spcPts val="4000"/>
              </a:lnSpc>
              <a:spcBef>
                <a:spcPct val="0"/>
              </a:spcBef>
              <a:defRPr/>
            </a:pPr>
            <a:r>
              <a:rPr kumimoji="1" lang="en-US" altLang="zh-TW" sz="2800" kern="100" dirty="0">
                <a:solidFill>
                  <a:srgbClr val="C00000"/>
                </a:solidFill>
                <a:latin typeface="Times New Roman"/>
                <a:ea typeface="標楷體"/>
              </a:rPr>
              <a:t>3.</a:t>
            </a:r>
            <a:r>
              <a:rPr kumimoji="1" lang="zh-TW" altLang="zh-TW" sz="2800" kern="100" dirty="0">
                <a:solidFill>
                  <a:srgbClr val="C00000"/>
                </a:solidFill>
                <a:latin typeface="Times New Roman"/>
                <a:ea typeface="標楷體"/>
              </a:rPr>
              <a:t>班級晨光志工</a:t>
            </a:r>
            <a:r>
              <a:rPr kumimoji="1" lang="zh-TW" altLang="en-US" sz="2800" kern="100" dirty="0">
                <a:solidFill>
                  <a:srgbClr val="C00000"/>
                </a:solidFill>
                <a:latin typeface="Times New Roman"/>
                <a:ea typeface="標楷體"/>
              </a:rPr>
              <a:t>     </a:t>
            </a:r>
            <a:r>
              <a:rPr kumimoji="1" lang="en-US" altLang="zh-TW" sz="2800" kern="100" dirty="0">
                <a:solidFill>
                  <a:srgbClr val="C00000"/>
                </a:solidFill>
                <a:latin typeface="Times New Roman"/>
                <a:ea typeface="標楷體"/>
              </a:rPr>
              <a:t>4. </a:t>
            </a:r>
            <a:r>
              <a:rPr kumimoji="1" lang="zh-TW" altLang="en-US" sz="2800" kern="100" dirty="0">
                <a:solidFill>
                  <a:srgbClr val="C00000"/>
                </a:solidFill>
                <a:latin typeface="Times New Roman"/>
                <a:ea typeface="標楷體"/>
              </a:rPr>
              <a:t> </a:t>
            </a:r>
            <a:r>
              <a:rPr kumimoji="1" lang="en-US" altLang="zh-TW" sz="2800" kern="100" dirty="0">
                <a:solidFill>
                  <a:srgbClr val="C00000"/>
                </a:solidFill>
                <a:latin typeface="Times New Roman"/>
                <a:ea typeface="標楷體"/>
              </a:rPr>
              <a:t>EQ</a:t>
            </a:r>
            <a:r>
              <a:rPr kumimoji="1" lang="zh-TW" altLang="zh-TW" sz="2800" kern="100" dirty="0">
                <a:solidFill>
                  <a:srgbClr val="C00000"/>
                </a:solidFill>
                <a:latin typeface="Times New Roman"/>
                <a:ea typeface="標楷體"/>
              </a:rPr>
              <a:t>志工</a:t>
            </a:r>
            <a:r>
              <a:rPr kumimoji="1" lang="zh-TW" altLang="en-US" sz="2800" kern="100" dirty="0">
                <a:solidFill>
                  <a:srgbClr val="C00000"/>
                </a:solidFill>
                <a:latin typeface="Times New Roman"/>
                <a:ea typeface="標楷體"/>
              </a:rPr>
              <a:t>      </a:t>
            </a:r>
            <a:endParaRPr kumimoji="1" lang="en-US" altLang="zh-TW" sz="2800" kern="100" dirty="0">
              <a:solidFill>
                <a:srgbClr val="C00000"/>
              </a:solidFill>
              <a:latin typeface="Times New Roman"/>
              <a:ea typeface="標楷體"/>
            </a:endParaRPr>
          </a:p>
          <a:p>
            <a:pPr indent="304800" defTabSz="914400" fontAlgn="base">
              <a:lnSpc>
                <a:spcPts val="4000"/>
              </a:lnSpc>
              <a:spcBef>
                <a:spcPct val="0"/>
              </a:spcBef>
              <a:defRPr/>
            </a:pPr>
            <a:r>
              <a:rPr kumimoji="1" lang="en-US" altLang="zh-TW" sz="2800" kern="100" dirty="0">
                <a:solidFill>
                  <a:srgbClr val="C00000"/>
                </a:solidFill>
                <a:latin typeface="Times New Roman"/>
                <a:ea typeface="標楷體"/>
              </a:rPr>
              <a:t>5.</a:t>
            </a:r>
            <a:r>
              <a:rPr kumimoji="1" lang="zh-TW" altLang="zh-TW" sz="2800" kern="100" dirty="0">
                <a:solidFill>
                  <a:srgbClr val="C00000"/>
                </a:solidFill>
                <a:latin typeface="Times New Roman"/>
                <a:ea typeface="標楷體"/>
              </a:rPr>
              <a:t>英語志工</a:t>
            </a:r>
            <a:r>
              <a:rPr kumimoji="1" lang="zh-TW" altLang="en-US" sz="2800" kern="100" dirty="0">
                <a:solidFill>
                  <a:srgbClr val="C00000"/>
                </a:solidFill>
                <a:latin typeface="Times New Roman"/>
                <a:ea typeface="標楷體"/>
              </a:rPr>
              <a:t>             </a:t>
            </a:r>
            <a:r>
              <a:rPr kumimoji="1" lang="en-US" altLang="zh-TW" sz="2800" kern="100" dirty="0">
                <a:solidFill>
                  <a:srgbClr val="C00000"/>
                </a:solidFill>
                <a:latin typeface="標楷體"/>
                <a:ea typeface="新細明體"/>
              </a:rPr>
              <a:t>6.</a:t>
            </a:r>
            <a:r>
              <a:rPr kumimoji="1" lang="zh-TW" altLang="zh-TW" sz="2800" kern="100" dirty="0">
                <a:solidFill>
                  <a:srgbClr val="C00000"/>
                </a:solidFill>
                <a:latin typeface="Times New Roman"/>
                <a:ea typeface="標楷體"/>
              </a:rPr>
              <a:t>資訊志工</a:t>
            </a:r>
            <a:endParaRPr kumimoji="1" lang="en-US" altLang="zh-TW" sz="2800" kern="100" dirty="0">
              <a:solidFill>
                <a:srgbClr val="C00000"/>
              </a:solidFill>
              <a:latin typeface="Times New Roman"/>
              <a:ea typeface="標楷體"/>
            </a:endParaRPr>
          </a:p>
          <a:p>
            <a:pPr indent="304800" defTabSz="914400" fontAlgn="base">
              <a:lnSpc>
                <a:spcPts val="4000"/>
              </a:lnSpc>
              <a:spcBef>
                <a:spcPct val="0"/>
              </a:spcBef>
              <a:defRPr/>
            </a:pPr>
            <a:r>
              <a:rPr kumimoji="1" lang="en-US" altLang="zh-TW" sz="2800" kern="100" dirty="0">
                <a:solidFill>
                  <a:srgbClr val="C00000"/>
                </a:solidFill>
                <a:latin typeface="Times New Roman"/>
                <a:ea typeface="標楷體"/>
              </a:rPr>
              <a:t>7.</a:t>
            </a:r>
            <a:r>
              <a:rPr kumimoji="1" lang="zh-TW" altLang="en-US" sz="2800" kern="100" dirty="0">
                <a:solidFill>
                  <a:srgbClr val="C00000"/>
                </a:solidFill>
                <a:latin typeface="Times New Roman"/>
                <a:ea typeface="標楷體"/>
              </a:rPr>
              <a:t> </a:t>
            </a:r>
            <a:r>
              <a:rPr kumimoji="1" lang="zh-TW" altLang="zh-TW" sz="2800" kern="100" dirty="0">
                <a:solidFill>
                  <a:srgbClr val="C00000"/>
                </a:solidFill>
                <a:latin typeface="Times New Roman"/>
                <a:ea typeface="標楷體"/>
              </a:rPr>
              <a:t>課輔志工</a:t>
            </a:r>
            <a:r>
              <a:rPr kumimoji="1" lang="zh-TW" altLang="en-US" sz="2800" kern="100" dirty="0">
                <a:solidFill>
                  <a:srgbClr val="C00000"/>
                </a:solidFill>
                <a:latin typeface="Times New Roman"/>
                <a:ea typeface="標楷體"/>
              </a:rPr>
              <a:t>            </a:t>
            </a:r>
            <a:r>
              <a:rPr kumimoji="1" lang="en-US" altLang="zh-TW" sz="2800" kern="100" dirty="0">
                <a:solidFill>
                  <a:srgbClr val="C00000"/>
                </a:solidFill>
                <a:latin typeface="Times New Roman"/>
                <a:ea typeface="標楷體"/>
              </a:rPr>
              <a:t>8.</a:t>
            </a:r>
            <a:r>
              <a:rPr kumimoji="1" lang="zh-TW" altLang="zh-TW" sz="2800" kern="100" dirty="0">
                <a:solidFill>
                  <a:srgbClr val="C00000"/>
                </a:solidFill>
                <a:latin typeface="Times New Roman"/>
                <a:ea typeface="標楷體"/>
              </a:rPr>
              <a:t>醫護志工</a:t>
            </a:r>
            <a:r>
              <a:rPr kumimoji="1" lang="zh-TW" altLang="en-US" sz="2800" kern="100" dirty="0">
                <a:solidFill>
                  <a:srgbClr val="C00000"/>
                </a:solidFill>
                <a:latin typeface="Times New Roman"/>
                <a:ea typeface="標楷體"/>
              </a:rPr>
              <a:t> </a:t>
            </a:r>
            <a:endParaRPr kumimoji="1" lang="en-US" altLang="zh-TW" sz="2800" kern="100" dirty="0">
              <a:solidFill>
                <a:srgbClr val="C00000"/>
              </a:solidFill>
              <a:latin typeface="Times New Roman"/>
              <a:ea typeface="標楷體"/>
            </a:endParaRPr>
          </a:p>
          <a:p>
            <a:pPr indent="304800" defTabSz="914400" fontAlgn="base">
              <a:lnSpc>
                <a:spcPts val="4000"/>
              </a:lnSpc>
              <a:spcBef>
                <a:spcPct val="0"/>
              </a:spcBef>
              <a:defRPr/>
            </a:pPr>
            <a:r>
              <a:rPr kumimoji="1" lang="en-US" altLang="zh-TW" sz="2800" kern="100" dirty="0">
                <a:solidFill>
                  <a:srgbClr val="C00000"/>
                </a:solidFill>
                <a:latin typeface="Times New Roman"/>
                <a:ea typeface="標楷體"/>
              </a:rPr>
              <a:t>9.</a:t>
            </a:r>
            <a:r>
              <a:rPr kumimoji="1" lang="zh-TW" altLang="zh-TW" sz="2800" kern="100" dirty="0">
                <a:solidFill>
                  <a:srgbClr val="C00000"/>
                </a:solidFill>
                <a:latin typeface="Times New Roman"/>
                <a:ea typeface="標楷體"/>
              </a:rPr>
              <a:t>機動支援</a:t>
            </a:r>
            <a:r>
              <a:rPr kumimoji="1" lang="zh-TW" altLang="en-US" sz="2800" kern="100" dirty="0">
                <a:solidFill>
                  <a:srgbClr val="C00000"/>
                </a:solidFill>
                <a:latin typeface="Times New Roman"/>
                <a:ea typeface="標楷體"/>
              </a:rPr>
              <a:t>志工</a:t>
            </a:r>
            <a:r>
              <a:rPr kumimoji="1" lang="zh-TW" altLang="zh-TW" sz="2800" kern="100" dirty="0">
                <a:solidFill>
                  <a:srgbClr val="C00000"/>
                </a:solidFill>
                <a:latin typeface="Times New Roman"/>
                <a:ea typeface="標楷體"/>
              </a:rPr>
              <a:t>（如運動會、大活動</a:t>
            </a:r>
            <a:r>
              <a:rPr kumimoji="1" lang="en-US" altLang="zh-TW" sz="2800" kern="100" dirty="0">
                <a:solidFill>
                  <a:srgbClr val="C00000"/>
                </a:solidFill>
                <a:latin typeface="Times New Roman"/>
                <a:ea typeface="標楷體"/>
              </a:rPr>
              <a:t>..</a:t>
            </a:r>
            <a:r>
              <a:rPr kumimoji="1" lang="zh-TW" altLang="zh-TW" sz="2800" kern="100" dirty="0">
                <a:solidFill>
                  <a:srgbClr val="C00000"/>
                </a:solidFill>
                <a:latin typeface="Times New Roman"/>
                <a:ea typeface="標楷體"/>
              </a:rPr>
              <a:t>）</a:t>
            </a:r>
            <a:endParaRPr kumimoji="1" lang="zh-TW" altLang="zh-TW" sz="2800" kern="100" dirty="0">
              <a:solidFill>
                <a:srgbClr val="C00000"/>
              </a:solidFill>
              <a:latin typeface="Times New Roman"/>
              <a:ea typeface="新細明體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32138" y="1773238"/>
            <a:ext cx="3598862" cy="1938337"/>
          </a:xfrm>
          <a:prstGeom prst="rect">
            <a:avLst/>
          </a:prstGeom>
          <a:ln w="2222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400" dirty="0">
                <a:solidFill>
                  <a:srgbClr val="556D2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en-US" altLang="zh-TW" sz="2400" dirty="0">
                <a:solidFill>
                  <a:srgbClr val="556D2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kumimoji="1" lang="zh-TW" altLang="en-US" sz="2400" dirty="0">
                <a:solidFill>
                  <a:srgbClr val="556D2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頒發感謝狀。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400" dirty="0">
                <a:solidFill>
                  <a:srgbClr val="556D2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en-US" altLang="zh-TW" sz="2400" dirty="0">
                <a:solidFill>
                  <a:srgbClr val="556D2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kumimoji="1" lang="zh-TW" altLang="en-US" sz="2400" dirty="0">
                <a:solidFill>
                  <a:srgbClr val="556D2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憑志工證辦理借書證。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400" dirty="0">
                <a:solidFill>
                  <a:srgbClr val="556D2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en-US" altLang="zh-TW" sz="2400" dirty="0">
                <a:solidFill>
                  <a:srgbClr val="556D2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kumimoji="1" lang="zh-TW" altLang="en-US" sz="2400" dirty="0">
                <a:solidFill>
                  <a:srgbClr val="556D2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志工聯誼活動。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400" dirty="0">
                <a:solidFill>
                  <a:srgbClr val="556D2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en-US" altLang="zh-TW" sz="2400" dirty="0">
                <a:solidFill>
                  <a:srgbClr val="556D2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kumimoji="1" lang="zh-TW" altLang="en-US" sz="2400" dirty="0">
                <a:solidFill>
                  <a:srgbClr val="556D2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藝文</a:t>
            </a:r>
            <a:r>
              <a:rPr kumimoji="1" lang="en-US" altLang="zh-TW" sz="2400" dirty="0">
                <a:solidFill>
                  <a:srgbClr val="556D2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kumimoji="1" lang="zh-TW" altLang="en-US" sz="2400" dirty="0">
                <a:solidFill>
                  <a:srgbClr val="556D2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講座活動。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400" dirty="0">
                <a:solidFill>
                  <a:srgbClr val="556D2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en-US" altLang="zh-TW" sz="2400" dirty="0">
                <a:solidFill>
                  <a:srgbClr val="556D2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kumimoji="1" lang="zh-TW" altLang="en-US" sz="2400" dirty="0">
                <a:solidFill>
                  <a:srgbClr val="556D2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家長成長活動</a:t>
            </a:r>
            <a:r>
              <a:rPr kumimoji="1" lang="zh-TW" altLang="en-US" dirty="0">
                <a:solidFill>
                  <a:srgbClr val="556D2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371791" y="404664"/>
            <a:ext cx="7119555" cy="936104"/>
          </a:xfrm>
          <a:prstGeom prst="rect">
            <a:avLst/>
          </a:prstGeom>
          <a:solidFill>
            <a:srgbClr val="FBE1EB"/>
          </a:solidFill>
          <a:ln w="127000">
            <a:solidFill>
              <a:srgbClr val="FDF5F8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825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32D2E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914400" eaLnBrk="1" hangingPunct="1">
              <a:lnSpc>
                <a:spcPts val="51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zh-TW" altLang="en-US" sz="44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敬邀您加入志工服務團隊</a:t>
            </a:r>
            <a:endParaRPr kumimoji="1" lang="zh-TW" altLang="en-US" sz="4400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1042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6663"/>
            <a:ext cx="8229600" cy="556367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354821" y="474518"/>
            <a:ext cx="2881313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輔導處網頁</a:t>
            </a:r>
            <a:endParaRPr kumimoji="1" lang="zh-TW" altLang="en-US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7156" name="文字方塊 2"/>
          <p:cNvSpPr txBox="1">
            <a:spLocks noChangeArrowheads="1"/>
          </p:cNvSpPr>
          <p:nvPr/>
        </p:nvSpPr>
        <p:spPr bwMode="auto">
          <a:xfrm>
            <a:off x="1331913" y="188913"/>
            <a:ext cx="36718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TW" altLang="en-US" sz="180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歡迎多加利用</a:t>
            </a:r>
          </a:p>
        </p:txBody>
      </p:sp>
    </p:spTree>
    <p:extLst>
      <p:ext uri="{BB962C8B-B14F-4D97-AF65-F5344CB8AC3E}">
        <p14:creationId xmlns:p14="http://schemas.microsoft.com/office/powerpoint/2010/main" val="335327905"/>
      </p:ext>
    </p:extLst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181251" name="文字版面配置區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7" name="雪花.mp3">
            <a:hlinkClick r:id="" action="ppaction://media"/>
          </p:cNvPr>
          <p:cNvPicPr>
            <a:picLocks noGrp="1" noRot="1" noChangeAspect="1"/>
          </p:cNvPicPr>
          <p:nvPr>
            <p:ph sz="half" idx="2"/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733800"/>
            <a:ext cx="609600" cy="609600"/>
          </a:xfrm>
        </p:spPr>
      </p:pic>
      <p:pic>
        <p:nvPicPr>
          <p:cNvPr id="18125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314" y="-644237"/>
            <a:ext cx="9705831" cy="8109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3408218" y="238991"/>
            <a:ext cx="5507182" cy="513986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400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defRPr/>
            </a:pPr>
            <a:r>
              <a:rPr kumimoji="1" lang="en-US" altLang="zh-TW" sz="4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『</a:t>
            </a:r>
            <a:r>
              <a:rPr kumimoji="1" lang="zh-TW" altLang="en-US" sz="4200" dirty="0">
                <a:solidFill>
                  <a:srgbClr val="FF0000"/>
                </a:solidFill>
                <a:latin typeface="微軟正黑體" panose="020B0604030504040204" pitchFamily="34" charset="-120"/>
                <a:ea typeface="文鼎粗隸" panose="02010609010101010101" pitchFamily="49" charset="-120"/>
              </a:rPr>
              <a:t>站穩腳跟  無限延伸</a:t>
            </a:r>
            <a:r>
              <a:rPr kumimoji="1" lang="en-US" altLang="zh-TW" sz="4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』 </a:t>
            </a:r>
          </a:p>
          <a:p>
            <a:pPr defTabSz="914400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defRPr/>
            </a:pPr>
            <a:r>
              <a:rPr kumimoji="1" lang="zh-TW" altLang="en-US" sz="3200" b="1" dirty="0">
                <a:solidFill>
                  <a:srgbClr val="0070C0"/>
                </a:solidFill>
                <a:latin typeface="華康鐵線龍門W3" panose="03000309000000000000" pitchFamily="65" charset="-120"/>
                <a:ea typeface="華康鐵線龍門W3" panose="03000309000000000000" pitchFamily="65" charset="-120"/>
              </a:rPr>
              <a:t>這是學校期許孩子們</a:t>
            </a:r>
            <a:endParaRPr kumimoji="1" lang="en-US" altLang="zh-TW" sz="3200" b="1" dirty="0">
              <a:solidFill>
                <a:srgbClr val="0070C0"/>
              </a:solidFill>
              <a:latin typeface="華康鐵線龍門W3" panose="03000309000000000000" pitchFamily="65" charset="-120"/>
              <a:ea typeface="華康鐵線龍門W3" panose="03000309000000000000" pitchFamily="65" charset="-120"/>
            </a:endParaRPr>
          </a:p>
          <a:p>
            <a:pPr defTabSz="914400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defRPr/>
            </a:pPr>
            <a:r>
              <a:rPr kumimoji="1" lang="zh-TW" altLang="en-US" sz="3200" b="1" dirty="0">
                <a:solidFill>
                  <a:srgbClr val="0070C0"/>
                </a:solidFill>
                <a:latin typeface="華康鐵線龍門W3" panose="03000309000000000000" pitchFamily="65" charset="-120"/>
                <a:ea typeface="華康鐵線龍門W3" panose="03000309000000000000" pitchFamily="65" charset="-120"/>
              </a:rPr>
              <a:t>    從現在到未來的展望。</a:t>
            </a:r>
            <a:endParaRPr kumimoji="1" lang="en-US" altLang="zh-TW" sz="3200" b="1" dirty="0">
              <a:solidFill>
                <a:srgbClr val="0070C0"/>
              </a:solidFill>
              <a:latin typeface="華康鐵線龍門W3" panose="03000309000000000000" pitchFamily="65" charset="-120"/>
              <a:ea typeface="華康鐵線龍門W3" panose="03000309000000000000" pitchFamily="65" charset="-120"/>
            </a:endParaRPr>
          </a:p>
          <a:p>
            <a:pPr defTabSz="914400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defRPr/>
            </a:pPr>
            <a:r>
              <a:rPr kumimoji="1" lang="zh-TW" altLang="en-US" sz="3200" b="1" dirty="0">
                <a:solidFill>
                  <a:srgbClr val="0070C0"/>
                </a:solidFill>
                <a:latin typeface="華康鐵線龍門W3" panose="03000309000000000000" pitchFamily="65" charset="-120"/>
                <a:ea typeface="華康鐵線龍門W3" panose="03000309000000000000" pitchFamily="65" charset="-120"/>
              </a:rPr>
              <a:t>希望許給孩子一個</a:t>
            </a:r>
            <a:endParaRPr kumimoji="1" lang="en-US" altLang="zh-TW" sz="3200" b="1" dirty="0">
              <a:solidFill>
                <a:srgbClr val="0070C0"/>
              </a:solidFill>
              <a:latin typeface="華康鐵線龍門W3" panose="03000309000000000000" pitchFamily="65" charset="-120"/>
              <a:ea typeface="華康鐵線龍門W3" panose="03000309000000000000" pitchFamily="65" charset="-120"/>
            </a:endParaRPr>
          </a:p>
          <a:p>
            <a:pPr defTabSz="914400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defRPr/>
            </a:pPr>
            <a:r>
              <a:rPr kumimoji="1" lang="zh-TW" altLang="en-US" sz="3200" b="1" dirty="0">
                <a:solidFill>
                  <a:srgbClr val="0070C0"/>
                </a:solidFill>
                <a:latin typeface="華康鐵線龍門W3" panose="03000309000000000000" pitchFamily="65" charset="-120"/>
                <a:ea typeface="華康鐵線龍門W3" panose="03000309000000000000" pitchFamily="65" charset="-120"/>
              </a:rPr>
              <a:t>   探索體驗的學習環境</a:t>
            </a:r>
            <a:endParaRPr kumimoji="1" lang="en-US" altLang="zh-TW" sz="3200" b="1" dirty="0">
              <a:solidFill>
                <a:srgbClr val="0070C0"/>
              </a:solidFill>
              <a:latin typeface="華康鐵線龍門W3" panose="03000309000000000000" pitchFamily="65" charset="-120"/>
              <a:ea typeface="華康鐵線龍門W3" panose="03000309000000000000" pitchFamily="65" charset="-120"/>
            </a:endParaRPr>
          </a:p>
          <a:p>
            <a:pPr defTabSz="914400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defRPr/>
            </a:pPr>
            <a:r>
              <a:rPr kumimoji="1" lang="zh-TW" altLang="en-US" sz="3200" b="1" dirty="0">
                <a:solidFill>
                  <a:srgbClr val="0070C0"/>
                </a:solidFill>
                <a:latin typeface="華康鐵線龍門W3" panose="03000309000000000000" pitchFamily="65" charset="-120"/>
                <a:ea typeface="華康鐵線龍門W3" panose="03000309000000000000" pitchFamily="65" charset="-120"/>
              </a:rPr>
              <a:t>   和 快樂的童年。</a:t>
            </a:r>
          </a:p>
        </p:txBody>
      </p:sp>
    </p:spTree>
    <p:extLst>
      <p:ext uri="{BB962C8B-B14F-4D97-AF65-F5344CB8AC3E}">
        <p14:creationId xmlns:p14="http://schemas.microsoft.com/office/powerpoint/2010/main" val="3589681341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168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 build="allAtOnce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1" r="4674"/>
          <a:stretch/>
        </p:blipFill>
        <p:spPr>
          <a:xfrm>
            <a:off x="1351203" y="56259"/>
            <a:ext cx="7613285" cy="6685109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11760" y="3140968"/>
            <a:ext cx="5184576" cy="792088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6000" dirty="0" smtClean="0">
                <a:solidFill>
                  <a:schemeClr val="tx2">
                    <a:satMod val="130000"/>
                  </a:schemeClr>
                </a:solidFill>
              </a:rPr>
              <a:t>感謝您的聆聽</a:t>
            </a:r>
            <a:endParaRPr lang="zh-TW" altLang="en-US" sz="60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7605484" y="5979888"/>
            <a:ext cx="1683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Freestyle Script" panose="030804020302050B0404" pitchFamily="66" charset="0"/>
              </a:rPr>
              <a:t>DXES</a:t>
            </a:r>
            <a:endParaRPr lang="zh-TW" altLang="en-US" sz="4000" dirty="0">
              <a:solidFill>
                <a:schemeClr val="accent6">
                  <a:lumMod val="60000"/>
                  <a:lumOff val="40000"/>
                </a:schemeClr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67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35559" y="1916832"/>
            <a:ext cx="8305800" cy="4248472"/>
          </a:xfrm>
          <a:solidFill>
            <a:schemeClr val="lt1">
              <a:alpha val="7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altLang="zh-TW" sz="4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zh-TW" altLang="en-US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zh-TW" alt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我們的</a:t>
            </a:r>
            <a:r>
              <a:rPr lang="zh-TW" altLang="en-US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思維   </a:t>
            </a:r>
            <a:r>
              <a:rPr lang="zh-TW" altLang="en-US" sz="4400" b="1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</a:t>
            </a:r>
            <a:r>
              <a:rPr lang="zh-TW" altLang="en-US" sz="4400" b="1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本質 </a:t>
            </a:r>
            <a:endParaRPr lang="en-US" altLang="zh-TW" sz="4400" b="1" dirty="0">
              <a:solidFill>
                <a:schemeClr val="accent6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zh-TW" altLang="en-US" sz="4400" b="1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      未來導向</a:t>
            </a:r>
            <a:endParaRPr lang="en-US" altLang="zh-TW" sz="2400" dirty="0" smtClean="0">
              <a:solidFill>
                <a:schemeClr val="accent5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回歸</a:t>
            </a:r>
            <a:r>
              <a:rPr lang="zh-TW" altLang="zh-TW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教育核心</a:t>
            </a:r>
            <a:r>
              <a:rPr lang="zh-TW" altLang="zh-TW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價值</a:t>
            </a:r>
            <a:endParaRPr lang="en-US" altLang="zh-TW" sz="40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</a:t>
            </a:r>
            <a:r>
              <a:rPr lang="zh-TW" altLang="zh-TW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著重孩子未來需求能力建</a:t>
            </a:r>
            <a:r>
              <a:rPr lang="zh-TW" altLang="zh-TW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構</a:t>
            </a:r>
            <a:endParaRPr lang="en-US" altLang="zh-TW" sz="40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zh-TW" altLang="en-US" sz="4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橢圓 3"/>
          <p:cNvSpPr/>
          <p:nvPr/>
        </p:nvSpPr>
        <p:spPr>
          <a:xfrm>
            <a:off x="1907704" y="260648"/>
            <a:ext cx="5905527" cy="1152128"/>
          </a:xfrm>
          <a:prstGeom prst="ellipse">
            <a:avLst/>
          </a:prstGeom>
          <a:solidFill>
            <a:srgbClr val="C3CE56"/>
          </a:solidFill>
          <a:ln w="114300">
            <a:solidFill>
              <a:srgbClr val="D8E5B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4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願景與課程實踐</a:t>
            </a:r>
          </a:p>
        </p:txBody>
      </p:sp>
      <p:cxnSp>
        <p:nvCxnSpPr>
          <p:cNvPr id="6" name="直線接點 5"/>
          <p:cNvCxnSpPr/>
          <p:nvPr/>
        </p:nvCxnSpPr>
        <p:spPr>
          <a:xfrm>
            <a:off x="4716016" y="3140968"/>
            <a:ext cx="7200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94844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1"/>
          <p:cNvSpPr txBox="1">
            <a:spLocks/>
          </p:cNvSpPr>
          <p:nvPr/>
        </p:nvSpPr>
        <p:spPr bwMode="auto">
          <a:xfrm>
            <a:off x="539552" y="1700808"/>
            <a:ext cx="8305800" cy="5040560"/>
          </a:xfrm>
          <a:prstGeom prst="rect">
            <a:avLst/>
          </a:prstGeom>
          <a:solidFill>
            <a:schemeClr val="lt1">
              <a:alpha val="77000"/>
            </a:schemeClr>
          </a:solidFill>
          <a:ln w="25400" cap="flat" cmpd="sng" algn="ctr">
            <a:noFill/>
            <a:prstDash val="solid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kumimoji="1" lang="en-US" altLang="zh-TW" sz="4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kumimoji="1" lang="zh-TW" alt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二</a:t>
            </a:r>
            <a:r>
              <a:rPr kumimoji="1" lang="zh-TW" alt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kumimoji="1" lang="zh-TW" alt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我們的願</a:t>
            </a:r>
            <a:r>
              <a:rPr kumimoji="1" lang="zh-TW" altLang="en-US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景</a:t>
            </a:r>
            <a:r>
              <a:rPr kumimoji="1" lang="zh-TW" alt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kumimoji="1" lang="zh-TW" altLang="en-US" sz="4800" b="1" dirty="0" smtClean="0">
                <a:solidFill>
                  <a:srgbClr val="F79646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</a:t>
            </a:r>
            <a:r>
              <a:rPr kumimoji="1" lang="zh-TW" altLang="en-US" sz="4800" b="1" dirty="0">
                <a:solidFill>
                  <a:srgbClr val="F79646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中心  </a:t>
            </a:r>
            <a:r>
              <a:rPr kumimoji="1" lang="zh-TW" altLang="en-US" sz="4800" b="1" dirty="0" smtClean="0">
                <a:solidFill>
                  <a:srgbClr val="F79646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endParaRPr kumimoji="1" lang="en-US" altLang="zh-TW" sz="4800" b="1" dirty="0" smtClean="0">
              <a:solidFill>
                <a:srgbClr val="F79646">
                  <a:lumMod val="75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kumimoji="1" lang="zh-TW" altLang="en-US" sz="4800" b="1" dirty="0">
                <a:solidFill>
                  <a:srgbClr val="F79646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4800" b="1" dirty="0" smtClean="0">
                <a:solidFill>
                  <a:srgbClr val="F79646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       能力導向</a:t>
            </a:r>
            <a:endParaRPr kumimoji="1" lang="en-US" altLang="zh-TW" sz="4800" b="1" dirty="0" smtClean="0">
              <a:solidFill>
                <a:srgbClr val="F79646">
                  <a:lumMod val="75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kumimoji="1" lang="en-US" altLang="zh-TW" sz="4800" b="1" dirty="0">
              <a:solidFill>
                <a:srgbClr val="F79646">
                  <a:lumMod val="75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kumimoji="1" lang="zh-TW" altLang="en-US" sz="3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kumimoji="1" lang="zh-TW" altLang="zh-TW" sz="3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厚植</a:t>
            </a:r>
            <a:r>
              <a:rPr kumimoji="1" lang="zh-TW" altLang="zh-TW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基礎知能，讓學生「站穏腳根</a:t>
            </a:r>
            <a:r>
              <a:rPr kumimoji="1" lang="zh-TW" altLang="zh-TW" sz="3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kumimoji="1" lang="zh-TW" altLang="en-US" sz="3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；</a:t>
            </a:r>
            <a:endParaRPr kumimoji="1" lang="en-US" altLang="zh-TW" sz="36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kumimoji="1" lang="zh-TW" altLang="en-US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3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zh-TW" sz="3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</a:t>
            </a:r>
            <a:r>
              <a:rPr kumimoji="1" lang="zh-TW" altLang="zh-TW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知能建構後方能「無限延伸」；</a:t>
            </a:r>
            <a:r>
              <a:rPr kumimoji="1" lang="zh-TW" altLang="zh-TW" sz="3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使</a:t>
            </a:r>
            <a:endParaRPr kumimoji="1" lang="en-US" altLang="zh-TW" sz="36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kumimoji="1" lang="zh-TW" altLang="en-US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3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zh-TW" sz="3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能</a:t>
            </a:r>
            <a:r>
              <a:rPr kumimoji="1" lang="zh-TW" altLang="zh-TW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有基礎的「生存」能力，更有優質</a:t>
            </a:r>
            <a:r>
              <a:rPr kumimoji="1" lang="zh-TW" altLang="zh-TW" sz="3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endParaRPr kumimoji="1" lang="en-US" altLang="zh-TW" sz="36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kumimoji="1" lang="zh-TW" altLang="en-US" sz="3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zh-TW" sz="3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kumimoji="1" lang="zh-TW" altLang="zh-TW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生活」品味。</a:t>
            </a:r>
            <a:endParaRPr kumimoji="1" lang="zh-TW" altLang="en-US" sz="36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6" name="直線接點 5"/>
          <p:cNvCxnSpPr/>
          <p:nvPr/>
        </p:nvCxnSpPr>
        <p:spPr>
          <a:xfrm>
            <a:off x="5076056" y="2636912"/>
            <a:ext cx="7200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橢圓 6"/>
          <p:cNvSpPr/>
          <p:nvPr/>
        </p:nvSpPr>
        <p:spPr>
          <a:xfrm>
            <a:off x="1880919" y="332656"/>
            <a:ext cx="5905527" cy="1152128"/>
          </a:xfrm>
          <a:prstGeom prst="ellipse">
            <a:avLst/>
          </a:prstGeom>
          <a:solidFill>
            <a:srgbClr val="C3CE56"/>
          </a:solidFill>
          <a:ln w="114300">
            <a:solidFill>
              <a:srgbClr val="D8E5B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4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願景與課程實踐</a:t>
            </a:r>
          </a:p>
        </p:txBody>
      </p:sp>
    </p:spTree>
    <p:extLst>
      <p:ext uri="{BB962C8B-B14F-4D97-AF65-F5344CB8AC3E}">
        <p14:creationId xmlns:p14="http://schemas.microsoft.com/office/powerpoint/2010/main" val="18370157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251520" y="1844824"/>
            <a:ext cx="8784976" cy="4413325"/>
          </a:xfrm>
          <a:solidFill>
            <a:schemeClr val="lt1">
              <a:alpha val="7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altLang="zh-TW" sz="36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zh-TW" altLang="en-US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  三</a:t>
            </a:r>
            <a:r>
              <a:rPr lang="zh-TW" alt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我們的</a:t>
            </a:r>
            <a:r>
              <a:rPr lang="zh-TW" altLang="en-US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實踐   </a:t>
            </a:r>
            <a:r>
              <a:rPr lang="zh-TW" altLang="en-US" sz="4400" b="1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課程</a:t>
            </a:r>
            <a:r>
              <a:rPr lang="zh-TW" altLang="en-US" sz="4400" b="1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導向 </a:t>
            </a:r>
            <a:endParaRPr lang="en-US" altLang="zh-TW" sz="4400" b="1" dirty="0" smtClean="0">
              <a:solidFill>
                <a:schemeClr val="accent6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zh-TW" altLang="en-US" sz="4400" b="1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400" b="1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有效學習</a:t>
            </a:r>
            <a:endParaRPr lang="en-US" altLang="zh-TW" sz="4400" b="1" dirty="0">
              <a:solidFill>
                <a:schemeClr val="accent6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altLang="zh-TW" sz="3600" b="1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zh-TW" altLang="en-US" sz="3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3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著重</a:t>
            </a:r>
            <a:r>
              <a:rPr lang="zh-TW" altLang="zh-TW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「學生學習」的「課程發展</a:t>
            </a:r>
            <a:r>
              <a:rPr lang="zh-TW" altLang="zh-TW" sz="3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」與</a:t>
            </a:r>
            <a:endParaRPr lang="en-US" altLang="zh-TW" sz="36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zh-TW" altLang="zh-TW" sz="3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zh-TW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探索</a:t>
            </a:r>
            <a:r>
              <a:rPr lang="zh-TW" altLang="zh-TW" sz="3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體驗」的</a:t>
            </a:r>
            <a:r>
              <a:rPr lang="zh-TW" altLang="zh-TW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學習實踐，</a:t>
            </a:r>
            <a:r>
              <a:rPr lang="zh-TW" altLang="zh-TW" sz="3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以建</a:t>
            </a:r>
            <a:r>
              <a:rPr lang="zh-TW" altLang="zh-TW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構</a:t>
            </a:r>
            <a:r>
              <a:rPr lang="zh-TW" altLang="zh-TW" sz="3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其能力</a:t>
            </a:r>
            <a:r>
              <a:rPr lang="zh-TW" altLang="en-US" sz="3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2050849" y="332656"/>
            <a:ext cx="5905527" cy="1152128"/>
          </a:xfrm>
          <a:prstGeom prst="ellipse">
            <a:avLst/>
          </a:prstGeom>
          <a:solidFill>
            <a:srgbClr val="C3CE56"/>
          </a:solidFill>
          <a:ln w="114300">
            <a:solidFill>
              <a:srgbClr val="D8E5B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4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願景與課程實踐</a:t>
            </a:r>
          </a:p>
        </p:txBody>
      </p:sp>
      <p:cxnSp>
        <p:nvCxnSpPr>
          <p:cNvPr id="6" name="直線接點 5"/>
          <p:cNvCxnSpPr/>
          <p:nvPr/>
        </p:nvCxnSpPr>
        <p:spPr>
          <a:xfrm>
            <a:off x="5148064" y="3068960"/>
            <a:ext cx="7200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15483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5"/>
          <p:cNvSpPr txBox="1">
            <a:spLocks noChangeArrowheads="1"/>
          </p:cNvSpPr>
          <p:nvPr/>
        </p:nvSpPr>
        <p:spPr bwMode="auto">
          <a:xfrm>
            <a:off x="1908175" y="2257425"/>
            <a:ext cx="5256213" cy="10144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j-cs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914400" eaLnBrk="1" hangingPunct="1">
              <a:defRPr/>
            </a:pPr>
            <a:r>
              <a:rPr kumimoji="0" lang="zh-TW" altLang="en-US" sz="60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教務業務</a:t>
            </a:r>
            <a:endParaRPr kumimoji="0" lang="zh-TW" altLang="en-US" sz="6000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6651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4_市鎮">
  <a:themeElements>
    <a:clrScheme name="市鎮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14_市鎮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市鎮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6037</TotalTime>
  <Words>3013</Words>
  <Application>Microsoft Office PowerPoint</Application>
  <PresentationFormat>如螢幕大小 (4:3)</PresentationFormat>
  <Paragraphs>430</Paragraphs>
  <Slides>58</Slides>
  <Notes>5</Notes>
  <HiddenSlides>0</HiddenSlides>
  <MMClips>1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58</vt:i4>
      </vt:variant>
    </vt:vector>
  </HeadingPairs>
  <TitlesOfParts>
    <vt:vector size="60" baseType="lpstr">
      <vt:lpstr>14_市鎮</vt:lpstr>
      <vt:lpstr>文件</vt:lpstr>
      <vt:lpstr>PowerPoint 簡報</vt:lpstr>
      <vt:lpstr>PowerPoint 簡報</vt:lpstr>
      <vt:lpstr>PowerPoint 簡報</vt:lpstr>
      <vt:lpstr>校務行政說明</vt:lpstr>
      <vt:lpstr>PowerPoint 簡報</vt:lpstr>
      <vt:lpstr>PowerPoint 簡報</vt:lpstr>
      <vt:lpstr>PowerPoint 簡報</vt:lpstr>
      <vt:lpstr>PowerPoint 簡報</vt:lpstr>
      <vt:lpstr>PowerPoint 簡報</vt:lpstr>
      <vt:lpstr>東興國小教學與課程方向 </vt:lpstr>
      <vt:lpstr>兒童圖像指引課程實踐</vt:lpstr>
      <vt:lpstr>東興國際課程理念</vt:lpstr>
      <vt:lpstr>閱讀與寫作</vt:lpstr>
      <vt:lpstr>閱讀與寫作</vt:lpstr>
      <vt:lpstr>國際交流課程</vt:lpstr>
      <vt:lpstr>東興低年級英語活動說明</vt:lpstr>
      <vt:lpstr>東興中年級英語活動說明</vt:lpstr>
      <vt:lpstr>東興高年級英語活動說明</vt:lpstr>
      <vt:lpstr>PowerPoint 簡報</vt:lpstr>
      <vt:lpstr>東興高年級 彈性英語時間---BIG BANG (潛能)大爆炸 學生展能分組活動 </vt:lpstr>
      <vt:lpstr>東興國小成績評量辦法摘要</vt:lpstr>
      <vt:lpstr>PowerPoint 簡報</vt:lpstr>
      <vt:lpstr>PowerPoint 簡報</vt:lpstr>
      <vt:lpstr>PowerPoint 簡報</vt:lpstr>
      <vt:lpstr>上學家長接送動線</vt:lpstr>
      <vt:lpstr>放學等候及接送動線</vt:lpstr>
      <vt:lpstr>放學路隊</vt:lpstr>
      <vt:lpstr>社團活動說明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105學年家長委員會協助工作參閱</vt:lpstr>
      <vt:lpstr>PowerPoint 簡報</vt:lpstr>
      <vt:lpstr>家長會運作期程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感謝您的聆聽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103學年度 東興國小 一 年 二 班 家長座談會</dc:title>
  <dc:creator>Hsiao-man Yeh</dc:creator>
  <cp:lastModifiedBy>win7</cp:lastModifiedBy>
  <cp:revision>253</cp:revision>
  <dcterms:created xsi:type="dcterms:W3CDTF">2014-08-08T13:06:24Z</dcterms:created>
  <dcterms:modified xsi:type="dcterms:W3CDTF">2017-09-14T08:22:05Z</dcterms:modified>
</cp:coreProperties>
</file>