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72"/>
  </p:handoutMasterIdLst>
  <p:sldIdLst>
    <p:sldId id="256" r:id="rId2"/>
    <p:sldId id="280" r:id="rId3"/>
    <p:sldId id="288" r:id="rId4"/>
    <p:sldId id="298" r:id="rId5"/>
    <p:sldId id="285" r:id="rId6"/>
    <p:sldId id="284" r:id="rId7"/>
    <p:sldId id="287" r:id="rId8"/>
    <p:sldId id="374" r:id="rId9"/>
    <p:sldId id="375" r:id="rId10"/>
    <p:sldId id="376" r:id="rId11"/>
    <p:sldId id="391" r:id="rId12"/>
    <p:sldId id="378" r:id="rId13"/>
    <p:sldId id="379" r:id="rId14"/>
    <p:sldId id="393" r:id="rId15"/>
    <p:sldId id="392" r:id="rId16"/>
    <p:sldId id="377" r:id="rId17"/>
    <p:sldId id="380" r:id="rId18"/>
    <p:sldId id="402" r:id="rId19"/>
    <p:sldId id="381" r:id="rId20"/>
    <p:sldId id="382" r:id="rId21"/>
    <p:sldId id="383" r:id="rId22"/>
    <p:sldId id="384" r:id="rId23"/>
    <p:sldId id="385" r:id="rId24"/>
    <p:sldId id="386" r:id="rId25"/>
    <p:sldId id="387" r:id="rId26"/>
    <p:sldId id="388" r:id="rId27"/>
    <p:sldId id="389" r:id="rId28"/>
    <p:sldId id="390" r:id="rId29"/>
    <p:sldId id="302" r:id="rId30"/>
    <p:sldId id="303" r:id="rId31"/>
    <p:sldId id="304" r:id="rId32"/>
    <p:sldId id="323" r:id="rId33"/>
    <p:sldId id="318" r:id="rId34"/>
    <p:sldId id="321" r:id="rId35"/>
    <p:sldId id="319" r:id="rId36"/>
    <p:sldId id="394" r:id="rId37"/>
    <p:sldId id="320" r:id="rId38"/>
    <p:sldId id="322" r:id="rId39"/>
    <p:sldId id="324" r:id="rId40"/>
    <p:sldId id="325" r:id="rId41"/>
    <p:sldId id="333" r:id="rId42"/>
    <p:sldId id="332" r:id="rId43"/>
    <p:sldId id="395" r:id="rId44"/>
    <p:sldId id="329" r:id="rId45"/>
    <p:sldId id="350" r:id="rId46"/>
    <p:sldId id="327" r:id="rId47"/>
    <p:sldId id="328" r:id="rId48"/>
    <p:sldId id="326" r:id="rId49"/>
    <p:sldId id="352" r:id="rId50"/>
    <p:sldId id="354" r:id="rId51"/>
    <p:sldId id="353" r:id="rId52"/>
    <p:sldId id="331" r:id="rId53"/>
    <p:sldId id="336" r:id="rId54"/>
    <p:sldId id="330" r:id="rId55"/>
    <p:sldId id="338" r:id="rId56"/>
    <p:sldId id="339" r:id="rId57"/>
    <p:sldId id="340" r:id="rId58"/>
    <p:sldId id="341" r:id="rId59"/>
    <p:sldId id="342" r:id="rId60"/>
    <p:sldId id="343" r:id="rId61"/>
    <p:sldId id="334" r:id="rId62"/>
    <p:sldId id="335" r:id="rId63"/>
    <p:sldId id="337" r:id="rId64"/>
    <p:sldId id="279" r:id="rId65"/>
    <p:sldId id="345" r:id="rId66"/>
    <p:sldId id="396" r:id="rId67"/>
    <p:sldId id="397" r:id="rId68"/>
    <p:sldId id="398" r:id="rId69"/>
    <p:sldId id="399" r:id="rId70"/>
    <p:sldId id="400" r:id="rId71"/>
  </p:sldIdLst>
  <p:sldSz cx="9144000" cy="6858000" type="screen4x3"/>
  <p:notesSz cx="6858000" cy="9144000"/>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79DCFF"/>
    <a:srgbClr val="F8C4F7"/>
    <a:srgbClr val="F28EF0"/>
    <a:srgbClr val="FFFF66"/>
    <a:srgbClr val="B12EE6"/>
    <a:srgbClr val="EE6EEB"/>
    <a:srgbClr val="AC2DDF"/>
    <a:srgbClr val="B13AE1"/>
    <a:srgbClr val="B73C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871" autoAdjust="0"/>
    <p:restoredTop sz="94683" autoAdjust="0"/>
  </p:normalViewPr>
  <p:slideViewPr>
    <p:cSldViewPr>
      <p:cViewPr varScale="1">
        <p:scale>
          <a:sx n="62" d="100"/>
          <a:sy n="62" d="100"/>
        </p:scale>
        <p:origin x="1166" y="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4" d="100"/>
          <a:sy n="54" d="100"/>
        </p:scale>
        <p:origin x="-120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zh-TW"/>
          </a:p>
        </p:txBody>
      </p:sp>
      <p:sp>
        <p:nvSpPr>
          <p:cNvPr id="4099"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zh-TW"/>
          </a:p>
        </p:txBody>
      </p:sp>
      <p:sp>
        <p:nvSpPr>
          <p:cNvPr id="4100"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zh-TW"/>
          </a:p>
        </p:txBody>
      </p:sp>
      <p:sp>
        <p:nvSpPr>
          <p:cNvPr id="4101"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294006F7-E748-4FA7-B3FB-B2F7540CDEB6}" type="slidenum">
              <a:rPr lang="en-US" altLang="zh-TW"/>
              <a:pPr>
                <a:defRPr/>
              </a:pPr>
              <a:t>‹#›</a:t>
            </a:fld>
            <a:endParaRPr lang="en-US" altLang="zh-TW"/>
          </a:p>
        </p:txBody>
      </p:sp>
    </p:spTree>
    <p:extLst>
      <p:ext uri="{BB962C8B-B14F-4D97-AF65-F5344CB8AC3E}">
        <p14:creationId xmlns:p14="http://schemas.microsoft.com/office/powerpoint/2010/main" val="3718640934"/>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grpSp>
        <p:nvGrpSpPr>
          <p:cNvPr id="4" name="Group 23"/>
          <p:cNvGrpSpPr>
            <a:grpSpLocks/>
          </p:cNvGrpSpPr>
          <p:nvPr/>
        </p:nvGrpSpPr>
        <p:grpSpPr bwMode="auto">
          <a:xfrm rot="-545160">
            <a:off x="539750" y="4149725"/>
            <a:ext cx="649288" cy="719138"/>
            <a:chOff x="158" y="3158"/>
            <a:chExt cx="409" cy="454"/>
          </a:xfrm>
        </p:grpSpPr>
        <p:sp>
          <p:nvSpPr>
            <p:cNvPr id="5" name="AutoShape 20"/>
            <p:cNvSpPr>
              <a:spLocks noChangeArrowheads="1"/>
            </p:cNvSpPr>
            <p:nvPr userDrawn="1"/>
          </p:nvSpPr>
          <p:spPr bwMode="auto">
            <a:xfrm>
              <a:off x="260" y="3460"/>
              <a:ext cx="205" cy="114"/>
            </a:xfrm>
            <a:custGeom>
              <a:avLst/>
              <a:gdLst>
                <a:gd name="T0" fmla="*/ 2 w 21600"/>
                <a:gd name="T1" fmla="*/ 0 h 21600"/>
                <a:gd name="T2" fmla="*/ 1 w 21600"/>
                <a:gd name="T3" fmla="*/ 1 h 21600"/>
                <a:gd name="T4" fmla="*/ 0 w 21600"/>
                <a:gd name="T5" fmla="*/ 0 h 21600"/>
                <a:gd name="T6" fmla="*/ 1 w 21600"/>
                <a:gd name="T7" fmla="*/ 0 h 21600"/>
                <a:gd name="T8" fmla="*/ 0 60000 65536"/>
                <a:gd name="T9" fmla="*/ 0 60000 65536"/>
                <a:gd name="T10" fmla="*/ 0 60000 65536"/>
                <a:gd name="T11" fmla="*/ 0 60000 65536"/>
                <a:gd name="T12" fmla="*/ 4531 w 21600"/>
                <a:gd name="T13" fmla="*/ 4547 h 21600"/>
                <a:gd name="T14" fmla="*/ 17069 w 21600"/>
                <a:gd name="T15" fmla="*/ 170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6" name="Oval 14"/>
            <p:cNvSpPr>
              <a:spLocks noChangeArrowheads="1"/>
            </p:cNvSpPr>
            <p:nvPr userDrawn="1"/>
          </p:nvSpPr>
          <p:spPr bwMode="auto">
            <a:xfrm>
              <a:off x="225" y="3157"/>
              <a:ext cx="273" cy="341"/>
            </a:xfrm>
            <a:prstGeom prst="ellipse">
              <a:avLst/>
            </a:prstGeom>
            <a:solidFill>
              <a:srgbClr val="99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nvGrpSpPr>
            <p:cNvPr id="7" name="Group 15"/>
            <p:cNvGrpSpPr>
              <a:grpSpLocks/>
            </p:cNvGrpSpPr>
            <p:nvPr userDrawn="1"/>
          </p:nvGrpSpPr>
          <p:grpSpPr bwMode="auto">
            <a:xfrm>
              <a:off x="158" y="3158"/>
              <a:ext cx="409" cy="341"/>
              <a:chOff x="1156" y="436"/>
              <a:chExt cx="545" cy="409"/>
            </a:xfrm>
          </p:grpSpPr>
          <p:sp>
            <p:nvSpPr>
              <p:cNvPr id="12" name="AutoShape 7"/>
              <p:cNvSpPr>
                <a:spLocks noChangeArrowheads="1"/>
              </p:cNvSpPr>
              <p:nvPr userDrawn="1"/>
            </p:nvSpPr>
            <p:spPr bwMode="auto">
              <a:xfrm>
                <a:off x="1154" y="435"/>
                <a:ext cx="272" cy="409"/>
              </a:xfrm>
              <a:prstGeom prst="moon">
                <a:avLst>
                  <a:gd name="adj" fmla="val 41194"/>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13" name="AutoShape 8"/>
              <p:cNvSpPr>
                <a:spLocks noChangeArrowheads="1"/>
              </p:cNvSpPr>
              <p:nvPr userDrawn="1"/>
            </p:nvSpPr>
            <p:spPr bwMode="auto">
              <a:xfrm flipH="1">
                <a:off x="1427" y="434"/>
                <a:ext cx="272" cy="409"/>
              </a:xfrm>
              <a:prstGeom prst="moon">
                <a:avLst>
                  <a:gd name="adj" fmla="val 38676"/>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8" name="Group 16"/>
            <p:cNvGrpSpPr>
              <a:grpSpLocks/>
            </p:cNvGrpSpPr>
            <p:nvPr userDrawn="1"/>
          </p:nvGrpSpPr>
          <p:grpSpPr bwMode="auto">
            <a:xfrm>
              <a:off x="295" y="3158"/>
              <a:ext cx="135" cy="340"/>
              <a:chOff x="1156" y="436"/>
              <a:chExt cx="545" cy="409"/>
            </a:xfrm>
          </p:grpSpPr>
          <p:sp>
            <p:nvSpPr>
              <p:cNvPr id="10" name="AutoShape 17"/>
              <p:cNvSpPr>
                <a:spLocks noChangeArrowheads="1"/>
              </p:cNvSpPr>
              <p:nvPr userDrawn="1"/>
            </p:nvSpPr>
            <p:spPr bwMode="auto">
              <a:xfrm>
                <a:off x="1151" y="434"/>
                <a:ext cx="270" cy="409"/>
              </a:xfrm>
              <a:prstGeom prst="moon">
                <a:avLst>
                  <a:gd name="adj" fmla="val 41194"/>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11" name="AutoShape 18"/>
              <p:cNvSpPr>
                <a:spLocks noChangeArrowheads="1"/>
              </p:cNvSpPr>
              <p:nvPr userDrawn="1"/>
            </p:nvSpPr>
            <p:spPr bwMode="auto">
              <a:xfrm flipH="1">
                <a:off x="1425" y="434"/>
                <a:ext cx="270" cy="409"/>
              </a:xfrm>
              <a:prstGeom prst="moon">
                <a:avLst>
                  <a:gd name="adj" fmla="val 38676"/>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sp>
          <p:nvSpPr>
            <p:cNvPr id="9" name="AutoShape 19"/>
            <p:cNvSpPr>
              <a:spLocks noChangeArrowheads="1"/>
            </p:cNvSpPr>
            <p:nvPr userDrawn="1"/>
          </p:nvSpPr>
          <p:spPr bwMode="auto">
            <a:xfrm rot="5400000">
              <a:off x="324" y="3506"/>
              <a:ext cx="76" cy="135"/>
            </a:xfrm>
            <a:prstGeom prst="flowChartDelay">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14" name="Group 27"/>
          <p:cNvGrpSpPr>
            <a:grpSpLocks/>
          </p:cNvGrpSpPr>
          <p:nvPr/>
        </p:nvGrpSpPr>
        <p:grpSpPr bwMode="auto">
          <a:xfrm rot="-750104">
            <a:off x="8388350" y="1196975"/>
            <a:ext cx="325438" cy="361950"/>
            <a:chOff x="158" y="3158"/>
            <a:chExt cx="409" cy="454"/>
          </a:xfrm>
        </p:grpSpPr>
        <p:sp>
          <p:nvSpPr>
            <p:cNvPr id="15" name="AutoShape 28"/>
            <p:cNvSpPr>
              <a:spLocks noChangeArrowheads="1"/>
            </p:cNvSpPr>
            <p:nvPr userDrawn="1"/>
          </p:nvSpPr>
          <p:spPr bwMode="auto">
            <a:xfrm>
              <a:off x="260" y="3460"/>
              <a:ext cx="205" cy="114"/>
            </a:xfrm>
            <a:custGeom>
              <a:avLst/>
              <a:gdLst>
                <a:gd name="T0" fmla="*/ 2 w 21600"/>
                <a:gd name="T1" fmla="*/ 0 h 21600"/>
                <a:gd name="T2" fmla="*/ 1 w 21600"/>
                <a:gd name="T3" fmla="*/ 1 h 21600"/>
                <a:gd name="T4" fmla="*/ 0 w 21600"/>
                <a:gd name="T5" fmla="*/ 0 h 21600"/>
                <a:gd name="T6" fmla="*/ 1 w 21600"/>
                <a:gd name="T7" fmla="*/ 0 h 21600"/>
                <a:gd name="T8" fmla="*/ 0 60000 65536"/>
                <a:gd name="T9" fmla="*/ 0 60000 65536"/>
                <a:gd name="T10" fmla="*/ 0 60000 65536"/>
                <a:gd name="T11" fmla="*/ 0 60000 65536"/>
                <a:gd name="T12" fmla="*/ 4531 w 21600"/>
                <a:gd name="T13" fmla="*/ 4547 h 21600"/>
                <a:gd name="T14" fmla="*/ 17069 w 21600"/>
                <a:gd name="T15" fmla="*/ 170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6" name="Oval 29"/>
            <p:cNvSpPr>
              <a:spLocks noChangeArrowheads="1"/>
            </p:cNvSpPr>
            <p:nvPr userDrawn="1"/>
          </p:nvSpPr>
          <p:spPr bwMode="auto">
            <a:xfrm>
              <a:off x="225" y="3156"/>
              <a:ext cx="273" cy="341"/>
            </a:xfrm>
            <a:prstGeom prst="ellipse">
              <a:avLst/>
            </a:prstGeom>
            <a:solidFill>
              <a:srgbClr val="99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nvGrpSpPr>
            <p:cNvPr id="17" name="Group 30"/>
            <p:cNvGrpSpPr>
              <a:grpSpLocks/>
            </p:cNvGrpSpPr>
            <p:nvPr userDrawn="1"/>
          </p:nvGrpSpPr>
          <p:grpSpPr bwMode="auto">
            <a:xfrm>
              <a:off x="158" y="3158"/>
              <a:ext cx="409" cy="341"/>
              <a:chOff x="1156" y="436"/>
              <a:chExt cx="545" cy="409"/>
            </a:xfrm>
          </p:grpSpPr>
          <p:sp>
            <p:nvSpPr>
              <p:cNvPr id="22" name="AutoShape 31"/>
              <p:cNvSpPr>
                <a:spLocks noChangeArrowheads="1"/>
              </p:cNvSpPr>
              <p:nvPr userDrawn="1"/>
            </p:nvSpPr>
            <p:spPr bwMode="auto">
              <a:xfrm>
                <a:off x="1154" y="434"/>
                <a:ext cx="271" cy="408"/>
              </a:xfrm>
              <a:prstGeom prst="moon">
                <a:avLst>
                  <a:gd name="adj" fmla="val 41194"/>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23" name="AutoShape 32"/>
              <p:cNvSpPr>
                <a:spLocks noChangeArrowheads="1"/>
              </p:cNvSpPr>
              <p:nvPr userDrawn="1"/>
            </p:nvSpPr>
            <p:spPr bwMode="auto">
              <a:xfrm flipH="1">
                <a:off x="1427" y="432"/>
                <a:ext cx="271" cy="408"/>
              </a:xfrm>
              <a:prstGeom prst="moon">
                <a:avLst>
                  <a:gd name="adj" fmla="val 38676"/>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18" name="Group 33"/>
            <p:cNvGrpSpPr>
              <a:grpSpLocks/>
            </p:cNvGrpSpPr>
            <p:nvPr userDrawn="1"/>
          </p:nvGrpSpPr>
          <p:grpSpPr bwMode="auto">
            <a:xfrm>
              <a:off x="295" y="3158"/>
              <a:ext cx="135" cy="340"/>
              <a:chOff x="1156" y="436"/>
              <a:chExt cx="545" cy="409"/>
            </a:xfrm>
          </p:grpSpPr>
          <p:sp>
            <p:nvSpPr>
              <p:cNvPr id="20" name="AutoShape 34"/>
              <p:cNvSpPr>
                <a:spLocks noChangeArrowheads="1"/>
              </p:cNvSpPr>
              <p:nvPr userDrawn="1"/>
            </p:nvSpPr>
            <p:spPr bwMode="auto">
              <a:xfrm>
                <a:off x="1151" y="432"/>
                <a:ext cx="266" cy="410"/>
              </a:xfrm>
              <a:prstGeom prst="moon">
                <a:avLst>
                  <a:gd name="adj" fmla="val 41194"/>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21" name="AutoShape 35"/>
              <p:cNvSpPr>
                <a:spLocks noChangeArrowheads="1"/>
              </p:cNvSpPr>
              <p:nvPr userDrawn="1"/>
            </p:nvSpPr>
            <p:spPr bwMode="auto">
              <a:xfrm flipH="1">
                <a:off x="1423" y="433"/>
                <a:ext cx="266" cy="410"/>
              </a:xfrm>
              <a:prstGeom prst="moon">
                <a:avLst>
                  <a:gd name="adj" fmla="val 38676"/>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sp>
          <p:nvSpPr>
            <p:cNvPr id="19" name="AutoShape 36"/>
            <p:cNvSpPr>
              <a:spLocks noChangeArrowheads="1"/>
            </p:cNvSpPr>
            <p:nvPr userDrawn="1"/>
          </p:nvSpPr>
          <p:spPr bwMode="auto">
            <a:xfrm rot="5400000">
              <a:off x="324" y="3506"/>
              <a:ext cx="76" cy="134"/>
            </a:xfrm>
            <a:prstGeom prst="flowChartDelay">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24" name="Group 37"/>
          <p:cNvGrpSpPr>
            <a:grpSpLocks/>
          </p:cNvGrpSpPr>
          <p:nvPr/>
        </p:nvGrpSpPr>
        <p:grpSpPr bwMode="auto">
          <a:xfrm rot="-240497">
            <a:off x="8243888" y="4868863"/>
            <a:ext cx="454025" cy="503237"/>
            <a:chOff x="158" y="3158"/>
            <a:chExt cx="409" cy="454"/>
          </a:xfrm>
        </p:grpSpPr>
        <p:sp>
          <p:nvSpPr>
            <p:cNvPr id="25" name="AutoShape 38"/>
            <p:cNvSpPr>
              <a:spLocks noChangeArrowheads="1"/>
            </p:cNvSpPr>
            <p:nvPr userDrawn="1"/>
          </p:nvSpPr>
          <p:spPr bwMode="auto">
            <a:xfrm>
              <a:off x="260" y="3460"/>
              <a:ext cx="205" cy="114"/>
            </a:xfrm>
            <a:custGeom>
              <a:avLst/>
              <a:gdLst>
                <a:gd name="T0" fmla="*/ 2 w 21600"/>
                <a:gd name="T1" fmla="*/ 0 h 21600"/>
                <a:gd name="T2" fmla="*/ 1 w 21600"/>
                <a:gd name="T3" fmla="*/ 1 h 21600"/>
                <a:gd name="T4" fmla="*/ 0 w 21600"/>
                <a:gd name="T5" fmla="*/ 0 h 21600"/>
                <a:gd name="T6" fmla="*/ 1 w 21600"/>
                <a:gd name="T7" fmla="*/ 0 h 21600"/>
                <a:gd name="T8" fmla="*/ 0 60000 65536"/>
                <a:gd name="T9" fmla="*/ 0 60000 65536"/>
                <a:gd name="T10" fmla="*/ 0 60000 65536"/>
                <a:gd name="T11" fmla="*/ 0 60000 65536"/>
                <a:gd name="T12" fmla="*/ 4531 w 21600"/>
                <a:gd name="T13" fmla="*/ 4547 h 21600"/>
                <a:gd name="T14" fmla="*/ 17069 w 21600"/>
                <a:gd name="T15" fmla="*/ 170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26" name="Oval 39"/>
            <p:cNvSpPr>
              <a:spLocks noChangeArrowheads="1"/>
            </p:cNvSpPr>
            <p:nvPr userDrawn="1"/>
          </p:nvSpPr>
          <p:spPr bwMode="auto">
            <a:xfrm>
              <a:off x="226" y="3158"/>
              <a:ext cx="272" cy="341"/>
            </a:xfrm>
            <a:prstGeom prst="ellipse">
              <a:avLst/>
            </a:prstGeom>
            <a:solidFill>
              <a:srgbClr val="99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nvGrpSpPr>
            <p:cNvPr id="27" name="Group 40"/>
            <p:cNvGrpSpPr>
              <a:grpSpLocks/>
            </p:cNvGrpSpPr>
            <p:nvPr userDrawn="1"/>
          </p:nvGrpSpPr>
          <p:grpSpPr bwMode="auto">
            <a:xfrm>
              <a:off x="158" y="3158"/>
              <a:ext cx="409" cy="341"/>
              <a:chOff x="1156" y="436"/>
              <a:chExt cx="545" cy="409"/>
            </a:xfrm>
          </p:grpSpPr>
          <p:sp>
            <p:nvSpPr>
              <p:cNvPr id="32" name="AutoShape 41"/>
              <p:cNvSpPr>
                <a:spLocks noChangeArrowheads="1"/>
              </p:cNvSpPr>
              <p:nvPr userDrawn="1"/>
            </p:nvSpPr>
            <p:spPr bwMode="auto">
              <a:xfrm>
                <a:off x="1155" y="434"/>
                <a:ext cx="273" cy="409"/>
              </a:xfrm>
              <a:prstGeom prst="moon">
                <a:avLst>
                  <a:gd name="adj" fmla="val 41194"/>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33" name="AutoShape 42"/>
              <p:cNvSpPr>
                <a:spLocks noChangeArrowheads="1"/>
              </p:cNvSpPr>
              <p:nvPr userDrawn="1"/>
            </p:nvSpPr>
            <p:spPr bwMode="auto">
              <a:xfrm flipH="1">
                <a:off x="1427" y="434"/>
                <a:ext cx="273" cy="409"/>
              </a:xfrm>
              <a:prstGeom prst="moon">
                <a:avLst>
                  <a:gd name="adj" fmla="val 38676"/>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28" name="Group 43"/>
            <p:cNvGrpSpPr>
              <a:grpSpLocks/>
            </p:cNvGrpSpPr>
            <p:nvPr userDrawn="1"/>
          </p:nvGrpSpPr>
          <p:grpSpPr bwMode="auto">
            <a:xfrm>
              <a:off x="295" y="3158"/>
              <a:ext cx="135" cy="340"/>
              <a:chOff x="1156" y="436"/>
              <a:chExt cx="545" cy="409"/>
            </a:xfrm>
          </p:grpSpPr>
          <p:sp>
            <p:nvSpPr>
              <p:cNvPr id="30" name="AutoShape 44"/>
              <p:cNvSpPr>
                <a:spLocks noChangeArrowheads="1"/>
              </p:cNvSpPr>
              <p:nvPr userDrawn="1"/>
            </p:nvSpPr>
            <p:spPr bwMode="auto">
              <a:xfrm>
                <a:off x="1156" y="435"/>
                <a:ext cx="271" cy="408"/>
              </a:xfrm>
              <a:prstGeom prst="moon">
                <a:avLst>
                  <a:gd name="adj" fmla="val 41194"/>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31" name="AutoShape 45"/>
              <p:cNvSpPr>
                <a:spLocks noChangeArrowheads="1"/>
              </p:cNvSpPr>
              <p:nvPr userDrawn="1"/>
            </p:nvSpPr>
            <p:spPr bwMode="auto">
              <a:xfrm flipH="1">
                <a:off x="1422" y="435"/>
                <a:ext cx="271" cy="408"/>
              </a:xfrm>
              <a:prstGeom prst="moon">
                <a:avLst>
                  <a:gd name="adj" fmla="val 38676"/>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sp>
          <p:nvSpPr>
            <p:cNvPr id="29" name="AutoShape 46"/>
            <p:cNvSpPr>
              <a:spLocks noChangeArrowheads="1"/>
            </p:cNvSpPr>
            <p:nvPr userDrawn="1"/>
          </p:nvSpPr>
          <p:spPr bwMode="auto">
            <a:xfrm rot="5400000">
              <a:off x="324" y="3506"/>
              <a:ext cx="76" cy="134"/>
            </a:xfrm>
            <a:prstGeom prst="flowChartDelay">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34" name="Group 77"/>
          <p:cNvGrpSpPr>
            <a:grpSpLocks/>
          </p:cNvGrpSpPr>
          <p:nvPr/>
        </p:nvGrpSpPr>
        <p:grpSpPr bwMode="auto">
          <a:xfrm>
            <a:off x="2627313" y="5805488"/>
            <a:ext cx="519112" cy="576262"/>
            <a:chOff x="1655" y="3657"/>
            <a:chExt cx="327" cy="363"/>
          </a:xfrm>
        </p:grpSpPr>
        <p:sp>
          <p:nvSpPr>
            <p:cNvPr id="35" name="AutoShape 48"/>
            <p:cNvSpPr>
              <a:spLocks noChangeArrowheads="1"/>
            </p:cNvSpPr>
            <p:nvPr userDrawn="1"/>
          </p:nvSpPr>
          <p:spPr bwMode="auto">
            <a:xfrm>
              <a:off x="1737" y="3898"/>
              <a:ext cx="163" cy="92"/>
            </a:xfrm>
            <a:custGeom>
              <a:avLst/>
              <a:gdLst>
                <a:gd name="T0" fmla="*/ 1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4506 w 21600"/>
                <a:gd name="T13" fmla="*/ 4461 h 21600"/>
                <a:gd name="T14" fmla="*/ 17094 w 21600"/>
                <a:gd name="T15" fmla="*/ 1713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36" name="Oval 49"/>
            <p:cNvSpPr>
              <a:spLocks noChangeArrowheads="1"/>
            </p:cNvSpPr>
            <p:nvPr userDrawn="1"/>
          </p:nvSpPr>
          <p:spPr bwMode="auto">
            <a:xfrm>
              <a:off x="1709" y="3657"/>
              <a:ext cx="219" cy="273"/>
            </a:xfrm>
            <a:prstGeom prst="ellipse">
              <a:avLst/>
            </a:prstGeom>
            <a:solidFill>
              <a:srgbClr val="0000FF">
                <a:alpha val="5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nvGrpSpPr>
            <p:cNvPr id="37" name="Group 50"/>
            <p:cNvGrpSpPr>
              <a:grpSpLocks/>
            </p:cNvGrpSpPr>
            <p:nvPr userDrawn="1"/>
          </p:nvGrpSpPr>
          <p:grpSpPr bwMode="auto">
            <a:xfrm>
              <a:off x="1655" y="3657"/>
              <a:ext cx="327" cy="273"/>
              <a:chOff x="1156" y="436"/>
              <a:chExt cx="545" cy="409"/>
            </a:xfrm>
          </p:grpSpPr>
          <p:sp>
            <p:nvSpPr>
              <p:cNvPr id="42" name="AutoShape 51"/>
              <p:cNvSpPr>
                <a:spLocks noChangeArrowheads="1"/>
              </p:cNvSpPr>
              <p:nvPr userDrawn="1"/>
            </p:nvSpPr>
            <p:spPr bwMode="auto">
              <a:xfrm>
                <a:off x="1156" y="436"/>
                <a:ext cx="272" cy="409"/>
              </a:xfrm>
              <a:prstGeom prst="moon">
                <a:avLst>
                  <a:gd name="adj" fmla="val 41194"/>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43" name="AutoShape 52"/>
              <p:cNvSpPr>
                <a:spLocks noChangeArrowheads="1"/>
              </p:cNvSpPr>
              <p:nvPr userDrawn="1"/>
            </p:nvSpPr>
            <p:spPr bwMode="auto">
              <a:xfrm flipH="1">
                <a:off x="1429" y="436"/>
                <a:ext cx="272" cy="409"/>
              </a:xfrm>
              <a:prstGeom prst="moon">
                <a:avLst>
                  <a:gd name="adj" fmla="val 38676"/>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38" name="Group 53"/>
            <p:cNvGrpSpPr>
              <a:grpSpLocks/>
            </p:cNvGrpSpPr>
            <p:nvPr userDrawn="1"/>
          </p:nvGrpSpPr>
          <p:grpSpPr bwMode="auto">
            <a:xfrm>
              <a:off x="1765" y="3657"/>
              <a:ext cx="107" cy="272"/>
              <a:chOff x="1156" y="436"/>
              <a:chExt cx="545" cy="409"/>
            </a:xfrm>
          </p:grpSpPr>
          <p:sp>
            <p:nvSpPr>
              <p:cNvPr id="40" name="AutoShape 54"/>
              <p:cNvSpPr>
                <a:spLocks noChangeArrowheads="1"/>
              </p:cNvSpPr>
              <p:nvPr userDrawn="1"/>
            </p:nvSpPr>
            <p:spPr bwMode="auto">
              <a:xfrm>
                <a:off x="1156" y="436"/>
                <a:ext cx="270" cy="409"/>
              </a:xfrm>
              <a:prstGeom prst="moon">
                <a:avLst>
                  <a:gd name="adj" fmla="val 41194"/>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41" name="AutoShape 55"/>
              <p:cNvSpPr>
                <a:spLocks noChangeArrowheads="1"/>
              </p:cNvSpPr>
              <p:nvPr userDrawn="1"/>
            </p:nvSpPr>
            <p:spPr bwMode="auto">
              <a:xfrm flipH="1">
                <a:off x="1431" y="436"/>
                <a:ext cx="270" cy="409"/>
              </a:xfrm>
              <a:prstGeom prst="moon">
                <a:avLst>
                  <a:gd name="adj" fmla="val 38676"/>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sp>
          <p:nvSpPr>
            <p:cNvPr id="39" name="AutoShape 56"/>
            <p:cNvSpPr>
              <a:spLocks noChangeArrowheads="1"/>
            </p:cNvSpPr>
            <p:nvPr userDrawn="1"/>
          </p:nvSpPr>
          <p:spPr bwMode="auto">
            <a:xfrm rot="5400000">
              <a:off x="1788" y="3936"/>
              <a:ext cx="61" cy="107"/>
            </a:xfrm>
            <a:prstGeom prst="flowChartDelay">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44" name="Group 67"/>
          <p:cNvGrpSpPr>
            <a:grpSpLocks/>
          </p:cNvGrpSpPr>
          <p:nvPr/>
        </p:nvGrpSpPr>
        <p:grpSpPr bwMode="auto">
          <a:xfrm rot="846238">
            <a:off x="1692275" y="765175"/>
            <a:ext cx="908050" cy="1009650"/>
            <a:chOff x="158" y="3158"/>
            <a:chExt cx="409" cy="454"/>
          </a:xfrm>
        </p:grpSpPr>
        <p:sp>
          <p:nvSpPr>
            <p:cNvPr id="45" name="AutoShape 68"/>
            <p:cNvSpPr>
              <a:spLocks noChangeArrowheads="1"/>
            </p:cNvSpPr>
            <p:nvPr userDrawn="1"/>
          </p:nvSpPr>
          <p:spPr bwMode="auto">
            <a:xfrm>
              <a:off x="260" y="3460"/>
              <a:ext cx="205" cy="114"/>
            </a:xfrm>
            <a:custGeom>
              <a:avLst/>
              <a:gdLst>
                <a:gd name="T0" fmla="*/ 2 w 21600"/>
                <a:gd name="T1" fmla="*/ 0 h 21600"/>
                <a:gd name="T2" fmla="*/ 1 w 21600"/>
                <a:gd name="T3" fmla="*/ 1 h 21600"/>
                <a:gd name="T4" fmla="*/ 0 w 21600"/>
                <a:gd name="T5" fmla="*/ 0 h 21600"/>
                <a:gd name="T6" fmla="*/ 1 w 21600"/>
                <a:gd name="T7" fmla="*/ 0 h 21600"/>
                <a:gd name="T8" fmla="*/ 0 60000 65536"/>
                <a:gd name="T9" fmla="*/ 0 60000 65536"/>
                <a:gd name="T10" fmla="*/ 0 60000 65536"/>
                <a:gd name="T11" fmla="*/ 0 60000 65536"/>
                <a:gd name="T12" fmla="*/ 4531 w 21600"/>
                <a:gd name="T13" fmla="*/ 4547 h 21600"/>
                <a:gd name="T14" fmla="*/ 17069 w 21600"/>
                <a:gd name="T15" fmla="*/ 170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46" name="Oval 69"/>
            <p:cNvSpPr>
              <a:spLocks noChangeArrowheads="1"/>
            </p:cNvSpPr>
            <p:nvPr userDrawn="1"/>
          </p:nvSpPr>
          <p:spPr bwMode="auto">
            <a:xfrm>
              <a:off x="226" y="3158"/>
              <a:ext cx="273" cy="341"/>
            </a:xfrm>
            <a:prstGeom prst="ellipse">
              <a:avLst/>
            </a:prstGeom>
            <a:solidFill>
              <a:srgbClr val="99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nvGrpSpPr>
            <p:cNvPr id="47" name="Group 70"/>
            <p:cNvGrpSpPr>
              <a:grpSpLocks/>
            </p:cNvGrpSpPr>
            <p:nvPr userDrawn="1"/>
          </p:nvGrpSpPr>
          <p:grpSpPr bwMode="auto">
            <a:xfrm>
              <a:off x="158" y="3158"/>
              <a:ext cx="409" cy="341"/>
              <a:chOff x="1156" y="436"/>
              <a:chExt cx="545" cy="409"/>
            </a:xfrm>
          </p:grpSpPr>
          <p:sp>
            <p:nvSpPr>
              <p:cNvPr id="52" name="AutoShape 71"/>
              <p:cNvSpPr>
                <a:spLocks noChangeArrowheads="1"/>
              </p:cNvSpPr>
              <p:nvPr userDrawn="1"/>
            </p:nvSpPr>
            <p:spPr bwMode="auto">
              <a:xfrm>
                <a:off x="1155" y="436"/>
                <a:ext cx="272" cy="409"/>
              </a:xfrm>
              <a:prstGeom prst="moon">
                <a:avLst>
                  <a:gd name="adj" fmla="val 41194"/>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53" name="AutoShape 72"/>
              <p:cNvSpPr>
                <a:spLocks noChangeArrowheads="1"/>
              </p:cNvSpPr>
              <p:nvPr userDrawn="1"/>
            </p:nvSpPr>
            <p:spPr bwMode="auto">
              <a:xfrm flipH="1">
                <a:off x="1429" y="436"/>
                <a:ext cx="272" cy="409"/>
              </a:xfrm>
              <a:prstGeom prst="moon">
                <a:avLst>
                  <a:gd name="adj" fmla="val 38676"/>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48" name="Group 73"/>
            <p:cNvGrpSpPr>
              <a:grpSpLocks/>
            </p:cNvGrpSpPr>
            <p:nvPr userDrawn="1"/>
          </p:nvGrpSpPr>
          <p:grpSpPr bwMode="auto">
            <a:xfrm>
              <a:off x="295" y="3158"/>
              <a:ext cx="135" cy="340"/>
              <a:chOff x="1156" y="436"/>
              <a:chExt cx="545" cy="409"/>
            </a:xfrm>
          </p:grpSpPr>
          <p:sp>
            <p:nvSpPr>
              <p:cNvPr id="50" name="AutoShape 74"/>
              <p:cNvSpPr>
                <a:spLocks noChangeArrowheads="1"/>
              </p:cNvSpPr>
              <p:nvPr userDrawn="1"/>
            </p:nvSpPr>
            <p:spPr bwMode="auto">
              <a:xfrm>
                <a:off x="1154" y="435"/>
                <a:ext cx="271" cy="409"/>
              </a:xfrm>
              <a:prstGeom prst="moon">
                <a:avLst>
                  <a:gd name="adj" fmla="val 41194"/>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51" name="AutoShape 75"/>
              <p:cNvSpPr>
                <a:spLocks noChangeArrowheads="1"/>
              </p:cNvSpPr>
              <p:nvPr userDrawn="1"/>
            </p:nvSpPr>
            <p:spPr bwMode="auto">
              <a:xfrm flipH="1">
                <a:off x="1425" y="436"/>
                <a:ext cx="271" cy="409"/>
              </a:xfrm>
              <a:prstGeom prst="moon">
                <a:avLst>
                  <a:gd name="adj" fmla="val 38676"/>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sp>
          <p:nvSpPr>
            <p:cNvPr id="49" name="AutoShape 76"/>
            <p:cNvSpPr>
              <a:spLocks noChangeArrowheads="1"/>
            </p:cNvSpPr>
            <p:nvPr userDrawn="1"/>
          </p:nvSpPr>
          <p:spPr bwMode="auto">
            <a:xfrm rot="5400000">
              <a:off x="324" y="3507"/>
              <a:ext cx="76" cy="134"/>
            </a:xfrm>
            <a:prstGeom prst="flowChartDelay">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54" name="Group 78"/>
          <p:cNvGrpSpPr>
            <a:grpSpLocks/>
          </p:cNvGrpSpPr>
          <p:nvPr/>
        </p:nvGrpSpPr>
        <p:grpSpPr bwMode="auto">
          <a:xfrm rot="725685">
            <a:off x="179388" y="5876925"/>
            <a:ext cx="323850" cy="360363"/>
            <a:chOff x="1655" y="3657"/>
            <a:chExt cx="327" cy="363"/>
          </a:xfrm>
        </p:grpSpPr>
        <p:sp>
          <p:nvSpPr>
            <p:cNvPr id="55" name="AutoShape 79"/>
            <p:cNvSpPr>
              <a:spLocks noChangeArrowheads="1"/>
            </p:cNvSpPr>
            <p:nvPr userDrawn="1"/>
          </p:nvSpPr>
          <p:spPr bwMode="auto">
            <a:xfrm>
              <a:off x="1737" y="3898"/>
              <a:ext cx="163" cy="92"/>
            </a:xfrm>
            <a:custGeom>
              <a:avLst/>
              <a:gdLst>
                <a:gd name="T0" fmla="*/ 1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4506 w 21600"/>
                <a:gd name="T13" fmla="*/ 4461 h 21600"/>
                <a:gd name="T14" fmla="*/ 17094 w 21600"/>
                <a:gd name="T15" fmla="*/ 1713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56" name="Oval 80"/>
            <p:cNvSpPr>
              <a:spLocks noChangeArrowheads="1"/>
            </p:cNvSpPr>
            <p:nvPr userDrawn="1"/>
          </p:nvSpPr>
          <p:spPr bwMode="auto">
            <a:xfrm>
              <a:off x="1708" y="3656"/>
              <a:ext cx="218" cy="273"/>
            </a:xfrm>
            <a:prstGeom prst="ellipse">
              <a:avLst/>
            </a:prstGeom>
            <a:solidFill>
              <a:srgbClr val="0000FF">
                <a:alpha val="5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nvGrpSpPr>
            <p:cNvPr id="57" name="Group 81"/>
            <p:cNvGrpSpPr>
              <a:grpSpLocks/>
            </p:cNvGrpSpPr>
            <p:nvPr userDrawn="1"/>
          </p:nvGrpSpPr>
          <p:grpSpPr bwMode="auto">
            <a:xfrm>
              <a:off x="1655" y="3657"/>
              <a:ext cx="327" cy="273"/>
              <a:chOff x="1156" y="436"/>
              <a:chExt cx="545" cy="409"/>
            </a:xfrm>
          </p:grpSpPr>
          <p:sp>
            <p:nvSpPr>
              <p:cNvPr id="62" name="AutoShape 82"/>
              <p:cNvSpPr>
                <a:spLocks noChangeArrowheads="1"/>
              </p:cNvSpPr>
              <p:nvPr userDrawn="1"/>
            </p:nvSpPr>
            <p:spPr bwMode="auto">
              <a:xfrm>
                <a:off x="1153" y="434"/>
                <a:ext cx="273" cy="410"/>
              </a:xfrm>
              <a:prstGeom prst="moon">
                <a:avLst>
                  <a:gd name="adj" fmla="val 41194"/>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63" name="AutoShape 83"/>
              <p:cNvSpPr>
                <a:spLocks noChangeArrowheads="1"/>
              </p:cNvSpPr>
              <p:nvPr userDrawn="1"/>
            </p:nvSpPr>
            <p:spPr bwMode="auto">
              <a:xfrm flipH="1">
                <a:off x="1423" y="434"/>
                <a:ext cx="273" cy="410"/>
              </a:xfrm>
              <a:prstGeom prst="moon">
                <a:avLst>
                  <a:gd name="adj" fmla="val 38676"/>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58" name="Group 84"/>
            <p:cNvGrpSpPr>
              <a:grpSpLocks/>
            </p:cNvGrpSpPr>
            <p:nvPr userDrawn="1"/>
          </p:nvGrpSpPr>
          <p:grpSpPr bwMode="auto">
            <a:xfrm>
              <a:off x="1765" y="3657"/>
              <a:ext cx="107" cy="272"/>
              <a:chOff x="1156" y="436"/>
              <a:chExt cx="545" cy="409"/>
            </a:xfrm>
          </p:grpSpPr>
          <p:sp>
            <p:nvSpPr>
              <p:cNvPr id="60" name="AutoShape 85"/>
              <p:cNvSpPr>
                <a:spLocks noChangeArrowheads="1"/>
              </p:cNvSpPr>
              <p:nvPr userDrawn="1"/>
            </p:nvSpPr>
            <p:spPr bwMode="auto">
              <a:xfrm>
                <a:off x="1154" y="433"/>
                <a:ext cx="269" cy="409"/>
              </a:xfrm>
              <a:prstGeom prst="moon">
                <a:avLst>
                  <a:gd name="adj" fmla="val 41194"/>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61" name="AutoShape 86"/>
              <p:cNvSpPr>
                <a:spLocks noChangeArrowheads="1"/>
              </p:cNvSpPr>
              <p:nvPr userDrawn="1"/>
            </p:nvSpPr>
            <p:spPr bwMode="auto">
              <a:xfrm flipH="1">
                <a:off x="1422" y="434"/>
                <a:ext cx="269" cy="409"/>
              </a:xfrm>
              <a:prstGeom prst="moon">
                <a:avLst>
                  <a:gd name="adj" fmla="val 38676"/>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sp>
          <p:nvSpPr>
            <p:cNvPr id="59" name="AutoShape 87"/>
            <p:cNvSpPr>
              <a:spLocks noChangeArrowheads="1"/>
            </p:cNvSpPr>
            <p:nvPr userDrawn="1"/>
          </p:nvSpPr>
          <p:spPr bwMode="auto">
            <a:xfrm rot="5400000">
              <a:off x="1788" y="3935"/>
              <a:ext cx="61" cy="106"/>
            </a:xfrm>
            <a:prstGeom prst="flowChartDelay">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64" name="Group 98"/>
          <p:cNvGrpSpPr>
            <a:grpSpLocks/>
          </p:cNvGrpSpPr>
          <p:nvPr/>
        </p:nvGrpSpPr>
        <p:grpSpPr bwMode="auto">
          <a:xfrm rot="-1365059">
            <a:off x="395288" y="1196975"/>
            <a:ext cx="584200" cy="638175"/>
            <a:chOff x="2438" y="710"/>
            <a:chExt cx="368" cy="402"/>
          </a:xfrm>
        </p:grpSpPr>
        <p:sp>
          <p:nvSpPr>
            <p:cNvPr id="65" name="AutoShape 89"/>
            <p:cNvSpPr>
              <a:spLocks noChangeArrowheads="1"/>
            </p:cNvSpPr>
            <p:nvPr userDrawn="1"/>
          </p:nvSpPr>
          <p:spPr bwMode="auto">
            <a:xfrm rot="846238">
              <a:off x="2489" y="977"/>
              <a:ext cx="184" cy="103"/>
            </a:xfrm>
            <a:custGeom>
              <a:avLst/>
              <a:gdLst>
                <a:gd name="T0" fmla="*/ 1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4461 w 21600"/>
                <a:gd name="T13" fmla="*/ 4404 h 21600"/>
                <a:gd name="T14" fmla="*/ 17139 w 21600"/>
                <a:gd name="T15" fmla="*/ 17196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66" name="Oval 90"/>
            <p:cNvSpPr>
              <a:spLocks noChangeArrowheads="1"/>
            </p:cNvSpPr>
            <p:nvPr userDrawn="1"/>
          </p:nvSpPr>
          <p:spPr bwMode="auto">
            <a:xfrm rot="846238">
              <a:off x="2499" y="709"/>
              <a:ext cx="246" cy="307"/>
            </a:xfrm>
            <a:prstGeom prst="ellipse">
              <a:avLst/>
            </a:prstGeom>
            <a:solidFill>
              <a:srgbClr val="CCFF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nvGrpSpPr>
            <p:cNvPr id="67" name="Group 91"/>
            <p:cNvGrpSpPr>
              <a:grpSpLocks/>
            </p:cNvGrpSpPr>
            <p:nvPr userDrawn="1"/>
          </p:nvGrpSpPr>
          <p:grpSpPr bwMode="auto">
            <a:xfrm rot="846238">
              <a:off x="2438" y="710"/>
              <a:ext cx="368" cy="307"/>
              <a:chOff x="1156" y="436"/>
              <a:chExt cx="545" cy="409"/>
            </a:xfrm>
          </p:grpSpPr>
          <p:sp>
            <p:nvSpPr>
              <p:cNvPr id="72" name="AutoShape 92"/>
              <p:cNvSpPr>
                <a:spLocks noChangeArrowheads="1"/>
              </p:cNvSpPr>
              <p:nvPr userDrawn="1"/>
            </p:nvSpPr>
            <p:spPr bwMode="auto">
              <a:xfrm>
                <a:off x="1155" y="434"/>
                <a:ext cx="273" cy="409"/>
              </a:xfrm>
              <a:prstGeom prst="moon">
                <a:avLst>
                  <a:gd name="adj" fmla="val 41194"/>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73" name="AutoShape 93"/>
              <p:cNvSpPr>
                <a:spLocks noChangeArrowheads="1"/>
              </p:cNvSpPr>
              <p:nvPr userDrawn="1"/>
            </p:nvSpPr>
            <p:spPr bwMode="auto">
              <a:xfrm flipH="1">
                <a:off x="1426" y="435"/>
                <a:ext cx="273" cy="409"/>
              </a:xfrm>
              <a:prstGeom prst="moon">
                <a:avLst>
                  <a:gd name="adj" fmla="val 38676"/>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68" name="Group 94"/>
            <p:cNvGrpSpPr>
              <a:grpSpLocks/>
            </p:cNvGrpSpPr>
            <p:nvPr userDrawn="1"/>
          </p:nvGrpSpPr>
          <p:grpSpPr bwMode="auto">
            <a:xfrm rot="846238">
              <a:off x="2561" y="710"/>
              <a:ext cx="122" cy="306"/>
              <a:chOff x="1156" y="436"/>
              <a:chExt cx="545" cy="409"/>
            </a:xfrm>
          </p:grpSpPr>
          <p:sp>
            <p:nvSpPr>
              <p:cNvPr id="70" name="AutoShape 95"/>
              <p:cNvSpPr>
                <a:spLocks noChangeArrowheads="1"/>
              </p:cNvSpPr>
              <p:nvPr userDrawn="1"/>
            </p:nvSpPr>
            <p:spPr bwMode="auto">
              <a:xfrm>
                <a:off x="1153" y="434"/>
                <a:ext cx="272" cy="409"/>
              </a:xfrm>
              <a:prstGeom prst="moon">
                <a:avLst>
                  <a:gd name="adj" fmla="val 41194"/>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71" name="AutoShape 96"/>
              <p:cNvSpPr>
                <a:spLocks noChangeArrowheads="1"/>
              </p:cNvSpPr>
              <p:nvPr userDrawn="1"/>
            </p:nvSpPr>
            <p:spPr bwMode="auto">
              <a:xfrm flipH="1">
                <a:off x="1424" y="434"/>
                <a:ext cx="272" cy="409"/>
              </a:xfrm>
              <a:prstGeom prst="moon">
                <a:avLst>
                  <a:gd name="adj" fmla="val 38676"/>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sp>
          <p:nvSpPr>
            <p:cNvPr id="69" name="AutoShape 97"/>
            <p:cNvSpPr>
              <a:spLocks noChangeArrowheads="1"/>
            </p:cNvSpPr>
            <p:nvPr userDrawn="1"/>
          </p:nvSpPr>
          <p:spPr bwMode="auto">
            <a:xfrm rot="6246238">
              <a:off x="2534" y="1016"/>
              <a:ext cx="68" cy="122"/>
            </a:xfrm>
            <a:prstGeom prst="flowChartDelay">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74" name="Group 99"/>
          <p:cNvGrpSpPr>
            <a:grpSpLocks/>
          </p:cNvGrpSpPr>
          <p:nvPr/>
        </p:nvGrpSpPr>
        <p:grpSpPr bwMode="auto">
          <a:xfrm rot="-617477">
            <a:off x="6011863" y="5734050"/>
            <a:ext cx="395287" cy="431800"/>
            <a:chOff x="2438" y="710"/>
            <a:chExt cx="368" cy="402"/>
          </a:xfrm>
        </p:grpSpPr>
        <p:sp>
          <p:nvSpPr>
            <p:cNvPr id="75" name="AutoShape 100"/>
            <p:cNvSpPr>
              <a:spLocks noChangeArrowheads="1"/>
            </p:cNvSpPr>
            <p:nvPr userDrawn="1"/>
          </p:nvSpPr>
          <p:spPr bwMode="auto">
            <a:xfrm rot="846238">
              <a:off x="2489" y="977"/>
              <a:ext cx="184" cy="103"/>
            </a:xfrm>
            <a:custGeom>
              <a:avLst/>
              <a:gdLst>
                <a:gd name="T0" fmla="*/ 1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4461 w 21600"/>
                <a:gd name="T13" fmla="*/ 4404 h 21600"/>
                <a:gd name="T14" fmla="*/ 17139 w 21600"/>
                <a:gd name="T15" fmla="*/ 17196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76" name="Oval 101"/>
            <p:cNvSpPr>
              <a:spLocks noChangeArrowheads="1"/>
            </p:cNvSpPr>
            <p:nvPr userDrawn="1"/>
          </p:nvSpPr>
          <p:spPr bwMode="auto">
            <a:xfrm rot="846238">
              <a:off x="2498" y="709"/>
              <a:ext cx="247" cy="307"/>
            </a:xfrm>
            <a:prstGeom prst="ellipse">
              <a:avLst/>
            </a:prstGeom>
            <a:solidFill>
              <a:srgbClr val="CCFF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nvGrpSpPr>
            <p:cNvPr id="77" name="Group 102"/>
            <p:cNvGrpSpPr>
              <a:grpSpLocks/>
            </p:cNvGrpSpPr>
            <p:nvPr userDrawn="1"/>
          </p:nvGrpSpPr>
          <p:grpSpPr bwMode="auto">
            <a:xfrm rot="846238">
              <a:off x="2438" y="710"/>
              <a:ext cx="368" cy="307"/>
              <a:chOff x="1156" y="436"/>
              <a:chExt cx="545" cy="409"/>
            </a:xfrm>
          </p:grpSpPr>
          <p:sp>
            <p:nvSpPr>
              <p:cNvPr id="82" name="AutoShape 103"/>
              <p:cNvSpPr>
                <a:spLocks noChangeArrowheads="1"/>
              </p:cNvSpPr>
              <p:nvPr userDrawn="1"/>
            </p:nvSpPr>
            <p:spPr bwMode="auto">
              <a:xfrm>
                <a:off x="1155" y="433"/>
                <a:ext cx="271" cy="410"/>
              </a:xfrm>
              <a:prstGeom prst="moon">
                <a:avLst>
                  <a:gd name="adj" fmla="val 41194"/>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83" name="AutoShape 104"/>
              <p:cNvSpPr>
                <a:spLocks noChangeArrowheads="1"/>
              </p:cNvSpPr>
              <p:nvPr userDrawn="1"/>
            </p:nvSpPr>
            <p:spPr bwMode="auto">
              <a:xfrm flipH="1">
                <a:off x="1427" y="435"/>
                <a:ext cx="271" cy="410"/>
              </a:xfrm>
              <a:prstGeom prst="moon">
                <a:avLst>
                  <a:gd name="adj" fmla="val 38676"/>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78" name="Group 105"/>
            <p:cNvGrpSpPr>
              <a:grpSpLocks/>
            </p:cNvGrpSpPr>
            <p:nvPr userDrawn="1"/>
          </p:nvGrpSpPr>
          <p:grpSpPr bwMode="auto">
            <a:xfrm rot="846238">
              <a:off x="2561" y="710"/>
              <a:ext cx="122" cy="306"/>
              <a:chOff x="1156" y="436"/>
              <a:chExt cx="545" cy="409"/>
            </a:xfrm>
          </p:grpSpPr>
          <p:sp>
            <p:nvSpPr>
              <p:cNvPr id="80" name="AutoShape 106"/>
              <p:cNvSpPr>
                <a:spLocks noChangeArrowheads="1"/>
              </p:cNvSpPr>
              <p:nvPr userDrawn="1"/>
            </p:nvSpPr>
            <p:spPr bwMode="auto">
              <a:xfrm>
                <a:off x="1152" y="434"/>
                <a:ext cx="271" cy="409"/>
              </a:xfrm>
              <a:prstGeom prst="moon">
                <a:avLst>
                  <a:gd name="adj" fmla="val 41194"/>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81" name="AutoShape 107"/>
              <p:cNvSpPr>
                <a:spLocks noChangeArrowheads="1"/>
              </p:cNvSpPr>
              <p:nvPr userDrawn="1"/>
            </p:nvSpPr>
            <p:spPr bwMode="auto">
              <a:xfrm flipH="1">
                <a:off x="1424" y="434"/>
                <a:ext cx="271" cy="409"/>
              </a:xfrm>
              <a:prstGeom prst="moon">
                <a:avLst>
                  <a:gd name="adj" fmla="val 38676"/>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sp>
          <p:nvSpPr>
            <p:cNvPr id="79" name="AutoShape 108"/>
            <p:cNvSpPr>
              <a:spLocks noChangeArrowheads="1"/>
            </p:cNvSpPr>
            <p:nvPr userDrawn="1"/>
          </p:nvSpPr>
          <p:spPr bwMode="auto">
            <a:xfrm rot="6246238">
              <a:off x="2533" y="1016"/>
              <a:ext cx="68" cy="121"/>
            </a:xfrm>
            <a:prstGeom prst="flowChartDelay">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sp>
        <p:nvSpPr>
          <p:cNvPr id="84" name="Cloud"/>
          <p:cNvSpPr>
            <a:spLocks noChangeAspect="1" noEditPoints="1" noChangeArrowheads="1"/>
          </p:cNvSpPr>
          <p:nvPr/>
        </p:nvSpPr>
        <p:spPr bwMode="auto">
          <a:xfrm>
            <a:off x="250825" y="5589588"/>
            <a:ext cx="1800225" cy="476250"/>
          </a:xfrm>
          <a:custGeom>
            <a:avLst/>
            <a:gdLst>
              <a:gd name="T0" fmla="*/ 465392 w 21600"/>
              <a:gd name="T1" fmla="*/ 5250326 h 21600"/>
              <a:gd name="T2" fmla="*/ 75018793 w 21600"/>
              <a:gd name="T3" fmla="*/ 10489472 h 21600"/>
              <a:gd name="T4" fmla="*/ 149912487 w 21600"/>
              <a:gd name="T5" fmla="*/ 5250326 h 21600"/>
              <a:gd name="T6" fmla="*/ 75018793 w 21600"/>
              <a:gd name="T7" fmla="*/ 600384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alpha val="30196"/>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a:lstStyle/>
          <a:p>
            <a:endParaRPr lang="zh-TW" altLang="en-US"/>
          </a:p>
        </p:txBody>
      </p:sp>
      <p:sp>
        <p:nvSpPr>
          <p:cNvPr id="85" name="Cloud"/>
          <p:cNvSpPr>
            <a:spLocks noChangeAspect="1" noEditPoints="1" noChangeArrowheads="1"/>
          </p:cNvSpPr>
          <p:nvPr/>
        </p:nvSpPr>
        <p:spPr bwMode="auto">
          <a:xfrm>
            <a:off x="8316913" y="3716338"/>
            <a:ext cx="649287" cy="220662"/>
          </a:xfrm>
          <a:custGeom>
            <a:avLst/>
            <a:gdLst>
              <a:gd name="T0" fmla="*/ 60540 w 21600"/>
              <a:gd name="T1" fmla="*/ 1127123 h 21600"/>
              <a:gd name="T2" fmla="*/ 9758663 w 21600"/>
              <a:gd name="T3" fmla="*/ 2251845 h 21600"/>
              <a:gd name="T4" fmla="*/ 19501034 w 21600"/>
              <a:gd name="T5" fmla="*/ 1127123 h 21600"/>
              <a:gd name="T6" fmla="*/ 9758663 w 21600"/>
              <a:gd name="T7" fmla="*/ 128893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alpha val="30196"/>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a:lstStyle/>
          <a:p>
            <a:endParaRPr lang="zh-TW" altLang="en-US"/>
          </a:p>
        </p:txBody>
      </p:sp>
      <p:sp>
        <p:nvSpPr>
          <p:cNvPr id="86" name="Cloud"/>
          <p:cNvSpPr>
            <a:spLocks noChangeAspect="1" noEditPoints="1" noChangeArrowheads="1"/>
          </p:cNvSpPr>
          <p:nvPr/>
        </p:nvSpPr>
        <p:spPr bwMode="auto">
          <a:xfrm>
            <a:off x="539750" y="1484313"/>
            <a:ext cx="2665413" cy="560387"/>
          </a:xfrm>
          <a:custGeom>
            <a:avLst/>
            <a:gdLst>
              <a:gd name="T0" fmla="*/ 1020261 w 21600"/>
              <a:gd name="T1" fmla="*/ 7269309 h 21600"/>
              <a:gd name="T2" fmla="*/ 164454378 w 21600"/>
              <a:gd name="T3" fmla="*/ 14523104 h 21600"/>
              <a:gd name="T4" fmla="*/ 328634564 w 21600"/>
              <a:gd name="T5" fmla="*/ 7269309 h 21600"/>
              <a:gd name="T6" fmla="*/ 164454378 w 21600"/>
              <a:gd name="T7" fmla="*/ 83126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alpha val="30196"/>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a:lstStyle/>
          <a:p>
            <a:endParaRPr lang="zh-TW" altLang="en-US"/>
          </a:p>
        </p:txBody>
      </p:sp>
      <p:sp>
        <p:nvSpPr>
          <p:cNvPr id="87" name="Cloud"/>
          <p:cNvSpPr>
            <a:spLocks noChangeAspect="1" noEditPoints="1" noChangeArrowheads="1"/>
          </p:cNvSpPr>
          <p:nvPr/>
        </p:nvSpPr>
        <p:spPr bwMode="auto">
          <a:xfrm>
            <a:off x="3348038" y="1557338"/>
            <a:ext cx="647700" cy="171450"/>
          </a:xfrm>
          <a:custGeom>
            <a:avLst/>
            <a:gdLst>
              <a:gd name="T0" fmla="*/ 60242 w 21600"/>
              <a:gd name="T1" fmla="*/ 680442 h 21600"/>
              <a:gd name="T2" fmla="*/ 9711002 w 21600"/>
              <a:gd name="T3" fmla="*/ 1359432 h 21600"/>
              <a:gd name="T4" fmla="*/ 19405812 w 21600"/>
              <a:gd name="T5" fmla="*/ 680442 h 21600"/>
              <a:gd name="T6" fmla="*/ 9711002 w 21600"/>
              <a:gd name="T7" fmla="*/ 77811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alpha val="30196"/>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a:lstStyle/>
          <a:p>
            <a:endParaRPr lang="zh-TW" altLang="en-US"/>
          </a:p>
        </p:txBody>
      </p:sp>
      <p:sp>
        <p:nvSpPr>
          <p:cNvPr id="88" name="Cloud"/>
          <p:cNvSpPr>
            <a:spLocks noChangeAspect="1" noEditPoints="1" noChangeArrowheads="1"/>
          </p:cNvSpPr>
          <p:nvPr/>
        </p:nvSpPr>
        <p:spPr bwMode="auto">
          <a:xfrm>
            <a:off x="7596188" y="3860800"/>
            <a:ext cx="1079500" cy="285750"/>
          </a:xfrm>
          <a:custGeom>
            <a:avLst/>
            <a:gdLst>
              <a:gd name="T0" fmla="*/ 167323 w 21600"/>
              <a:gd name="T1" fmla="*/ 1890117 h 21600"/>
              <a:gd name="T2" fmla="*/ 26975006 w 21600"/>
              <a:gd name="T3" fmla="*/ 3776213 h 21600"/>
              <a:gd name="T4" fmla="*/ 53905032 w 21600"/>
              <a:gd name="T5" fmla="*/ 1890117 h 21600"/>
              <a:gd name="T6" fmla="*/ 26975006 w 21600"/>
              <a:gd name="T7" fmla="*/ 216138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alpha val="30196"/>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a:lstStyle/>
          <a:p>
            <a:endParaRPr lang="zh-TW" altLang="en-US"/>
          </a:p>
        </p:txBody>
      </p:sp>
      <p:grpSp>
        <p:nvGrpSpPr>
          <p:cNvPr id="89" name="Group 114"/>
          <p:cNvGrpSpPr>
            <a:grpSpLocks/>
          </p:cNvGrpSpPr>
          <p:nvPr/>
        </p:nvGrpSpPr>
        <p:grpSpPr bwMode="auto">
          <a:xfrm>
            <a:off x="9144000" y="0"/>
            <a:ext cx="863600" cy="863600"/>
            <a:chOff x="1655" y="3657"/>
            <a:chExt cx="327" cy="363"/>
          </a:xfrm>
        </p:grpSpPr>
        <p:sp>
          <p:nvSpPr>
            <p:cNvPr id="90" name="AutoShape 115"/>
            <p:cNvSpPr>
              <a:spLocks noChangeArrowheads="1"/>
            </p:cNvSpPr>
            <p:nvPr userDrawn="1"/>
          </p:nvSpPr>
          <p:spPr bwMode="auto">
            <a:xfrm>
              <a:off x="1737" y="3898"/>
              <a:ext cx="163" cy="92"/>
            </a:xfrm>
            <a:custGeom>
              <a:avLst/>
              <a:gdLst>
                <a:gd name="T0" fmla="*/ 1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4506 w 21600"/>
                <a:gd name="T13" fmla="*/ 4461 h 21600"/>
                <a:gd name="T14" fmla="*/ 17094 w 21600"/>
                <a:gd name="T15" fmla="*/ 1713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91" name="Oval 116"/>
            <p:cNvSpPr>
              <a:spLocks noChangeArrowheads="1"/>
            </p:cNvSpPr>
            <p:nvPr userDrawn="1"/>
          </p:nvSpPr>
          <p:spPr bwMode="auto">
            <a:xfrm>
              <a:off x="1709" y="3657"/>
              <a:ext cx="219" cy="273"/>
            </a:xfrm>
            <a:prstGeom prst="ellipse">
              <a:avLst/>
            </a:prstGeom>
            <a:solidFill>
              <a:srgbClr val="0000FF">
                <a:alpha val="5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nvGrpSpPr>
            <p:cNvPr id="92" name="Group 117"/>
            <p:cNvGrpSpPr>
              <a:grpSpLocks/>
            </p:cNvGrpSpPr>
            <p:nvPr userDrawn="1"/>
          </p:nvGrpSpPr>
          <p:grpSpPr bwMode="auto">
            <a:xfrm>
              <a:off x="1655" y="3657"/>
              <a:ext cx="327" cy="273"/>
              <a:chOff x="1156" y="436"/>
              <a:chExt cx="545" cy="409"/>
            </a:xfrm>
          </p:grpSpPr>
          <p:sp>
            <p:nvSpPr>
              <p:cNvPr id="97" name="AutoShape 118"/>
              <p:cNvSpPr>
                <a:spLocks noChangeArrowheads="1"/>
              </p:cNvSpPr>
              <p:nvPr userDrawn="1"/>
            </p:nvSpPr>
            <p:spPr bwMode="auto">
              <a:xfrm>
                <a:off x="1156" y="436"/>
                <a:ext cx="273" cy="409"/>
              </a:xfrm>
              <a:prstGeom prst="moon">
                <a:avLst>
                  <a:gd name="adj" fmla="val 41194"/>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98" name="AutoShape 119"/>
              <p:cNvSpPr>
                <a:spLocks noChangeArrowheads="1"/>
              </p:cNvSpPr>
              <p:nvPr userDrawn="1"/>
            </p:nvSpPr>
            <p:spPr bwMode="auto">
              <a:xfrm flipH="1">
                <a:off x="1429" y="436"/>
                <a:ext cx="273" cy="409"/>
              </a:xfrm>
              <a:prstGeom prst="moon">
                <a:avLst>
                  <a:gd name="adj" fmla="val 38676"/>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93" name="Group 120"/>
            <p:cNvGrpSpPr>
              <a:grpSpLocks/>
            </p:cNvGrpSpPr>
            <p:nvPr userDrawn="1"/>
          </p:nvGrpSpPr>
          <p:grpSpPr bwMode="auto">
            <a:xfrm>
              <a:off x="1765" y="3657"/>
              <a:ext cx="107" cy="272"/>
              <a:chOff x="1156" y="436"/>
              <a:chExt cx="545" cy="409"/>
            </a:xfrm>
          </p:grpSpPr>
          <p:sp>
            <p:nvSpPr>
              <p:cNvPr id="95" name="AutoShape 121"/>
              <p:cNvSpPr>
                <a:spLocks noChangeArrowheads="1"/>
              </p:cNvSpPr>
              <p:nvPr userDrawn="1"/>
            </p:nvSpPr>
            <p:spPr bwMode="auto">
              <a:xfrm>
                <a:off x="1156" y="436"/>
                <a:ext cx="272" cy="409"/>
              </a:xfrm>
              <a:prstGeom prst="moon">
                <a:avLst>
                  <a:gd name="adj" fmla="val 41194"/>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96" name="AutoShape 122"/>
              <p:cNvSpPr>
                <a:spLocks noChangeArrowheads="1"/>
              </p:cNvSpPr>
              <p:nvPr userDrawn="1"/>
            </p:nvSpPr>
            <p:spPr bwMode="auto">
              <a:xfrm flipH="1">
                <a:off x="1428" y="436"/>
                <a:ext cx="272" cy="409"/>
              </a:xfrm>
              <a:prstGeom prst="moon">
                <a:avLst>
                  <a:gd name="adj" fmla="val 38676"/>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sp>
          <p:nvSpPr>
            <p:cNvPr id="94" name="AutoShape 123"/>
            <p:cNvSpPr>
              <a:spLocks noChangeArrowheads="1"/>
            </p:cNvSpPr>
            <p:nvPr userDrawn="1"/>
          </p:nvSpPr>
          <p:spPr bwMode="auto">
            <a:xfrm rot="5400000">
              <a:off x="1788" y="3936"/>
              <a:ext cx="61" cy="107"/>
            </a:xfrm>
            <a:prstGeom prst="flowChartDelay">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99" name="Group 124"/>
          <p:cNvGrpSpPr>
            <a:grpSpLocks/>
          </p:cNvGrpSpPr>
          <p:nvPr/>
        </p:nvGrpSpPr>
        <p:grpSpPr bwMode="auto">
          <a:xfrm rot="226018">
            <a:off x="7740650" y="1628775"/>
            <a:ext cx="288925" cy="352425"/>
            <a:chOff x="158" y="3158"/>
            <a:chExt cx="409" cy="454"/>
          </a:xfrm>
        </p:grpSpPr>
        <p:sp>
          <p:nvSpPr>
            <p:cNvPr id="100" name="AutoShape 125"/>
            <p:cNvSpPr>
              <a:spLocks noChangeArrowheads="1"/>
            </p:cNvSpPr>
            <p:nvPr userDrawn="1"/>
          </p:nvSpPr>
          <p:spPr bwMode="auto">
            <a:xfrm>
              <a:off x="260" y="3460"/>
              <a:ext cx="205" cy="114"/>
            </a:xfrm>
            <a:custGeom>
              <a:avLst/>
              <a:gdLst>
                <a:gd name="T0" fmla="*/ 2 w 21600"/>
                <a:gd name="T1" fmla="*/ 0 h 21600"/>
                <a:gd name="T2" fmla="*/ 1 w 21600"/>
                <a:gd name="T3" fmla="*/ 1 h 21600"/>
                <a:gd name="T4" fmla="*/ 0 w 21600"/>
                <a:gd name="T5" fmla="*/ 0 h 21600"/>
                <a:gd name="T6" fmla="*/ 1 w 21600"/>
                <a:gd name="T7" fmla="*/ 0 h 21600"/>
                <a:gd name="T8" fmla="*/ 0 60000 65536"/>
                <a:gd name="T9" fmla="*/ 0 60000 65536"/>
                <a:gd name="T10" fmla="*/ 0 60000 65536"/>
                <a:gd name="T11" fmla="*/ 0 60000 65536"/>
                <a:gd name="T12" fmla="*/ 4531 w 21600"/>
                <a:gd name="T13" fmla="*/ 4547 h 21600"/>
                <a:gd name="T14" fmla="*/ 17069 w 21600"/>
                <a:gd name="T15" fmla="*/ 170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1" name="Oval 126"/>
            <p:cNvSpPr>
              <a:spLocks noChangeArrowheads="1"/>
            </p:cNvSpPr>
            <p:nvPr userDrawn="1"/>
          </p:nvSpPr>
          <p:spPr bwMode="auto">
            <a:xfrm>
              <a:off x="224" y="3158"/>
              <a:ext cx="274" cy="342"/>
            </a:xfrm>
            <a:prstGeom prst="ellipse">
              <a:avLst/>
            </a:prstGeom>
            <a:solidFill>
              <a:srgbClr val="99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nvGrpSpPr>
            <p:cNvPr id="102" name="Group 127"/>
            <p:cNvGrpSpPr>
              <a:grpSpLocks/>
            </p:cNvGrpSpPr>
            <p:nvPr userDrawn="1"/>
          </p:nvGrpSpPr>
          <p:grpSpPr bwMode="auto">
            <a:xfrm>
              <a:off x="158" y="3158"/>
              <a:ext cx="409" cy="341"/>
              <a:chOff x="1156" y="436"/>
              <a:chExt cx="545" cy="409"/>
            </a:xfrm>
          </p:grpSpPr>
          <p:sp>
            <p:nvSpPr>
              <p:cNvPr id="107" name="AutoShape 128"/>
              <p:cNvSpPr>
                <a:spLocks noChangeArrowheads="1"/>
              </p:cNvSpPr>
              <p:nvPr userDrawn="1"/>
            </p:nvSpPr>
            <p:spPr bwMode="auto">
              <a:xfrm>
                <a:off x="1153" y="436"/>
                <a:ext cx="272" cy="410"/>
              </a:xfrm>
              <a:prstGeom prst="moon">
                <a:avLst>
                  <a:gd name="adj" fmla="val 41194"/>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108" name="AutoShape 129"/>
              <p:cNvSpPr>
                <a:spLocks noChangeArrowheads="1"/>
              </p:cNvSpPr>
              <p:nvPr userDrawn="1"/>
            </p:nvSpPr>
            <p:spPr bwMode="auto">
              <a:xfrm flipH="1">
                <a:off x="1423" y="436"/>
                <a:ext cx="272" cy="410"/>
              </a:xfrm>
              <a:prstGeom prst="moon">
                <a:avLst>
                  <a:gd name="adj" fmla="val 38676"/>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103" name="Group 130"/>
            <p:cNvGrpSpPr>
              <a:grpSpLocks/>
            </p:cNvGrpSpPr>
            <p:nvPr userDrawn="1"/>
          </p:nvGrpSpPr>
          <p:grpSpPr bwMode="auto">
            <a:xfrm>
              <a:off x="295" y="3158"/>
              <a:ext cx="135" cy="340"/>
              <a:chOff x="1156" y="436"/>
              <a:chExt cx="545" cy="409"/>
            </a:xfrm>
          </p:grpSpPr>
          <p:sp>
            <p:nvSpPr>
              <p:cNvPr id="105" name="AutoShape 131"/>
              <p:cNvSpPr>
                <a:spLocks noChangeArrowheads="1"/>
              </p:cNvSpPr>
              <p:nvPr userDrawn="1"/>
            </p:nvSpPr>
            <p:spPr bwMode="auto">
              <a:xfrm>
                <a:off x="1148" y="436"/>
                <a:ext cx="272" cy="408"/>
              </a:xfrm>
              <a:prstGeom prst="moon">
                <a:avLst>
                  <a:gd name="adj" fmla="val 41194"/>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106" name="AutoShape 132"/>
              <p:cNvSpPr>
                <a:spLocks noChangeArrowheads="1"/>
              </p:cNvSpPr>
              <p:nvPr userDrawn="1"/>
            </p:nvSpPr>
            <p:spPr bwMode="auto">
              <a:xfrm flipH="1">
                <a:off x="1412" y="434"/>
                <a:ext cx="272" cy="408"/>
              </a:xfrm>
              <a:prstGeom prst="moon">
                <a:avLst>
                  <a:gd name="adj" fmla="val 38676"/>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sp>
          <p:nvSpPr>
            <p:cNvPr id="104" name="AutoShape 133"/>
            <p:cNvSpPr>
              <a:spLocks noChangeArrowheads="1"/>
            </p:cNvSpPr>
            <p:nvPr userDrawn="1"/>
          </p:nvSpPr>
          <p:spPr bwMode="auto">
            <a:xfrm rot="5400000">
              <a:off x="322" y="3505"/>
              <a:ext cx="76" cy="135"/>
            </a:xfrm>
            <a:prstGeom prst="flowChartDelay">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sp>
        <p:nvSpPr>
          <p:cNvPr id="3074" name="Rectangle 2"/>
          <p:cNvSpPr>
            <a:spLocks noGrp="1" noChangeArrowheads="1"/>
          </p:cNvSpPr>
          <p:nvPr>
            <p:ph type="ctrTitle"/>
          </p:nvPr>
        </p:nvSpPr>
        <p:spPr>
          <a:xfrm>
            <a:off x="685800" y="2130425"/>
            <a:ext cx="7772400" cy="1470025"/>
          </a:xfrm>
        </p:spPr>
        <p:txBody>
          <a:bodyPr/>
          <a:lstStyle>
            <a:lvl1pPr>
              <a:defRPr/>
            </a:lvl1pPr>
          </a:lstStyle>
          <a:p>
            <a:pPr lvl="0"/>
            <a:r>
              <a:rPr lang="zh-TW" altLang="en-US" noProof="0" smtClean="0"/>
              <a:t>按一下以編輯母片標題樣式</a:t>
            </a:r>
          </a:p>
        </p:txBody>
      </p:sp>
      <p:sp>
        <p:nvSpPr>
          <p:cNvPr id="3075" name="Rectangle 3"/>
          <p:cNvSpPr>
            <a:spLocks noGrp="1" noChangeArrowheads="1"/>
          </p:cNvSpPr>
          <p:nvPr>
            <p:ph type="subTitle" idx="1"/>
          </p:nvPr>
        </p:nvSpPr>
        <p:spPr>
          <a:xfrm>
            <a:off x="1371600" y="3886200"/>
            <a:ext cx="6400800" cy="1752600"/>
          </a:xfrm>
        </p:spPr>
        <p:txBody>
          <a:bodyPr/>
          <a:lstStyle>
            <a:lvl1pPr marL="0" indent="0" algn="ctr">
              <a:buFont typeface="Arial" panose="020B0604020202020204" pitchFamily="34" charset="0"/>
              <a:buNone/>
              <a:defRPr/>
            </a:lvl1pPr>
          </a:lstStyle>
          <a:p>
            <a:pPr lvl="0"/>
            <a:r>
              <a:rPr lang="zh-TW" altLang="en-US" noProof="0" smtClean="0"/>
              <a:t>按一下以編輯母片副標題樣式</a:t>
            </a:r>
          </a:p>
        </p:txBody>
      </p:sp>
      <p:sp>
        <p:nvSpPr>
          <p:cNvPr id="109" name="Rectangle 4"/>
          <p:cNvSpPr>
            <a:spLocks noGrp="1" noChangeArrowheads="1"/>
          </p:cNvSpPr>
          <p:nvPr>
            <p:ph type="dt" sz="half" idx="10"/>
          </p:nvPr>
        </p:nvSpPr>
        <p:spPr/>
        <p:txBody>
          <a:bodyPr/>
          <a:lstStyle>
            <a:lvl1pPr>
              <a:defRPr/>
            </a:lvl1pPr>
          </a:lstStyle>
          <a:p>
            <a:pPr>
              <a:defRPr/>
            </a:pPr>
            <a:endParaRPr lang="en-US" altLang="zh-TW"/>
          </a:p>
        </p:txBody>
      </p:sp>
      <p:sp>
        <p:nvSpPr>
          <p:cNvPr id="110" name="Rectangle 5"/>
          <p:cNvSpPr>
            <a:spLocks noGrp="1" noChangeArrowheads="1"/>
          </p:cNvSpPr>
          <p:nvPr>
            <p:ph type="ftr" sz="quarter" idx="11"/>
          </p:nvPr>
        </p:nvSpPr>
        <p:spPr/>
        <p:txBody>
          <a:bodyPr/>
          <a:lstStyle>
            <a:lvl1pPr>
              <a:defRPr/>
            </a:lvl1pPr>
          </a:lstStyle>
          <a:p>
            <a:pPr>
              <a:defRPr/>
            </a:pPr>
            <a:endParaRPr lang="en-US" altLang="zh-TW"/>
          </a:p>
        </p:txBody>
      </p:sp>
      <p:sp>
        <p:nvSpPr>
          <p:cNvPr id="111" name="Rectangle 6"/>
          <p:cNvSpPr>
            <a:spLocks noGrp="1" noChangeArrowheads="1"/>
          </p:cNvSpPr>
          <p:nvPr>
            <p:ph type="sldNum" sz="quarter" idx="12"/>
          </p:nvPr>
        </p:nvSpPr>
        <p:spPr/>
        <p:txBody>
          <a:bodyPr/>
          <a:lstStyle>
            <a:lvl1pPr>
              <a:defRPr/>
            </a:lvl1pPr>
          </a:lstStyle>
          <a:p>
            <a:pPr>
              <a:defRPr/>
            </a:pPr>
            <a:fld id="{E0819713-3E42-4086-8C14-4DA81EB16AB5}" type="slidenum">
              <a:rPr lang="en-US" altLang="zh-TW"/>
              <a:pPr>
                <a:defRPr/>
              </a:pPr>
              <a:t>‹#›</a:t>
            </a:fld>
            <a:endParaRPr lang="en-US" altLang="zh-TW"/>
          </a:p>
        </p:txBody>
      </p:sp>
    </p:spTree>
    <p:extLst>
      <p:ext uri="{BB962C8B-B14F-4D97-AF65-F5344CB8AC3E}">
        <p14:creationId xmlns:p14="http://schemas.microsoft.com/office/powerpoint/2010/main" val="34317465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afterEffect">
                                  <p:stCondLst>
                                    <p:cond delay="0"/>
                                  </p:stCondLst>
                                  <p:childTnLst>
                                    <p:animMotion origin="layout" path="M 1.38889E-6 -3.2948E-6 C -0.00538 -0.00485 -0.01128 -0.01202 -0.01736 -0.01479 C -0.0191 -0.02219 -0.02257 -0.02867 -0.01892 -0.03606 C -0.01684 -0.04046 -0.00642 -0.0437 -0.00469 -0.04439 C 0.00174 -0.04716 0.00799 -0.05017 0.01441 -0.05294 C 0.01997 -0.06404 0.02257 -0.08185 0.01111 -0.0867 C 0.00365 -0.09341 0.00816 -0.09017 -0.00312 -0.09526 C -0.00746 -0.09734 -0.01198 -0.10427 -0.0158 -0.10774 C -0.01632 -0.10982 -0.01805 -0.11213 -0.01736 -0.11422 C -0.01614 -0.11815 -0.00312 -0.12254 -0.00312 -0.12254 C 0.0059 -0.12647 0.01493 -0.12924 0.02396 -0.13317 C 0.02708 -0.13456 0.03021 -0.13595 0.03333 -0.13734 C 0.0349 -0.13803 0.0382 -0.13965 0.0382 -0.13965 C 0.04063 -0.14959 0.04149 -0.15306 0.03333 -0.15653 C 0.02326 -0.16554 0.01528 -0.16531 0.0033 -0.16693 C -0.00382 -0.16948 -0.00694 -0.17017 -0.00937 -0.17965 C -0.00903 -0.18659 -0.00903 -0.20901 -0.00469 -0.2178 C -0.00156 -0.22404 0.00799 -0.2326 0.00799 -0.2326 C 0.01615 -0.24878 0.00556 -0.23075 0.01597 -0.24092 C 0.02031 -0.24508 0.0342 -0.26196 0.03663 -0.26843 " pathEditMode="relative" ptsTypes="fffffffffffffffffffA">
                                      <p:cBhvr>
                                        <p:cTn id="6" dur="2000" fill="hold"/>
                                        <p:tgtEl>
                                          <p:spTgt spid="44"/>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2.77778E-6 2.19653E-6 C -0.04219 0.00162 -0.04635 -0.00879 -0.07153 0.0148 C -0.07726 0.02011 -0.08715 0.02104 -0.09375 0.02335 C -0.09479 0.02381 -0.10504 0.02821 -0.10799 0.02959 C -0.10955 0.03029 -0.11267 0.03167 -0.11267 0.03167 C -0.16806 0.03006 -0.20677 0.02797 -0.26198 0.02959 C -0.27083 0.03792 -0.27813 0.04925 -0.28576 0.05919 C -0.2934 0.06913 -0.28385 0.06358 -0.29375 0.06774 C -0.29844 0.07722 -0.30295 0.083 -0.31111 0.0867 C -0.32795 0.08532 -0.33767 0.08485 -0.35243 0.07838 C -0.36024 0.06728 -0.36719 0.06451 -0.37778 0.06127 C -0.38629 0.06196 -0.39479 0.06243 -0.4033 0.06358 C -0.41024 0.06451 -0.41198 0.0726 -0.41597 0.07838 C -0.42344 0.08948 -0.42326 0.08878 -0.43021 0.09526 C -0.43611 0.09456 -0.44201 0.09433 -0.44774 0.09318 C -0.4559 0.09156 -0.45208 0.0911 -0.45885 0.0867 C -0.46563 0.08231 -0.48108 0.07884 -0.48108 0.06566 " pathEditMode="relative" ptsTypes="ffffffffffffffffA">
                                      <p:cBhvr>
                                        <p:cTn id="8" dur="3000" fill="hold"/>
                                        <p:tgtEl>
                                          <p:spTgt spid="89"/>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0.04688 0.14104 C -0.03733 0.13295 -0.0257 0.1348 -0.01511 0.13041 C -0.01198 0.12902 -0.00868 0.12763 -0.00556 0.12624 C -0.004 0.12555 -0.00087 0.12416 -0.00087 0.12416 C 0.00642 0.11491 0.00937 0.10752 0.0118 0.09457 C 0.01128 0.08763 0.01111 0.08046 0.01024 0.07353 C 0.00885 0.06197 0.00052 0.05503 -0.004 0.04601 C -0.00747 0.03145 -0.00955 0.03121 0.00069 0.02058 C 0.00364 0.01734 0.01024 0.01202 0.01024 0.01202 C 0.01753 -0.00208 0.01406 0.00324 0.01979 -0.00485 C 0.02326 -0.01919 0.02586 -0.03445 0.01979 -0.04925 C 0.01649 -0.05734 0.0118 -0.06405 0.00868 -0.07237 " pathEditMode="relative" ptsTypes="fffffffffffA">
                                      <p:cBhvr>
                                        <p:cTn id="10" dur="3000" fill="hold"/>
                                        <p:tgtEl>
                                          <p:spTgt spid="54"/>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4.72222E-6 9.42197E-6 C 0.00052 -0.00208 0.00052 -0.00462 0.00157 -0.00624 C 0.00278 -0.00832 0.00504 -0.00878 0.00643 -0.01063 C 0.01563 -0.02288 0.00261 -0.01109 0.01424 -0.02312 C 0.01719 -0.02635 0.02379 -0.03167 0.02379 -0.03167 C 0.02796 -0.04809 0.02622 -0.06612 0.0191 -0.08023 C 0.01459 -0.09895 0.01893 -0.11236 0.02865 -0.12462 C 0.03299 -0.14196 0.03177 -0.13294 0.03177 -0.15213 " pathEditMode="relative" ptsTypes="fffffffA">
                                      <p:cBhvr>
                                        <p:cTn id="12" dur="2000" fill="hold"/>
                                        <p:tgtEl>
                                          <p:spTgt spid="2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75FBE343-1A32-4E1D-B019-C8025C5F99DC}" type="slidenum">
              <a:rPr lang="en-US" altLang="zh-TW"/>
              <a:pPr>
                <a:defRPr/>
              </a:pPr>
              <a:t>‹#›</a:t>
            </a:fld>
            <a:endParaRPr lang="en-US" altLang="zh-TW"/>
          </a:p>
        </p:txBody>
      </p:sp>
    </p:spTree>
    <p:extLst>
      <p:ext uri="{BB962C8B-B14F-4D97-AF65-F5344CB8AC3E}">
        <p14:creationId xmlns:p14="http://schemas.microsoft.com/office/powerpoint/2010/main" val="388182601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494FF53-CA59-43FB-A94F-51A5DC310E47}" type="slidenum">
              <a:rPr lang="en-US" altLang="zh-TW"/>
              <a:pPr>
                <a:defRPr/>
              </a:pPr>
              <a:t>‹#›</a:t>
            </a:fld>
            <a:endParaRPr lang="en-US" altLang="zh-TW"/>
          </a:p>
        </p:txBody>
      </p:sp>
    </p:spTree>
    <p:extLst>
      <p:ext uri="{BB962C8B-B14F-4D97-AF65-F5344CB8AC3E}">
        <p14:creationId xmlns:p14="http://schemas.microsoft.com/office/powerpoint/2010/main" val="318852794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F3B96487-E596-4DB7-8B96-131FCA1066C3}" type="slidenum">
              <a:rPr lang="en-US" altLang="zh-TW"/>
              <a:pPr>
                <a:defRPr/>
              </a:pPr>
              <a:t>‹#›</a:t>
            </a:fld>
            <a:endParaRPr lang="en-US" altLang="zh-TW"/>
          </a:p>
        </p:txBody>
      </p:sp>
    </p:spTree>
    <p:extLst>
      <p:ext uri="{BB962C8B-B14F-4D97-AF65-F5344CB8AC3E}">
        <p14:creationId xmlns:p14="http://schemas.microsoft.com/office/powerpoint/2010/main" val="134178112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623888" y="1709738"/>
            <a:ext cx="7886700" cy="2852737"/>
          </a:xfrm>
        </p:spPr>
        <p:txBody>
          <a:bodyPr anchor="b"/>
          <a:lstStyle>
            <a:lvl1pPr>
              <a:defRPr sz="6000"/>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TW" altLang="en-US" smtClean="0"/>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9B2DBA0-64AE-4A1A-ADCF-DD44AF4AC34D}" type="slidenum">
              <a:rPr lang="en-US" altLang="zh-TW"/>
              <a:pPr>
                <a:defRPr/>
              </a:pPr>
              <a:t>‹#›</a:t>
            </a:fld>
            <a:endParaRPr lang="en-US" altLang="zh-TW"/>
          </a:p>
        </p:txBody>
      </p:sp>
    </p:spTree>
    <p:extLst>
      <p:ext uri="{BB962C8B-B14F-4D97-AF65-F5344CB8AC3E}">
        <p14:creationId xmlns:p14="http://schemas.microsoft.com/office/powerpoint/2010/main" val="274037095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6DCEE963-BC61-499E-B14A-2DFFCA1FB50F}" type="slidenum">
              <a:rPr lang="en-US" altLang="zh-TW"/>
              <a:pPr>
                <a:defRPr/>
              </a:pPr>
              <a:t>‹#›</a:t>
            </a:fld>
            <a:endParaRPr lang="en-US" altLang="zh-TW"/>
          </a:p>
        </p:txBody>
      </p:sp>
    </p:spTree>
    <p:extLst>
      <p:ext uri="{BB962C8B-B14F-4D97-AF65-F5344CB8AC3E}">
        <p14:creationId xmlns:p14="http://schemas.microsoft.com/office/powerpoint/2010/main" val="193446595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630238" y="365125"/>
            <a:ext cx="7886700" cy="1325563"/>
          </a:xfrm>
        </p:spPr>
        <p:txBody>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630238" y="2505075"/>
            <a:ext cx="3868737"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29150" y="2505075"/>
            <a:ext cx="3887788" cy="3684588"/>
          </a:xfrm>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3BFAD4BC-834B-46DB-8738-18895D14DB46}" type="slidenum">
              <a:rPr lang="en-US" altLang="zh-TW"/>
              <a:pPr>
                <a:defRPr/>
              </a:pPr>
              <a:t>‹#›</a:t>
            </a:fld>
            <a:endParaRPr lang="en-US" altLang="zh-TW"/>
          </a:p>
        </p:txBody>
      </p:sp>
    </p:spTree>
    <p:extLst>
      <p:ext uri="{BB962C8B-B14F-4D97-AF65-F5344CB8AC3E}">
        <p14:creationId xmlns:p14="http://schemas.microsoft.com/office/powerpoint/2010/main" val="224714377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3CBD8BD5-9913-4902-9392-2A0BEE346E57}" type="slidenum">
              <a:rPr lang="en-US" altLang="zh-TW"/>
              <a:pPr>
                <a:defRPr/>
              </a:pPr>
              <a:t>‹#›</a:t>
            </a:fld>
            <a:endParaRPr lang="en-US" altLang="zh-TW"/>
          </a:p>
        </p:txBody>
      </p:sp>
    </p:spTree>
    <p:extLst>
      <p:ext uri="{BB962C8B-B14F-4D97-AF65-F5344CB8AC3E}">
        <p14:creationId xmlns:p14="http://schemas.microsoft.com/office/powerpoint/2010/main" val="2227892022"/>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0D203135-89F5-49CD-8970-2C39A1727600}" type="slidenum">
              <a:rPr lang="en-US" altLang="zh-TW"/>
              <a:pPr>
                <a:defRPr/>
              </a:pPr>
              <a:t>‹#›</a:t>
            </a:fld>
            <a:endParaRPr lang="en-US" altLang="zh-TW"/>
          </a:p>
        </p:txBody>
      </p:sp>
    </p:spTree>
    <p:extLst>
      <p:ext uri="{BB962C8B-B14F-4D97-AF65-F5344CB8AC3E}">
        <p14:creationId xmlns:p14="http://schemas.microsoft.com/office/powerpoint/2010/main" val="168930098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95A101BC-04F6-4EF9-9136-6C6D4E0A5DBF}" type="slidenum">
              <a:rPr lang="en-US" altLang="zh-TW"/>
              <a:pPr>
                <a:defRPr/>
              </a:pPr>
              <a:t>‹#›</a:t>
            </a:fld>
            <a:endParaRPr lang="en-US" altLang="zh-TW"/>
          </a:p>
        </p:txBody>
      </p:sp>
    </p:spTree>
    <p:extLst>
      <p:ext uri="{BB962C8B-B14F-4D97-AF65-F5344CB8AC3E}">
        <p14:creationId xmlns:p14="http://schemas.microsoft.com/office/powerpoint/2010/main" val="420145178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630238" y="457200"/>
            <a:ext cx="2949575" cy="1600200"/>
          </a:xfrm>
        </p:spPr>
        <p:txBody>
          <a:bodyPr anchor="b"/>
          <a:lstStyle>
            <a:lvl1pPr>
              <a:defRPr sz="3200"/>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smtClean="0"/>
          </a:p>
        </p:txBody>
      </p:sp>
      <p:sp>
        <p:nvSpPr>
          <p:cNvPr id="4" name="文字版面配置區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smtClean="0"/>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2A665538-75A2-4F8C-9BDA-A4932CC0082A}" type="slidenum">
              <a:rPr lang="en-US" altLang="zh-TW"/>
              <a:pPr>
                <a:defRPr/>
              </a:pPr>
              <a:t>‹#›</a:t>
            </a:fld>
            <a:endParaRPr lang="en-US" altLang="zh-TW"/>
          </a:p>
        </p:txBody>
      </p:sp>
    </p:spTree>
    <p:extLst>
      <p:ext uri="{BB962C8B-B14F-4D97-AF65-F5344CB8AC3E}">
        <p14:creationId xmlns:p14="http://schemas.microsoft.com/office/powerpoint/2010/main" val="394373503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EBFA"/>
            </a:gs>
            <a:gs pos="30000">
              <a:srgbClr val="C4D6EB"/>
            </a:gs>
            <a:gs pos="60001">
              <a:srgbClr val="85C2FF"/>
            </a:gs>
            <a:gs pos="100000">
              <a:srgbClr val="5E9EF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TW" altLang="en-US" smtClean="0"/>
              <a:t>按一下以編輯母片</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zh-TW"/>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zh-TW"/>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3B259C26-9240-4755-A460-0B82922C7D92}" type="slidenum">
              <a:rPr lang="en-US" altLang="zh-TW"/>
              <a:pPr>
                <a:defRPr/>
              </a:pPr>
              <a:t>‹#›</a:t>
            </a:fld>
            <a:endParaRPr lang="en-US" altLang="zh-TW"/>
          </a:p>
        </p:txBody>
      </p:sp>
      <p:grpSp>
        <p:nvGrpSpPr>
          <p:cNvPr id="1031" name="Group 7"/>
          <p:cNvGrpSpPr>
            <a:grpSpLocks/>
          </p:cNvGrpSpPr>
          <p:nvPr/>
        </p:nvGrpSpPr>
        <p:grpSpPr bwMode="auto">
          <a:xfrm rot="-750104">
            <a:off x="8388350" y="1196975"/>
            <a:ext cx="325438" cy="361950"/>
            <a:chOff x="158" y="3158"/>
            <a:chExt cx="409" cy="454"/>
          </a:xfrm>
        </p:grpSpPr>
        <p:sp>
          <p:nvSpPr>
            <p:cNvPr id="1097" name="AutoShape 8"/>
            <p:cNvSpPr>
              <a:spLocks noChangeArrowheads="1"/>
            </p:cNvSpPr>
            <p:nvPr userDrawn="1"/>
          </p:nvSpPr>
          <p:spPr bwMode="auto">
            <a:xfrm>
              <a:off x="260" y="3460"/>
              <a:ext cx="205" cy="114"/>
            </a:xfrm>
            <a:custGeom>
              <a:avLst/>
              <a:gdLst>
                <a:gd name="T0" fmla="*/ 2 w 21600"/>
                <a:gd name="T1" fmla="*/ 0 h 21600"/>
                <a:gd name="T2" fmla="*/ 1 w 21600"/>
                <a:gd name="T3" fmla="*/ 1 h 21600"/>
                <a:gd name="T4" fmla="*/ 0 w 21600"/>
                <a:gd name="T5" fmla="*/ 0 h 21600"/>
                <a:gd name="T6" fmla="*/ 1 w 21600"/>
                <a:gd name="T7" fmla="*/ 0 h 21600"/>
                <a:gd name="T8" fmla="*/ 0 60000 65536"/>
                <a:gd name="T9" fmla="*/ 0 60000 65536"/>
                <a:gd name="T10" fmla="*/ 0 60000 65536"/>
                <a:gd name="T11" fmla="*/ 0 60000 65536"/>
                <a:gd name="T12" fmla="*/ 4531 w 21600"/>
                <a:gd name="T13" fmla="*/ 4547 h 21600"/>
                <a:gd name="T14" fmla="*/ 17069 w 21600"/>
                <a:gd name="T15" fmla="*/ 170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98" name="Oval 9"/>
            <p:cNvSpPr>
              <a:spLocks noChangeArrowheads="1"/>
            </p:cNvSpPr>
            <p:nvPr userDrawn="1"/>
          </p:nvSpPr>
          <p:spPr bwMode="auto">
            <a:xfrm>
              <a:off x="225" y="3156"/>
              <a:ext cx="273" cy="341"/>
            </a:xfrm>
            <a:prstGeom prst="ellipse">
              <a:avLst/>
            </a:prstGeom>
            <a:solidFill>
              <a:srgbClr val="99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nvGrpSpPr>
            <p:cNvPr id="1099" name="Group 10"/>
            <p:cNvGrpSpPr>
              <a:grpSpLocks/>
            </p:cNvGrpSpPr>
            <p:nvPr userDrawn="1"/>
          </p:nvGrpSpPr>
          <p:grpSpPr bwMode="auto">
            <a:xfrm>
              <a:off x="158" y="3158"/>
              <a:ext cx="409" cy="341"/>
              <a:chOff x="1156" y="436"/>
              <a:chExt cx="545" cy="409"/>
            </a:xfrm>
          </p:grpSpPr>
          <p:sp>
            <p:nvSpPr>
              <p:cNvPr id="1104" name="AutoShape 11"/>
              <p:cNvSpPr>
                <a:spLocks noChangeArrowheads="1"/>
              </p:cNvSpPr>
              <p:nvPr userDrawn="1"/>
            </p:nvSpPr>
            <p:spPr bwMode="auto">
              <a:xfrm>
                <a:off x="1154" y="434"/>
                <a:ext cx="271" cy="408"/>
              </a:xfrm>
              <a:prstGeom prst="moon">
                <a:avLst>
                  <a:gd name="adj" fmla="val 41194"/>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1105" name="AutoShape 12"/>
              <p:cNvSpPr>
                <a:spLocks noChangeArrowheads="1"/>
              </p:cNvSpPr>
              <p:nvPr userDrawn="1"/>
            </p:nvSpPr>
            <p:spPr bwMode="auto">
              <a:xfrm flipH="1">
                <a:off x="1427" y="432"/>
                <a:ext cx="271" cy="408"/>
              </a:xfrm>
              <a:prstGeom prst="moon">
                <a:avLst>
                  <a:gd name="adj" fmla="val 38676"/>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1100" name="Group 13"/>
            <p:cNvGrpSpPr>
              <a:grpSpLocks/>
            </p:cNvGrpSpPr>
            <p:nvPr userDrawn="1"/>
          </p:nvGrpSpPr>
          <p:grpSpPr bwMode="auto">
            <a:xfrm>
              <a:off x="295" y="3158"/>
              <a:ext cx="135" cy="340"/>
              <a:chOff x="1156" y="436"/>
              <a:chExt cx="545" cy="409"/>
            </a:xfrm>
          </p:grpSpPr>
          <p:sp>
            <p:nvSpPr>
              <p:cNvPr id="1102" name="AutoShape 14"/>
              <p:cNvSpPr>
                <a:spLocks noChangeArrowheads="1"/>
              </p:cNvSpPr>
              <p:nvPr userDrawn="1"/>
            </p:nvSpPr>
            <p:spPr bwMode="auto">
              <a:xfrm>
                <a:off x="1151" y="432"/>
                <a:ext cx="266" cy="410"/>
              </a:xfrm>
              <a:prstGeom prst="moon">
                <a:avLst>
                  <a:gd name="adj" fmla="val 41194"/>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1103" name="AutoShape 15"/>
              <p:cNvSpPr>
                <a:spLocks noChangeArrowheads="1"/>
              </p:cNvSpPr>
              <p:nvPr userDrawn="1"/>
            </p:nvSpPr>
            <p:spPr bwMode="auto">
              <a:xfrm flipH="1">
                <a:off x="1423" y="433"/>
                <a:ext cx="266" cy="410"/>
              </a:xfrm>
              <a:prstGeom prst="moon">
                <a:avLst>
                  <a:gd name="adj" fmla="val 38676"/>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sp>
          <p:nvSpPr>
            <p:cNvPr id="1101" name="AutoShape 16"/>
            <p:cNvSpPr>
              <a:spLocks noChangeArrowheads="1"/>
            </p:cNvSpPr>
            <p:nvPr userDrawn="1"/>
          </p:nvSpPr>
          <p:spPr bwMode="auto">
            <a:xfrm rot="5400000">
              <a:off x="324" y="3506"/>
              <a:ext cx="76" cy="134"/>
            </a:xfrm>
            <a:prstGeom prst="flowChartDelay">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1032" name="Group 17"/>
          <p:cNvGrpSpPr>
            <a:grpSpLocks/>
          </p:cNvGrpSpPr>
          <p:nvPr/>
        </p:nvGrpSpPr>
        <p:grpSpPr bwMode="auto">
          <a:xfrm rot="-240497">
            <a:off x="5508625" y="6021388"/>
            <a:ext cx="454025" cy="503237"/>
            <a:chOff x="158" y="3158"/>
            <a:chExt cx="409" cy="454"/>
          </a:xfrm>
        </p:grpSpPr>
        <p:sp>
          <p:nvSpPr>
            <p:cNvPr id="1088" name="AutoShape 18"/>
            <p:cNvSpPr>
              <a:spLocks noChangeArrowheads="1"/>
            </p:cNvSpPr>
            <p:nvPr userDrawn="1"/>
          </p:nvSpPr>
          <p:spPr bwMode="auto">
            <a:xfrm>
              <a:off x="260" y="3460"/>
              <a:ext cx="205" cy="114"/>
            </a:xfrm>
            <a:custGeom>
              <a:avLst/>
              <a:gdLst>
                <a:gd name="T0" fmla="*/ 2 w 21600"/>
                <a:gd name="T1" fmla="*/ 0 h 21600"/>
                <a:gd name="T2" fmla="*/ 1 w 21600"/>
                <a:gd name="T3" fmla="*/ 1 h 21600"/>
                <a:gd name="T4" fmla="*/ 0 w 21600"/>
                <a:gd name="T5" fmla="*/ 0 h 21600"/>
                <a:gd name="T6" fmla="*/ 1 w 21600"/>
                <a:gd name="T7" fmla="*/ 0 h 21600"/>
                <a:gd name="T8" fmla="*/ 0 60000 65536"/>
                <a:gd name="T9" fmla="*/ 0 60000 65536"/>
                <a:gd name="T10" fmla="*/ 0 60000 65536"/>
                <a:gd name="T11" fmla="*/ 0 60000 65536"/>
                <a:gd name="T12" fmla="*/ 4531 w 21600"/>
                <a:gd name="T13" fmla="*/ 4547 h 21600"/>
                <a:gd name="T14" fmla="*/ 17069 w 21600"/>
                <a:gd name="T15" fmla="*/ 170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89" name="Oval 19"/>
            <p:cNvSpPr>
              <a:spLocks noChangeArrowheads="1"/>
            </p:cNvSpPr>
            <p:nvPr userDrawn="1"/>
          </p:nvSpPr>
          <p:spPr bwMode="auto">
            <a:xfrm>
              <a:off x="226" y="3158"/>
              <a:ext cx="272" cy="341"/>
            </a:xfrm>
            <a:prstGeom prst="ellipse">
              <a:avLst/>
            </a:prstGeom>
            <a:solidFill>
              <a:srgbClr val="99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nvGrpSpPr>
            <p:cNvPr id="1090" name="Group 20"/>
            <p:cNvGrpSpPr>
              <a:grpSpLocks/>
            </p:cNvGrpSpPr>
            <p:nvPr userDrawn="1"/>
          </p:nvGrpSpPr>
          <p:grpSpPr bwMode="auto">
            <a:xfrm>
              <a:off x="158" y="3158"/>
              <a:ext cx="409" cy="341"/>
              <a:chOff x="1156" y="436"/>
              <a:chExt cx="545" cy="409"/>
            </a:xfrm>
          </p:grpSpPr>
          <p:sp>
            <p:nvSpPr>
              <p:cNvPr id="1095" name="AutoShape 21"/>
              <p:cNvSpPr>
                <a:spLocks noChangeArrowheads="1"/>
              </p:cNvSpPr>
              <p:nvPr userDrawn="1"/>
            </p:nvSpPr>
            <p:spPr bwMode="auto">
              <a:xfrm>
                <a:off x="1155" y="434"/>
                <a:ext cx="272" cy="409"/>
              </a:xfrm>
              <a:prstGeom prst="moon">
                <a:avLst>
                  <a:gd name="adj" fmla="val 41194"/>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1096" name="AutoShape 22"/>
              <p:cNvSpPr>
                <a:spLocks noChangeArrowheads="1"/>
              </p:cNvSpPr>
              <p:nvPr userDrawn="1"/>
            </p:nvSpPr>
            <p:spPr bwMode="auto">
              <a:xfrm flipH="1">
                <a:off x="1427" y="434"/>
                <a:ext cx="272" cy="409"/>
              </a:xfrm>
              <a:prstGeom prst="moon">
                <a:avLst>
                  <a:gd name="adj" fmla="val 38676"/>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1091" name="Group 23"/>
            <p:cNvGrpSpPr>
              <a:grpSpLocks/>
            </p:cNvGrpSpPr>
            <p:nvPr userDrawn="1"/>
          </p:nvGrpSpPr>
          <p:grpSpPr bwMode="auto">
            <a:xfrm>
              <a:off x="295" y="3158"/>
              <a:ext cx="135" cy="340"/>
              <a:chOff x="1156" y="436"/>
              <a:chExt cx="545" cy="409"/>
            </a:xfrm>
          </p:grpSpPr>
          <p:sp>
            <p:nvSpPr>
              <p:cNvPr id="1093" name="AutoShape 24"/>
              <p:cNvSpPr>
                <a:spLocks noChangeArrowheads="1"/>
              </p:cNvSpPr>
              <p:nvPr userDrawn="1"/>
            </p:nvSpPr>
            <p:spPr bwMode="auto">
              <a:xfrm>
                <a:off x="1156" y="435"/>
                <a:ext cx="271" cy="408"/>
              </a:xfrm>
              <a:prstGeom prst="moon">
                <a:avLst>
                  <a:gd name="adj" fmla="val 41194"/>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1094" name="AutoShape 25"/>
              <p:cNvSpPr>
                <a:spLocks noChangeArrowheads="1"/>
              </p:cNvSpPr>
              <p:nvPr userDrawn="1"/>
            </p:nvSpPr>
            <p:spPr bwMode="auto">
              <a:xfrm flipH="1">
                <a:off x="1422" y="435"/>
                <a:ext cx="271" cy="408"/>
              </a:xfrm>
              <a:prstGeom prst="moon">
                <a:avLst>
                  <a:gd name="adj" fmla="val 38676"/>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sp>
          <p:nvSpPr>
            <p:cNvPr id="1092" name="AutoShape 26"/>
            <p:cNvSpPr>
              <a:spLocks noChangeArrowheads="1"/>
            </p:cNvSpPr>
            <p:nvPr userDrawn="1"/>
          </p:nvSpPr>
          <p:spPr bwMode="auto">
            <a:xfrm rot="5400000">
              <a:off x="324" y="3506"/>
              <a:ext cx="76" cy="134"/>
            </a:xfrm>
            <a:prstGeom prst="flowChartDelay">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1033" name="Group 27"/>
          <p:cNvGrpSpPr>
            <a:grpSpLocks/>
          </p:cNvGrpSpPr>
          <p:nvPr/>
        </p:nvGrpSpPr>
        <p:grpSpPr bwMode="auto">
          <a:xfrm>
            <a:off x="539750" y="5949950"/>
            <a:ext cx="519113" cy="576263"/>
            <a:chOff x="1655" y="3657"/>
            <a:chExt cx="327" cy="363"/>
          </a:xfrm>
        </p:grpSpPr>
        <p:sp>
          <p:nvSpPr>
            <p:cNvPr id="1079" name="AutoShape 28"/>
            <p:cNvSpPr>
              <a:spLocks noChangeArrowheads="1"/>
            </p:cNvSpPr>
            <p:nvPr userDrawn="1"/>
          </p:nvSpPr>
          <p:spPr bwMode="auto">
            <a:xfrm>
              <a:off x="1737" y="3898"/>
              <a:ext cx="163" cy="92"/>
            </a:xfrm>
            <a:custGeom>
              <a:avLst/>
              <a:gdLst>
                <a:gd name="T0" fmla="*/ 1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4506 w 21600"/>
                <a:gd name="T13" fmla="*/ 4461 h 21600"/>
                <a:gd name="T14" fmla="*/ 17094 w 21600"/>
                <a:gd name="T15" fmla="*/ 1713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80" name="Oval 29"/>
            <p:cNvSpPr>
              <a:spLocks noChangeArrowheads="1"/>
            </p:cNvSpPr>
            <p:nvPr userDrawn="1"/>
          </p:nvSpPr>
          <p:spPr bwMode="auto">
            <a:xfrm>
              <a:off x="1709" y="3657"/>
              <a:ext cx="219" cy="273"/>
            </a:xfrm>
            <a:prstGeom prst="ellipse">
              <a:avLst/>
            </a:prstGeom>
            <a:solidFill>
              <a:srgbClr val="0000FF">
                <a:alpha val="5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nvGrpSpPr>
            <p:cNvPr id="1081" name="Group 30"/>
            <p:cNvGrpSpPr>
              <a:grpSpLocks/>
            </p:cNvGrpSpPr>
            <p:nvPr userDrawn="1"/>
          </p:nvGrpSpPr>
          <p:grpSpPr bwMode="auto">
            <a:xfrm>
              <a:off x="1655" y="3657"/>
              <a:ext cx="327" cy="273"/>
              <a:chOff x="1156" y="436"/>
              <a:chExt cx="545" cy="409"/>
            </a:xfrm>
          </p:grpSpPr>
          <p:sp>
            <p:nvSpPr>
              <p:cNvPr id="1086" name="AutoShape 31"/>
              <p:cNvSpPr>
                <a:spLocks noChangeArrowheads="1"/>
              </p:cNvSpPr>
              <p:nvPr userDrawn="1"/>
            </p:nvSpPr>
            <p:spPr bwMode="auto">
              <a:xfrm>
                <a:off x="1156" y="436"/>
                <a:ext cx="272" cy="409"/>
              </a:xfrm>
              <a:prstGeom prst="moon">
                <a:avLst>
                  <a:gd name="adj" fmla="val 41194"/>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1087" name="AutoShape 32"/>
              <p:cNvSpPr>
                <a:spLocks noChangeArrowheads="1"/>
              </p:cNvSpPr>
              <p:nvPr userDrawn="1"/>
            </p:nvSpPr>
            <p:spPr bwMode="auto">
              <a:xfrm flipH="1">
                <a:off x="1429" y="436"/>
                <a:ext cx="272" cy="409"/>
              </a:xfrm>
              <a:prstGeom prst="moon">
                <a:avLst>
                  <a:gd name="adj" fmla="val 38676"/>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1082" name="Group 33"/>
            <p:cNvGrpSpPr>
              <a:grpSpLocks/>
            </p:cNvGrpSpPr>
            <p:nvPr userDrawn="1"/>
          </p:nvGrpSpPr>
          <p:grpSpPr bwMode="auto">
            <a:xfrm>
              <a:off x="1765" y="3657"/>
              <a:ext cx="107" cy="272"/>
              <a:chOff x="1156" y="436"/>
              <a:chExt cx="545" cy="409"/>
            </a:xfrm>
          </p:grpSpPr>
          <p:sp>
            <p:nvSpPr>
              <p:cNvPr id="1084" name="AutoShape 34"/>
              <p:cNvSpPr>
                <a:spLocks noChangeArrowheads="1"/>
              </p:cNvSpPr>
              <p:nvPr userDrawn="1"/>
            </p:nvSpPr>
            <p:spPr bwMode="auto">
              <a:xfrm>
                <a:off x="1156" y="436"/>
                <a:ext cx="270" cy="409"/>
              </a:xfrm>
              <a:prstGeom prst="moon">
                <a:avLst>
                  <a:gd name="adj" fmla="val 41194"/>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1085" name="AutoShape 35"/>
              <p:cNvSpPr>
                <a:spLocks noChangeArrowheads="1"/>
              </p:cNvSpPr>
              <p:nvPr userDrawn="1"/>
            </p:nvSpPr>
            <p:spPr bwMode="auto">
              <a:xfrm flipH="1">
                <a:off x="1431" y="436"/>
                <a:ext cx="270" cy="409"/>
              </a:xfrm>
              <a:prstGeom prst="moon">
                <a:avLst>
                  <a:gd name="adj" fmla="val 38676"/>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sp>
          <p:nvSpPr>
            <p:cNvPr id="1083" name="AutoShape 36"/>
            <p:cNvSpPr>
              <a:spLocks noChangeArrowheads="1"/>
            </p:cNvSpPr>
            <p:nvPr userDrawn="1"/>
          </p:nvSpPr>
          <p:spPr bwMode="auto">
            <a:xfrm rot="5400000">
              <a:off x="1788" y="3936"/>
              <a:ext cx="61" cy="107"/>
            </a:xfrm>
            <a:prstGeom prst="flowChartDelay">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1034" name="Group 37"/>
          <p:cNvGrpSpPr>
            <a:grpSpLocks/>
          </p:cNvGrpSpPr>
          <p:nvPr/>
        </p:nvGrpSpPr>
        <p:grpSpPr bwMode="auto">
          <a:xfrm rot="725685">
            <a:off x="179388" y="5876925"/>
            <a:ext cx="323850" cy="360363"/>
            <a:chOff x="1655" y="3657"/>
            <a:chExt cx="327" cy="363"/>
          </a:xfrm>
        </p:grpSpPr>
        <p:sp>
          <p:nvSpPr>
            <p:cNvPr id="1070" name="AutoShape 38"/>
            <p:cNvSpPr>
              <a:spLocks noChangeArrowheads="1"/>
            </p:cNvSpPr>
            <p:nvPr userDrawn="1"/>
          </p:nvSpPr>
          <p:spPr bwMode="auto">
            <a:xfrm>
              <a:off x="1737" y="3898"/>
              <a:ext cx="163" cy="92"/>
            </a:xfrm>
            <a:custGeom>
              <a:avLst/>
              <a:gdLst>
                <a:gd name="T0" fmla="*/ 1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4506 w 21600"/>
                <a:gd name="T13" fmla="*/ 4461 h 21600"/>
                <a:gd name="T14" fmla="*/ 17094 w 21600"/>
                <a:gd name="T15" fmla="*/ 1713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71" name="Oval 39"/>
            <p:cNvSpPr>
              <a:spLocks noChangeArrowheads="1"/>
            </p:cNvSpPr>
            <p:nvPr userDrawn="1"/>
          </p:nvSpPr>
          <p:spPr bwMode="auto">
            <a:xfrm>
              <a:off x="1708" y="3656"/>
              <a:ext cx="218" cy="273"/>
            </a:xfrm>
            <a:prstGeom prst="ellipse">
              <a:avLst/>
            </a:prstGeom>
            <a:solidFill>
              <a:srgbClr val="0000FF">
                <a:alpha val="59999"/>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nvGrpSpPr>
            <p:cNvPr id="1072" name="Group 40"/>
            <p:cNvGrpSpPr>
              <a:grpSpLocks/>
            </p:cNvGrpSpPr>
            <p:nvPr userDrawn="1"/>
          </p:nvGrpSpPr>
          <p:grpSpPr bwMode="auto">
            <a:xfrm>
              <a:off x="1655" y="3657"/>
              <a:ext cx="327" cy="273"/>
              <a:chOff x="1156" y="436"/>
              <a:chExt cx="545" cy="409"/>
            </a:xfrm>
          </p:grpSpPr>
          <p:sp>
            <p:nvSpPr>
              <p:cNvPr id="1077" name="AutoShape 41"/>
              <p:cNvSpPr>
                <a:spLocks noChangeArrowheads="1"/>
              </p:cNvSpPr>
              <p:nvPr userDrawn="1"/>
            </p:nvSpPr>
            <p:spPr bwMode="auto">
              <a:xfrm>
                <a:off x="1153" y="434"/>
                <a:ext cx="273" cy="410"/>
              </a:xfrm>
              <a:prstGeom prst="moon">
                <a:avLst>
                  <a:gd name="adj" fmla="val 41194"/>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1078" name="AutoShape 42"/>
              <p:cNvSpPr>
                <a:spLocks noChangeArrowheads="1"/>
              </p:cNvSpPr>
              <p:nvPr userDrawn="1"/>
            </p:nvSpPr>
            <p:spPr bwMode="auto">
              <a:xfrm flipH="1">
                <a:off x="1423" y="434"/>
                <a:ext cx="273" cy="410"/>
              </a:xfrm>
              <a:prstGeom prst="moon">
                <a:avLst>
                  <a:gd name="adj" fmla="val 38676"/>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1073" name="Group 43"/>
            <p:cNvGrpSpPr>
              <a:grpSpLocks/>
            </p:cNvGrpSpPr>
            <p:nvPr userDrawn="1"/>
          </p:nvGrpSpPr>
          <p:grpSpPr bwMode="auto">
            <a:xfrm>
              <a:off x="1765" y="3657"/>
              <a:ext cx="107" cy="272"/>
              <a:chOff x="1156" y="436"/>
              <a:chExt cx="545" cy="409"/>
            </a:xfrm>
          </p:grpSpPr>
          <p:sp>
            <p:nvSpPr>
              <p:cNvPr id="1075" name="AutoShape 44"/>
              <p:cNvSpPr>
                <a:spLocks noChangeArrowheads="1"/>
              </p:cNvSpPr>
              <p:nvPr userDrawn="1"/>
            </p:nvSpPr>
            <p:spPr bwMode="auto">
              <a:xfrm>
                <a:off x="1154" y="433"/>
                <a:ext cx="269" cy="409"/>
              </a:xfrm>
              <a:prstGeom prst="moon">
                <a:avLst>
                  <a:gd name="adj" fmla="val 41194"/>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1076" name="AutoShape 45"/>
              <p:cNvSpPr>
                <a:spLocks noChangeArrowheads="1"/>
              </p:cNvSpPr>
              <p:nvPr userDrawn="1"/>
            </p:nvSpPr>
            <p:spPr bwMode="auto">
              <a:xfrm flipH="1">
                <a:off x="1422" y="434"/>
                <a:ext cx="269" cy="409"/>
              </a:xfrm>
              <a:prstGeom prst="moon">
                <a:avLst>
                  <a:gd name="adj" fmla="val 38676"/>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sp>
          <p:nvSpPr>
            <p:cNvPr id="1074" name="AutoShape 46"/>
            <p:cNvSpPr>
              <a:spLocks noChangeArrowheads="1"/>
            </p:cNvSpPr>
            <p:nvPr userDrawn="1"/>
          </p:nvSpPr>
          <p:spPr bwMode="auto">
            <a:xfrm rot="5400000">
              <a:off x="1788" y="3935"/>
              <a:ext cx="61" cy="106"/>
            </a:xfrm>
            <a:prstGeom prst="flowChartDelay">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1035" name="Group 47"/>
          <p:cNvGrpSpPr>
            <a:grpSpLocks/>
          </p:cNvGrpSpPr>
          <p:nvPr/>
        </p:nvGrpSpPr>
        <p:grpSpPr bwMode="auto">
          <a:xfrm rot="-1365059">
            <a:off x="395288" y="1196975"/>
            <a:ext cx="584200" cy="638175"/>
            <a:chOff x="2438" y="710"/>
            <a:chExt cx="368" cy="402"/>
          </a:xfrm>
        </p:grpSpPr>
        <p:sp>
          <p:nvSpPr>
            <p:cNvPr id="1061" name="AutoShape 48"/>
            <p:cNvSpPr>
              <a:spLocks noChangeArrowheads="1"/>
            </p:cNvSpPr>
            <p:nvPr userDrawn="1"/>
          </p:nvSpPr>
          <p:spPr bwMode="auto">
            <a:xfrm rot="846238">
              <a:off x="2489" y="977"/>
              <a:ext cx="184" cy="103"/>
            </a:xfrm>
            <a:custGeom>
              <a:avLst/>
              <a:gdLst>
                <a:gd name="T0" fmla="*/ 1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4461 w 21600"/>
                <a:gd name="T13" fmla="*/ 4404 h 21600"/>
                <a:gd name="T14" fmla="*/ 17139 w 21600"/>
                <a:gd name="T15" fmla="*/ 17196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62" name="Oval 49"/>
            <p:cNvSpPr>
              <a:spLocks noChangeArrowheads="1"/>
            </p:cNvSpPr>
            <p:nvPr userDrawn="1"/>
          </p:nvSpPr>
          <p:spPr bwMode="auto">
            <a:xfrm rot="846238">
              <a:off x="2499" y="709"/>
              <a:ext cx="246" cy="307"/>
            </a:xfrm>
            <a:prstGeom prst="ellipse">
              <a:avLst/>
            </a:prstGeom>
            <a:solidFill>
              <a:srgbClr val="CCFF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nvGrpSpPr>
            <p:cNvPr id="1063" name="Group 50"/>
            <p:cNvGrpSpPr>
              <a:grpSpLocks/>
            </p:cNvGrpSpPr>
            <p:nvPr userDrawn="1"/>
          </p:nvGrpSpPr>
          <p:grpSpPr bwMode="auto">
            <a:xfrm rot="846238">
              <a:off x="2438" y="710"/>
              <a:ext cx="368" cy="307"/>
              <a:chOff x="1156" y="436"/>
              <a:chExt cx="545" cy="409"/>
            </a:xfrm>
          </p:grpSpPr>
          <p:sp>
            <p:nvSpPr>
              <p:cNvPr id="1068" name="AutoShape 51"/>
              <p:cNvSpPr>
                <a:spLocks noChangeArrowheads="1"/>
              </p:cNvSpPr>
              <p:nvPr userDrawn="1"/>
            </p:nvSpPr>
            <p:spPr bwMode="auto">
              <a:xfrm>
                <a:off x="1155" y="434"/>
                <a:ext cx="273" cy="409"/>
              </a:xfrm>
              <a:prstGeom prst="moon">
                <a:avLst>
                  <a:gd name="adj" fmla="val 41194"/>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1069" name="AutoShape 52"/>
              <p:cNvSpPr>
                <a:spLocks noChangeArrowheads="1"/>
              </p:cNvSpPr>
              <p:nvPr userDrawn="1"/>
            </p:nvSpPr>
            <p:spPr bwMode="auto">
              <a:xfrm flipH="1">
                <a:off x="1426" y="435"/>
                <a:ext cx="273" cy="409"/>
              </a:xfrm>
              <a:prstGeom prst="moon">
                <a:avLst>
                  <a:gd name="adj" fmla="val 38676"/>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1064" name="Group 53"/>
            <p:cNvGrpSpPr>
              <a:grpSpLocks/>
            </p:cNvGrpSpPr>
            <p:nvPr userDrawn="1"/>
          </p:nvGrpSpPr>
          <p:grpSpPr bwMode="auto">
            <a:xfrm rot="846238">
              <a:off x="2561" y="710"/>
              <a:ext cx="122" cy="306"/>
              <a:chOff x="1156" y="436"/>
              <a:chExt cx="545" cy="409"/>
            </a:xfrm>
          </p:grpSpPr>
          <p:sp>
            <p:nvSpPr>
              <p:cNvPr id="1066" name="AutoShape 54"/>
              <p:cNvSpPr>
                <a:spLocks noChangeArrowheads="1"/>
              </p:cNvSpPr>
              <p:nvPr userDrawn="1"/>
            </p:nvSpPr>
            <p:spPr bwMode="auto">
              <a:xfrm>
                <a:off x="1153" y="434"/>
                <a:ext cx="272" cy="409"/>
              </a:xfrm>
              <a:prstGeom prst="moon">
                <a:avLst>
                  <a:gd name="adj" fmla="val 41194"/>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1067" name="AutoShape 55"/>
              <p:cNvSpPr>
                <a:spLocks noChangeArrowheads="1"/>
              </p:cNvSpPr>
              <p:nvPr userDrawn="1"/>
            </p:nvSpPr>
            <p:spPr bwMode="auto">
              <a:xfrm flipH="1">
                <a:off x="1424" y="434"/>
                <a:ext cx="272" cy="409"/>
              </a:xfrm>
              <a:prstGeom prst="moon">
                <a:avLst>
                  <a:gd name="adj" fmla="val 38676"/>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sp>
          <p:nvSpPr>
            <p:cNvPr id="1065" name="AutoShape 56"/>
            <p:cNvSpPr>
              <a:spLocks noChangeArrowheads="1"/>
            </p:cNvSpPr>
            <p:nvPr userDrawn="1"/>
          </p:nvSpPr>
          <p:spPr bwMode="auto">
            <a:xfrm rot="6246238">
              <a:off x="2534" y="1016"/>
              <a:ext cx="68" cy="122"/>
            </a:xfrm>
            <a:prstGeom prst="flowChartDelay">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1036" name="Group 57"/>
          <p:cNvGrpSpPr>
            <a:grpSpLocks/>
          </p:cNvGrpSpPr>
          <p:nvPr/>
        </p:nvGrpSpPr>
        <p:grpSpPr bwMode="auto">
          <a:xfrm rot="-617477">
            <a:off x="6011863" y="6237288"/>
            <a:ext cx="395287" cy="431800"/>
            <a:chOff x="2438" y="710"/>
            <a:chExt cx="368" cy="402"/>
          </a:xfrm>
        </p:grpSpPr>
        <p:sp>
          <p:nvSpPr>
            <p:cNvPr id="1052" name="AutoShape 58"/>
            <p:cNvSpPr>
              <a:spLocks noChangeArrowheads="1"/>
            </p:cNvSpPr>
            <p:nvPr userDrawn="1"/>
          </p:nvSpPr>
          <p:spPr bwMode="auto">
            <a:xfrm rot="846238">
              <a:off x="2489" y="977"/>
              <a:ext cx="184" cy="103"/>
            </a:xfrm>
            <a:custGeom>
              <a:avLst/>
              <a:gdLst>
                <a:gd name="T0" fmla="*/ 1 w 21600"/>
                <a:gd name="T1" fmla="*/ 0 h 21600"/>
                <a:gd name="T2" fmla="*/ 1 w 21600"/>
                <a:gd name="T3" fmla="*/ 0 h 21600"/>
                <a:gd name="T4" fmla="*/ 0 w 21600"/>
                <a:gd name="T5" fmla="*/ 0 h 21600"/>
                <a:gd name="T6" fmla="*/ 1 w 21600"/>
                <a:gd name="T7" fmla="*/ 0 h 21600"/>
                <a:gd name="T8" fmla="*/ 0 60000 65536"/>
                <a:gd name="T9" fmla="*/ 0 60000 65536"/>
                <a:gd name="T10" fmla="*/ 0 60000 65536"/>
                <a:gd name="T11" fmla="*/ 0 60000 65536"/>
                <a:gd name="T12" fmla="*/ 4461 w 21600"/>
                <a:gd name="T13" fmla="*/ 4404 h 21600"/>
                <a:gd name="T14" fmla="*/ 17139 w 21600"/>
                <a:gd name="T15" fmla="*/ 17196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53" name="Oval 59"/>
            <p:cNvSpPr>
              <a:spLocks noChangeArrowheads="1"/>
            </p:cNvSpPr>
            <p:nvPr userDrawn="1"/>
          </p:nvSpPr>
          <p:spPr bwMode="auto">
            <a:xfrm rot="846238">
              <a:off x="2498" y="709"/>
              <a:ext cx="247" cy="307"/>
            </a:xfrm>
            <a:prstGeom prst="ellipse">
              <a:avLst/>
            </a:prstGeom>
            <a:solidFill>
              <a:srgbClr val="CCFFCC"/>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nvGrpSpPr>
            <p:cNvPr id="1054" name="Group 60"/>
            <p:cNvGrpSpPr>
              <a:grpSpLocks/>
            </p:cNvGrpSpPr>
            <p:nvPr userDrawn="1"/>
          </p:nvGrpSpPr>
          <p:grpSpPr bwMode="auto">
            <a:xfrm rot="846238">
              <a:off x="2438" y="710"/>
              <a:ext cx="368" cy="307"/>
              <a:chOff x="1156" y="436"/>
              <a:chExt cx="545" cy="409"/>
            </a:xfrm>
          </p:grpSpPr>
          <p:sp>
            <p:nvSpPr>
              <p:cNvPr id="1059" name="AutoShape 61"/>
              <p:cNvSpPr>
                <a:spLocks noChangeArrowheads="1"/>
              </p:cNvSpPr>
              <p:nvPr userDrawn="1"/>
            </p:nvSpPr>
            <p:spPr bwMode="auto">
              <a:xfrm>
                <a:off x="1155" y="433"/>
                <a:ext cx="271" cy="410"/>
              </a:xfrm>
              <a:prstGeom prst="moon">
                <a:avLst>
                  <a:gd name="adj" fmla="val 41194"/>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1060" name="AutoShape 62"/>
              <p:cNvSpPr>
                <a:spLocks noChangeArrowheads="1"/>
              </p:cNvSpPr>
              <p:nvPr userDrawn="1"/>
            </p:nvSpPr>
            <p:spPr bwMode="auto">
              <a:xfrm flipH="1">
                <a:off x="1427" y="435"/>
                <a:ext cx="271" cy="410"/>
              </a:xfrm>
              <a:prstGeom prst="moon">
                <a:avLst>
                  <a:gd name="adj" fmla="val 38676"/>
                </a:avLst>
              </a:prstGeom>
              <a:solidFill>
                <a:srgbClr val="CC99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1055" name="Group 63"/>
            <p:cNvGrpSpPr>
              <a:grpSpLocks/>
            </p:cNvGrpSpPr>
            <p:nvPr userDrawn="1"/>
          </p:nvGrpSpPr>
          <p:grpSpPr bwMode="auto">
            <a:xfrm rot="846238">
              <a:off x="2561" y="710"/>
              <a:ext cx="122" cy="306"/>
              <a:chOff x="1156" y="436"/>
              <a:chExt cx="545" cy="409"/>
            </a:xfrm>
          </p:grpSpPr>
          <p:sp>
            <p:nvSpPr>
              <p:cNvPr id="1057" name="AutoShape 64"/>
              <p:cNvSpPr>
                <a:spLocks noChangeArrowheads="1"/>
              </p:cNvSpPr>
              <p:nvPr userDrawn="1"/>
            </p:nvSpPr>
            <p:spPr bwMode="auto">
              <a:xfrm>
                <a:off x="1152" y="434"/>
                <a:ext cx="271" cy="409"/>
              </a:xfrm>
              <a:prstGeom prst="moon">
                <a:avLst>
                  <a:gd name="adj" fmla="val 41194"/>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1058" name="AutoShape 65"/>
              <p:cNvSpPr>
                <a:spLocks noChangeArrowheads="1"/>
              </p:cNvSpPr>
              <p:nvPr userDrawn="1"/>
            </p:nvSpPr>
            <p:spPr bwMode="auto">
              <a:xfrm flipH="1">
                <a:off x="1424" y="434"/>
                <a:ext cx="271" cy="409"/>
              </a:xfrm>
              <a:prstGeom prst="moon">
                <a:avLst>
                  <a:gd name="adj" fmla="val 38676"/>
                </a:avLst>
              </a:prstGeom>
              <a:solidFill>
                <a:srgbClr val="96969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sp>
          <p:nvSpPr>
            <p:cNvPr id="1056" name="AutoShape 66"/>
            <p:cNvSpPr>
              <a:spLocks noChangeArrowheads="1"/>
            </p:cNvSpPr>
            <p:nvPr userDrawn="1"/>
          </p:nvSpPr>
          <p:spPr bwMode="auto">
            <a:xfrm rot="6246238">
              <a:off x="2533" y="1016"/>
              <a:ext cx="68" cy="121"/>
            </a:xfrm>
            <a:prstGeom prst="flowChartDelay">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1037" name="Group 67"/>
          <p:cNvGrpSpPr>
            <a:grpSpLocks/>
          </p:cNvGrpSpPr>
          <p:nvPr/>
        </p:nvGrpSpPr>
        <p:grpSpPr bwMode="auto">
          <a:xfrm rot="226018">
            <a:off x="8243888" y="1557338"/>
            <a:ext cx="288925" cy="352425"/>
            <a:chOff x="158" y="3158"/>
            <a:chExt cx="409" cy="454"/>
          </a:xfrm>
        </p:grpSpPr>
        <p:sp>
          <p:nvSpPr>
            <p:cNvPr id="1043" name="AutoShape 68"/>
            <p:cNvSpPr>
              <a:spLocks noChangeArrowheads="1"/>
            </p:cNvSpPr>
            <p:nvPr userDrawn="1"/>
          </p:nvSpPr>
          <p:spPr bwMode="auto">
            <a:xfrm>
              <a:off x="260" y="3460"/>
              <a:ext cx="205" cy="114"/>
            </a:xfrm>
            <a:custGeom>
              <a:avLst/>
              <a:gdLst>
                <a:gd name="T0" fmla="*/ 2 w 21600"/>
                <a:gd name="T1" fmla="*/ 0 h 21600"/>
                <a:gd name="T2" fmla="*/ 1 w 21600"/>
                <a:gd name="T3" fmla="*/ 1 h 21600"/>
                <a:gd name="T4" fmla="*/ 0 w 21600"/>
                <a:gd name="T5" fmla="*/ 0 h 21600"/>
                <a:gd name="T6" fmla="*/ 1 w 21600"/>
                <a:gd name="T7" fmla="*/ 0 h 21600"/>
                <a:gd name="T8" fmla="*/ 0 60000 65536"/>
                <a:gd name="T9" fmla="*/ 0 60000 65536"/>
                <a:gd name="T10" fmla="*/ 0 60000 65536"/>
                <a:gd name="T11" fmla="*/ 0 60000 65536"/>
                <a:gd name="T12" fmla="*/ 4531 w 21600"/>
                <a:gd name="T13" fmla="*/ 4547 h 21600"/>
                <a:gd name="T14" fmla="*/ 17069 w 21600"/>
                <a:gd name="T15" fmla="*/ 17053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1044" name="Oval 69"/>
            <p:cNvSpPr>
              <a:spLocks noChangeArrowheads="1"/>
            </p:cNvSpPr>
            <p:nvPr userDrawn="1"/>
          </p:nvSpPr>
          <p:spPr bwMode="auto">
            <a:xfrm>
              <a:off x="224" y="3158"/>
              <a:ext cx="274" cy="342"/>
            </a:xfrm>
            <a:prstGeom prst="ellipse">
              <a:avLst/>
            </a:prstGeom>
            <a:solidFill>
              <a:srgbClr val="99CC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nvGrpSpPr>
            <p:cNvPr id="1045" name="Group 70"/>
            <p:cNvGrpSpPr>
              <a:grpSpLocks/>
            </p:cNvGrpSpPr>
            <p:nvPr userDrawn="1"/>
          </p:nvGrpSpPr>
          <p:grpSpPr bwMode="auto">
            <a:xfrm>
              <a:off x="158" y="3158"/>
              <a:ext cx="409" cy="341"/>
              <a:chOff x="1156" y="436"/>
              <a:chExt cx="545" cy="409"/>
            </a:xfrm>
          </p:grpSpPr>
          <p:sp>
            <p:nvSpPr>
              <p:cNvPr id="1050" name="AutoShape 71"/>
              <p:cNvSpPr>
                <a:spLocks noChangeArrowheads="1"/>
              </p:cNvSpPr>
              <p:nvPr userDrawn="1"/>
            </p:nvSpPr>
            <p:spPr bwMode="auto">
              <a:xfrm>
                <a:off x="1153" y="436"/>
                <a:ext cx="273" cy="410"/>
              </a:xfrm>
              <a:prstGeom prst="moon">
                <a:avLst>
                  <a:gd name="adj" fmla="val 41194"/>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1051" name="AutoShape 72"/>
              <p:cNvSpPr>
                <a:spLocks noChangeArrowheads="1"/>
              </p:cNvSpPr>
              <p:nvPr userDrawn="1"/>
            </p:nvSpPr>
            <p:spPr bwMode="auto">
              <a:xfrm flipH="1">
                <a:off x="1423" y="436"/>
                <a:ext cx="273" cy="410"/>
              </a:xfrm>
              <a:prstGeom prst="moon">
                <a:avLst>
                  <a:gd name="adj" fmla="val 38676"/>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grpSp>
          <p:nvGrpSpPr>
            <p:cNvPr id="1046" name="Group 73"/>
            <p:cNvGrpSpPr>
              <a:grpSpLocks/>
            </p:cNvGrpSpPr>
            <p:nvPr userDrawn="1"/>
          </p:nvGrpSpPr>
          <p:grpSpPr bwMode="auto">
            <a:xfrm>
              <a:off x="295" y="3158"/>
              <a:ext cx="135" cy="340"/>
              <a:chOff x="1156" y="436"/>
              <a:chExt cx="545" cy="409"/>
            </a:xfrm>
          </p:grpSpPr>
          <p:sp>
            <p:nvSpPr>
              <p:cNvPr id="1048" name="AutoShape 74"/>
              <p:cNvSpPr>
                <a:spLocks noChangeArrowheads="1"/>
              </p:cNvSpPr>
              <p:nvPr userDrawn="1"/>
            </p:nvSpPr>
            <p:spPr bwMode="auto">
              <a:xfrm>
                <a:off x="1148" y="436"/>
                <a:ext cx="272" cy="408"/>
              </a:xfrm>
              <a:prstGeom prst="moon">
                <a:avLst>
                  <a:gd name="adj" fmla="val 41194"/>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sp>
            <p:nvSpPr>
              <p:cNvPr id="1049" name="AutoShape 75"/>
              <p:cNvSpPr>
                <a:spLocks noChangeArrowheads="1"/>
              </p:cNvSpPr>
              <p:nvPr userDrawn="1"/>
            </p:nvSpPr>
            <p:spPr bwMode="auto">
              <a:xfrm flipH="1">
                <a:off x="1412" y="434"/>
                <a:ext cx="272" cy="408"/>
              </a:xfrm>
              <a:prstGeom prst="moon">
                <a:avLst>
                  <a:gd name="adj" fmla="val 38676"/>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sp>
          <p:nvSpPr>
            <p:cNvPr id="1047" name="AutoShape 76"/>
            <p:cNvSpPr>
              <a:spLocks noChangeArrowheads="1"/>
            </p:cNvSpPr>
            <p:nvPr userDrawn="1"/>
          </p:nvSpPr>
          <p:spPr bwMode="auto">
            <a:xfrm rot="5400000">
              <a:off x="322" y="3505"/>
              <a:ext cx="76" cy="135"/>
            </a:xfrm>
            <a:prstGeom prst="flowChartDelay">
              <a:avLst/>
            </a:prstGeom>
            <a:solidFill>
              <a:srgbClr val="8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eaLnBrk="1" hangingPunct="1">
                <a:defRPr/>
              </a:pPr>
              <a:endParaRPr lang="zh-TW" altLang="en-US" smtClean="0"/>
            </a:p>
          </p:txBody>
        </p:sp>
      </p:grpSp>
      <p:sp>
        <p:nvSpPr>
          <p:cNvPr id="1038" name="Cloud"/>
          <p:cNvSpPr>
            <a:spLocks noChangeAspect="1" noEditPoints="1" noChangeArrowheads="1"/>
          </p:cNvSpPr>
          <p:nvPr/>
        </p:nvSpPr>
        <p:spPr bwMode="auto">
          <a:xfrm>
            <a:off x="250825" y="5589588"/>
            <a:ext cx="1800225" cy="476250"/>
          </a:xfrm>
          <a:custGeom>
            <a:avLst/>
            <a:gdLst>
              <a:gd name="T0" fmla="*/ 465392 w 21600"/>
              <a:gd name="T1" fmla="*/ 5250326 h 21600"/>
              <a:gd name="T2" fmla="*/ 75018793 w 21600"/>
              <a:gd name="T3" fmla="*/ 10489472 h 21600"/>
              <a:gd name="T4" fmla="*/ 149912487 w 21600"/>
              <a:gd name="T5" fmla="*/ 5250326 h 21600"/>
              <a:gd name="T6" fmla="*/ 75018793 w 21600"/>
              <a:gd name="T7" fmla="*/ 600384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alpha val="30196"/>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a:lstStyle/>
          <a:p>
            <a:endParaRPr lang="zh-TW" altLang="en-US"/>
          </a:p>
        </p:txBody>
      </p:sp>
      <p:sp>
        <p:nvSpPr>
          <p:cNvPr id="1039" name="Cloud"/>
          <p:cNvSpPr>
            <a:spLocks noChangeAspect="1" noEditPoints="1" noChangeArrowheads="1"/>
          </p:cNvSpPr>
          <p:nvPr/>
        </p:nvSpPr>
        <p:spPr bwMode="auto">
          <a:xfrm>
            <a:off x="8316913" y="3716338"/>
            <a:ext cx="649287" cy="220662"/>
          </a:xfrm>
          <a:custGeom>
            <a:avLst/>
            <a:gdLst>
              <a:gd name="T0" fmla="*/ 60540 w 21600"/>
              <a:gd name="T1" fmla="*/ 1127123 h 21600"/>
              <a:gd name="T2" fmla="*/ 9758663 w 21600"/>
              <a:gd name="T3" fmla="*/ 2251845 h 21600"/>
              <a:gd name="T4" fmla="*/ 19501034 w 21600"/>
              <a:gd name="T5" fmla="*/ 1127123 h 21600"/>
              <a:gd name="T6" fmla="*/ 9758663 w 21600"/>
              <a:gd name="T7" fmla="*/ 128893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alpha val="30196"/>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a:lstStyle/>
          <a:p>
            <a:endParaRPr lang="zh-TW" altLang="en-US"/>
          </a:p>
        </p:txBody>
      </p:sp>
      <p:sp>
        <p:nvSpPr>
          <p:cNvPr id="1040" name="Cloud"/>
          <p:cNvSpPr>
            <a:spLocks noChangeAspect="1" noEditPoints="1" noChangeArrowheads="1"/>
          </p:cNvSpPr>
          <p:nvPr/>
        </p:nvSpPr>
        <p:spPr bwMode="auto">
          <a:xfrm>
            <a:off x="539750" y="1484313"/>
            <a:ext cx="2665413" cy="560387"/>
          </a:xfrm>
          <a:custGeom>
            <a:avLst/>
            <a:gdLst>
              <a:gd name="T0" fmla="*/ 1020261 w 21600"/>
              <a:gd name="T1" fmla="*/ 7269309 h 21600"/>
              <a:gd name="T2" fmla="*/ 164454378 w 21600"/>
              <a:gd name="T3" fmla="*/ 14523104 h 21600"/>
              <a:gd name="T4" fmla="*/ 328634564 w 21600"/>
              <a:gd name="T5" fmla="*/ 7269309 h 21600"/>
              <a:gd name="T6" fmla="*/ 164454378 w 21600"/>
              <a:gd name="T7" fmla="*/ 83126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alpha val="30196"/>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a:lstStyle/>
          <a:p>
            <a:endParaRPr lang="zh-TW" altLang="en-US"/>
          </a:p>
        </p:txBody>
      </p:sp>
      <p:sp>
        <p:nvSpPr>
          <p:cNvPr id="1041" name="Cloud"/>
          <p:cNvSpPr>
            <a:spLocks noChangeAspect="1" noEditPoints="1" noChangeArrowheads="1"/>
          </p:cNvSpPr>
          <p:nvPr/>
        </p:nvSpPr>
        <p:spPr bwMode="auto">
          <a:xfrm>
            <a:off x="3348038" y="1557338"/>
            <a:ext cx="647700" cy="171450"/>
          </a:xfrm>
          <a:custGeom>
            <a:avLst/>
            <a:gdLst>
              <a:gd name="T0" fmla="*/ 60242 w 21600"/>
              <a:gd name="T1" fmla="*/ 680442 h 21600"/>
              <a:gd name="T2" fmla="*/ 9711002 w 21600"/>
              <a:gd name="T3" fmla="*/ 1359432 h 21600"/>
              <a:gd name="T4" fmla="*/ 19405812 w 21600"/>
              <a:gd name="T5" fmla="*/ 680442 h 21600"/>
              <a:gd name="T6" fmla="*/ 9711002 w 21600"/>
              <a:gd name="T7" fmla="*/ 77811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alpha val="30196"/>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a:lstStyle/>
          <a:p>
            <a:endParaRPr lang="zh-TW" altLang="en-US"/>
          </a:p>
        </p:txBody>
      </p:sp>
      <p:sp>
        <p:nvSpPr>
          <p:cNvPr id="1042" name="Cloud"/>
          <p:cNvSpPr>
            <a:spLocks noChangeAspect="1" noEditPoints="1" noChangeArrowheads="1"/>
          </p:cNvSpPr>
          <p:nvPr/>
        </p:nvSpPr>
        <p:spPr bwMode="auto">
          <a:xfrm>
            <a:off x="7596188" y="3860800"/>
            <a:ext cx="1079500" cy="285750"/>
          </a:xfrm>
          <a:custGeom>
            <a:avLst/>
            <a:gdLst>
              <a:gd name="T0" fmla="*/ 167323 w 21600"/>
              <a:gd name="T1" fmla="*/ 1890117 h 21600"/>
              <a:gd name="T2" fmla="*/ 26975006 w 21600"/>
              <a:gd name="T3" fmla="*/ 3776213 h 21600"/>
              <a:gd name="T4" fmla="*/ 53905032 w 21600"/>
              <a:gd name="T5" fmla="*/ 1890117 h 21600"/>
              <a:gd name="T6" fmla="*/ 26975006 w 21600"/>
              <a:gd name="T7" fmla="*/ 216138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bg1">
              <a:alpha val="30196"/>
            </a:schemeClr>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17961" dir="2700000" algn="ctr" rotWithShape="0">
                    <a:srgbClr val="999999"/>
                  </a:outerShdw>
                </a:effectLst>
              </a14:hiddenEffects>
            </a:ext>
          </a:extLst>
        </p:spPr>
        <p:txBody>
          <a:bodyPr/>
          <a:lstStyle/>
          <a:p>
            <a:endParaRPr lang="zh-TW" altLang="en-US"/>
          </a:p>
        </p:txBody>
      </p:sp>
    </p:spTree>
  </p:cSld>
  <p:clrMap bg1="lt1" tx1="dk1" bg2="lt2" tx2="dk2" accent1="accent1" accent2="accent2" accent3="accent3" accent4="accent4" accent5="accent5" accent6="accent6" hlink="hlink" folHlink="folHlink"/>
  <p:sldLayoutIdLst>
    <p:sldLayoutId id="2147483683"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p:timing>
    <p:tnLst>
      <p:par>
        <p:cTn id="1" dur="indefinite" restart="never" nodeType="tmRoot"/>
      </p:par>
    </p:tnLst>
  </p:timing>
  <p:txStyles>
    <p:titleStyle>
      <a:lvl1pPr algn="ctr" rtl="0" eaLnBrk="0" fontAlgn="base" hangingPunct="0">
        <a:spcBef>
          <a:spcPct val="0"/>
        </a:spcBef>
        <a:spcAft>
          <a:spcPct val="0"/>
        </a:spcAft>
        <a:defRPr kumimoji="1" sz="4400" kern="12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2pPr>
      <a:lvl3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3pPr>
      <a:lvl4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4pPr>
      <a:lvl5pPr algn="ctr" rtl="0" eaLnBrk="0" fontAlgn="base" hangingPunct="0">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5pPr>
      <a:lvl6pPr marL="4572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6pPr>
      <a:lvl7pPr marL="9144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7pPr>
      <a:lvl8pPr marL="13716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8pPr>
      <a:lvl9pPr marL="1828800" algn="ctr" rtl="0" fontAlgn="base">
        <a:spcBef>
          <a:spcPct val="0"/>
        </a:spcBef>
        <a:spcAft>
          <a:spcPct val="0"/>
        </a:spcAft>
        <a:defRPr kumimoji="1" sz="4400">
          <a:solidFill>
            <a:schemeClr val="tx2"/>
          </a:solidFill>
          <a:latin typeface="Arial" panose="020B0604020202020204" pitchFamily="34" charset="0"/>
          <a:ea typeface="新細明體" panose="02020500000000000000" pitchFamily="18" charset="-120"/>
        </a:defRPr>
      </a:lvl9pPr>
    </p:titleStyle>
    <p:body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rgbClr val="FF00FF"/>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rgbClr val="FF00FF"/>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hanshin.co.jp/koshien/" TargetMode="External"/><Relationship Id="rId3" Type="http://schemas.openxmlformats.org/officeDocument/2006/relationships/hyperlink" Target="http://newnrch.digital.ntu.edu.tw/prototype/" TargetMode="External"/><Relationship Id="rId7" Type="http://schemas.openxmlformats.org/officeDocument/2006/relationships/hyperlink" Target="http://ckhis.ck.tp.edu.tw/" TargetMode="External"/><Relationship Id="rId2" Type="http://schemas.openxmlformats.org/officeDocument/2006/relationships/hyperlink" Target="http://dtrap.lib.ntu.edu.tw/DTRAP/frontpage" TargetMode="External"/><Relationship Id="rId1" Type="http://schemas.openxmlformats.org/officeDocument/2006/relationships/slideLayout" Target="../slideLayouts/slideLayout1.xml"/><Relationship Id="rId6" Type="http://schemas.openxmlformats.org/officeDocument/2006/relationships/hyperlink" Target="http://www.th.gov.tw/epaper/view2.php?ID=44&amp;AID=575" TargetMode="External"/><Relationship Id="rId5" Type="http://schemas.openxmlformats.org/officeDocument/2006/relationships/hyperlink" Target="http://gissrv5.sinica.edu.tw/GoogleApp/JM20K1904_1.php" TargetMode="External"/><Relationship Id="rId10" Type="http://schemas.openxmlformats.org/officeDocument/2006/relationships/hyperlink" Target="http://zh.wikipedia.org/" TargetMode="External"/><Relationship Id="rId4" Type="http://schemas.openxmlformats.org/officeDocument/2006/relationships/hyperlink" Target="http://media.president.gov.tw/" TargetMode="External"/><Relationship Id="rId9" Type="http://schemas.openxmlformats.org/officeDocument/2006/relationships/hyperlink" Target="http://service.tra.gov.tw/Taichung/index.aspx"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goo.gl/caHk6X" TargetMode="External"/><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hyperlink" Target="http://goo.gl/uXyWjT&#12290;"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gif"/><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hyperlink" Target="http://gissrv5.sinica.edu.tw/GoogleApp/JM20K1904_1.php" TargetMode="External"/><Relationship Id="rId5" Type="http://schemas.openxmlformats.org/officeDocument/2006/relationships/image" Target="../media/image19.png"/><Relationship Id="rId4" Type="http://schemas.openxmlformats.org/officeDocument/2006/relationships/hyperlink" Target="http://formosa.ntm.gov.tw/maps/page01.html"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w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hyperlink" Target="http://www.appledaily.com.tw/appledaily/article/finance/20120715/34368895/"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hyperlink" Target="https://sites.google.com/a/stu.jmes.ntpc.edu.tw/mayday555/wu-yue-tian---feng-xiao-shuo" TargetMode="External"/><Relationship Id="rId2" Type="http://schemas.openxmlformats.org/officeDocument/2006/relationships/hyperlink" Target="https://www.youtube.com/watch?v=cGJyOxLTebg" TargetMode="External"/><Relationship Id="rId1" Type="http://schemas.openxmlformats.org/officeDocument/2006/relationships/slideLayout" Target="../slideLayouts/slideLayout2.xml"/><Relationship Id="rId6" Type="http://schemas.openxmlformats.org/officeDocument/2006/relationships/hyperlink" Target="http://ent.sina.com.cn/y/2008-09-24/14102181624.shtml" TargetMode="External"/><Relationship Id="rId5" Type="http://schemas.openxmlformats.org/officeDocument/2006/relationships/image" Target="../media/image70.jpeg"/><Relationship Id="rId4" Type="http://schemas.openxmlformats.org/officeDocument/2006/relationships/hyperlink" Target="https://www.youtube.com/watch?v=zihwKD3Uy4Q"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hyperlink" Target="http://www.youtube.com/watch?v=WWOEX4rE6u0" TargetMode="External"/><Relationship Id="rId3" Type="http://schemas.openxmlformats.org/officeDocument/2006/relationships/hyperlink" Target="http://www.youtube.com/watch?v=PDyKY1947YI" TargetMode="External"/><Relationship Id="rId7" Type="http://schemas.openxmlformats.org/officeDocument/2006/relationships/hyperlink" Target="http://www.youtube.com/watch?v=Uw8lB93RKVI" TargetMode="External"/><Relationship Id="rId2" Type="http://schemas.openxmlformats.org/officeDocument/2006/relationships/hyperlink" Target="http://www.youtube.com/watch?v=qoI57yqOLsw" TargetMode="External"/><Relationship Id="rId1" Type="http://schemas.openxmlformats.org/officeDocument/2006/relationships/slideLayout" Target="../slideLayouts/slideLayout2.xml"/><Relationship Id="rId6" Type="http://schemas.openxmlformats.org/officeDocument/2006/relationships/hyperlink" Target="https://www.youtube.com/watch?v=3QoaUKIn10s" TargetMode="External"/><Relationship Id="rId5" Type="http://schemas.openxmlformats.org/officeDocument/2006/relationships/hyperlink" Target="http://www.youtube.com/watch?v=INiQrIUvcTU" TargetMode="External"/><Relationship Id="rId10" Type="http://schemas.openxmlformats.org/officeDocument/2006/relationships/image" Target="../media/image68.png"/><Relationship Id="rId4" Type="http://schemas.openxmlformats.org/officeDocument/2006/relationships/image" Target="../media/image71.jpeg"/><Relationship Id="rId9" Type="http://schemas.openxmlformats.org/officeDocument/2006/relationships/hyperlink" Target="http://www.youtube.com/watch?v=B1P_B-rq-eI" TargetMode="External"/></Relationships>
</file>

<file path=ppt/slides/_rels/slide51.xml.rels><?xml version="1.0" encoding="UTF-8" standalone="yes"?>
<Relationships xmlns="http://schemas.openxmlformats.org/package/2006/relationships"><Relationship Id="rId2" Type="http://schemas.openxmlformats.org/officeDocument/2006/relationships/hyperlink" Target="https://www.youtube.com/watch?v=qoI57yqOLsw"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subTitle" idx="1"/>
          </p:nvPr>
        </p:nvSpPr>
        <p:spPr>
          <a:xfrm>
            <a:off x="395537" y="1340768"/>
            <a:ext cx="8496944" cy="5344166"/>
          </a:xfrm>
          <a:solidFill>
            <a:srgbClr val="CCFFFF">
              <a:alpha val="45097"/>
            </a:srgbClr>
          </a:solidFill>
        </p:spPr>
        <p:txBody>
          <a:bodyPr/>
          <a:lstStyle/>
          <a:p>
            <a:pPr marL="450850" indent="-450850" algn="l" eaLnBrk="1" hangingPunct="1">
              <a:lnSpc>
                <a:spcPts val="2200"/>
              </a:lnSpc>
              <a:spcBef>
                <a:spcPct val="0"/>
              </a:spcBef>
              <a:defRPr/>
            </a:pPr>
            <a:r>
              <a:rPr lang="en-US" altLang="zh-TW" sz="2000" b="1" dirty="0" smtClean="0">
                <a:ea typeface="標楷體" panose="03000509000000000000" pitchFamily="65" charset="-120"/>
              </a:rPr>
              <a:t>【</a:t>
            </a:r>
            <a:r>
              <a:rPr lang="zh-TW" altLang="en-US" sz="2000" b="1" dirty="0" smtClean="0">
                <a:ea typeface="標楷體" panose="03000509000000000000" pitchFamily="65" charset="-120"/>
                <a:cs typeface="Arial Unicode MS" panose="020B0604020202020204" pitchFamily="34" charset="-120"/>
              </a:rPr>
              <a:t>資料來源</a:t>
            </a:r>
            <a:r>
              <a:rPr lang="en-US" altLang="zh-TW" sz="2000" b="1" dirty="0" smtClean="0">
                <a:ea typeface="標楷體" panose="03000509000000000000" pitchFamily="65" charset="-120"/>
              </a:rPr>
              <a:t>】</a:t>
            </a:r>
          </a:p>
          <a:p>
            <a:pPr marL="450850" indent="-450850" algn="l" eaLnBrk="1" hangingPunct="1">
              <a:lnSpc>
                <a:spcPts val="2200"/>
              </a:lnSpc>
              <a:spcBef>
                <a:spcPct val="0"/>
              </a:spcBef>
              <a:defRPr/>
            </a:pPr>
            <a:r>
              <a:rPr lang="en-US" altLang="zh-TW" sz="2000" b="1" dirty="0" smtClean="0">
                <a:ea typeface="標楷體" panose="03000509000000000000" pitchFamily="65" charset="-120"/>
              </a:rPr>
              <a:t>1</a:t>
            </a:r>
            <a:r>
              <a:rPr lang="zh-TW" altLang="en-US" sz="2000" b="1" dirty="0" smtClean="0">
                <a:ea typeface="標楷體" panose="03000509000000000000" pitchFamily="65" charset="-120"/>
              </a:rPr>
              <a:t>、天下編輯，</a:t>
            </a:r>
            <a:r>
              <a:rPr lang="en-US" altLang="zh-TW" sz="2000" b="1" dirty="0" smtClean="0">
                <a:ea typeface="標楷體" panose="03000509000000000000" pitchFamily="65" charset="-120"/>
              </a:rPr>
              <a:t>《</a:t>
            </a:r>
            <a:r>
              <a:rPr lang="zh-TW" altLang="en-US" sz="2000" b="1" dirty="0" smtClean="0">
                <a:ea typeface="標楷體" panose="03000509000000000000" pitchFamily="65" charset="-120"/>
              </a:rPr>
              <a:t>發現臺灣</a:t>
            </a:r>
            <a:r>
              <a:rPr lang="en-US" altLang="zh-TW" sz="2000" b="1" dirty="0" smtClean="0">
                <a:latin typeface="標楷體" panose="03000509000000000000" pitchFamily="65" charset="-120"/>
                <a:ea typeface="標楷體" panose="03000509000000000000" pitchFamily="65" charset="-120"/>
              </a:rPr>
              <a:t>•</a:t>
            </a:r>
            <a:r>
              <a:rPr lang="zh-TW" altLang="en-US" sz="2000" b="1" dirty="0" smtClean="0">
                <a:ea typeface="標楷體" panose="03000509000000000000" pitchFamily="65" charset="-120"/>
              </a:rPr>
              <a:t>下</a:t>
            </a:r>
            <a:r>
              <a:rPr lang="en-US" altLang="zh-TW" sz="2000" b="1" dirty="0" smtClean="0">
                <a:ea typeface="標楷體" panose="03000509000000000000" pitchFamily="65" charset="-120"/>
              </a:rPr>
              <a:t>》</a:t>
            </a:r>
            <a:r>
              <a:rPr lang="zh-TW" altLang="en-US" sz="2000" b="1" dirty="0" smtClean="0">
                <a:ea typeface="標楷體" panose="03000509000000000000" pitchFamily="65" charset="-120"/>
              </a:rPr>
              <a:t>（臺北市：天下，</a:t>
            </a:r>
            <a:r>
              <a:rPr lang="en-US" altLang="zh-TW" sz="2000" b="1" dirty="0" smtClean="0">
                <a:ea typeface="標楷體" panose="03000509000000000000" pitchFamily="65" charset="-120"/>
              </a:rPr>
              <a:t>1992</a:t>
            </a:r>
            <a:r>
              <a:rPr lang="zh-TW" altLang="en-US" sz="2000" b="1" dirty="0" smtClean="0">
                <a:ea typeface="標楷體" panose="03000509000000000000" pitchFamily="65" charset="-120"/>
              </a:rPr>
              <a:t>）。</a:t>
            </a:r>
            <a:endParaRPr lang="en-US" altLang="zh-TW" sz="2000" b="1" dirty="0" smtClean="0">
              <a:ea typeface="標楷體" panose="03000509000000000000" pitchFamily="65" charset="-120"/>
            </a:endParaRPr>
          </a:p>
          <a:p>
            <a:pPr marL="450850" indent="-450850" algn="l" eaLnBrk="1" hangingPunct="1">
              <a:lnSpc>
                <a:spcPts val="2200"/>
              </a:lnSpc>
              <a:spcBef>
                <a:spcPct val="0"/>
              </a:spcBef>
              <a:defRPr/>
            </a:pPr>
            <a:r>
              <a:rPr lang="en-US" altLang="zh-TW" sz="2000" b="1" dirty="0" smtClean="0">
                <a:ea typeface="標楷體" panose="03000509000000000000" pitchFamily="65" charset="-120"/>
                <a:cs typeface="Arial Unicode MS" panose="020B0604020202020204" pitchFamily="34" charset="-120"/>
              </a:rPr>
              <a:t>2</a:t>
            </a:r>
            <a:r>
              <a:rPr lang="zh-TW" altLang="en-US" sz="2000" b="1" dirty="0" smtClean="0">
                <a:ea typeface="標楷體" panose="03000509000000000000" pitchFamily="65" charset="-120"/>
                <a:cs typeface="Arial Unicode MS" panose="020B0604020202020204" pitchFamily="34" charset="-120"/>
              </a:rPr>
              <a:t>、李</a:t>
            </a:r>
            <a:r>
              <a:rPr lang="zh-TW" altLang="en-US" sz="2000" b="1" dirty="0">
                <a:ea typeface="標楷體" panose="03000509000000000000" pitchFamily="65" charset="-120"/>
                <a:cs typeface="Arial Unicode MS" panose="020B0604020202020204" pitchFamily="34" charset="-120"/>
              </a:rPr>
              <a:t>筱峰，</a:t>
            </a:r>
            <a:r>
              <a:rPr lang="en-US" altLang="zh-TW" sz="2000" b="1" dirty="0">
                <a:ea typeface="標楷體" panose="03000509000000000000" pitchFamily="65" charset="-120"/>
                <a:cs typeface="Arial Unicode MS" panose="020B0604020202020204" pitchFamily="34" charset="-120"/>
              </a:rPr>
              <a:t>《</a:t>
            </a:r>
            <a:r>
              <a:rPr lang="zh-TW" altLang="en-US" sz="2000" b="1" dirty="0">
                <a:ea typeface="標楷體" panose="03000509000000000000" pitchFamily="65" charset="-120"/>
                <a:cs typeface="Arial Unicode MS" panose="020B0604020202020204" pitchFamily="34" charset="-120"/>
              </a:rPr>
              <a:t>臺灣史</a:t>
            </a:r>
            <a:r>
              <a:rPr lang="en-US" altLang="zh-TW" sz="2000" b="1" dirty="0">
                <a:ea typeface="標楷體" panose="03000509000000000000" pitchFamily="65" charset="-120"/>
                <a:cs typeface="Arial Unicode MS" panose="020B0604020202020204" pitchFamily="34" charset="-120"/>
              </a:rPr>
              <a:t>100</a:t>
            </a:r>
            <a:r>
              <a:rPr lang="zh-TW" altLang="en-US" sz="2000" b="1" dirty="0">
                <a:ea typeface="標楷體" panose="03000509000000000000" pitchFamily="65" charset="-120"/>
                <a:cs typeface="Arial Unicode MS" panose="020B0604020202020204" pitchFamily="34" charset="-120"/>
              </a:rPr>
              <a:t>件大事</a:t>
            </a:r>
            <a:r>
              <a:rPr lang="en-US" altLang="zh-TW" sz="2000" b="1" dirty="0">
                <a:ea typeface="標楷體" panose="03000509000000000000" pitchFamily="65" charset="-120"/>
                <a:cs typeface="Arial Unicode MS" panose="020B0604020202020204" pitchFamily="34" charset="-120"/>
              </a:rPr>
              <a:t>•</a:t>
            </a:r>
            <a:r>
              <a:rPr lang="zh-TW" altLang="en-US" sz="2000" b="1" dirty="0">
                <a:ea typeface="標楷體" panose="03000509000000000000" pitchFamily="65" charset="-120"/>
                <a:cs typeface="Arial Unicode MS" panose="020B0604020202020204" pitchFamily="34" charset="-120"/>
              </a:rPr>
              <a:t>上</a:t>
            </a:r>
            <a:r>
              <a:rPr lang="en-US" altLang="zh-TW" sz="2000" b="1" dirty="0">
                <a:ea typeface="標楷體" panose="03000509000000000000" pitchFamily="65" charset="-120"/>
                <a:cs typeface="Arial Unicode MS" panose="020B0604020202020204" pitchFamily="34" charset="-120"/>
              </a:rPr>
              <a:t>》</a:t>
            </a:r>
            <a:r>
              <a:rPr lang="zh-TW" altLang="en-US" sz="2000" b="1" dirty="0">
                <a:ea typeface="標楷體" panose="03000509000000000000" pitchFamily="65" charset="-120"/>
                <a:cs typeface="Arial Unicode MS" panose="020B0604020202020204" pitchFamily="34" charset="-120"/>
              </a:rPr>
              <a:t>（臺北市：玉山社，</a:t>
            </a:r>
            <a:r>
              <a:rPr lang="en-US" altLang="zh-TW" sz="2000" b="1" dirty="0">
                <a:ea typeface="標楷體" panose="03000509000000000000" pitchFamily="65" charset="-120"/>
                <a:cs typeface="Arial Unicode MS" panose="020B0604020202020204" pitchFamily="34" charset="-120"/>
              </a:rPr>
              <a:t>1999</a:t>
            </a:r>
            <a:r>
              <a:rPr lang="zh-TW" altLang="en-US" sz="2000" b="1" dirty="0" smtClean="0">
                <a:ea typeface="標楷體" panose="03000509000000000000" pitchFamily="65" charset="-120"/>
                <a:cs typeface="Arial Unicode MS" panose="020B0604020202020204" pitchFamily="34" charset="-120"/>
              </a:rPr>
              <a:t>）</a:t>
            </a:r>
            <a:endParaRPr lang="en-US" altLang="zh-TW" sz="2000" b="1" dirty="0" smtClean="0">
              <a:ea typeface="標楷體" panose="03000509000000000000" pitchFamily="65" charset="-120"/>
              <a:cs typeface="Arial Unicode MS" panose="020B0604020202020204" pitchFamily="34" charset="-120"/>
            </a:endParaRPr>
          </a:p>
          <a:p>
            <a:pPr marL="450850" indent="-450850" algn="l" eaLnBrk="1" hangingPunct="1">
              <a:lnSpc>
                <a:spcPts val="2200"/>
              </a:lnSpc>
              <a:spcBef>
                <a:spcPct val="0"/>
              </a:spcBef>
              <a:defRPr/>
            </a:pPr>
            <a:r>
              <a:rPr lang="en-US" altLang="zh-TW" sz="2000" b="1" dirty="0" smtClean="0">
                <a:ea typeface="標楷體" panose="03000509000000000000" pitchFamily="65" charset="-120"/>
                <a:cs typeface="Arial Unicode MS" panose="020B0604020202020204" pitchFamily="34" charset="-120"/>
              </a:rPr>
              <a:t>3</a:t>
            </a:r>
            <a:r>
              <a:rPr lang="zh-TW" altLang="en-US" sz="2000" b="1" dirty="0" smtClean="0">
                <a:ea typeface="標楷體" panose="03000509000000000000" pitchFamily="65" charset="-120"/>
                <a:cs typeface="Arial Unicode MS" panose="020B0604020202020204" pitchFamily="34" charset="-120"/>
              </a:rPr>
              <a:t>、國立臺灣大學：</a:t>
            </a:r>
            <a:r>
              <a:rPr lang="en-US" altLang="zh-TW" sz="2000" b="1" dirty="0">
                <a:ea typeface="標楷體" panose="03000509000000000000" pitchFamily="65" charset="-120"/>
                <a:cs typeface="Arial Unicode MS" panose="020B0604020202020204" pitchFamily="34" charset="-120"/>
              </a:rPr>
              <a:t> </a:t>
            </a:r>
            <a:r>
              <a:rPr lang="en-US" altLang="zh-TW" sz="2000" b="1" dirty="0">
                <a:ea typeface="標楷體" panose="03000509000000000000" pitchFamily="65" charset="-120"/>
                <a:cs typeface="Arial Unicode MS" panose="020B0604020202020204" pitchFamily="34" charset="-120"/>
                <a:hlinkClick r:id="rId2"/>
              </a:rPr>
              <a:t>http://</a:t>
            </a:r>
            <a:r>
              <a:rPr lang="en-US" altLang="zh-TW" sz="2000" b="1" dirty="0" smtClean="0">
                <a:ea typeface="標楷體" panose="03000509000000000000" pitchFamily="65" charset="-120"/>
                <a:cs typeface="Arial Unicode MS" panose="020B0604020202020204" pitchFamily="34" charset="-120"/>
                <a:hlinkClick r:id="rId2"/>
              </a:rPr>
              <a:t>dtrap.lib.ntu.edu.tw/DTRAP/frontpage</a:t>
            </a:r>
            <a:r>
              <a:rPr lang="zh-TW" altLang="en-US" sz="2000" b="1" dirty="0" smtClean="0">
                <a:ea typeface="標楷體" panose="03000509000000000000" pitchFamily="65" charset="-120"/>
                <a:cs typeface="Arial Unicode MS" panose="020B0604020202020204" pitchFamily="34" charset="-120"/>
              </a:rPr>
              <a:t>。</a:t>
            </a:r>
            <a:endParaRPr lang="en-US" altLang="zh-TW" sz="2000" b="1" dirty="0">
              <a:ea typeface="標楷體" panose="03000509000000000000" pitchFamily="65" charset="-120"/>
              <a:cs typeface="Arial Unicode MS" panose="020B0604020202020204" pitchFamily="34" charset="-120"/>
            </a:endParaRPr>
          </a:p>
          <a:p>
            <a:pPr marL="450850" indent="-450850" algn="l" eaLnBrk="1" hangingPunct="1">
              <a:lnSpc>
                <a:spcPts val="2200"/>
              </a:lnSpc>
              <a:spcBef>
                <a:spcPct val="0"/>
              </a:spcBef>
              <a:defRPr/>
            </a:pPr>
            <a:r>
              <a:rPr lang="en-US" altLang="zh-TW" sz="2000" b="1" dirty="0" smtClean="0">
                <a:ea typeface="標楷體" panose="03000509000000000000" pitchFamily="65" charset="-120"/>
              </a:rPr>
              <a:t>4</a:t>
            </a:r>
            <a:r>
              <a:rPr lang="zh-TW" altLang="en-US" sz="2000" b="1" dirty="0" smtClean="0">
                <a:ea typeface="標楷體" panose="03000509000000000000" pitchFamily="65" charset="-120"/>
              </a:rPr>
              <a:t>、國家文化資料庫，網址：</a:t>
            </a:r>
            <a:r>
              <a:rPr lang="en-US" altLang="zh-TW" sz="1800" b="1" dirty="0" smtClean="0">
                <a:ea typeface="標楷體" panose="03000509000000000000" pitchFamily="65" charset="-120"/>
                <a:hlinkClick r:id="rId3"/>
              </a:rPr>
              <a:t>http://newnrch.digital.ntu.edu.tw/prototype/</a:t>
            </a:r>
            <a:r>
              <a:rPr lang="en-US" altLang="zh-TW" sz="1800" b="1" dirty="0" smtClean="0">
                <a:ea typeface="標楷體" panose="03000509000000000000" pitchFamily="65" charset="-120"/>
              </a:rPr>
              <a:t> </a:t>
            </a:r>
            <a:r>
              <a:rPr lang="zh-TW" altLang="en-US" sz="2000" b="1" dirty="0" smtClean="0">
                <a:ea typeface="標楷體" panose="03000509000000000000" pitchFamily="65" charset="-120"/>
              </a:rPr>
              <a:t>。</a:t>
            </a:r>
          </a:p>
          <a:p>
            <a:pPr marL="450850" indent="-450850" algn="l" eaLnBrk="1" hangingPunct="1">
              <a:lnSpc>
                <a:spcPts val="2200"/>
              </a:lnSpc>
              <a:spcBef>
                <a:spcPct val="0"/>
              </a:spcBef>
              <a:defRPr/>
            </a:pPr>
            <a:r>
              <a:rPr lang="en-US" altLang="zh-TW" sz="2000" b="1" dirty="0" smtClean="0">
                <a:ea typeface="標楷體" panose="03000509000000000000" pitchFamily="65" charset="-120"/>
              </a:rPr>
              <a:t>5</a:t>
            </a:r>
            <a:r>
              <a:rPr lang="zh-TW" altLang="en-US" sz="2000" b="1" dirty="0" smtClean="0">
                <a:ea typeface="標楷體" panose="03000509000000000000" pitchFamily="65" charset="-120"/>
              </a:rPr>
              <a:t>、中華民國總統府，網址：</a:t>
            </a:r>
            <a:r>
              <a:rPr lang="en-US" altLang="zh-TW" sz="2000" b="1" dirty="0" smtClean="0">
                <a:ea typeface="標楷體" panose="03000509000000000000" pitchFamily="65" charset="-120"/>
                <a:hlinkClick r:id="rId4"/>
              </a:rPr>
              <a:t>http://media.president.gov.tw/</a:t>
            </a:r>
            <a:r>
              <a:rPr lang="zh-TW" altLang="en-US" sz="2000" b="1" dirty="0" smtClean="0">
                <a:ea typeface="標楷體" panose="03000509000000000000" pitchFamily="65" charset="-120"/>
              </a:rPr>
              <a:t>。</a:t>
            </a:r>
          </a:p>
          <a:p>
            <a:pPr marL="450850" indent="-450850" algn="l" eaLnBrk="1" hangingPunct="1">
              <a:lnSpc>
                <a:spcPts val="2200"/>
              </a:lnSpc>
              <a:spcBef>
                <a:spcPct val="0"/>
              </a:spcBef>
              <a:defRPr/>
            </a:pPr>
            <a:r>
              <a:rPr lang="en-US" altLang="zh-TW" sz="2000" b="1" dirty="0" smtClean="0">
                <a:ea typeface="標楷體" panose="03000509000000000000" pitchFamily="65" charset="-120"/>
              </a:rPr>
              <a:t>6</a:t>
            </a:r>
            <a:r>
              <a:rPr lang="zh-TW" altLang="en-US" sz="2000" b="1" dirty="0" smtClean="0">
                <a:ea typeface="標楷體" panose="03000509000000000000" pitchFamily="65" charset="-120"/>
              </a:rPr>
              <a:t>、</a:t>
            </a:r>
            <a:r>
              <a:rPr lang="zh-TW" altLang="zh-TW" sz="2000" b="1" dirty="0" smtClean="0">
                <a:ea typeface="標楷體" panose="03000509000000000000" pitchFamily="65" charset="-120"/>
              </a:rPr>
              <a:t>國立臺灣圖書館《</a:t>
            </a:r>
            <a:r>
              <a:rPr lang="zh-TW" altLang="en-US" sz="2000" b="1" dirty="0" smtClean="0">
                <a:ea typeface="標楷體" panose="03000509000000000000" pitchFamily="65" charset="-120"/>
              </a:rPr>
              <a:t>臺</a:t>
            </a:r>
            <a:r>
              <a:rPr lang="zh-TW" altLang="zh-TW" sz="2000" b="1" dirty="0" smtClean="0">
                <a:ea typeface="標楷體" panose="03000509000000000000" pitchFamily="65" charset="-120"/>
              </a:rPr>
              <a:t>灣學通訊》第45期 專賣制度-2010.09.10</a:t>
            </a:r>
            <a:r>
              <a:rPr lang="zh-TW" altLang="en-US" sz="2000" b="1" dirty="0" smtClean="0">
                <a:ea typeface="標楷體" panose="03000509000000000000" pitchFamily="65" charset="-120"/>
              </a:rPr>
              <a:t>。</a:t>
            </a:r>
          </a:p>
          <a:p>
            <a:pPr marL="450850" indent="-450850" algn="l" eaLnBrk="1" hangingPunct="1">
              <a:lnSpc>
                <a:spcPts val="2200"/>
              </a:lnSpc>
              <a:spcBef>
                <a:spcPct val="0"/>
              </a:spcBef>
              <a:defRPr/>
            </a:pPr>
            <a:r>
              <a:rPr lang="en-US" altLang="zh-TW" sz="2000" b="1" dirty="0" smtClean="0">
                <a:ea typeface="標楷體" panose="03000509000000000000" pitchFamily="65" charset="-120"/>
              </a:rPr>
              <a:t>7</a:t>
            </a:r>
            <a:r>
              <a:rPr lang="zh-TW" altLang="en-US" sz="2000" b="1" dirty="0" smtClean="0">
                <a:ea typeface="標楷體" panose="03000509000000000000" pitchFamily="65" charset="-120"/>
              </a:rPr>
              <a:t>、</a:t>
            </a:r>
            <a:r>
              <a:rPr lang="zh-TW" altLang="en-US" sz="2000" b="1" dirty="0">
                <a:ea typeface="標楷體" panose="03000509000000000000" pitchFamily="65" charset="-120"/>
              </a:rPr>
              <a:t>中研院，臺灣新舊地圖比對： </a:t>
            </a:r>
            <a:r>
              <a:rPr lang="en-US" altLang="zh-TW" sz="1200" b="1" dirty="0">
                <a:ea typeface="標楷體" panose="03000509000000000000" pitchFamily="65" charset="-120"/>
                <a:hlinkClick r:id="rId5"/>
              </a:rPr>
              <a:t>http://gissrv5.sinica.edu.tw/GoogleApp/JM20K1904_1.php</a:t>
            </a:r>
            <a:r>
              <a:rPr lang="zh-TW" altLang="en-US" sz="2000" b="1" dirty="0">
                <a:ea typeface="標楷體" panose="03000509000000000000" pitchFamily="65" charset="-120"/>
              </a:rPr>
              <a:t>。</a:t>
            </a:r>
          </a:p>
          <a:p>
            <a:pPr marL="450850" indent="-450850" algn="l" eaLnBrk="1" hangingPunct="1">
              <a:lnSpc>
                <a:spcPts val="2200"/>
              </a:lnSpc>
              <a:spcBef>
                <a:spcPct val="0"/>
              </a:spcBef>
              <a:defRPr/>
            </a:pPr>
            <a:r>
              <a:rPr lang="en-US" altLang="zh-TW" sz="2000" b="1" dirty="0" smtClean="0">
                <a:ea typeface="標楷體" panose="03000509000000000000" pitchFamily="65" charset="-120"/>
              </a:rPr>
              <a:t>8</a:t>
            </a:r>
            <a:r>
              <a:rPr lang="zh-TW" altLang="en-US" sz="2000" b="1" dirty="0" smtClean="0">
                <a:ea typeface="標楷體" panose="03000509000000000000" pitchFamily="65" charset="-120"/>
              </a:rPr>
              <a:t>、臺灣文獻館電子報</a:t>
            </a:r>
            <a:r>
              <a:rPr lang="en-US" altLang="zh-TW" sz="2000" b="1" dirty="0" smtClean="0">
                <a:ea typeface="標楷體" panose="03000509000000000000" pitchFamily="65" charset="-120"/>
              </a:rPr>
              <a:t>•</a:t>
            </a:r>
            <a:r>
              <a:rPr lang="zh-TW" altLang="en-US" sz="2000" b="1" dirty="0" smtClean="0">
                <a:ea typeface="標楷體" panose="03000509000000000000" pitchFamily="65" charset="-120"/>
              </a:rPr>
              <a:t>第</a:t>
            </a:r>
            <a:r>
              <a:rPr lang="en-US" altLang="zh-TW" sz="2000" b="1" dirty="0" smtClean="0">
                <a:ea typeface="標楷體" panose="03000509000000000000" pitchFamily="65" charset="-120"/>
              </a:rPr>
              <a:t>44</a:t>
            </a:r>
            <a:r>
              <a:rPr lang="zh-TW" altLang="en-US" sz="2000" b="1" dirty="0" smtClean="0">
                <a:ea typeface="標楷體" panose="03000509000000000000" pitchFamily="65" charset="-120"/>
              </a:rPr>
              <a:t>期，網址：</a:t>
            </a:r>
            <a:r>
              <a:rPr lang="en-US" altLang="zh-TW" sz="1100" b="1" dirty="0" smtClean="0">
                <a:ea typeface="標楷體" panose="03000509000000000000" pitchFamily="65" charset="-120"/>
                <a:hlinkClick r:id="rId6"/>
              </a:rPr>
              <a:t>http://www.th.gov.tw/epaper/view2.php?ID=44&amp;AID=575</a:t>
            </a:r>
            <a:r>
              <a:rPr lang="en-US" altLang="zh-TW" sz="1100" b="1" dirty="0" smtClean="0">
                <a:ea typeface="標楷體" panose="03000509000000000000" pitchFamily="65" charset="-120"/>
              </a:rPr>
              <a:t> </a:t>
            </a:r>
          </a:p>
          <a:p>
            <a:pPr marL="450850" indent="-450850" algn="l" eaLnBrk="1" hangingPunct="1">
              <a:lnSpc>
                <a:spcPts val="2200"/>
              </a:lnSpc>
              <a:spcBef>
                <a:spcPct val="0"/>
              </a:spcBef>
              <a:defRPr/>
            </a:pPr>
            <a:r>
              <a:rPr lang="en-US" altLang="zh-TW" sz="2000" b="1" dirty="0" smtClean="0">
                <a:ea typeface="標楷體" panose="03000509000000000000" pitchFamily="65" charset="-120"/>
              </a:rPr>
              <a:t>9</a:t>
            </a:r>
            <a:r>
              <a:rPr lang="zh-TW" altLang="en-US" sz="2000" b="1" dirty="0" smtClean="0">
                <a:ea typeface="標楷體" panose="03000509000000000000" pitchFamily="65" charset="-120"/>
              </a:rPr>
              <a:t>、駱芬美，</a:t>
            </a:r>
            <a:r>
              <a:rPr lang="en-US" altLang="zh-TW" sz="2000" b="1" dirty="0" smtClean="0">
                <a:ea typeface="標楷體" panose="03000509000000000000" pitchFamily="65" charset="-120"/>
              </a:rPr>
              <a:t>《</a:t>
            </a:r>
            <a:r>
              <a:rPr lang="zh-TW" altLang="en-US" sz="2000" b="1" dirty="0" smtClean="0">
                <a:ea typeface="標楷體" panose="03000509000000000000" pitchFamily="65" charset="-120"/>
              </a:rPr>
              <a:t>被混淆的臺灣史</a:t>
            </a:r>
            <a:r>
              <a:rPr lang="en-US" altLang="zh-TW" sz="2000" b="1" dirty="0" smtClean="0">
                <a:ea typeface="標楷體" panose="03000509000000000000" pitchFamily="65" charset="-120"/>
              </a:rPr>
              <a:t>》</a:t>
            </a:r>
            <a:r>
              <a:rPr lang="zh-TW" altLang="en-US" sz="2000" b="1" dirty="0" smtClean="0">
                <a:ea typeface="標楷體" panose="03000509000000000000" pitchFamily="65" charset="-120"/>
              </a:rPr>
              <a:t>（臺北市：時報，</a:t>
            </a:r>
            <a:r>
              <a:rPr lang="en-US" altLang="zh-TW" sz="2000" b="1" dirty="0" smtClean="0">
                <a:ea typeface="標楷體" panose="03000509000000000000" pitchFamily="65" charset="-120"/>
              </a:rPr>
              <a:t>2014</a:t>
            </a:r>
            <a:r>
              <a:rPr lang="zh-TW" altLang="en-US" sz="2000" b="1" dirty="0" smtClean="0">
                <a:ea typeface="標楷體" panose="03000509000000000000" pitchFamily="65" charset="-120"/>
              </a:rPr>
              <a:t>）。</a:t>
            </a:r>
          </a:p>
          <a:p>
            <a:pPr marL="450850" indent="-450850" algn="l" eaLnBrk="1" hangingPunct="1">
              <a:lnSpc>
                <a:spcPts val="2200"/>
              </a:lnSpc>
              <a:spcBef>
                <a:spcPct val="0"/>
              </a:spcBef>
              <a:defRPr/>
            </a:pPr>
            <a:r>
              <a:rPr lang="en-US" altLang="zh-TW" sz="2000" b="1" dirty="0" smtClean="0">
                <a:ea typeface="標楷體" panose="03000509000000000000" pitchFamily="65" charset="-120"/>
              </a:rPr>
              <a:t>10</a:t>
            </a:r>
            <a:r>
              <a:rPr lang="zh-TW" altLang="en-US" sz="2000" b="1" dirty="0" smtClean="0">
                <a:ea typeface="標楷體" panose="03000509000000000000" pitchFamily="65" charset="-120"/>
              </a:rPr>
              <a:t>、遠流臺灣館編，</a:t>
            </a:r>
            <a:r>
              <a:rPr lang="en-US" altLang="zh-TW" sz="2000" b="1" dirty="0" smtClean="0">
                <a:ea typeface="標楷體" panose="03000509000000000000" pitchFamily="65" charset="-120"/>
              </a:rPr>
              <a:t>《</a:t>
            </a:r>
            <a:r>
              <a:rPr lang="zh-TW" altLang="en-US" sz="2000" b="1" dirty="0" smtClean="0">
                <a:ea typeface="標楷體" panose="03000509000000000000" pitchFamily="65" charset="-120"/>
              </a:rPr>
              <a:t>臺灣史小事典</a:t>
            </a:r>
            <a:r>
              <a:rPr lang="en-US" altLang="zh-TW" sz="2000" b="1" dirty="0" smtClean="0">
                <a:ea typeface="標楷體" panose="03000509000000000000" pitchFamily="65" charset="-120"/>
              </a:rPr>
              <a:t>》</a:t>
            </a:r>
            <a:r>
              <a:rPr lang="zh-TW" altLang="en-US" sz="2000" b="1" dirty="0" smtClean="0">
                <a:ea typeface="標楷體" panose="03000509000000000000" pitchFamily="65" charset="-120"/>
              </a:rPr>
              <a:t>（臺北市</a:t>
            </a:r>
            <a:r>
              <a:rPr lang="zh-TW" altLang="en-US" sz="2000" b="1" dirty="0" smtClean="0">
                <a:ea typeface="標楷體" panose="03000509000000000000" pitchFamily="65" charset="-120"/>
                <a:sym typeface="Wingdings" panose="05000000000000000000" pitchFamily="2" charset="2"/>
              </a:rPr>
              <a:t>：遠流，</a:t>
            </a:r>
            <a:r>
              <a:rPr lang="en-US" altLang="zh-TW" sz="2000" b="1" dirty="0" smtClean="0">
                <a:ea typeface="標楷體" panose="03000509000000000000" pitchFamily="65" charset="-120"/>
                <a:sym typeface="Wingdings" panose="05000000000000000000" pitchFamily="2" charset="2"/>
              </a:rPr>
              <a:t>2000</a:t>
            </a:r>
            <a:r>
              <a:rPr lang="zh-TW" altLang="en-US" sz="2000" b="1" dirty="0" smtClean="0">
                <a:ea typeface="標楷體" panose="03000509000000000000" pitchFamily="65" charset="-120"/>
                <a:sym typeface="Wingdings" panose="05000000000000000000" pitchFamily="2" charset="2"/>
              </a:rPr>
              <a:t>）。</a:t>
            </a:r>
          </a:p>
          <a:p>
            <a:pPr marL="450850" indent="-450850" algn="l" eaLnBrk="1" hangingPunct="1">
              <a:lnSpc>
                <a:spcPts val="2200"/>
              </a:lnSpc>
              <a:spcBef>
                <a:spcPct val="0"/>
              </a:spcBef>
              <a:defRPr/>
            </a:pPr>
            <a:r>
              <a:rPr lang="en-US" altLang="zh-TW" sz="2000" b="1" dirty="0" smtClean="0">
                <a:ea typeface="標楷體" panose="03000509000000000000" pitchFamily="65" charset="-120"/>
              </a:rPr>
              <a:t>11</a:t>
            </a:r>
            <a:r>
              <a:rPr lang="zh-TW" altLang="en-US" sz="2000" b="1" dirty="0" smtClean="0">
                <a:ea typeface="標楷體" panose="03000509000000000000" pitchFamily="65" charset="-120"/>
              </a:rPr>
              <a:t>、謝仕淵等，</a:t>
            </a:r>
            <a:r>
              <a:rPr lang="en-US" altLang="zh-TW" sz="2000" b="1" dirty="0" smtClean="0">
                <a:ea typeface="標楷體" panose="03000509000000000000" pitchFamily="65" charset="-120"/>
              </a:rPr>
              <a:t>《</a:t>
            </a:r>
            <a:r>
              <a:rPr lang="zh-TW" altLang="en-US" sz="2000" b="1" dirty="0" smtClean="0">
                <a:ea typeface="標楷體" panose="03000509000000000000" pitchFamily="65" charset="-120"/>
              </a:rPr>
              <a:t>臺灣棒球一百年</a:t>
            </a:r>
            <a:r>
              <a:rPr lang="en-US" altLang="zh-TW" sz="2000" b="1" dirty="0" smtClean="0">
                <a:ea typeface="標楷體" panose="03000509000000000000" pitchFamily="65" charset="-120"/>
              </a:rPr>
              <a:t>》</a:t>
            </a:r>
            <a:r>
              <a:rPr lang="zh-TW" altLang="en-US" sz="2000" b="1" dirty="0" smtClean="0">
                <a:ea typeface="標楷體" panose="03000509000000000000" pitchFamily="65" charset="-120"/>
              </a:rPr>
              <a:t>（臺北市：果實，</a:t>
            </a:r>
            <a:r>
              <a:rPr lang="en-US" altLang="zh-TW" sz="2000" b="1" dirty="0" smtClean="0">
                <a:ea typeface="標楷體" panose="03000509000000000000" pitchFamily="65" charset="-120"/>
              </a:rPr>
              <a:t>2003</a:t>
            </a:r>
            <a:r>
              <a:rPr lang="zh-TW" altLang="en-US" sz="2000" b="1" dirty="0" smtClean="0">
                <a:ea typeface="標楷體" panose="03000509000000000000" pitchFamily="65" charset="-120"/>
              </a:rPr>
              <a:t>）。</a:t>
            </a:r>
          </a:p>
          <a:p>
            <a:pPr marL="450850" indent="-450850" algn="l" eaLnBrk="1" hangingPunct="1">
              <a:lnSpc>
                <a:spcPts val="2200"/>
              </a:lnSpc>
              <a:spcBef>
                <a:spcPct val="0"/>
              </a:spcBef>
              <a:defRPr/>
            </a:pPr>
            <a:r>
              <a:rPr lang="en-US" altLang="zh-TW" sz="2000" b="1" dirty="0" smtClean="0">
                <a:ea typeface="標楷體" panose="03000509000000000000" pitchFamily="65" charset="-120"/>
              </a:rPr>
              <a:t>12</a:t>
            </a:r>
            <a:r>
              <a:rPr lang="zh-TW" altLang="en-US" sz="2000" b="1" dirty="0" smtClean="0">
                <a:ea typeface="標楷體" panose="03000509000000000000" pitchFamily="65" charset="-120"/>
              </a:rPr>
              <a:t>、建國中學，網址：</a:t>
            </a:r>
            <a:r>
              <a:rPr lang="en-US" altLang="zh-TW" sz="2000" b="1" dirty="0" smtClean="0">
                <a:ea typeface="標楷體" panose="03000509000000000000" pitchFamily="65" charset="-120"/>
                <a:hlinkClick r:id="rId7"/>
              </a:rPr>
              <a:t>http://ckhis.ck.tp.edu.tw/</a:t>
            </a:r>
            <a:r>
              <a:rPr lang="en-US" altLang="zh-TW" sz="2000" b="1" dirty="0" smtClean="0">
                <a:ea typeface="標楷體" panose="03000509000000000000" pitchFamily="65" charset="-120"/>
              </a:rPr>
              <a:t> </a:t>
            </a:r>
          </a:p>
          <a:p>
            <a:pPr marL="450850" indent="-450850" algn="l" eaLnBrk="1" hangingPunct="1">
              <a:lnSpc>
                <a:spcPts val="2200"/>
              </a:lnSpc>
              <a:spcBef>
                <a:spcPct val="0"/>
              </a:spcBef>
              <a:defRPr/>
            </a:pPr>
            <a:r>
              <a:rPr lang="en-US" altLang="zh-TW" sz="2000" b="1" dirty="0" smtClean="0">
                <a:ea typeface="標楷體" panose="03000509000000000000" pitchFamily="65" charset="-120"/>
              </a:rPr>
              <a:t>13</a:t>
            </a:r>
            <a:r>
              <a:rPr lang="zh-TW" altLang="en-US" sz="2000" b="1" dirty="0" smtClean="0">
                <a:ea typeface="標楷體" panose="03000509000000000000" pitchFamily="65" charset="-120"/>
              </a:rPr>
              <a:t>、阪神甲子園球場，網址：</a:t>
            </a:r>
            <a:r>
              <a:rPr lang="en-US" altLang="zh-TW" sz="2000" b="1" dirty="0" smtClean="0">
                <a:ea typeface="標楷體" panose="03000509000000000000" pitchFamily="65" charset="-120"/>
                <a:hlinkClick r:id="rId8"/>
              </a:rPr>
              <a:t>http://www.hanshin.co.jp/koshien/</a:t>
            </a:r>
            <a:endParaRPr lang="en-US" altLang="zh-TW" sz="2000" b="1" dirty="0" smtClean="0">
              <a:ea typeface="標楷體" panose="03000509000000000000" pitchFamily="65" charset="-120"/>
            </a:endParaRPr>
          </a:p>
          <a:p>
            <a:pPr marL="360363" indent="-360363" algn="l" eaLnBrk="1" hangingPunct="1">
              <a:lnSpc>
                <a:spcPts val="2200"/>
              </a:lnSpc>
              <a:spcBef>
                <a:spcPct val="0"/>
              </a:spcBef>
              <a:defRPr/>
            </a:pPr>
            <a:r>
              <a:rPr lang="en-US" altLang="zh-TW" sz="2000" b="1" dirty="0" smtClean="0">
                <a:ea typeface="標楷體" panose="03000509000000000000" pitchFamily="65" charset="-120"/>
              </a:rPr>
              <a:t>14</a:t>
            </a:r>
            <a:r>
              <a:rPr lang="zh-TW" altLang="en-US" sz="2000" b="1" dirty="0" smtClean="0">
                <a:ea typeface="標楷體" panose="03000509000000000000" pitchFamily="65" charset="-120"/>
              </a:rPr>
              <a:t>、</a:t>
            </a:r>
            <a:r>
              <a:rPr lang="zh-TW" altLang="en-US" sz="2000" b="1" dirty="0">
                <a:ea typeface="標楷體" panose="03000509000000000000" pitchFamily="65" charset="-120"/>
              </a:rPr>
              <a:t>臨時臺灣土地調查局，</a:t>
            </a:r>
            <a:r>
              <a:rPr lang="en-US" altLang="zh-TW" sz="2000" b="1" dirty="0">
                <a:ea typeface="標楷體" panose="03000509000000000000" pitchFamily="65" charset="-120"/>
              </a:rPr>
              <a:t>《</a:t>
            </a:r>
            <a:r>
              <a:rPr lang="zh-TW" altLang="en-US" sz="2000" b="1" dirty="0">
                <a:ea typeface="標楷體" panose="03000509000000000000" pitchFamily="65" charset="-120"/>
              </a:rPr>
              <a:t>臺灣堡圖</a:t>
            </a:r>
            <a:r>
              <a:rPr lang="en-US" altLang="zh-TW" sz="2000" b="1" dirty="0">
                <a:ea typeface="標楷體" panose="03000509000000000000" pitchFamily="65" charset="-120"/>
              </a:rPr>
              <a:t>》</a:t>
            </a:r>
            <a:r>
              <a:rPr lang="zh-TW" altLang="en-US" sz="2000" b="1" dirty="0" smtClean="0">
                <a:ea typeface="標楷體" panose="03000509000000000000" pitchFamily="65" charset="-120"/>
              </a:rPr>
              <a:t>。</a:t>
            </a:r>
            <a:endParaRPr lang="en-US" altLang="zh-TW" sz="2000" b="1" dirty="0" smtClean="0">
              <a:ea typeface="標楷體" panose="03000509000000000000" pitchFamily="65" charset="-120"/>
            </a:endParaRPr>
          </a:p>
          <a:p>
            <a:pPr marL="360363" indent="-360363" algn="l" eaLnBrk="1" hangingPunct="1">
              <a:lnSpc>
                <a:spcPts val="2200"/>
              </a:lnSpc>
              <a:spcBef>
                <a:spcPct val="0"/>
              </a:spcBef>
              <a:defRPr/>
            </a:pPr>
            <a:r>
              <a:rPr lang="en-US" altLang="zh-TW" sz="2000" b="1" dirty="0" smtClean="0">
                <a:ea typeface="標楷體" panose="03000509000000000000" pitchFamily="65" charset="-120"/>
              </a:rPr>
              <a:t>15</a:t>
            </a:r>
            <a:r>
              <a:rPr lang="zh-TW" altLang="en-US" sz="2000" b="1" dirty="0" smtClean="0">
                <a:ea typeface="標楷體" panose="03000509000000000000" pitchFamily="65" charset="-120"/>
              </a:rPr>
              <a:t>、臺</a:t>
            </a:r>
            <a:r>
              <a:rPr lang="zh-TW" altLang="en-US" sz="2000" b="1" dirty="0">
                <a:ea typeface="標楷體" panose="03000509000000000000" pitchFamily="65" charset="-120"/>
              </a:rPr>
              <a:t>中車站，網址：</a:t>
            </a:r>
            <a:r>
              <a:rPr lang="en-US" altLang="zh-TW" sz="2000" b="1" dirty="0">
                <a:hlinkClick r:id="rId9"/>
              </a:rPr>
              <a:t>http://</a:t>
            </a:r>
            <a:r>
              <a:rPr lang="en-US" altLang="zh-TW" sz="2000" b="1" dirty="0" smtClean="0">
                <a:hlinkClick r:id="rId9"/>
              </a:rPr>
              <a:t>service.tra.gov.tw/Taichung/index.aspx</a:t>
            </a:r>
            <a:r>
              <a:rPr lang="zh-TW" altLang="en-US" sz="2000" b="1" dirty="0" smtClean="0"/>
              <a:t>。</a:t>
            </a:r>
            <a:endParaRPr lang="en-US" altLang="zh-TW" sz="2000" b="1" dirty="0" smtClean="0"/>
          </a:p>
          <a:p>
            <a:pPr marL="360363" indent="-360363" algn="l" eaLnBrk="1" hangingPunct="1">
              <a:lnSpc>
                <a:spcPts val="2200"/>
              </a:lnSpc>
              <a:spcBef>
                <a:spcPct val="0"/>
              </a:spcBef>
              <a:defRPr/>
            </a:pPr>
            <a:r>
              <a:rPr lang="en-US" altLang="zh-TW" sz="2000" b="1" dirty="0" smtClean="0">
                <a:ea typeface="標楷體" panose="03000509000000000000" pitchFamily="65" charset="-120"/>
              </a:rPr>
              <a:t>16</a:t>
            </a:r>
            <a:r>
              <a:rPr lang="zh-TW" altLang="en-US" sz="2000" b="1" dirty="0" smtClean="0">
                <a:ea typeface="標楷體" panose="03000509000000000000" pitchFamily="65" charset="-120"/>
              </a:rPr>
              <a:t>、</a:t>
            </a:r>
            <a:r>
              <a:rPr lang="zh-TW" altLang="en-US" sz="2000" b="1" dirty="0">
                <a:ea typeface="標楷體" panose="03000509000000000000" pitchFamily="65" charset="-120"/>
              </a:rPr>
              <a:t>范雅鈞，</a:t>
            </a:r>
            <a:r>
              <a:rPr lang="en-US" altLang="zh-TW" sz="2000" b="1" dirty="0">
                <a:ea typeface="標楷體" panose="03000509000000000000" pitchFamily="65" charset="-120"/>
              </a:rPr>
              <a:t>〈</a:t>
            </a:r>
            <a:r>
              <a:rPr lang="zh-TW" altLang="en-US" sz="2000" b="1" dirty="0">
                <a:ea typeface="標楷體" panose="03000509000000000000" pitchFamily="65" charset="-120"/>
              </a:rPr>
              <a:t>日治時期 臺灣專賣制度的推行與影響</a:t>
            </a:r>
            <a:r>
              <a:rPr lang="en-US" altLang="zh-TW" sz="2000" b="1" dirty="0" smtClean="0">
                <a:ea typeface="標楷體" panose="03000509000000000000" pitchFamily="65" charset="-120"/>
              </a:rPr>
              <a:t>〉</a:t>
            </a:r>
          </a:p>
          <a:p>
            <a:pPr marL="360363" indent="-360363" algn="l" eaLnBrk="1" hangingPunct="1">
              <a:lnSpc>
                <a:spcPts val="2200"/>
              </a:lnSpc>
              <a:spcBef>
                <a:spcPct val="0"/>
              </a:spcBef>
              <a:defRPr/>
            </a:pPr>
            <a:r>
              <a:rPr lang="en-US" altLang="zh-TW" sz="2000" b="1" dirty="0" smtClean="0">
                <a:ea typeface="標楷體" panose="03000509000000000000" pitchFamily="65" charset="-120"/>
              </a:rPr>
              <a:t>17</a:t>
            </a:r>
            <a:r>
              <a:rPr lang="zh-TW" altLang="en-US" sz="2000" b="1" dirty="0" smtClean="0">
                <a:ea typeface="標楷體" panose="03000509000000000000" pitchFamily="65" charset="-120"/>
              </a:rPr>
              <a:t>、維基百科，</a:t>
            </a:r>
            <a:r>
              <a:rPr lang="zh-TW" altLang="en-US" sz="2000" b="1" dirty="0">
                <a:ea typeface="標楷體" panose="03000509000000000000" pitchFamily="65" charset="-120"/>
              </a:rPr>
              <a:t>網址：</a:t>
            </a:r>
            <a:r>
              <a:rPr lang="en-US" altLang="zh-TW" sz="2000" b="1" dirty="0">
                <a:ea typeface="標楷體" panose="03000509000000000000" pitchFamily="65" charset="-120"/>
                <a:hlinkClick r:id="rId10"/>
              </a:rPr>
              <a:t>http://zh.wikipedia.org/</a:t>
            </a:r>
            <a:r>
              <a:rPr lang="zh-TW" altLang="en-US" sz="2000" b="1" dirty="0" smtClean="0">
                <a:ea typeface="標楷體" panose="03000509000000000000" pitchFamily="65" charset="-120"/>
              </a:rPr>
              <a:t>。</a:t>
            </a:r>
            <a:endParaRPr lang="en-US" altLang="zh-TW" sz="2000" b="1" dirty="0" smtClean="0">
              <a:ea typeface="標楷體" panose="03000509000000000000" pitchFamily="65" charset="-120"/>
            </a:endParaRPr>
          </a:p>
          <a:p>
            <a:pPr marL="360363" indent="-360363" algn="l" eaLnBrk="1" hangingPunct="1">
              <a:lnSpc>
                <a:spcPts val="2200"/>
              </a:lnSpc>
              <a:spcBef>
                <a:spcPct val="0"/>
              </a:spcBef>
              <a:defRPr/>
            </a:pPr>
            <a:r>
              <a:rPr lang="en-US" altLang="zh-TW" sz="2000" b="1" dirty="0" smtClean="0">
                <a:ea typeface="標楷體" panose="03000509000000000000" pitchFamily="65" charset="-120"/>
              </a:rPr>
              <a:t>18</a:t>
            </a:r>
            <a:r>
              <a:rPr lang="zh-TW" altLang="en-US" sz="2000" b="1" dirty="0" smtClean="0">
                <a:ea typeface="標楷體" panose="03000509000000000000" pitchFamily="65" charset="-120"/>
              </a:rPr>
              <a:t>、翰林出版社</a:t>
            </a:r>
            <a:endParaRPr lang="en-US" altLang="zh-TW" sz="2000" b="1" dirty="0" smtClean="0">
              <a:ea typeface="標楷體" panose="03000509000000000000" pitchFamily="65" charset="-120"/>
            </a:endParaRPr>
          </a:p>
        </p:txBody>
      </p:sp>
      <p:sp>
        <p:nvSpPr>
          <p:cNvPr id="2" name="文字方塊 1"/>
          <p:cNvSpPr txBox="1"/>
          <p:nvPr/>
        </p:nvSpPr>
        <p:spPr>
          <a:xfrm>
            <a:off x="727075" y="260648"/>
            <a:ext cx="7704137" cy="1015663"/>
          </a:xfrm>
          <a:prstGeom prst="rect">
            <a:avLst/>
          </a:prstGeom>
          <a:solidFill>
            <a:srgbClr val="0070C0"/>
          </a:solidFill>
          <a:scene3d>
            <a:camera prst="orthographicFront"/>
            <a:lightRig rig="threePt" dir="t"/>
          </a:scene3d>
          <a:sp3d>
            <a:bevelT w="114300" prst="artDeco"/>
          </a:sp3d>
        </p:spPr>
        <p:txBody>
          <a:bodyPr wrap="square" rtlCol="0">
            <a:spAutoFit/>
          </a:bodyPr>
          <a:lstStyle/>
          <a:p>
            <a:r>
              <a:rPr lang="en-US" altLang="zh-TW" sz="6000" b="1" dirty="0" smtClean="0">
                <a:solidFill>
                  <a:schemeClr val="bg1"/>
                </a:solidFill>
                <a:latin typeface="+mj-lt"/>
                <a:ea typeface="標楷體" panose="03000509000000000000" pitchFamily="65" charset="-120"/>
              </a:rPr>
              <a:t> 2-2  </a:t>
            </a:r>
            <a:r>
              <a:rPr lang="zh-TW" altLang="en-US" sz="6000" b="1" dirty="0" smtClean="0">
                <a:solidFill>
                  <a:schemeClr val="bg1"/>
                </a:solidFill>
                <a:latin typeface="+mj-lt"/>
                <a:ea typeface="標楷體" panose="03000509000000000000" pitchFamily="65" charset="-120"/>
              </a:rPr>
              <a:t>日本的治臺措施</a:t>
            </a:r>
            <a:endParaRPr lang="zh-TW" altLang="en-US" sz="6000" dirty="0">
              <a:solidFill>
                <a:schemeClr val="bg1"/>
              </a:solidFill>
              <a:latin typeface="+mj-lt"/>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投影片編號版面配置區 3"/>
          <p:cNvSpPr>
            <a:spLocks noGrp="1"/>
          </p:cNvSpPr>
          <p:nvPr>
            <p:ph type="sldNum" sz="quarter" idx="12"/>
          </p:nvPr>
        </p:nvSpPr>
        <p:spPr>
          <a:noFill/>
        </p:spPr>
        <p:txBody>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88EA7538-124F-46B9-9CB3-18B5BF782083}" type="slidenum">
              <a:rPr lang="en-US" altLang="zh-TW" sz="1400" smtClean="0"/>
              <a:pPr>
                <a:spcBef>
                  <a:spcPct val="0"/>
                </a:spcBef>
                <a:buFontTx/>
                <a:buNone/>
              </a:pPr>
              <a:t>10</a:t>
            </a:fld>
            <a:endParaRPr lang="en-US" altLang="zh-TW" sz="1400" smtClean="0"/>
          </a:p>
        </p:txBody>
      </p:sp>
      <p:pic>
        <p:nvPicPr>
          <p:cNvPr id="49155" name="Picture 2" descr="日治時期最著名的民政長官後藤新平--維基"/>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85750" y="1052736"/>
            <a:ext cx="4044950" cy="5112568"/>
          </a:xfrm>
          <a:prstGeom prst="roundRect">
            <a:avLst>
              <a:gd name="adj" fmla="val 353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Text Box 3"/>
          <p:cNvSpPr txBox="1">
            <a:spLocks noChangeArrowheads="1"/>
          </p:cNvSpPr>
          <p:nvPr/>
        </p:nvSpPr>
        <p:spPr bwMode="auto">
          <a:xfrm>
            <a:off x="4572000" y="463766"/>
            <a:ext cx="4356100" cy="578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lnSpc>
                <a:spcPct val="110000"/>
              </a:lnSpc>
              <a:spcBef>
                <a:spcPct val="0"/>
              </a:spcBef>
              <a:buFontTx/>
              <a:buNone/>
            </a:pPr>
            <a:r>
              <a:rPr lang="zh-TW" altLang="en-US" sz="2400" b="1" dirty="0">
                <a:latin typeface="標楷體" panose="03000509000000000000" pitchFamily="65" charset="-120"/>
                <a:ea typeface="標楷體" panose="03000509000000000000" pitchFamily="65" charset="-120"/>
              </a:rPr>
              <a:t>後藤新平是留德醫學博士，行事注重科學方法。</a:t>
            </a:r>
            <a:r>
              <a:rPr lang="en-US" altLang="zh-TW" sz="2400" b="1" dirty="0">
                <a:latin typeface="+mj-lt"/>
                <a:ea typeface="標楷體" panose="03000509000000000000" pitchFamily="65" charset="-120"/>
              </a:rPr>
              <a:t>1898-1906</a:t>
            </a:r>
            <a:r>
              <a:rPr lang="zh-TW" altLang="en-US" sz="2400" b="1" dirty="0">
                <a:latin typeface="+mj-lt"/>
                <a:ea typeface="標楷體" panose="03000509000000000000" pitchFamily="65" charset="-120"/>
              </a:rPr>
              <a:t>年擔任臺灣總督府的民政</a:t>
            </a:r>
            <a:r>
              <a:rPr lang="zh-TW" altLang="en-US" sz="2400" b="1" dirty="0" smtClean="0">
                <a:latin typeface="+mj-lt"/>
                <a:ea typeface="標楷體" panose="03000509000000000000" pitchFamily="65" charset="-120"/>
              </a:rPr>
              <a:t>長官</a:t>
            </a:r>
            <a:r>
              <a:rPr lang="zh-TW" altLang="en-US" sz="2400" b="1" dirty="0" smtClean="0">
                <a:latin typeface="標楷體" panose="03000509000000000000" pitchFamily="65" charset="-120"/>
                <a:ea typeface="標楷體" panose="03000509000000000000" pitchFamily="65" charset="-120"/>
              </a:rPr>
              <a:t>他</a:t>
            </a:r>
            <a:r>
              <a:rPr lang="zh-TW" altLang="en-US" sz="2400" b="1" dirty="0">
                <a:latin typeface="標楷體" panose="03000509000000000000" pitchFamily="65" charset="-120"/>
                <a:ea typeface="標楷體" panose="03000509000000000000" pitchFamily="65" charset="-120"/>
              </a:rPr>
              <a:t>曾提出「治臺三策」：</a:t>
            </a:r>
          </a:p>
          <a:p>
            <a:pPr eaLnBrk="1" hangingPunct="1">
              <a:lnSpc>
                <a:spcPct val="110000"/>
              </a:lnSpc>
              <a:spcBef>
                <a:spcPct val="0"/>
              </a:spcBef>
              <a:buFontTx/>
              <a:buNone/>
            </a:pPr>
            <a:r>
              <a:rPr lang="en-US" altLang="zh-TW" sz="2400" b="1" dirty="0">
                <a:solidFill>
                  <a:srgbClr val="0000FF"/>
                </a:solidFill>
                <a:latin typeface="標楷體" panose="03000509000000000000" pitchFamily="65" charset="-120"/>
                <a:ea typeface="標楷體" panose="03000509000000000000" pitchFamily="65" charset="-120"/>
              </a:rPr>
              <a:t>1</a:t>
            </a:r>
            <a:r>
              <a:rPr lang="zh-TW" altLang="en-US" sz="2400" b="1" dirty="0">
                <a:solidFill>
                  <a:srgbClr val="0000FF"/>
                </a:solidFill>
                <a:latin typeface="標楷體" panose="03000509000000000000" pitchFamily="65" charset="-120"/>
                <a:ea typeface="標楷體" panose="03000509000000000000" pitchFamily="65" charset="-120"/>
              </a:rPr>
              <a:t>、臺灣人貪生怕死，得用高壓</a:t>
            </a:r>
          </a:p>
          <a:p>
            <a:pPr eaLnBrk="1" hangingPunct="1">
              <a:lnSpc>
                <a:spcPct val="110000"/>
              </a:lnSpc>
              <a:spcBef>
                <a:spcPct val="0"/>
              </a:spcBef>
              <a:buFontTx/>
              <a:buNone/>
            </a:pPr>
            <a:r>
              <a:rPr lang="zh-TW" altLang="en-US" sz="2400" b="1" dirty="0">
                <a:solidFill>
                  <a:srgbClr val="0000FF"/>
                </a:solidFill>
                <a:latin typeface="標楷體" panose="03000509000000000000" pitchFamily="65" charset="-120"/>
                <a:ea typeface="標楷體" panose="03000509000000000000" pitchFamily="65" charset="-120"/>
              </a:rPr>
              <a:t>   手段威脅。</a:t>
            </a:r>
          </a:p>
          <a:p>
            <a:pPr eaLnBrk="1" hangingPunct="1">
              <a:lnSpc>
                <a:spcPct val="110000"/>
              </a:lnSpc>
              <a:spcBef>
                <a:spcPct val="0"/>
              </a:spcBef>
              <a:buFontTx/>
              <a:buNone/>
            </a:pPr>
            <a:r>
              <a:rPr lang="en-US" altLang="zh-TW" sz="2400" b="1" dirty="0">
                <a:solidFill>
                  <a:srgbClr val="0000FF"/>
                </a:solidFill>
                <a:latin typeface="標楷體" panose="03000509000000000000" pitchFamily="65" charset="-120"/>
                <a:ea typeface="標楷體" panose="03000509000000000000" pitchFamily="65" charset="-120"/>
              </a:rPr>
              <a:t>2</a:t>
            </a:r>
            <a:r>
              <a:rPr lang="zh-TW" altLang="en-US" sz="2400" b="1" dirty="0">
                <a:solidFill>
                  <a:srgbClr val="0000FF"/>
                </a:solidFill>
                <a:latin typeface="標楷體" panose="03000509000000000000" pitchFamily="65" charset="-120"/>
                <a:ea typeface="標楷體" panose="03000509000000000000" pitchFamily="65" charset="-120"/>
              </a:rPr>
              <a:t>、臺灣人貪財愛錢，可用利益</a:t>
            </a:r>
          </a:p>
          <a:p>
            <a:pPr eaLnBrk="1" hangingPunct="1">
              <a:lnSpc>
                <a:spcPct val="110000"/>
              </a:lnSpc>
              <a:spcBef>
                <a:spcPct val="0"/>
              </a:spcBef>
              <a:buFontTx/>
              <a:buNone/>
            </a:pPr>
            <a:r>
              <a:rPr lang="zh-TW" altLang="en-US" sz="2400" b="1" dirty="0">
                <a:solidFill>
                  <a:srgbClr val="0000FF"/>
                </a:solidFill>
                <a:latin typeface="標楷體" panose="03000509000000000000" pitchFamily="65" charset="-120"/>
                <a:ea typeface="標楷體" panose="03000509000000000000" pitchFamily="65" charset="-120"/>
              </a:rPr>
              <a:t>   誘惑。</a:t>
            </a:r>
          </a:p>
          <a:p>
            <a:pPr eaLnBrk="1" hangingPunct="1">
              <a:lnSpc>
                <a:spcPct val="110000"/>
              </a:lnSpc>
              <a:spcBef>
                <a:spcPct val="0"/>
              </a:spcBef>
              <a:buFontTx/>
              <a:buNone/>
            </a:pPr>
            <a:r>
              <a:rPr lang="en-US" altLang="zh-TW" sz="2400" b="1" dirty="0">
                <a:solidFill>
                  <a:srgbClr val="0000FF"/>
                </a:solidFill>
                <a:latin typeface="標楷體" panose="03000509000000000000" pitchFamily="65" charset="-120"/>
                <a:ea typeface="標楷體" panose="03000509000000000000" pitchFamily="65" charset="-120"/>
              </a:rPr>
              <a:t>3</a:t>
            </a:r>
            <a:r>
              <a:rPr lang="zh-TW" altLang="en-US" sz="2400" b="1" dirty="0">
                <a:solidFill>
                  <a:srgbClr val="0000FF"/>
                </a:solidFill>
                <a:latin typeface="標楷體" panose="03000509000000000000" pitchFamily="65" charset="-120"/>
                <a:ea typeface="標楷體" panose="03000509000000000000" pitchFamily="65" charset="-120"/>
              </a:rPr>
              <a:t>、臺灣人非常愛面子，可用虛</a:t>
            </a:r>
          </a:p>
          <a:p>
            <a:pPr eaLnBrk="1" hangingPunct="1">
              <a:lnSpc>
                <a:spcPct val="110000"/>
              </a:lnSpc>
              <a:spcBef>
                <a:spcPct val="0"/>
              </a:spcBef>
              <a:buFontTx/>
              <a:buNone/>
            </a:pPr>
            <a:r>
              <a:rPr lang="zh-TW" altLang="en-US" sz="2400" b="1" dirty="0">
                <a:solidFill>
                  <a:srgbClr val="0000FF"/>
                </a:solidFill>
                <a:latin typeface="標楷體" panose="03000509000000000000" pitchFamily="65" charset="-120"/>
                <a:ea typeface="標楷體" panose="03000509000000000000" pitchFamily="65" charset="-120"/>
              </a:rPr>
              <a:t>   名攏絡。</a:t>
            </a:r>
          </a:p>
          <a:p>
            <a:pPr eaLnBrk="1" hangingPunct="1">
              <a:lnSpc>
                <a:spcPct val="110000"/>
              </a:lnSpc>
              <a:spcBef>
                <a:spcPct val="0"/>
              </a:spcBef>
              <a:buFontTx/>
              <a:buNone/>
            </a:pPr>
            <a:r>
              <a:rPr lang="zh-TW" altLang="en-US" sz="2400" b="1" dirty="0">
                <a:latin typeface="標楷體" panose="03000509000000000000" pitchFamily="65" charset="-120"/>
                <a:ea typeface="標楷體" panose="03000509000000000000" pitchFamily="65" charset="-120"/>
              </a:rPr>
              <a:t>就這樣以此採用「糖飴與鞭」的兩手策略，一方面以嚴刑峻法對待異議人士，另一方面積極致力於建設臺灣經濟</a:t>
            </a:r>
            <a:r>
              <a:rPr lang="zh-TW" altLang="en-US" sz="2400" b="1" dirty="0" smtClean="0">
                <a:latin typeface="標楷體" panose="03000509000000000000" pitchFamily="65" charset="-120"/>
                <a:ea typeface="標楷體" panose="03000509000000000000" pitchFamily="65" charset="-120"/>
              </a:rPr>
              <a:t>。</a:t>
            </a:r>
            <a:endParaRPr lang="zh-TW" altLang="en-US" sz="2400" b="1" dirty="0">
              <a:latin typeface="標楷體" panose="03000509000000000000" pitchFamily="65" charset="-120"/>
              <a:ea typeface="標楷體" panose="03000509000000000000" pitchFamily="65" charset="-120"/>
            </a:endParaRPr>
          </a:p>
        </p:txBody>
      </p:sp>
      <p:sp>
        <p:nvSpPr>
          <p:cNvPr id="2" name="文字方塊 1"/>
          <p:cNvSpPr txBox="1"/>
          <p:nvPr/>
        </p:nvSpPr>
        <p:spPr>
          <a:xfrm>
            <a:off x="971600" y="6103789"/>
            <a:ext cx="3312368" cy="461665"/>
          </a:xfrm>
          <a:prstGeom prst="rect">
            <a:avLst/>
          </a:prstGeom>
          <a:noFill/>
        </p:spPr>
        <p:txBody>
          <a:bodyPr wrap="square" rtlCol="0">
            <a:spAutoFit/>
          </a:bodyPr>
          <a:lstStyle/>
          <a:p>
            <a:r>
              <a:rPr lang="zh-TW" altLang="en-US" sz="2400" b="1" dirty="0" smtClean="0">
                <a:latin typeface="標楷體" panose="03000509000000000000" pitchFamily="65" charset="-120"/>
                <a:ea typeface="標楷體" panose="03000509000000000000" pitchFamily="65" charset="-120"/>
              </a:rPr>
              <a:t>圖、文：維基百科</a:t>
            </a:r>
            <a:endParaRPr lang="zh-TW" altLang="en-US" sz="2400" dirty="0"/>
          </a:p>
        </p:txBody>
      </p:sp>
      <p:sp>
        <p:nvSpPr>
          <p:cNvPr id="6" name="圓角矩形 5"/>
          <p:cNvSpPr/>
          <p:nvPr/>
        </p:nvSpPr>
        <p:spPr>
          <a:xfrm>
            <a:off x="531463" y="368736"/>
            <a:ext cx="3573673" cy="684000"/>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latin typeface="標楷體" panose="03000509000000000000" pitchFamily="65" charset="-120"/>
                <a:ea typeface="標楷體" panose="03000509000000000000" pitchFamily="65" charset="-120"/>
              </a:rPr>
              <a:t>後藤的糖飴與鞭子</a:t>
            </a: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66368560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755576" y="522235"/>
            <a:ext cx="7488832" cy="828000"/>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4000" b="1" dirty="0" smtClean="0">
                <a:latin typeface="標楷體" panose="03000509000000000000" pitchFamily="65" charset="-120"/>
                <a:ea typeface="標楷體" panose="03000509000000000000" pitchFamily="65" charset="-120"/>
              </a:rPr>
              <a:t>政治生物學原理～比目魚和鯛魚</a:t>
            </a:r>
            <a:endParaRPr lang="zh-TW" altLang="en-US" sz="4000" b="1" dirty="0">
              <a:latin typeface="標楷體" panose="03000509000000000000" pitchFamily="65" charset="-120"/>
              <a:ea typeface="標楷體" panose="03000509000000000000" pitchFamily="65" charset="-120"/>
            </a:endParaRPr>
          </a:p>
        </p:txBody>
      </p:sp>
      <p:pic>
        <p:nvPicPr>
          <p:cNvPr id="5" name="圖片 4"/>
          <p:cNvPicPr>
            <a:picLocks noChangeAspect="1"/>
          </p:cNvPicPr>
          <p:nvPr/>
        </p:nvPicPr>
        <p:blipFill>
          <a:blip r:embed="rId2">
            <a:lum bright="-9000"/>
            <a:extLst>
              <a:ext uri="{28A0092B-C50C-407E-A947-70E740481C1C}">
                <a14:useLocalDpi xmlns:a14="http://schemas.microsoft.com/office/drawing/2010/main"/>
              </a:ext>
            </a:extLst>
          </a:blip>
          <a:stretch>
            <a:fillRect/>
          </a:stretch>
        </p:blipFill>
        <p:spPr>
          <a:xfrm rot="1121710">
            <a:off x="4446923" y="1590279"/>
            <a:ext cx="4267108" cy="3385239"/>
          </a:xfrm>
          <a:prstGeom prst="rect">
            <a:avLst/>
          </a:prstGeom>
        </p:spPr>
      </p:pic>
      <p:sp>
        <p:nvSpPr>
          <p:cNvPr id="6" name="文字方塊 5"/>
          <p:cNvSpPr txBox="1"/>
          <p:nvPr/>
        </p:nvSpPr>
        <p:spPr>
          <a:xfrm>
            <a:off x="1081615" y="5620598"/>
            <a:ext cx="7378817" cy="369332"/>
          </a:xfrm>
          <a:prstGeom prst="rect">
            <a:avLst/>
          </a:prstGeom>
          <a:noFill/>
        </p:spPr>
        <p:txBody>
          <a:bodyPr wrap="square" rtlCol="0">
            <a:spAutoFit/>
          </a:bodyPr>
          <a:lstStyle/>
          <a:p>
            <a:r>
              <a:rPr lang="zh-TW" altLang="en-US" b="1" dirty="0" smtClean="0">
                <a:latin typeface="+mj-lt"/>
                <a:ea typeface="標楷體" panose="03000509000000000000" pitchFamily="65" charset="-120"/>
              </a:rPr>
              <a:t>左圖：</a:t>
            </a:r>
            <a:r>
              <a:rPr lang="en-US" altLang="zh-TW" b="1" dirty="0" smtClean="0">
                <a:latin typeface="+mj-lt"/>
                <a:ea typeface="標楷體" panose="03000509000000000000" pitchFamily="65" charset="-120"/>
                <a:hlinkClick r:id="rId3"/>
              </a:rPr>
              <a:t>http://goo.gl/caHk6X</a:t>
            </a:r>
            <a:r>
              <a:rPr lang="zh-TW" altLang="en-US" b="1" dirty="0" smtClean="0">
                <a:latin typeface="+mj-lt"/>
                <a:ea typeface="標楷體" panose="03000509000000000000" pitchFamily="65" charset="-120"/>
              </a:rPr>
              <a:t>。    右圖：</a:t>
            </a:r>
            <a:r>
              <a:rPr lang="en-US" altLang="zh-TW" b="1" dirty="0" smtClean="0">
                <a:latin typeface="+mj-lt"/>
                <a:ea typeface="標楷體" panose="03000509000000000000" pitchFamily="65" charset="-120"/>
                <a:hlinkClick r:id="rId4"/>
              </a:rPr>
              <a:t>http://goo.gl/uXyWjT</a:t>
            </a:r>
            <a:r>
              <a:rPr lang="zh-TW" altLang="en-US" b="1" dirty="0" smtClean="0">
                <a:latin typeface="+mj-lt"/>
                <a:ea typeface="標楷體" panose="03000509000000000000" pitchFamily="65" charset="-120"/>
              </a:rPr>
              <a:t>。</a:t>
            </a:r>
            <a:endParaRPr lang="en-US" altLang="zh-TW" b="1" dirty="0" smtClean="0">
              <a:latin typeface="+mj-lt"/>
              <a:ea typeface="標楷體" panose="03000509000000000000" pitchFamily="65" charset="-120"/>
            </a:endParaRPr>
          </a:p>
        </p:txBody>
      </p:sp>
      <p:pic>
        <p:nvPicPr>
          <p:cNvPr id="7" name="圖片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354196">
            <a:off x="544305" y="2221870"/>
            <a:ext cx="3896983" cy="3140968"/>
          </a:xfrm>
          <a:prstGeom prst="rect">
            <a:avLst/>
          </a:prstGeom>
        </p:spPr>
      </p:pic>
    </p:spTree>
    <p:extLst>
      <p:ext uri="{BB962C8B-B14F-4D97-AF65-F5344CB8AC3E}">
        <p14:creationId xmlns:p14="http://schemas.microsoft.com/office/powerpoint/2010/main" val="1034428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投影片編號版面配置區 3"/>
          <p:cNvSpPr>
            <a:spLocks noGrp="1"/>
          </p:cNvSpPr>
          <p:nvPr>
            <p:ph type="sldNum" sz="quarter" idx="12"/>
          </p:nvPr>
        </p:nvSpPr>
        <p:spPr>
          <a:noFill/>
        </p:spPr>
        <p:txBody>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720B68D5-E493-455D-814A-CCD85BEB66D7}" type="slidenum">
              <a:rPr lang="en-US" altLang="zh-TW" sz="1400" smtClean="0"/>
              <a:pPr>
                <a:spcBef>
                  <a:spcPct val="0"/>
                </a:spcBef>
                <a:buFontTx/>
                <a:buNone/>
              </a:pPr>
              <a:t>12</a:t>
            </a:fld>
            <a:endParaRPr lang="en-US" altLang="zh-TW" sz="1400" smtClean="0"/>
          </a:p>
        </p:txBody>
      </p:sp>
      <p:pic>
        <p:nvPicPr>
          <p:cNvPr id="51203" name="Picture 2" descr="明治三十二年後籐民政長官土地調查諭告-台博館藏-國家文化資料庫"/>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0229"/>
            <a:ext cx="5060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Text Box 3"/>
          <p:cNvSpPr txBox="1">
            <a:spLocks noChangeArrowheads="1"/>
          </p:cNvSpPr>
          <p:nvPr/>
        </p:nvSpPr>
        <p:spPr bwMode="auto">
          <a:xfrm>
            <a:off x="5292080" y="1916832"/>
            <a:ext cx="3528392" cy="4001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zh-TW" altLang="en-US" b="1" dirty="0" smtClean="0">
                <a:latin typeface="+mj-lt"/>
                <a:ea typeface="標楷體" panose="03000509000000000000" pitchFamily="65" charset="-120"/>
              </a:rPr>
              <a:t>明治</a:t>
            </a:r>
            <a:r>
              <a:rPr lang="en-US" altLang="zh-TW" b="1" dirty="0" smtClean="0">
                <a:latin typeface="+mj-lt"/>
                <a:ea typeface="標楷體" panose="03000509000000000000" pitchFamily="65" charset="-120"/>
              </a:rPr>
              <a:t>31</a:t>
            </a:r>
            <a:r>
              <a:rPr lang="zh-TW" altLang="en-US" b="1" dirty="0" smtClean="0">
                <a:latin typeface="+mj-lt"/>
                <a:ea typeface="標楷體" panose="03000509000000000000" pitchFamily="65" charset="-120"/>
              </a:rPr>
              <a:t>年</a:t>
            </a:r>
            <a:r>
              <a:rPr lang="zh-TW" altLang="en-US" b="1" dirty="0">
                <a:latin typeface="+mj-lt"/>
                <a:ea typeface="標楷體" panose="03000509000000000000" pitchFamily="65" charset="-120"/>
              </a:rPr>
              <a:t>（</a:t>
            </a:r>
            <a:r>
              <a:rPr lang="en-US" altLang="zh-TW" b="1" dirty="0" smtClean="0">
                <a:latin typeface="+mj-lt"/>
                <a:ea typeface="標楷體" panose="03000509000000000000" pitchFamily="65" charset="-120"/>
              </a:rPr>
              <a:t>1898</a:t>
            </a:r>
            <a:r>
              <a:rPr lang="zh-TW" altLang="en-US" b="1" dirty="0" smtClean="0">
                <a:latin typeface="+mj-lt"/>
                <a:ea typeface="標楷體" panose="03000509000000000000" pitchFamily="65" charset="-120"/>
              </a:rPr>
              <a:t>）</a:t>
            </a:r>
            <a:r>
              <a:rPr lang="zh-TW" altLang="en-US" b="1" dirty="0" smtClean="0">
                <a:latin typeface="標楷體" panose="03000509000000000000" pitchFamily="65" charset="-120"/>
                <a:ea typeface="標楷體" panose="03000509000000000000" pitchFamily="65" charset="-120"/>
              </a:rPr>
              <a:t>民政</a:t>
            </a:r>
            <a:r>
              <a:rPr lang="zh-TW" altLang="en-US" b="1" dirty="0">
                <a:latin typeface="標楷體" panose="03000509000000000000" pitchFamily="65" charset="-120"/>
                <a:ea typeface="標楷體" panose="03000509000000000000" pitchFamily="65" charset="-120"/>
              </a:rPr>
              <a:t>長官後藤新平設立</a:t>
            </a:r>
            <a:r>
              <a:rPr lang="zh-TW" altLang="en-US" b="1" dirty="0" smtClean="0">
                <a:latin typeface="標楷體" panose="03000509000000000000" pitchFamily="65" charset="-120"/>
                <a:ea typeface="標楷體" panose="03000509000000000000" pitchFamily="65" charset="-120"/>
              </a:rPr>
              <a:t>臨時臺灣土地調查局，並頒佈土地</a:t>
            </a:r>
            <a:r>
              <a:rPr lang="zh-TW" altLang="en-US" b="1" dirty="0">
                <a:latin typeface="標楷體" panose="03000509000000000000" pitchFamily="65" charset="-120"/>
                <a:ea typeface="標楷體" panose="03000509000000000000" pitchFamily="65" charset="-120"/>
              </a:rPr>
              <a:t>調查諭</a:t>
            </a:r>
            <a:r>
              <a:rPr lang="zh-TW" altLang="en-US" b="1" dirty="0" smtClean="0">
                <a:latin typeface="標楷體" panose="03000509000000000000" pitchFamily="65" charset="-120"/>
                <a:ea typeface="標楷體" panose="03000509000000000000" pitchFamily="65" charset="-120"/>
              </a:rPr>
              <a:t>告，進行地籍調查與三角測量等工作。</a:t>
            </a:r>
            <a:endParaRPr lang="en-US" altLang="zh-TW" b="1" dirty="0" smtClean="0">
              <a:latin typeface="標楷體" panose="03000509000000000000" pitchFamily="65" charset="-120"/>
              <a:ea typeface="標楷體" panose="03000509000000000000" pitchFamily="65" charset="-120"/>
            </a:endParaRPr>
          </a:p>
          <a:p>
            <a:pPr eaLnBrk="1" hangingPunct="1">
              <a:spcBef>
                <a:spcPct val="50000"/>
              </a:spcBef>
              <a:buFontTx/>
              <a:buNone/>
            </a:pPr>
            <a:r>
              <a:rPr lang="zh-TW" altLang="en-US" sz="2000" b="1" dirty="0" smtClean="0">
                <a:latin typeface="標楷體" panose="03000509000000000000" pitchFamily="65" charset="-120"/>
                <a:ea typeface="標楷體" panose="03000509000000000000" pitchFamily="65" charset="-120"/>
              </a:rPr>
              <a:t>臺</a:t>
            </a:r>
            <a:r>
              <a:rPr lang="zh-TW" altLang="en-US" sz="2000" b="1" dirty="0">
                <a:latin typeface="標楷體" panose="03000509000000000000" pitchFamily="65" charset="-120"/>
                <a:ea typeface="標楷體" panose="03000509000000000000" pitchFamily="65" charset="-120"/>
              </a:rPr>
              <a:t>博館館</a:t>
            </a:r>
            <a:r>
              <a:rPr lang="zh-TW" altLang="en-US" sz="2000" b="1" dirty="0" smtClean="0">
                <a:latin typeface="標楷體" panose="03000509000000000000" pitchFamily="65" charset="-120"/>
                <a:ea typeface="標楷體" panose="03000509000000000000" pitchFamily="65" charset="-120"/>
              </a:rPr>
              <a:t>藏，國家</a:t>
            </a:r>
            <a:r>
              <a:rPr lang="zh-TW" altLang="en-US" sz="2000" b="1" dirty="0">
                <a:latin typeface="標楷體" panose="03000509000000000000" pitchFamily="65" charset="-120"/>
                <a:ea typeface="標楷體" panose="03000509000000000000" pitchFamily="65" charset="-120"/>
              </a:rPr>
              <a:t>文化資料庫</a:t>
            </a:r>
          </a:p>
        </p:txBody>
      </p:sp>
      <p:sp>
        <p:nvSpPr>
          <p:cNvPr id="5" name="圓角矩形 4"/>
          <p:cNvSpPr/>
          <p:nvPr/>
        </p:nvSpPr>
        <p:spPr>
          <a:xfrm>
            <a:off x="5300929" y="546544"/>
            <a:ext cx="3573673" cy="684000"/>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latin typeface="標楷體" panose="03000509000000000000" pitchFamily="65" charset="-120"/>
                <a:ea typeface="標楷體" panose="03000509000000000000" pitchFamily="65" charset="-120"/>
              </a:rPr>
              <a:t>土地與林野調查</a:t>
            </a: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853053136"/>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編號版面配置區 5"/>
          <p:cNvSpPr>
            <a:spLocks noGrp="1"/>
          </p:cNvSpPr>
          <p:nvPr>
            <p:ph type="sldNum" sz="quarter" idx="12"/>
          </p:nvPr>
        </p:nvSpPr>
        <p:spPr>
          <a:noFill/>
        </p:spPr>
        <p:txBody>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22004159-FC92-4EFF-8973-408F418A85CC}" type="slidenum">
              <a:rPr lang="en-US" altLang="zh-TW" sz="1400" smtClean="0"/>
              <a:pPr>
                <a:spcBef>
                  <a:spcPct val="0"/>
                </a:spcBef>
                <a:buFontTx/>
                <a:buNone/>
              </a:pPr>
              <a:t>13</a:t>
            </a:fld>
            <a:endParaRPr lang="en-US" altLang="zh-TW" sz="1400" smtClean="0"/>
          </a:p>
        </p:txBody>
      </p:sp>
      <p:pic>
        <p:nvPicPr>
          <p:cNvPr id="125955" name="Picture 3" descr="康熙台灣與圖"/>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664" y="0"/>
            <a:ext cx="914400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Picture 4" descr="1885年劉銘傳時代魚鱗圖冊-苗栗二堡苑裡坑庄"/>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380690" y="90350"/>
            <a:ext cx="4680520" cy="5780360"/>
          </a:xfrm>
          <a:prstGeom prst="rect">
            <a:avLst/>
          </a:prstGeom>
          <a:ln w="57150">
            <a:solidFill>
              <a:srgbClr val="0000FF"/>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5957" name="Text Box 5"/>
          <p:cNvSpPr txBox="1">
            <a:spLocks noChangeArrowheads="1"/>
          </p:cNvSpPr>
          <p:nvPr/>
        </p:nvSpPr>
        <p:spPr bwMode="auto">
          <a:xfrm>
            <a:off x="4330700" y="5969000"/>
            <a:ext cx="4787900" cy="850900"/>
          </a:xfrm>
          <a:prstGeom prst="rect">
            <a:avLst/>
          </a:prstGeom>
          <a:solidFill>
            <a:srgbClr val="CCFFCC"/>
          </a:solidFill>
          <a:ln w="2857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2400" b="1" dirty="0">
                <a:ea typeface="標楷體" panose="03000509000000000000" pitchFamily="65" charset="-120"/>
              </a:rPr>
              <a:t>1885</a:t>
            </a:r>
            <a:r>
              <a:rPr lang="zh-TW" altLang="en-US" sz="2400" b="1" dirty="0">
                <a:ea typeface="標楷體" panose="03000509000000000000" pitchFamily="65" charset="-120"/>
              </a:rPr>
              <a:t>年劉銘傳時代魚鱗圖冊</a:t>
            </a:r>
            <a:r>
              <a:rPr lang="en-US" altLang="zh-TW" sz="2400" b="1" dirty="0">
                <a:ea typeface="標楷體" panose="03000509000000000000" pitchFamily="65" charset="-120"/>
              </a:rPr>
              <a:t>-</a:t>
            </a:r>
            <a:r>
              <a:rPr lang="zh-TW" altLang="en-US" sz="2400" b="1" dirty="0">
                <a:ea typeface="標楷體" panose="03000509000000000000" pitchFamily="65" charset="-120"/>
              </a:rPr>
              <a:t>苗栗二堡苑裡坑庄</a:t>
            </a:r>
          </a:p>
        </p:txBody>
      </p:sp>
      <p:sp>
        <p:nvSpPr>
          <p:cNvPr id="125959" name="Text Box 7"/>
          <p:cNvSpPr txBox="1">
            <a:spLocks noChangeArrowheads="1"/>
          </p:cNvSpPr>
          <p:nvPr/>
        </p:nvSpPr>
        <p:spPr bwMode="auto">
          <a:xfrm>
            <a:off x="19050" y="5695205"/>
            <a:ext cx="4284663" cy="104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康熙臺灣輿圖</a:t>
            </a:r>
            <a:r>
              <a:rPr lang="en-US" altLang="zh-TW" sz="2400" b="1" dirty="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是</a:t>
            </a:r>
            <a:r>
              <a:rPr lang="en-US" altLang="zh-TW" sz="2400" b="1" dirty="0">
                <a:latin typeface="標楷體" panose="03000509000000000000" pitchFamily="65" charset="-120"/>
                <a:ea typeface="標楷體" panose="03000509000000000000" pitchFamily="65" charset="-120"/>
              </a:rPr>
              <a:t>1772</a:t>
            </a:r>
            <a:r>
              <a:rPr lang="zh-TW" altLang="en-US" sz="2400" b="1" dirty="0">
                <a:latin typeface="標楷體" panose="03000509000000000000" pitchFamily="65" charset="-120"/>
                <a:ea typeface="標楷體" panose="03000509000000000000" pitchFamily="65" charset="-120"/>
              </a:rPr>
              <a:t>年的作品，典藏在臺灣博物館中。</a:t>
            </a:r>
          </a:p>
          <a:p>
            <a:pPr eaLnBrk="1" hangingPunct="1">
              <a:spcBef>
                <a:spcPct val="0"/>
              </a:spcBef>
              <a:buFontTx/>
              <a:buNone/>
            </a:pPr>
            <a:r>
              <a:rPr lang="en-US" altLang="zh-TW" sz="1400" b="1" dirty="0">
                <a:hlinkClick r:id="rId4"/>
              </a:rPr>
              <a:t>http://formosa.ntm.gov.tw/maps/page01.html</a:t>
            </a:r>
            <a:r>
              <a:rPr lang="en-US" altLang="zh-TW" sz="1400" dirty="0"/>
              <a:t> </a:t>
            </a:r>
          </a:p>
        </p:txBody>
      </p:sp>
      <p:pic>
        <p:nvPicPr>
          <p:cNvPr id="10" name="Picture 2" descr="134台中"/>
          <p:cNvPicPr>
            <a:picLocks noChangeAspect="1" noChangeArrowheads="1"/>
          </p:cNvPicPr>
          <p:nvPr/>
        </p:nvPicPr>
        <p:blipFill>
          <a:blip r:embed="rId5" cstate="email">
            <a:extLst>
              <a:ext uri="{28A0092B-C50C-407E-A947-70E740481C1C}">
                <a14:useLocalDpi xmlns:a14="http://schemas.microsoft.com/office/drawing/2010/main"/>
              </a:ext>
            </a:extLst>
          </a:blip>
          <a:srcRect t="1465" b="203"/>
          <a:stretch>
            <a:fillRect/>
          </a:stretch>
        </p:blipFill>
        <p:spPr bwMode="auto">
          <a:xfrm>
            <a:off x="-5664" y="-3169"/>
            <a:ext cx="9144000" cy="692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6"/>
          <p:cNvSpPr txBox="1">
            <a:spLocks noChangeArrowheads="1"/>
          </p:cNvSpPr>
          <p:nvPr/>
        </p:nvSpPr>
        <p:spPr bwMode="auto">
          <a:xfrm>
            <a:off x="191963" y="332656"/>
            <a:ext cx="8772525" cy="6264000"/>
          </a:xfrm>
          <a:prstGeom prst="rect">
            <a:avLst/>
          </a:prstGeom>
          <a:solidFill>
            <a:srgbClr val="FFFF99"/>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rgbClr val="FF00FF"/>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rgbClr val="FF00FF"/>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363" indent="-360363" algn="ctr" eaLnBrk="1" hangingPunct="1">
              <a:lnSpc>
                <a:spcPts val="3700"/>
              </a:lnSpc>
              <a:spcBef>
                <a:spcPct val="0"/>
              </a:spcBef>
              <a:buFontTx/>
              <a:buNone/>
            </a:pPr>
            <a:r>
              <a:rPr lang="en-US" altLang="zh-TW" sz="2600" b="1" dirty="0" smtClean="0">
                <a:latin typeface="標楷體" panose="03000509000000000000" pitchFamily="65" charset="-120"/>
                <a:ea typeface="標楷體" panose="03000509000000000000" pitchFamily="65" charset="-120"/>
              </a:rPr>
              <a:t>《</a:t>
            </a:r>
            <a:r>
              <a:rPr lang="zh-TW" altLang="en-US" sz="2600" b="1" dirty="0" smtClean="0">
                <a:ea typeface="標楷體" panose="03000509000000000000" pitchFamily="65" charset="-120"/>
              </a:rPr>
              <a:t>臺灣堡圖</a:t>
            </a:r>
            <a:r>
              <a:rPr lang="en-US" altLang="zh-TW" sz="2600" b="1" dirty="0" smtClean="0">
                <a:latin typeface="標楷體" panose="03000509000000000000" pitchFamily="65" charset="-120"/>
                <a:ea typeface="標楷體" panose="03000509000000000000" pitchFamily="65" charset="-120"/>
              </a:rPr>
              <a:t>》</a:t>
            </a:r>
          </a:p>
          <a:p>
            <a:pPr marL="360363" indent="-360363" eaLnBrk="1" hangingPunct="1">
              <a:lnSpc>
                <a:spcPts val="3700"/>
              </a:lnSpc>
              <a:spcBef>
                <a:spcPct val="0"/>
              </a:spcBef>
              <a:buFontTx/>
              <a:buNone/>
            </a:pPr>
            <a:r>
              <a:rPr lang="en-US" altLang="zh-TW" sz="2600" b="1" dirty="0" smtClean="0"/>
              <a:t>◎</a:t>
            </a:r>
            <a:r>
              <a:rPr lang="zh-TW" altLang="en-US" sz="2600" b="1" dirty="0" smtClean="0">
                <a:ea typeface="標楷體" panose="03000509000000000000" pitchFamily="65" charset="-120"/>
              </a:rPr>
              <a:t>臺灣總督府設立臺灣土地調查局，用精密的三角測量繪製地圖（請比較三份地圖的差異）。</a:t>
            </a:r>
          </a:p>
          <a:p>
            <a:pPr marL="360363" indent="-360363" eaLnBrk="1" hangingPunct="1">
              <a:lnSpc>
                <a:spcPts val="3700"/>
              </a:lnSpc>
              <a:spcBef>
                <a:spcPct val="0"/>
              </a:spcBef>
              <a:buFontTx/>
              <a:buNone/>
            </a:pPr>
            <a:r>
              <a:rPr lang="zh-TW" altLang="en-US" sz="2600" b="1" dirty="0" smtClean="0">
                <a:ea typeface="標楷體" panose="03000509000000000000" pitchFamily="65" charset="-120"/>
              </a:rPr>
              <a:t>    </a:t>
            </a:r>
            <a:r>
              <a:rPr lang="en-US" altLang="zh-TW" sz="2600" b="1" dirty="0" smtClean="0">
                <a:ea typeface="標楷體" panose="03000509000000000000" pitchFamily="65" charset="-120"/>
              </a:rPr>
              <a:t>《</a:t>
            </a:r>
            <a:r>
              <a:rPr lang="zh-TW" altLang="en-US" sz="2600" b="1" dirty="0" smtClean="0">
                <a:ea typeface="標楷體" panose="03000509000000000000" pitchFamily="65" charset="-120"/>
              </a:rPr>
              <a:t>臺灣堡圖</a:t>
            </a:r>
            <a:r>
              <a:rPr lang="en-US" altLang="zh-TW" sz="2600" b="1" dirty="0" smtClean="0">
                <a:ea typeface="標楷體" panose="03000509000000000000" pitchFamily="65" charset="-120"/>
              </a:rPr>
              <a:t>》</a:t>
            </a:r>
            <a:r>
              <a:rPr lang="zh-TW" altLang="en-US" sz="2600" b="1" dirty="0" smtClean="0">
                <a:ea typeface="標楷體" panose="03000509000000000000" pitchFamily="65" charset="-120"/>
              </a:rPr>
              <a:t>是</a:t>
            </a:r>
            <a:r>
              <a:rPr lang="en-US" altLang="zh-TW" sz="2600" b="1" dirty="0" smtClean="0">
                <a:ea typeface="標楷體" panose="03000509000000000000" pitchFamily="65" charset="-120"/>
              </a:rPr>
              <a:t>1904</a:t>
            </a:r>
            <a:r>
              <a:rPr lang="zh-TW" altLang="en-US" sz="2600" b="1" dirty="0" smtClean="0">
                <a:ea typeface="標楷體" panose="03000509000000000000" pitchFamily="65" charset="-120"/>
              </a:rPr>
              <a:t>年完成的臺灣地形圖，該圖為臺灣總督府進行土地調查的成果。「堡」指的就是「堡里」。在土地調查後，臺灣在土地上終於有其明確法定邊界，也便於統治者掌握臺灣的空間資訊，方便管理。</a:t>
            </a:r>
          </a:p>
          <a:p>
            <a:pPr marL="360363" indent="-360363" eaLnBrk="1" hangingPunct="1">
              <a:lnSpc>
                <a:spcPts val="3700"/>
              </a:lnSpc>
              <a:spcBef>
                <a:spcPct val="0"/>
              </a:spcBef>
              <a:buFontTx/>
              <a:buNone/>
            </a:pPr>
            <a:r>
              <a:rPr lang="zh-TW" altLang="en-US" sz="2600" b="1" dirty="0" smtClean="0">
                <a:ea typeface="標楷體" panose="03000509000000000000" pitchFamily="65" charset="-120"/>
              </a:rPr>
              <a:t>    隨著土地調查完成，歷年無人繳稅的隱田一一曝光，政府稅收增加、也保障土地所有權。劉銘傳時代的調查，全臺約</a:t>
            </a:r>
            <a:r>
              <a:rPr lang="en-US" altLang="zh-TW" sz="2600" b="1" dirty="0" smtClean="0">
                <a:ea typeface="標楷體" panose="03000509000000000000" pitchFamily="65" charset="-120"/>
              </a:rPr>
              <a:t>36</a:t>
            </a:r>
            <a:r>
              <a:rPr lang="zh-TW" altLang="en-US" sz="2600" b="1" dirty="0" smtClean="0">
                <a:ea typeface="標楷體" panose="03000509000000000000" pitchFamily="65" charset="-120"/>
              </a:rPr>
              <a:t>萬餘甲土地</a:t>
            </a:r>
            <a:r>
              <a:rPr lang="zh-TW" altLang="en-US" sz="2600" b="1" dirty="0" smtClean="0">
                <a:ea typeface="標楷體" panose="03000509000000000000" pitchFamily="65" charset="-120"/>
                <a:sym typeface="Wingdings" panose="05000000000000000000" pitchFamily="2" charset="2"/>
              </a:rPr>
              <a:t></a:t>
            </a:r>
            <a:r>
              <a:rPr lang="en-US" altLang="zh-TW" sz="2600" b="1" dirty="0" smtClean="0">
                <a:ea typeface="標楷體" panose="03000509000000000000" pitchFamily="65" charset="-120"/>
                <a:sym typeface="Wingdings" panose="05000000000000000000" pitchFamily="2" charset="2"/>
              </a:rPr>
              <a:t>63</a:t>
            </a:r>
            <a:r>
              <a:rPr lang="zh-TW" altLang="en-US" sz="2600" b="1" dirty="0" smtClean="0">
                <a:ea typeface="標楷體" panose="03000509000000000000" pitchFamily="65" charset="-120"/>
                <a:sym typeface="Wingdings" panose="05000000000000000000" pitchFamily="2" charset="2"/>
              </a:rPr>
              <a:t>萬餘甲。</a:t>
            </a:r>
            <a:endParaRPr lang="zh-TW" altLang="zh-TW" sz="2600" b="1" dirty="0" smtClean="0">
              <a:ea typeface="標楷體" panose="03000509000000000000" pitchFamily="65" charset="-120"/>
              <a:sym typeface="Wingdings" panose="05000000000000000000" pitchFamily="2" charset="2"/>
            </a:endParaRPr>
          </a:p>
          <a:p>
            <a:pPr marL="360363" indent="-360363" eaLnBrk="1" hangingPunct="1">
              <a:lnSpc>
                <a:spcPts val="3700"/>
              </a:lnSpc>
              <a:spcBef>
                <a:spcPct val="0"/>
              </a:spcBef>
              <a:buFontTx/>
              <a:buNone/>
            </a:pPr>
            <a:r>
              <a:rPr lang="zh-TW" altLang="en-US" sz="2600" b="1" dirty="0" smtClean="0"/>
              <a:t>◎</a:t>
            </a:r>
            <a:r>
              <a:rPr lang="zh-TW" altLang="en-US" sz="2600" b="1" dirty="0" smtClean="0">
                <a:ea typeface="標楷體" panose="03000509000000000000" pitchFamily="65" charset="-120"/>
              </a:rPr>
              <a:t>本圖為臺中地區的</a:t>
            </a:r>
            <a:r>
              <a:rPr lang="en-US" altLang="zh-TW" sz="2600" b="1" dirty="0" smtClean="0">
                <a:ea typeface="標楷體" panose="03000509000000000000" pitchFamily="65" charset="-120"/>
              </a:rPr>
              <a:t>1904</a:t>
            </a:r>
            <a:r>
              <a:rPr lang="zh-TW" altLang="en-US" sz="2600" b="1" dirty="0" smtClean="0">
                <a:ea typeface="標楷體" panose="03000509000000000000" pitchFamily="65" charset="-120"/>
              </a:rPr>
              <a:t>年堡圖。其他區域地圖可以參考中研院的系統</a:t>
            </a:r>
            <a:r>
              <a:rPr lang="en-US" altLang="zh-TW" sz="2600" b="1" dirty="0" smtClean="0">
                <a:ea typeface="標楷體" panose="03000509000000000000" pitchFamily="65" charset="-120"/>
              </a:rPr>
              <a:t>—</a:t>
            </a:r>
            <a:r>
              <a:rPr lang="zh-TW" altLang="en-US" sz="2600" b="1" dirty="0" smtClean="0">
                <a:ea typeface="標楷體" panose="03000509000000000000" pitchFamily="65" charset="-120"/>
              </a:rPr>
              <a:t>中央研究院，臺灣新舊地圖比對，網址：</a:t>
            </a:r>
            <a:r>
              <a:rPr lang="en-US" altLang="zh-TW" sz="1600" b="1" dirty="0" smtClean="0">
                <a:ea typeface="標楷體" panose="03000509000000000000" pitchFamily="65" charset="-120"/>
                <a:hlinkClick r:id="rId6"/>
              </a:rPr>
              <a:t>http://gissrv5.sinica.edu.tw/GoogleApp/JM20K1904_1.php</a:t>
            </a:r>
            <a:r>
              <a:rPr lang="zh-TW" altLang="en-US" sz="2000" b="1" dirty="0" smtClean="0">
                <a:ea typeface="標楷體" panose="03000509000000000000" pitchFamily="65" charset="-120"/>
              </a:rPr>
              <a:t>。</a:t>
            </a:r>
          </a:p>
        </p:txBody>
      </p:sp>
      <p:pic>
        <p:nvPicPr>
          <p:cNvPr id="2" name="圖片 1"/>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2628900" y="1485900"/>
            <a:ext cx="3886200" cy="3886200"/>
          </a:xfrm>
          <a:prstGeom prst="rect">
            <a:avLst/>
          </a:prstGeom>
        </p:spPr>
      </p:pic>
    </p:spTree>
    <p:extLst>
      <p:ext uri="{BB962C8B-B14F-4D97-AF65-F5344CB8AC3E}">
        <p14:creationId xmlns:p14="http://schemas.microsoft.com/office/powerpoint/2010/main" val="251661230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59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595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125956"/>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25957"/>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2595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xEl>
                                              <p:pRg st="2" end="2"/>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7" grpId="0" animBg="1"/>
      <p:bldP spid="125957" grpId="1" animBg="1"/>
      <p:bldP spid="125959" grpId="1"/>
      <p:bldP spid="11"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442462" y="836712"/>
            <a:ext cx="3573673" cy="684000"/>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latin typeface="標楷體" panose="03000509000000000000" pitchFamily="65" charset="-120"/>
                <a:ea typeface="標楷體" panose="03000509000000000000" pitchFamily="65" charset="-120"/>
              </a:rPr>
              <a:t>風俗習慣調查</a:t>
            </a:r>
            <a:endParaRPr lang="zh-TW" altLang="en-US" sz="3200" b="1" dirty="0">
              <a:latin typeface="標楷體" panose="03000509000000000000" pitchFamily="65" charset="-120"/>
              <a:ea typeface="標楷體" panose="03000509000000000000" pitchFamily="65" charset="-120"/>
            </a:endParaRPr>
          </a:p>
        </p:txBody>
      </p:sp>
      <p:sp>
        <p:nvSpPr>
          <p:cNvPr id="3" name="文字方塊 2"/>
          <p:cNvSpPr txBox="1"/>
          <p:nvPr/>
        </p:nvSpPr>
        <p:spPr>
          <a:xfrm>
            <a:off x="4355976" y="764704"/>
            <a:ext cx="4221745" cy="5053691"/>
          </a:xfrm>
          <a:prstGeom prst="rect">
            <a:avLst/>
          </a:prstGeom>
          <a:noFill/>
        </p:spPr>
        <p:txBody>
          <a:bodyPr wrap="square" rtlCol="0">
            <a:spAutoFit/>
          </a:bodyPr>
          <a:lstStyle/>
          <a:p>
            <a:pPr>
              <a:lnSpc>
                <a:spcPts val="3900"/>
              </a:lnSpc>
            </a:pPr>
            <a:r>
              <a:rPr lang="en-US" altLang="zh-TW" sz="2800" b="1" dirty="0" smtClean="0">
                <a:latin typeface="+mj-lt"/>
                <a:ea typeface="標楷體" panose="03000509000000000000" pitchFamily="65" charset="-120"/>
              </a:rPr>
              <a:t>1900</a:t>
            </a:r>
            <a:r>
              <a:rPr lang="zh-TW" altLang="en-US" sz="2800" b="1" dirty="0" smtClean="0">
                <a:latin typeface="+mj-lt"/>
                <a:ea typeface="標楷體" panose="03000509000000000000" pitchFamily="65" charset="-120"/>
              </a:rPr>
              <a:t>年組成的臺灣慣習研究會，每月出版</a:t>
            </a:r>
            <a:r>
              <a:rPr lang="en-US" altLang="zh-TW" sz="2800" b="1" dirty="0" smtClean="0">
                <a:latin typeface="新細明體" panose="02020500000000000000" pitchFamily="18" charset="-120"/>
              </a:rPr>
              <a:t>《</a:t>
            </a:r>
            <a:r>
              <a:rPr lang="zh-TW" altLang="en-US" sz="2800" b="1" dirty="0" smtClean="0">
                <a:latin typeface="+mj-lt"/>
                <a:ea typeface="標楷體" panose="03000509000000000000" pitchFamily="65" charset="-120"/>
              </a:rPr>
              <a:t>臺灣慣習記事</a:t>
            </a:r>
            <a:r>
              <a:rPr lang="en-US" altLang="zh-TW" sz="2800" b="1" dirty="0">
                <a:latin typeface="新細明體" panose="02020500000000000000" pitchFamily="18" charset="-120"/>
              </a:rPr>
              <a:t>》</a:t>
            </a:r>
            <a:r>
              <a:rPr lang="zh-TW" altLang="en-US" sz="2800" b="1" dirty="0" smtClean="0">
                <a:latin typeface="+mj-lt"/>
                <a:ea typeface="標楷體" panose="03000509000000000000" pitchFamily="65" charset="-120"/>
              </a:rPr>
              <a:t>雜誌，內容涵蓋臺灣法制、經濟、宗教與風俗等。</a:t>
            </a:r>
            <a:endParaRPr lang="en-US" altLang="zh-TW" sz="2800" b="1" dirty="0" smtClean="0">
              <a:latin typeface="+mj-lt"/>
              <a:ea typeface="標楷體" panose="03000509000000000000" pitchFamily="65" charset="-120"/>
            </a:endParaRPr>
          </a:p>
          <a:p>
            <a:pPr>
              <a:lnSpc>
                <a:spcPts val="3900"/>
              </a:lnSpc>
            </a:pPr>
            <a:r>
              <a:rPr lang="en-US" altLang="zh-TW" sz="2800" b="1" dirty="0" smtClean="0">
                <a:latin typeface="+mj-lt"/>
                <a:ea typeface="標楷體" panose="03000509000000000000" pitchFamily="65" charset="-120"/>
              </a:rPr>
              <a:t>1901</a:t>
            </a:r>
            <a:r>
              <a:rPr lang="zh-TW" altLang="en-US" sz="2800" b="1" dirty="0" smtClean="0">
                <a:latin typeface="+mj-lt"/>
                <a:ea typeface="標楷體" panose="03000509000000000000" pitchFamily="65" charset="-120"/>
              </a:rPr>
              <a:t>年總督府成立「</a:t>
            </a:r>
            <a:r>
              <a:rPr lang="zh-TW" altLang="en-US" sz="2800" b="1" dirty="0">
                <a:latin typeface="+mj-lt"/>
                <a:ea typeface="標楷體" panose="03000509000000000000" pitchFamily="65" charset="-120"/>
              </a:rPr>
              <a:t>臨時</a:t>
            </a:r>
            <a:r>
              <a:rPr lang="zh-TW" altLang="en-US" sz="2800" b="1" dirty="0" smtClean="0">
                <a:latin typeface="+mj-lt"/>
                <a:ea typeface="標楷體" panose="03000509000000000000" pitchFamily="65" charset="-120"/>
              </a:rPr>
              <a:t>臺灣</a:t>
            </a:r>
            <a:r>
              <a:rPr lang="zh-TW" altLang="en-US" sz="2800" b="1" dirty="0">
                <a:latin typeface="+mj-lt"/>
                <a:ea typeface="標楷體" panose="03000509000000000000" pitchFamily="65" charset="-120"/>
              </a:rPr>
              <a:t>舊慣調查</a:t>
            </a:r>
            <a:r>
              <a:rPr lang="zh-TW" altLang="en-US" sz="2800" b="1" dirty="0" smtClean="0">
                <a:latin typeface="+mj-lt"/>
                <a:ea typeface="標楷體" panose="03000509000000000000" pitchFamily="65" charset="-120"/>
              </a:rPr>
              <a:t>會」，舉凡食衣住行、生產方式、婚姻親屬、宗教信仰等都是調查範圍。</a:t>
            </a:r>
            <a:endParaRPr lang="zh-TW" altLang="en-US" sz="2800" b="1" dirty="0">
              <a:latin typeface="+mj-lt"/>
              <a:ea typeface="標楷體" panose="03000509000000000000" pitchFamily="65" charset="-120"/>
            </a:endParaRPr>
          </a:p>
        </p:txBody>
      </p:sp>
      <p:pic>
        <p:nvPicPr>
          <p:cNvPr id="1026" name="Picture 2" descr="http://dict.th.gov.tw/assets/upload/plupload/import/2737-8370e442d4741804687309e750a2704a.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1080" y="1988840"/>
            <a:ext cx="3936435" cy="2952328"/>
          </a:xfrm>
          <a:prstGeom prst="roundRect">
            <a:avLst>
              <a:gd name="adj" fmla="val 913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文字方塊 3"/>
          <p:cNvSpPr txBox="1"/>
          <p:nvPr/>
        </p:nvSpPr>
        <p:spPr>
          <a:xfrm>
            <a:off x="172290" y="5085184"/>
            <a:ext cx="4104455" cy="800219"/>
          </a:xfrm>
          <a:prstGeom prst="rect">
            <a:avLst/>
          </a:prstGeom>
          <a:noFill/>
        </p:spPr>
        <p:txBody>
          <a:bodyPr wrap="square" rtlCol="0">
            <a:spAutoFit/>
          </a:bodyPr>
          <a:lstStyle/>
          <a:p>
            <a:pPr algn="ctr"/>
            <a:r>
              <a:rPr lang="zh-TW" altLang="en-US" sz="2800" b="1" dirty="0">
                <a:latin typeface="標楷體" panose="03000509000000000000" pitchFamily="65" charset="-120"/>
                <a:ea typeface="標楷體" panose="03000509000000000000" pitchFamily="65" charset="-120"/>
              </a:rPr>
              <a:t>李駿</a:t>
            </a:r>
            <a:r>
              <a:rPr lang="zh-TW" altLang="en-US" sz="2800" b="1" dirty="0" smtClean="0">
                <a:latin typeface="標楷體" panose="03000509000000000000" pitchFamily="65" charset="-120"/>
                <a:ea typeface="標楷體" panose="03000509000000000000" pitchFamily="65" charset="-120"/>
              </a:rPr>
              <a:t>濤攝</a:t>
            </a:r>
            <a:r>
              <a:rPr lang="en-US" altLang="zh-TW" b="1" dirty="0" smtClean="0"/>
              <a:t>http</a:t>
            </a:r>
            <a:r>
              <a:rPr lang="en-US" altLang="zh-TW" b="1" dirty="0"/>
              <a:t>://dict.th.gov.tw/term/view/2737</a:t>
            </a:r>
            <a:endParaRPr lang="zh-TW" altLang="en-US" b="1" dirty="0"/>
          </a:p>
        </p:txBody>
      </p:sp>
    </p:spTree>
    <p:extLst>
      <p:ext uri="{BB962C8B-B14F-4D97-AF65-F5344CB8AC3E}">
        <p14:creationId xmlns:p14="http://schemas.microsoft.com/office/powerpoint/2010/main" val="171421741"/>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4139952" y="1484784"/>
            <a:ext cx="4536504" cy="4553554"/>
          </a:xfrm>
          <a:prstGeom prst="rect">
            <a:avLst/>
          </a:prstGeom>
          <a:noFill/>
        </p:spPr>
        <p:txBody>
          <a:bodyPr wrap="square" rtlCol="0">
            <a:spAutoFit/>
          </a:bodyPr>
          <a:lstStyle/>
          <a:p>
            <a:pPr>
              <a:lnSpc>
                <a:spcPts val="3900"/>
              </a:lnSpc>
            </a:pPr>
            <a:r>
              <a:rPr lang="zh-TW" altLang="en-US" sz="2800" b="1" dirty="0" smtClean="0">
                <a:latin typeface="+mj-lt"/>
                <a:ea typeface="標楷體" panose="03000509000000000000" pitchFamily="65" charset="-120"/>
              </a:rPr>
              <a:t>日本總督府為了迅速</a:t>
            </a:r>
            <a:r>
              <a:rPr lang="zh-TW" altLang="en-US" sz="2800" b="1" dirty="0">
                <a:latin typeface="+mj-lt"/>
                <a:ea typeface="標楷體" panose="03000509000000000000" pitchFamily="65" charset="-120"/>
              </a:rPr>
              <a:t>掌握臺灣全島人口狀態，以便編制完整的戶口調查簿</a:t>
            </a:r>
            <a:r>
              <a:rPr lang="zh-TW" altLang="en-US" sz="2800" b="1" dirty="0" smtClean="0">
                <a:latin typeface="+mj-lt"/>
                <a:ea typeface="標楷體" panose="03000509000000000000" pitchFamily="65" charset="-120"/>
              </a:rPr>
              <a:t>，於</a:t>
            </a:r>
            <a:r>
              <a:rPr lang="en-US" altLang="zh-TW" sz="2800" b="1" dirty="0">
                <a:latin typeface="+mj-lt"/>
                <a:ea typeface="標楷體" panose="03000509000000000000" pitchFamily="65" charset="-120"/>
              </a:rPr>
              <a:t>1905</a:t>
            </a:r>
            <a:r>
              <a:rPr lang="zh-TW" altLang="en-US" sz="2800" b="1" dirty="0" smtClean="0">
                <a:latin typeface="+mj-lt"/>
                <a:ea typeface="標楷體" panose="03000509000000000000" pitchFamily="65" charset="-120"/>
              </a:rPr>
              <a:t>年</a:t>
            </a:r>
            <a:r>
              <a:rPr lang="en-US" altLang="zh-TW" sz="2800" b="1" dirty="0" smtClean="0">
                <a:latin typeface="+mj-lt"/>
                <a:ea typeface="標楷體" panose="03000509000000000000" pitchFamily="65" charset="-120"/>
              </a:rPr>
              <a:t>5</a:t>
            </a:r>
            <a:r>
              <a:rPr lang="zh-TW" altLang="en-US" sz="2800" b="1" dirty="0">
                <a:latin typeface="+mj-lt"/>
                <a:ea typeface="標楷體" panose="03000509000000000000" pitchFamily="65" charset="-120"/>
              </a:rPr>
              <a:t>月頒布「臨時臺灣戶口調查部官制</a:t>
            </a:r>
            <a:r>
              <a:rPr lang="zh-TW" altLang="en-US" sz="2800" b="1" dirty="0" smtClean="0">
                <a:latin typeface="+mj-lt"/>
                <a:ea typeface="標楷體" panose="03000509000000000000" pitchFamily="65" charset="-120"/>
              </a:rPr>
              <a:t>」。</a:t>
            </a:r>
            <a:endParaRPr lang="en-US" altLang="zh-TW" sz="2800" b="1" dirty="0" smtClean="0">
              <a:latin typeface="+mj-lt"/>
              <a:ea typeface="標楷體" panose="03000509000000000000" pitchFamily="65" charset="-120"/>
            </a:endParaRPr>
          </a:p>
          <a:p>
            <a:pPr>
              <a:lnSpc>
                <a:spcPts val="3900"/>
              </a:lnSpc>
            </a:pPr>
            <a:r>
              <a:rPr lang="zh-TW" altLang="en-US" sz="2800" b="1" dirty="0" smtClean="0">
                <a:latin typeface="+mj-lt"/>
                <a:ea typeface="標楷體" panose="03000509000000000000" pitchFamily="65" charset="-120"/>
              </a:rPr>
              <a:t>戶口調查</a:t>
            </a:r>
            <a:r>
              <a:rPr lang="zh-TW" altLang="en-US" sz="2800" b="1" dirty="0">
                <a:latin typeface="+mj-lt"/>
                <a:ea typeface="標楷體" panose="03000509000000000000" pitchFamily="65" charset="-120"/>
              </a:rPr>
              <a:t>事業由警察負責，以街庄為最小調查單位，對當時臺灣全島</a:t>
            </a:r>
            <a:r>
              <a:rPr lang="en-US" altLang="zh-TW" sz="2800" b="1" dirty="0">
                <a:latin typeface="+mj-lt"/>
                <a:ea typeface="標楷體" panose="03000509000000000000" pitchFamily="65" charset="-120"/>
              </a:rPr>
              <a:t>20</a:t>
            </a:r>
            <a:r>
              <a:rPr lang="zh-TW" altLang="en-US" sz="2800" b="1" dirty="0">
                <a:latin typeface="+mj-lt"/>
                <a:ea typeface="標楷體" panose="03000509000000000000" pitchFamily="65" charset="-120"/>
              </a:rPr>
              <a:t>廳進行第一次臨時臺灣戶口調查。</a:t>
            </a:r>
          </a:p>
        </p:txBody>
      </p:sp>
      <p:pic>
        <p:nvPicPr>
          <p:cNvPr id="3" name="圖片 2"/>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23528" y="476672"/>
            <a:ext cx="3688080" cy="6006394"/>
          </a:xfrm>
          <a:prstGeom prst="roundRect">
            <a:avLst>
              <a:gd name="adj" fmla="val 494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圓角矩形 3"/>
          <p:cNvSpPr/>
          <p:nvPr/>
        </p:nvSpPr>
        <p:spPr>
          <a:xfrm>
            <a:off x="4598727" y="656768"/>
            <a:ext cx="3573673" cy="684000"/>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latin typeface="標楷體" panose="03000509000000000000" pitchFamily="65" charset="-120"/>
                <a:ea typeface="標楷體" panose="03000509000000000000" pitchFamily="65" charset="-120"/>
              </a:rPr>
              <a:t>戶口與人口調查</a:t>
            </a: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828144912"/>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編號版面配置區 3"/>
          <p:cNvSpPr>
            <a:spLocks noGrp="1"/>
          </p:cNvSpPr>
          <p:nvPr>
            <p:ph type="sldNum" sz="quarter" idx="12"/>
          </p:nvPr>
        </p:nvSpPr>
        <p:spPr>
          <a:noFill/>
        </p:spPr>
        <p:txBody>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1523CBAE-53B5-4DD6-AE12-E966D9F3126F}" type="slidenum">
              <a:rPr lang="en-US" altLang="zh-TW" sz="1400" smtClean="0"/>
              <a:pPr>
                <a:spcBef>
                  <a:spcPct val="0"/>
                </a:spcBef>
                <a:buFontTx/>
                <a:buNone/>
              </a:pPr>
              <a:t>16</a:t>
            </a:fld>
            <a:endParaRPr lang="en-US" altLang="zh-TW" sz="1400" smtClean="0"/>
          </a:p>
        </p:txBody>
      </p:sp>
      <p:pic>
        <p:nvPicPr>
          <p:cNvPr id="50179" name="Picture 2" descr="日治戶籍謄本--台北縣戶政服務網"/>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Picture 3" descr="台南縣平埔族西拉雅文化協會"/>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56050" y="0"/>
            <a:ext cx="5187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1" name="Text Box 4"/>
          <p:cNvSpPr txBox="1">
            <a:spLocks noChangeArrowheads="1"/>
          </p:cNvSpPr>
          <p:nvPr/>
        </p:nvSpPr>
        <p:spPr bwMode="auto">
          <a:xfrm>
            <a:off x="43350" y="4941167"/>
            <a:ext cx="3912700" cy="1815882"/>
          </a:xfrm>
          <a:prstGeom prst="rect">
            <a:avLst/>
          </a:prstGeom>
          <a:solidFill>
            <a:srgbClr val="99CCFF"/>
          </a:solidFill>
          <a:ln w="28575">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square">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zh-TW" altLang="en-US" b="1" dirty="0">
                <a:ea typeface="標楷體" panose="03000509000000000000" pitchFamily="65" charset="-120"/>
              </a:rPr>
              <a:t>日治時期的戶籍謄本</a:t>
            </a:r>
          </a:p>
          <a:p>
            <a:pPr eaLnBrk="1" hangingPunct="1">
              <a:spcBef>
                <a:spcPct val="0"/>
              </a:spcBef>
              <a:buFontTx/>
              <a:buNone/>
            </a:pPr>
            <a:endParaRPr lang="zh-TW" altLang="en-US" sz="2000" b="1" dirty="0">
              <a:ea typeface="標楷體" panose="03000509000000000000" pitchFamily="65" charset="-120"/>
            </a:endParaRPr>
          </a:p>
          <a:p>
            <a:pPr eaLnBrk="1" hangingPunct="1">
              <a:spcBef>
                <a:spcPct val="0"/>
              </a:spcBef>
              <a:buFontTx/>
              <a:buNone/>
            </a:pPr>
            <a:r>
              <a:rPr lang="zh-TW" altLang="en-US" sz="2000" b="1" dirty="0">
                <a:ea typeface="標楷體" panose="03000509000000000000" pitchFamily="65" charset="-120"/>
              </a:rPr>
              <a:t>下圖來源：新北市戶政服務網。</a:t>
            </a:r>
          </a:p>
          <a:p>
            <a:pPr eaLnBrk="1" hangingPunct="1">
              <a:spcBef>
                <a:spcPct val="0"/>
              </a:spcBef>
              <a:buFontTx/>
              <a:buNone/>
            </a:pPr>
            <a:r>
              <a:rPr lang="zh-TW" altLang="en-US" sz="2000" b="1" dirty="0">
                <a:ea typeface="標楷體" panose="03000509000000000000" pitchFamily="65" charset="-120"/>
              </a:rPr>
              <a:t>上圖來源：臺南縣平埔族西拉雅</a:t>
            </a:r>
          </a:p>
          <a:p>
            <a:pPr eaLnBrk="1" hangingPunct="1">
              <a:spcBef>
                <a:spcPct val="0"/>
              </a:spcBef>
              <a:buFontTx/>
              <a:buNone/>
            </a:pPr>
            <a:r>
              <a:rPr lang="zh-TW" altLang="en-US" sz="2000" b="1" dirty="0">
                <a:ea typeface="標楷體" panose="03000509000000000000" pitchFamily="65" charset="-120"/>
              </a:rPr>
              <a:t>                  文化協會</a:t>
            </a:r>
          </a:p>
        </p:txBody>
      </p:sp>
    </p:spTree>
    <p:extLst>
      <p:ext uri="{BB962C8B-B14F-4D97-AF65-F5344CB8AC3E}">
        <p14:creationId xmlns:p14="http://schemas.microsoft.com/office/powerpoint/2010/main" val="148055589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34147"/>
                                        </p:tgtEl>
                                        <p:attrNameLst>
                                          <p:attrName>style.visibility</p:attrName>
                                        </p:attrNameLst>
                                      </p:cBhvr>
                                      <p:to>
                                        <p:strVal val="visible"/>
                                      </p:to>
                                    </p:set>
                                    <p:animEffect transition="in" filter="blinds(horizontal)">
                                      <p:cBhvr>
                                        <p:cTn id="7" dur="500"/>
                                        <p:tgtEl>
                                          <p:spTgt spid="134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投影片編號版面配置區 3"/>
          <p:cNvSpPr>
            <a:spLocks noGrp="1"/>
          </p:cNvSpPr>
          <p:nvPr>
            <p:ph type="sldNum" sz="quarter" idx="12"/>
          </p:nvPr>
        </p:nvSpPr>
        <p:spPr>
          <a:noFill/>
        </p:spPr>
        <p:txBody>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AE03E110-4DC4-4D94-B478-A8B4AB72D9CA}" type="slidenum">
              <a:rPr lang="en-US" altLang="zh-TW" sz="1400" smtClean="0"/>
              <a:pPr>
                <a:spcBef>
                  <a:spcPct val="0"/>
                </a:spcBef>
                <a:buFontTx/>
                <a:buNone/>
              </a:pPr>
              <a:t>17</a:t>
            </a:fld>
            <a:endParaRPr lang="en-US" altLang="zh-TW" sz="1400" smtClean="0"/>
          </a:p>
        </p:txBody>
      </p:sp>
      <p:pic>
        <p:nvPicPr>
          <p:cNvPr id="53251" name="Picture 5" descr="00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26988"/>
            <a:ext cx="9144000" cy="570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2" name="Text Box 6"/>
          <p:cNvSpPr txBox="1">
            <a:spLocks noChangeArrowheads="1"/>
          </p:cNvSpPr>
          <p:nvPr/>
        </p:nvSpPr>
        <p:spPr bwMode="auto">
          <a:xfrm>
            <a:off x="0" y="5657417"/>
            <a:ext cx="9144000" cy="1200329"/>
          </a:xfrm>
          <a:prstGeom prst="rect">
            <a:avLst/>
          </a:prstGeom>
          <a:solidFill>
            <a:srgbClr val="99CCFF"/>
          </a:solidFill>
          <a:ln>
            <a:noFill/>
          </a:ln>
          <a:effectLs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zh-TW" altLang="en-US" sz="2400" b="1" dirty="0">
                <a:latin typeface="標楷體" panose="03000509000000000000" pitchFamily="65" charset="-120"/>
                <a:ea typeface="標楷體" panose="03000509000000000000" pitchFamily="65" charset="-120"/>
              </a:rPr>
              <a:t>後藤本身就是學醫出身，為了改善臺灣衛生，他請一百多位醫生來臺，擔任公醫，並強制進行疫苗接種、興建下水道。</a:t>
            </a:r>
            <a:r>
              <a:rPr lang="en-US" altLang="zh-TW" sz="2400" b="1" dirty="0" smtClean="0">
                <a:latin typeface="標楷體" panose="03000509000000000000" pitchFamily="65" charset="-120"/>
                <a:ea typeface="標楷體" panose="03000509000000000000" pitchFamily="65" charset="-120"/>
              </a:rPr>
              <a:t>1899</a:t>
            </a:r>
            <a:r>
              <a:rPr lang="zh-TW" altLang="en-US" sz="2400" b="1" dirty="0" smtClean="0">
                <a:latin typeface="標楷體" panose="03000509000000000000" pitchFamily="65" charset="-120"/>
                <a:ea typeface="標楷體" panose="03000509000000000000" pitchFamily="65" charset="-120"/>
              </a:rPr>
              <a:t>年成立「臺灣總督府醫學校」，</a:t>
            </a:r>
            <a:r>
              <a:rPr lang="zh-TW" altLang="en-US" sz="2400" b="1" dirty="0">
                <a:latin typeface="標楷體" panose="03000509000000000000" pitchFamily="65" charset="-120"/>
                <a:ea typeface="標楷體" panose="03000509000000000000" pitchFamily="65" charset="-120"/>
              </a:rPr>
              <a:t>以公費就讀方式培育人才</a:t>
            </a:r>
            <a:r>
              <a:rPr lang="zh-TW" altLang="en-US" sz="2400" b="1" dirty="0" smtClean="0">
                <a:latin typeface="標楷體" panose="03000509000000000000" pitchFamily="65" charset="-120"/>
                <a:ea typeface="標楷體" panose="03000509000000000000" pitchFamily="65" charset="-120"/>
              </a:rPr>
              <a:t>。 </a:t>
            </a:r>
            <a:r>
              <a:rPr lang="zh-TW" altLang="en-US" sz="2000" b="1" dirty="0" smtClean="0">
                <a:latin typeface="標楷體" panose="03000509000000000000" pitchFamily="65" charset="-120"/>
                <a:ea typeface="標楷體" panose="03000509000000000000" pitchFamily="65" charset="-120"/>
              </a:rPr>
              <a:t>圖</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翰林</a:t>
            </a:r>
            <a:r>
              <a:rPr lang="zh-TW" altLang="en-US" sz="2000" b="1" dirty="0" smtClean="0">
                <a:latin typeface="標楷體" panose="03000509000000000000" pitchFamily="65" charset="-120"/>
                <a:ea typeface="標楷體" panose="03000509000000000000" pitchFamily="65" charset="-120"/>
              </a:rPr>
              <a:t>出版社</a:t>
            </a:r>
            <a:endParaRPr lang="zh-TW" altLang="en-US" sz="2000" b="1" dirty="0">
              <a:latin typeface="標楷體" panose="03000509000000000000" pitchFamily="65" charset="-120"/>
              <a:ea typeface="標楷體" panose="03000509000000000000" pitchFamily="65" charset="-120"/>
            </a:endParaRPr>
          </a:p>
        </p:txBody>
      </p:sp>
      <p:sp>
        <p:nvSpPr>
          <p:cNvPr id="116743" name="Text Box 7"/>
          <p:cNvSpPr txBox="1">
            <a:spLocks noChangeArrowheads="1"/>
          </p:cNvSpPr>
          <p:nvPr/>
        </p:nvSpPr>
        <p:spPr bwMode="auto">
          <a:xfrm>
            <a:off x="-12356" y="5673220"/>
            <a:ext cx="9144000" cy="1187450"/>
          </a:xfrm>
          <a:prstGeom prst="rect">
            <a:avLst/>
          </a:prstGeom>
          <a:solidFill>
            <a:srgbClr val="99CCFF"/>
          </a:solidFill>
          <a:ln>
            <a:noFill/>
          </a:ln>
          <a:effectLs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2400" b="1" dirty="0">
                <a:ea typeface="標楷體" panose="03000509000000000000" pitchFamily="65" charset="-120"/>
              </a:rPr>
              <a:t>當時日方對臺北城的紀錄：</a:t>
            </a:r>
          </a:p>
          <a:p>
            <a:pPr eaLnBrk="1" hangingPunct="1">
              <a:spcBef>
                <a:spcPct val="0"/>
              </a:spcBef>
              <a:buFontTx/>
              <a:buNone/>
            </a:pPr>
            <a:r>
              <a:rPr lang="zh-TW" altLang="en-US" sz="2400" b="1" dirty="0">
                <a:ea typeface="標楷體" panose="03000509000000000000" pitchFamily="65" charset="-120"/>
              </a:rPr>
              <a:t>在房屋四周或庭院內有不乾淨的污水流出，居民和豬、狗雜居，雖有公共便所設施，但糞便到處散布，凡所見之處，均不清潔</a:t>
            </a:r>
            <a:r>
              <a:rPr lang="en-US" altLang="zh-TW" sz="2400" b="1" dirty="0">
                <a:latin typeface="標楷體" panose="03000509000000000000" pitchFamily="65" charset="-120"/>
                <a:ea typeface="標楷體" panose="03000509000000000000" pitchFamily="65" charset="-120"/>
              </a:rPr>
              <a:t>……</a:t>
            </a:r>
            <a:endParaRPr lang="en-US" altLang="zh-TW" sz="2400" b="1" dirty="0">
              <a:ea typeface="標楷體" panose="03000509000000000000" pitchFamily="65" charset="-120"/>
            </a:endParaRPr>
          </a:p>
        </p:txBody>
      </p:sp>
      <p:sp>
        <p:nvSpPr>
          <p:cNvPr id="6" name="圓角矩形 5"/>
          <p:cNvSpPr/>
          <p:nvPr/>
        </p:nvSpPr>
        <p:spPr>
          <a:xfrm>
            <a:off x="959244" y="176283"/>
            <a:ext cx="7200800" cy="684000"/>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latin typeface="標楷體" panose="03000509000000000000" pitchFamily="65" charset="-120"/>
                <a:ea typeface="標楷體" panose="03000509000000000000" pitchFamily="65" charset="-120"/>
              </a:rPr>
              <a:t>培育醫療人才～臺灣總督府醫學校</a:t>
            </a: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30143525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42"/>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1674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2" grpId="0" animBg="1"/>
      <p:bldP spid="1167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27384"/>
            <a:ext cx="9144000" cy="6462738"/>
          </a:xfrm>
          <a:prstGeom prst="rect">
            <a:avLst/>
          </a:prstGeom>
        </p:spPr>
      </p:pic>
      <p:sp>
        <p:nvSpPr>
          <p:cNvPr id="3" name="文字方塊 2"/>
          <p:cNvSpPr txBox="1"/>
          <p:nvPr/>
        </p:nvSpPr>
        <p:spPr>
          <a:xfrm>
            <a:off x="0" y="6019855"/>
            <a:ext cx="9144000" cy="830997"/>
          </a:xfrm>
          <a:prstGeom prst="rect">
            <a:avLst/>
          </a:prstGeom>
          <a:solidFill>
            <a:srgbClr val="99CCFF"/>
          </a:solidFill>
        </p:spPr>
        <p:txBody>
          <a:bodyPr wrap="square" rtlCol="0">
            <a:spAutoFit/>
          </a:bodyPr>
          <a:lstStyle/>
          <a:p>
            <a:r>
              <a:rPr lang="zh-TW" altLang="en-US" sz="2400" b="1" dirty="0" smtClean="0">
                <a:latin typeface="+mj-lt"/>
                <a:ea typeface="標楷體" panose="03000509000000000000" pitchFamily="65" charset="-120"/>
              </a:rPr>
              <a:t>日</a:t>
            </a:r>
            <a:r>
              <a:rPr lang="zh-TW" altLang="en-US" sz="2400" b="1" dirty="0">
                <a:latin typeface="+mj-lt"/>
                <a:ea typeface="標楷體" panose="03000509000000000000" pitchFamily="65" charset="-120"/>
              </a:rPr>
              <a:t>治時期臺灣營區哨兵的防蚊裝備，長袖長褲手套外加像捕蜂者的頭套，可以想見當時蚊子有多可怕。</a:t>
            </a:r>
            <a:r>
              <a:rPr lang="en-US" altLang="zh-TW" sz="2400" b="1" dirty="0" smtClean="0">
                <a:latin typeface="+mj-lt"/>
                <a:ea typeface="標楷體" panose="03000509000000000000" pitchFamily="65" charset="-120"/>
              </a:rPr>
              <a:t>-</a:t>
            </a:r>
            <a:r>
              <a:rPr lang="zh-TW" altLang="en-US" sz="2400" b="1" dirty="0" smtClean="0">
                <a:latin typeface="+mj-lt"/>
                <a:ea typeface="標楷體" panose="03000509000000000000" pitchFamily="65" charset="-120"/>
              </a:rPr>
              <a:t>臺灣</a:t>
            </a:r>
            <a:r>
              <a:rPr lang="zh-TW" altLang="en-US" sz="2400" b="1" dirty="0">
                <a:latin typeface="+mj-lt"/>
                <a:ea typeface="標楷體" panose="03000509000000000000" pitchFamily="65" charset="-120"/>
              </a:rPr>
              <a:t>回憶探險團</a:t>
            </a:r>
          </a:p>
        </p:txBody>
      </p:sp>
      <p:sp>
        <p:nvSpPr>
          <p:cNvPr id="4" name="圓角矩形 3"/>
          <p:cNvSpPr/>
          <p:nvPr/>
        </p:nvSpPr>
        <p:spPr>
          <a:xfrm>
            <a:off x="2866812" y="260648"/>
            <a:ext cx="3573673" cy="684000"/>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latin typeface="標楷體" panose="03000509000000000000" pitchFamily="65" charset="-120"/>
                <a:ea typeface="標楷體" panose="03000509000000000000" pitchFamily="65" charset="-120"/>
              </a:rPr>
              <a:t>改善公共衛生</a:t>
            </a: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00728179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圓角矩形 8"/>
          <p:cNvSpPr/>
          <p:nvPr/>
        </p:nvSpPr>
        <p:spPr>
          <a:xfrm>
            <a:off x="2866812" y="513693"/>
            <a:ext cx="3573673" cy="684000"/>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latin typeface="標楷體" panose="03000509000000000000" pitchFamily="65" charset="-120"/>
                <a:ea typeface="標楷體" panose="03000509000000000000" pitchFamily="65" charset="-120"/>
              </a:rPr>
              <a:t>改善公共衛生</a:t>
            </a:r>
            <a:endParaRPr lang="zh-TW" altLang="en-US" sz="3200" b="1" dirty="0">
              <a:latin typeface="標楷體" panose="03000509000000000000" pitchFamily="65" charset="-120"/>
              <a:ea typeface="標楷體" panose="03000509000000000000" pitchFamily="65" charset="-120"/>
            </a:endParaRPr>
          </a:p>
        </p:txBody>
      </p:sp>
      <p:sp>
        <p:nvSpPr>
          <p:cNvPr id="54274" name="投影片編號版面配置區 5"/>
          <p:cNvSpPr>
            <a:spLocks noGrp="1"/>
          </p:cNvSpPr>
          <p:nvPr>
            <p:ph type="sldNum" sz="quarter" idx="12"/>
          </p:nvPr>
        </p:nvSpPr>
        <p:spPr>
          <a:noFill/>
        </p:spPr>
        <p:txBody>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3C4228F2-A73A-4859-BD74-6148F9BB3FE0}" type="slidenum">
              <a:rPr lang="en-US" altLang="zh-TW" sz="1400" smtClean="0"/>
              <a:pPr>
                <a:spcBef>
                  <a:spcPct val="0"/>
                </a:spcBef>
                <a:buFontTx/>
                <a:buNone/>
              </a:pPr>
              <a:t>19</a:t>
            </a:fld>
            <a:endParaRPr lang="en-US" altLang="zh-TW" sz="1400" smtClean="0"/>
          </a:p>
        </p:txBody>
      </p:sp>
      <p:sp>
        <p:nvSpPr>
          <p:cNvPr id="54275" name="Rectangle 3"/>
          <p:cNvSpPr>
            <a:spLocks noGrp="1" noChangeArrowheads="1"/>
          </p:cNvSpPr>
          <p:nvPr>
            <p:ph type="body" idx="1"/>
          </p:nvPr>
        </p:nvSpPr>
        <p:spPr>
          <a:xfrm>
            <a:off x="468313" y="1495325"/>
            <a:ext cx="8229600" cy="4525963"/>
          </a:xfrm>
          <a:solidFill>
            <a:srgbClr val="FFCC99"/>
          </a:solidFill>
          <a:ln w="50800">
            <a:solidFill>
              <a:srgbClr val="0000FF"/>
            </a:solidFill>
            <a:miter lim="800000"/>
            <a:headEnd/>
            <a:tailEnd/>
          </a:ln>
        </p:spPr>
        <p:txBody>
          <a:bodyPr/>
          <a:lstStyle/>
          <a:p>
            <a:pPr eaLnBrk="1" hangingPunct="1">
              <a:lnSpc>
                <a:spcPct val="120000"/>
              </a:lnSpc>
              <a:buFontTx/>
              <a:buNone/>
            </a:pPr>
            <a:r>
              <a:rPr lang="zh-TW" altLang="en-US" sz="2800" b="1" dirty="0" smtClean="0">
                <a:ea typeface="標楷體" panose="03000509000000000000" pitchFamily="65" charset="-120"/>
              </a:rPr>
              <a:t>日治初期的公共衛生改善措施：</a:t>
            </a:r>
          </a:p>
          <a:p>
            <a:pPr eaLnBrk="1" hangingPunct="1">
              <a:lnSpc>
                <a:spcPct val="120000"/>
              </a:lnSpc>
              <a:buFontTx/>
              <a:buNone/>
            </a:pPr>
            <a:r>
              <a:rPr lang="zh-TW" altLang="en-US" sz="2800" b="1" dirty="0" smtClean="0">
                <a:ea typeface="標楷體" panose="03000509000000000000" pitchFamily="65" charset="-120"/>
              </a:rPr>
              <a:t>   </a:t>
            </a:r>
            <a:r>
              <a:rPr lang="zh-TW" altLang="en-US" sz="2800" b="1" dirty="0" smtClean="0">
                <a:ea typeface="標楷體" panose="03000509000000000000" pitchFamily="65" charset="-120"/>
                <a:sym typeface="Wingdings 2" panose="05020102010507070707" pitchFamily="18" charset="2"/>
              </a:rPr>
              <a:t>建醫院：</a:t>
            </a:r>
            <a:r>
              <a:rPr lang="en-US" altLang="zh-TW" sz="2800" b="1" dirty="0" smtClean="0">
                <a:ea typeface="標楷體" panose="03000509000000000000" pitchFamily="65" charset="-120"/>
                <a:sym typeface="Wingdings 2" panose="05020102010507070707" pitchFamily="18" charset="2"/>
              </a:rPr>
              <a:t>1899</a:t>
            </a:r>
            <a:r>
              <a:rPr lang="zh-TW" altLang="en-US" sz="2800" b="1" dirty="0" smtClean="0">
                <a:ea typeface="標楷體" panose="03000509000000000000" pitchFamily="65" charset="-120"/>
                <a:sym typeface="Wingdings 2" panose="05020102010507070707" pitchFamily="18" charset="2"/>
              </a:rPr>
              <a:t>臺灣總督府醫學校</a:t>
            </a:r>
          </a:p>
          <a:p>
            <a:pPr eaLnBrk="1" hangingPunct="1">
              <a:lnSpc>
                <a:spcPct val="120000"/>
              </a:lnSpc>
              <a:buFontTx/>
              <a:buNone/>
            </a:pPr>
            <a:r>
              <a:rPr lang="zh-TW" altLang="en-US" sz="2800" b="1" dirty="0" smtClean="0">
                <a:ea typeface="標楷體" panose="03000509000000000000" pitchFamily="65" charset="-120"/>
                <a:sym typeface="Wingdings 2" panose="05020102010507070707" pitchFamily="18" charset="2"/>
              </a:rPr>
              <a:t>   自來水廠</a:t>
            </a:r>
          </a:p>
          <a:p>
            <a:pPr eaLnBrk="1" hangingPunct="1">
              <a:lnSpc>
                <a:spcPct val="120000"/>
              </a:lnSpc>
              <a:buFontTx/>
              <a:buNone/>
            </a:pPr>
            <a:r>
              <a:rPr lang="zh-TW" altLang="en-US" sz="2800" b="1" dirty="0" smtClean="0">
                <a:ea typeface="標楷體" panose="03000509000000000000" pitchFamily="65" charset="-120"/>
                <a:sym typeface="Wingdings 2" panose="05020102010507070707" pitchFamily="18" charset="2"/>
              </a:rPr>
              <a:t>   衛生下水道工程</a:t>
            </a:r>
          </a:p>
          <a:p>
            <a:pPr eaLnBrk="1" hangingPunct="1">
              <a:lnSpc>
                <a:spcPct val="120000"/>
              </a:lnSpc>
              <a:buFontTx/>
              <a:buNone/>
            </a:pPr>
            <a:r>
              <a:rPr lang="zh-TW" altLang="en-US" sz="2800" b="1" dirty="0" smtClean="0">
                <a:ea typeface="標楷體" panose="03000509000000000000" pitchFamily="65" charset="-120"/>
                <a:sym typeface="Wingdings 2" panose="05020102010507070707" pitchFamily="18" charset="2"/>
              </a:rPr>
              <a:t>   預防注射</a:t>
            </a:r>
            <a:r>
              <a:rPr lang="en-US" altLang="zh-TW" sz="2800" b="1" dirty="0" smtClean="0">
                <a:ea typeface="標楷體" panose="03000509000000000000" pitchFamily="65" charset="-120"/>
                <a:sym typeface="Wingdings 2" panose="05020102010507070707" pitchFamily="18" charset="2"/>
              </a:rPr>
              <a:t>(</a:t>
            </a:r>
            <a:r>
              <a:rPr lang="zh-TW" altLang="en-US" sz="2800" b="1" dirty="0" smtClean="0">
                <a:ea typeface="標楷體" panose="03000509000000000000" pitchFamily="65" charset="-120"/>
                <a:sym typeface="Wingdings 2" panose="05020102010507070707" pitchFamily="18" charset="2"/>
              </a:rPr>
              <a:t>牛痘</a:t>
            </a:r>
            <a:r>
              <a:rPr lang="en-US" altLang="zh-TW" sz="2800" b="1" dirty="0" smtClean="0">
                <a:ea typeface="標楷體" panose="03000509000000000000" pitchFamily="65" charset="-120"/>
                <a:sym typeface="Wingdings 2" panose="05020102010507070707" pitchFamily="18" charset="2"/>
              </a:rPr>
              <a:t>)</a:t>
            </a:r>
          </a:p>
          <a:p>
            <a:pPr eaLnBrk="1" hangingPunct="1">
              <a:lnSpc>
                <a:spcPct val="120000"/>
              </a:lnSpc>
              <a:buFontTx/>
              <a:buNone/>
            </a:pPr>
            <a:r>
              <a:rPr lang="en-US" altLang="zh-TW" sz="2800" b="1" dirty="0" smtClean="0">
                <a:ea typeface="標楷體" panose="03000509000000000000" pitchFamily="65" charset="-120"/>
                <a:sym typeface="Wingdings 2" panose="05020102010507070707" pitchFamily="18" charset="2"/>
              </a:rPr>
              <a:t>   </a:t>
            </a:r>
            <a:r>
              <a:rPr lang="zh-TW" altLang="en-US" sz="2800" b="1" dirty="0" smtClean="0">
                <a:ea typeface="標楷體" panose="03000509000000000000" pitchFamily="65" charset="-120"/>
                <a:sym typeface="Wingdings 2" panose="05020102010507070707" pitchFamily="18" charset="2"/>
              </a:rPr>
              <a:t>港口檢疫</a:t>
            </a:r>
          </a:p>
          <a:p>
            <a:pPr eaLnBrk="1" hangingPunct="1">
              <a:lnSpc>
                <a:spcPct val="120000"/>
              </a:lnSpc>
              <a:buFontTx/>
              <a:buNone/>
            </a:pPr>
            <a:r>
              <a:rPr lang="zh-TW" altLang="en-US" sz="2800" b="1" dirty="0" smtClean="0">
                <a:ea typeface="標楷體" panose="03000509000000000000" pitchFamily="65" charset="-120"/>
                <a:sym typeface="Wingdings 2" panose="05020102010507070707" pitchFamily="18" charset="2"/>
              </a:rPr>
              <a:t>   教育宣傳</a:t>
            </a:r>
            <a:r>
              <a:rPr lang="en-US" altLang="zh-TW" sz="2800" b="1" dirty="0" smtClean="0">
                <a:ea typeface="標楷體" panose="03000509000000000000" pitchFamily="65" charset="-120"/>
                <a:sym typeface="Wingdings 2" panose="05020102010507070707" pitchFamily="18" charset="2"/>
              </a:rPr>
              <a:t>(</a:t>
            </a:r>
            <a:r>
              <a:rPr lang="zh-TW" altLang="en-US" sz="2800" b="1" dirty="0" smtClean="0">
                <a:ea typeface="標楷體" panose="03000509000000000000" pitchFamily="65" charset="-120"/>
                <a:sym typeface="Wingdings 2" panose="05020102010507070707" pitchFamily="18" charset="2"/>
              </a:rPr>
              <a:t>宣導刷牙</a:t>
            </a:r>
            <a:r>
              <a:rPr lang="en-US" altLang="zh-TW" sz="2800" b="1" dirty="0" smtClean="0">
                <a:ea typeface="標楷體" panose="03000509000000000000" pitchFamily="65" charset="-120"/>
                <a:sym typeface="Wingdings 2" panose="05020102010507070707" pitchFamily="18" charset="2"/>
              </a:rPr>
              <a:t>.</a:t>
            </a:r>
            <a:r>
              <a:rPr lang="zh-TW" altLang="en-US" sz="2800" b="1" dirty="0" smtClean="0">
                <a:ea typeface="標楷體" panose="03000509000000000000" pitchFamily="65" charset="-120"/>
                <a:sym typeface="Wingdings 2" panose="05020102010507070707" pitchFamily="18" charset="2"/>
              </a:rPr>
              <a:t>垃圾桶</a:t>
            </a:r>
            <a:r>
              <a:rPr lang="en-US" altLang="zh-TW" sz="2800" b="1" dirty="0" smtClean="0">
                <a:ea typeface="標楷體" panose="03000509000000000000" pitchFamily="65" charset="-120"/>
                <a:sym typeface="Wingdings 2" panose="05020102010507070707" pitchFamily="18" charset="2"/>
              </a:rPr>
              <a:t>.</a:t>
            </a:r>
            <a:r>
              <a:rPr lang="zh-TW" altLang="en-US" sz="2800" b="1" dirty="0" smtClean="0">
                <a:ea typeface="標楷體" panose="03000509000000000000" pitchFamily="65" charset="-120"/>
                <a:sym typeface="Wingdings 2" panose="05020102010507070707" pitchFamily="18" charset="2"/>
              </a:rPr>
              <a:t>吐痰</a:t>
            </a:r>
            <a:r>
              <a:rPr lang="en-US" altLang="zh-TW" sz="2800" b="1" baseline="30000" dirty="0" smtClean="0">
                <a:ea typeface="標楷體" panose="03000509000000000000" pitchFamily="65" charset="-120"/>
                <a:sym typeface="Wingdings 2" panose="05020102010507070707" pitchFamily="18" charset="2"/>
              </a:rPr>
              <a:t>X</a:t>
            </a:r>
            <a:r>
              <a:rPr lang="en-US" altLang="zh-TW" sz="2800" b="1" dirty="0" smtClean="0">
                <a:ea typeface="標楷體" panose="03000509000000000000" pitchFamily="65" charset="-120"/>
                <a:sym typeface="Wingdings 2" panose="05020102010507070707" pitchFamily="18" charset="2"/>
              </a:rPr>
              <a:t>.</a:t>
            </a:r>
            <a:r>
              <a:rPr lang="zh-TW" altLang="en-US" sz="2800" b="1" dirty="0" smtClean="0">
                <a:ea typeface="標楷體" panose="03000509000000000000" pitchFamily="65" charset="-120"/>
                <a:sym typeface="Wingdings 2" panose="05020102010507070707" pitchFamily="18" charset="2"/>
              </a:rPr>
              <a:t>定期大掃除</a:t>
            </a:r>
            <a:r>
              <a:rPr lang="en-US" altLang="zh-TW" sz="2800" b="1" dirty="0" smtClean="0">
                <a:ea typeface="標楷體" panose="03000509000000000000" pitchFamily="65" charset="-120"/>
                <a:sym typeface="Wingdings 2" panose="05020102010507070707" pitchFamily="18" charset="2"/>
              </a:rPr>
              <a:t>)</a:t>
            </a:r>
          </a:p>
        </p:txBody>
      </p:sp>
      <p:sp>
        <p:nvSpPr>
          <p:cNvPr id="54276" name="AutoShape 4"/>
          <p:cNvSpPr>
            <a:spLocks/>
          </p:cNvSpPr>
          <p:nvPr/>
        </p:nvSpPr>
        <p:spPr bwMode="auto">
          <a:xfrm>
            <a:off x="544513" y="2267939"/>
            <a:ext cx="360362" cy="3167062"/>
          </a:xfrm>
          <a:prstGeom prst="leftBrace">
            <a:avLst>
              <a:gd name="adj1" fmla="val 73238"/>
              <a:gd name="adj2" fmla="val 50032"/>
            </a:avLst>
          </a:prstGeom>
          <a:noFill/>
          <a:ln w="349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zh-TW" altLang="en-US" sz="1800"/>
          </a:p>
        </p:txBody>
      </p:sp>
      <p:sp>
        <p:nvSpPr>
          <p:cNvPr id="137221" name="AutoShape 5"/>
          <p:cNvSpPr>
            <a:spLocks noChangeArrowheads="1"/>
          </p:cNvSpPr>
          <p:nvPr/>
        </p:nvSpPr>
        <p:spPr bwMode="auto">
          <a:xfrm>
            <a:off x="3787775" y="3213100"/>
            <a:ext cx="792163" cy="287338"/>
          </a:xfrm>
          <a:prstGeom prst="notchedRightArrow">
            <a:avLst>
              <a:gd name="adj1" fmla="val 50000"/>
              <a:gd name="adj2" fmla="val 68923"/>
            </a:avLst>
          </a:prstGeom>
          <a:solidFill>
            <a:srgbClr val="FFFF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zh-TW" altLang="en-US" sz="1800"/>
          </a:p>
        </p:txBody>
      </p:sp>
      <p:sp>
        <p:nvSpPr>
          <p:cNvPr id="137222" name="Text Box 6"/>
          <p:cNvSpPr txBox="1">
            <a:spLocks noChangeArrowheads="1"/>
          </p:cNvSpPr>
          <p:nvPr/>
        </p:nvSpPr>
        <p:spPr bwMode="auto">
          <a:xfrm>
            <a:off x="4678363" y="2852738"/>
            <a:ext cx="3924300" cy="1182687"/>
          </a:xfrm>
          <a:prstGeom prst="rect">
            <a:avLst/>
          </a:prstGeom>
          <a:solidFill>
            <a:srgbClr val="CCFFCC"/>
          </a:solidFill>
          <a:ln w="222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2800" b="1">
                <a:ea typeface="標楷體" panose="03000509000000000000" pitchFamily="65" charset="-120"/>
                <a:sym typeface="Wingdings 2" panose="05020102010507070707" pitchFamily="18" charset="2"/>
              </a:rPr>
              <a:t></a:t>
            </a:r>
            <a:r>
              <a:rPr lang="zh-TW" altLang="en-US" sz="2800" b="1">
                <a:ea typeface="標楷體" panose="03000509000000000000" pitchFamily="65" charset="-120"/>
                <a:sym typeface="Wingdings 2" panose="05020102010507070707" pitchFamily="18" charset="2"/>
              </a:rPr>
              <a:t>霍亂</a:t>
            </a:r>
            <a:r>
              <a:rPr lang="en-US" altLang="zh-TW" sz="2800" b="1">
                <a:ea typeface="標楷體" panose="03000509000000000000" pitchFamily="65" charset="-120"/>
                <a:sym typeface="Wingdings 2" panose="05020102010507070707" pitchFamily="18" charset="2"/>
              </a:rPr>
              <a:t>.</a:t>
            </a:r>
            <a:r>
              <a:rPr lang="zh-TW" altLang="en-US" sz="2800" b="1">
                <a:ea typeface="標楷體" panose="03000509000000000000" pitchFamily="65" charset="-120"/>
                <a:sym typeface="Wingdings 2" panose="05020102010507070707" pitchFamily="18" charset="2"/>
              </a:rPr>
              <a:t>傷寒</a:t>
            </a:r>
            <a:r>
              <a:rPr lang="en-US" altLang="zh-TW" sz="2800" b="1">
                <a:ea typeface="標楷體" panose="03000509000000000000" pitchFamily="65" charset="-120"/>
                <a:sym typeface="Wingdings 2" panose="05020102010507070707" pitchFamily="18" charset="2"/>
              </a:rPr>
              <a:t>.</a:t>
            </a:r>
            <a:r>
              <a:rPr lang="zh-TW" altLang="en-US" sz="2800" b="1">
                <a:ea typeface="標楷體" panose="03000509000000000000" pitchFamily="65" charset="-120"/>
                <a:sym typeface="Wingdings 2" panose="05020102010507070707" pitchFamily="18" charset="2"/>
              </a:rPr>
              <a:t>瘧疾</a:t>
            </a:r>
            <a:r>
              <a:rPr lang="en-US" altLang="zh-TW" sz="2800" b="1">
                <a:ea typeface="標楷體" panose="03000509000000000000" pitchFamily="65" charset="-120"/>
                <a:sym typeface="Wingdings 2" panose="05020102010507070707" pitchFamily="18" charset="2"/>
              </a:rPr>
              <a:t>.</a:t>
            </a:r>
            <a:r>
              <a:rPr lang="zh-TW" altLang="en-US" sz="2800" b="1">
                <a:ea typeface="標楷體" panose="03000509000000000000" pitchFamily="65" charset="-120"/>
                <a:sym typeface="Wingdings 2" panose="05020102010507070707" pitchFamily="18" charset="2"/>
              </a:rPr>
              <a:t>鼠疫</a:t>
            </a:r>
            <a:r>
              <a:rPr lang="en-US" altLang="zh-TW" sz="2400" b="1" baseline="30000">
                <a:ea typeface="標楷體" panose="03000509000000000000" pitchFamily="65" charset="-120"/>
                <a:sym typeface="Wingdings 2" panose="05020102010507070707" pitchFamily="18" charset="2"/>
              </a:rPr>
              <a:t>X</a:t>
            </a:r>
          </a:p>
          <a:p>
            <a:pPr eaLnBrk="1" hangingPunct="1">
              <a:spcBef>
                <a:spcPct val="50000"/>
              </a:spcBef>
              <a:buFontTx/>
              <a:buNone/>
            </a:pPr>
            <a:r>
              <a:rPr lang="en-US" altLang="zh-TW" sz="2800" b="1">
                <a:ea typeface="標楷體" panose="03000509000000000000" pitchFamily="65" charset="-120"/>
                <a:sym typeface="Wingdings 2" panose="05020102010507070707" pitchFamily="18" charset="2"/>
              </a:rPr>
              <a:t></a:t>
            </a:r>
            <a:r>
              <a:rPr lang="zh-TW" altLang="en-US" sz="2800" b="1">
                <a:ea typeface="標楷體" panose="03000509000000000000" pitchFamily="65" charset="-120"/>
                <a:sym typeface="Wingdings 2" panose="05020102010507070707" pitchFamily="18" charset="2"/>
              </a:rPr>
              <a:t>平均壽命：</a:t>
            </a:r>
            <a:r>
              <a:rPr lang="en-US" altLang="zh-TW" sz="2800" b="1">
                <a:ea typeface="標楷體" panose="03000509000000000000" pitchFamily="65" charset="-120"/>
                <a:sym typeface="Wingdings 2" panose="05020102010507070707" pitchFamily="18" charset="2"/>
              </a:rPr>
              <a:t>30</a:t>
            </a:r>
            <a:r>
              <a:rPr lang="en-US" altLang="zh-TW" sz="2800" b="1">
                <a:ea typeface="標楷體" panose="03000509000000000000" pitchFamily="65" charset="-120"/>
                <a:sym typeface="Wingdings 3" panose="05040102010807070707" pitchFamily="18" charset="2"/>
              </a:rPr>
              <a:t>43</a:t>
            </a:r>
            <a:r>
              <a:rPr lang="zh-TW" altLang="en-US" sz="2800" b="1">
                <a:ea typeface="標楷體" panose="03000509000000000000" pitchFamily="65" charset="-120"/>
                <a:sym typeface="Wingdings 3" panose="05040102010807070707" pitchFamily="18" charset="2"/>
              </a:rPr>
              <a:t>歲</a:t>
            </a:r>
          </a:p>
        </p:txBody>
      </p:sp>
      <p:sp>
        <p:nvSpPr>
          <p:cNvPr id="137223" name="Text Box 7"/>
          <p:cNvSpPr txBox="1">
            <a:spLocks noChangeArrowheads="1"/>
          </p:cNvSpPr>
          <p:nvPr/>
        </p:nvSpPr>
        <p:spPr bwMode="auto">
          <a:xfrm>
            <a:off x="233490" y="151569"/>
            <a:ext cx="8748712" cy="6555641"/>
          </a:xfrm>
          <a:prstGeom prst="rect">
            <a:avLst/>
          </a:prstGeom>
          <a:solidFill>
            <a:srgbClr val="FFFF99"/>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1240B29-F687-4F45-9708-019B960494DF}">
              <a14:hiddenLine xmlns:a14="http://schemas.microsoft.com/office/drawing/2010/main" w="9525">
                <a:solidFill>
                  <a:schemeClr val="tx1"/>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ts val="0"/>
              </a:spcBef>
              <a:buFontTx/>
              <a:buNone/>
            </a:pPr>
            <a:r>
              <a:rPr lang="en-US" altLang="zh-TW" sz="2800" b="1" dirty="0">
                <a:ea typeface="標楷體" panose="03000509000000000000" pitchFamily="65" charset="-120"/>
              </a:rPr>
              <a:t>【</a:t>
            </a:r>
            <a:r>
              <a:rPr lang="zh-TW" altLang="en-US" sz="2800" b="1" dirty="0">
                <a:ea typeface="標楷體" panose="03000509000000000000" pitchFamily="65" charset="-120"/>
              </a:rPr>
              <a:t>歷史觀察～引自</a:t>
            </a:r>
            <a:r>
              <a:rPr lang="zh-TW" altLang="en-US" sz="2800" b="1" dirty="0" smtClean="0">
                <a:ea typeface="標楷體" panose="03000509000000000000" pitchFamily="65" charset="-120"/>
              </a:rPr>
              <a:t>張國興、駱芬美</a:t>
            </a:r>
            <a:r>
              <a:rPr lang="en-US" altLang="zh-TW" sz="2800" b="1" dirty="0" smtClean="0">
                <a:ea typeface="標楷體" panose="03000509000000000000" pitchFamily="65" charset="-120"/>
              </a:rPr>
              <a:t>】</a:t>
            </a:r>
            <a:endParaRPr lang="en-US" altLang="zh-TW" sz="2800" b="1" dirty="0">
              <a:ea typeface="標楷體" panose="03000509000000000000" pitchFamily="65" charset="-120"/>
            </a:endParaRPr>
          </a:p>
          <a:p>
            <a:pPr eaLnBrk="1" hangingPunct="1">
              <a:spcBef>
                <a:spcPts val="0"/>
              </a:spcBef>
              <a:buFontTx/>
              <a:buNone/>
            </a:pPr>
            <a:r>
              <a:rPr lang="en-US" altLang="zh-TW" sz="2800" b="1" dirty="0">
                <a:ea typeface="標楷體" panose="03000509000000000000" pitchFamily="65" charset="-120"/>
              </a:rPr>
              <a:t>19</a:t>
            </a:r>
            <a:r>
              <a:rPr lang="zh-TW" altLang="en-US" sz="2800" b="1" dirty="0">
                <a:ea typeface="標楷體" panose="03000509000000000000" pitchFamily="65" charset="-120"/>
              </a:rPr>
              <a:t>世紀</a:t>
            </a:r>
            <a:r>
              <a:rPr lang="zh-TW" altLang="en-US" sz="2800" b="1" dirty="0" smtClean="0">
                <a:ea typeface="標楷體" panose="03000509000000000000" pitchFamily="65" charset="-120"/>
              </a:rPr>
              <a:t>以前的臺灣</a:t>
            </a:r>
            <a:r>
              <a:rPr lang="zh-TW" altLang="en-US" sz="2800" b="1" dirty="0">
                <a:ea typeface="標楷體" panose="03000509000000000000" pitchFamily="65" charset="-120"/>
              </a:rPr>
              <a:t>常流行</a:t>
            </a:r>
            <a:r>
              <a:rPr lang="zh-TW" altLang="en-US" sz="2800" b="1" dirty="0" smtClean="0">
                <a:ea typeface="標楷體" panose="03000509000000000000" pitchFamily="65" charset="-120"/>
              </a:rPr>
              <a:t>各種傳染病</a:t>
            </a:r>
            <a:r>
              <a:rPr lang="zh-TW" altLang="en-US" sz="2800" b="1" dirty="0">
                <a:ea typeface="標楷體" panose="03000509000000000000" pitchFamily="65" charset="-120"/>
              </a:rPr>
              <a:t>。</a:t>
            </a:r>
            <a:r>
              <a:rPr lang="zh-TW" altLang="en-US" sz="2800" b="1" dirty="0" smtClean="0">
                <a:ea typeface="標楷體" panose="03000509000000000000" pitchFamily="65" charset="-120"/>
              </a:rPr>
              <a:t>對於溫帶</a:t>
            </a:r>
            <a:r>
              <a:rPr lang="zh-TW" altLang="en-US" sz="2800" b="1" dirty="0">
                <a:ea typeface="標楷體" panose="03000509000000000000" pitchFamily="65" charset="-120"/>
              </a:rPr>
              <a:t>地區的大和民族可說是一大挑戰。請見以下案例：</a:t>
            </a:r>
          </a:p>
          <a:p>
            <a:pPr eaLnBrk="1" hangingPunct="1">
              <a:spcBef>
                <a:spcPts val="0"/>
              </a:spcBef>
              <a:buFontTx/>
              <a:buNone/>
            </a:pPr>
            <a:r>
              <a:rPr lang="en-US" altLang="zh-TW" sz="2800" b="1" dirty="0">
                <a:ea typeface="標楷體" panose="03000509000000000000" pitchFamily="65" charset="-120"/>
                <a:sym typeface="Wingdings 2" panose="05020102010507070707" pitchFamily="18" charset="2"/>
              </a:rPr>
              <a:t>A.</a:t>
            </a:r>
            <a:r>
              <a:rPr lang="zh-TW" altLang="en-US" sz="2800" b="1" dirty="0">
                <a:ea typeface="標楷體" panose="03000509000000000000" pitchFamily="65" charset="-120"/>
                <a:sym typeface="Wingdings 2" panose="05020102010507070707" pitchFamily="18" charset="2"/>
              </a:rPr>
              <a:t>牡丹社事件時日軍</a:t>
            </a:r>
            <a:r>
              <a:rPr lang="en-US" altLang="zh-TW" sz="2800" b="1" dirty="0">
                <a:ea typeface="標楷體" panose="03000509000000000000" pitchFamily="65" charset="-120"/>
                <a:sym typeface="Wingdings 2" panose="05020102010507070707" pitchFamily="18" charset="2"/>
              </a:rPr>
              <a:t>3600</a:t>
            </a:r>
            <a:r>
              <a:rPr lang="zh-TW" altLang="en-US" sz="2800" b="1" dirty="0">
                <a:ea typeface="標楷體" panose="03000509000000000000" pitchFamily="65" charset="-120"/>
                <a:sym typeface="Wingdings 2" panose="05020102010507070707" pitchFamily="18" charset="2"/>
              </a:rPr>
              <a:t>人，因染病死達</a:t>
            </a:r>
            <a:r>
              <a:rPr lang="en-US" altLang="zh-TW" sz="2800" b="1" dirty="0">
                <a:ea typeface="標楷體" panose="03000509000000000000" pitchFamily="65" charset="-120"/>
                <a:sym typeface="Wingdings 2" panose="05020102010507070707" pitchFamily="18" charset="2"/>
              </a:rPr>
              <a:t>531</a:t>
            </a:r>
            <a:r>
              <a:rPr lang="zh-TW" altLang="en-US" sz="2800" b="1" dirty="0">
                <a:ea typeface="標楷體" panose="03000509000000000000" pitchFamily="65" charset="-120"/>
                <a:sym typeface="Wingdings 2" panose="05020102010507070707" pitchFamily="18" charset="2"/>
              </a:rPr>
              <a:t>人。</a:t>
            </a:r>
          </a:p>
          <a:p>
            <a:pPr marL="358775" indent="-358775" eaLnBrk="1" hangingPunct="1">
              <a:spcBef>
                <a:spcPts val="0"/>
              </a:spcBef>
              <a:buFontTx/>
              <a:buNone/>
            </a:pPr>
            <a:r>
              <a:rPr lang="en-US" altLang="zh-TW" sz="2800" b="1" dirty="0">
                <a:ea typeface="標楷體" panose="03000509000000000000" pitchFamily="65" charset="-120"/>
                <a:sym typeface="Wingdings 2" panose="05020102010507070707" pitchFamily="18" charset="2"/>
              </a:rPr>
              <a:t>B.</a:t>
            </a:r>
            <a:r>
              <a:rPr lang="en-US" altLang="zh-TW" sz="2800" b="1" dirty="0">
                <a:ea typeface="標楷體" panose="03000509000000000000" pitchFamily="65" charset="-120"/>
              </a:rPr>
              <a:t>1895</a:t>
            </a:r>
            <a:r>
              <a:rPr lang="zh-TW" altLang="en-US" sz="2800" b="1" dirty="0">
                <a:ea typeface="標楷體" panose="03000509000000000000" pitchFamily="65" charset="-120"/>
              </a:rPr>
              <a:t>年</a:t>
            </a:r>
            <a:r>
              <a:rPr lang="en-US" altLang="zh-TW" sz="2800" b="1" dirty="0">
                <a:ea typeface="標楷體" panose="03000509000000000000" pitchFamily="65" charset="-120"/>
              </a:rPr>
              <a:t>3</a:t>
            </a:r>
            <a:r>
              <a:rPr lang="zh-TW" altLang="en-US" sz="2800" b="1" dirty="0">
                <a:ea typeface="標楷體" panose="03000509000000000000" pitchFamily="65" charset="-120"/>
              </a:rPr>
              <a:t>月，</a:t>
            </a:r>
            <a:r>
              <a:rPr lang="en-US" altLang="zh-TW" sz="2800" b="1" dirty="0">
                <a:ea typeface="標楷體" panose="03000509000000000000" pitchFamily="65" charset="-120"/>
              </a:rPr>
              <a:t>6190</a:t>
            </a:r>
            <a:r>
              <a:rPr lang="zh-TW" altLang="en-US" sz="2800" b="1" dirty="0">
                <a:ea typeface="標楷體" panose="03000509000000000000" pitchFamily="65" charset="-120"/>
              </a:rPr>
              <a:t>位日軍登陸澎湖，到</a:t>
            </a:r>
            <a:r>
              <a:rPr lang="en-US" altLang="zh-TW" sz="2800" b="1" dirty="0">
                <a:ea typeface="標楷體" panose="03000509000000000000" pitchFamily="65" charset="-120"/>
              </a:rPr>
              <a:t>5</a:t>
            </a:r>
            <a:r>
              <a:rPr lang="zh-TW" altLang="en-US" sz="2800" b="1" dirty="0">
                <a:ea typeface="標楷體" panose="03000509000000000000" pitchFamily="65" charset="-120"/>
              </a:rPr>
              <a:t>月初共有</a:t>
            </a:r>
          </a:p>
          <a:p>
            <a:pPr marL="358775" indent="-358775" eaLnBrk="1" hangingPunct="1">
              <a:spcBef>
                <a:spcPts val="0"/>
              </a:spcBef>
              <a:buFontTx/>
              <a:buNone/>
            </a:pPr>
            <a:r>
              <a:rPr lang="zh-TW" altLang="en-US" sz="2800" b="1" dirty="0">
                <a:ea typeface="標楷體" panose="03000509000000000000" pitchFamily="65" charset="-120"/>
              </a:rPr>
              <a:t>    </a:t>
            </a:r>
            <a:r>
              <a:rPr lang="en-US" altLang="zh-TW" sz="2800" b="1" dirty="0">
                <a:ea typeface="標楷體" panose="03000509000000000000" pitchFamily="65" charset="-120"/>
              </a:rPr>
              <a:t>1945</a:t>
            </a:r>
            <a:r>
              <a:rPr lang="zh-TW" altLang="en-US" sz="2800" b="1" dirty="0">
                <a:ea typeface="標楷體" panose="03000509000000000000" pitchFamily="65" charset="-120"/>
              </a:rPr>
              <a:t>人染上霍亂，更因此有</a:t>
            </a:r>
            <a:r>
              <a:rPr lang="en-US" altLang="zh-TW" sz="2800" b="1" dirty="0">
                <a:ea typeface="標楷體" panose="03000509000000000000" pitchFamily="65" charset="-120"/>
              </a:rPr>
              <a:t>1247</a:t>
            </a:r>
            <a:r>
              <a:rPr lang="zh-TW" altLang="en-US" sz="2800" b="1" dirty="0">
                <a:ea typeface="標楷體" panose="03000509000000000000" pitchFamily="65" charset="-120"/>
              </a:rPr>
              <a:t>人死亡</a:t>
            </a:r>
            <a:r>
              <a:rPr lang="zh-TW" altLang="en-US" sz="2800" b="1" dirty="0" smtClean="0">
                <a:ea typeface="標楷體" panose="03000509000000000000" pitchFamily="65" charset="-120"/>
              </a:rPr>
              <a:t>。</a:t>
            </a:r>
            <a:endParaRPr lang="en-US" altLang="zh-TW" sz="2800" b="1" dirty="0" smtClean="0">
              <a:ea typeface="標楷體" panose="03000509000000000000" pitchFamily="65" charset="-120"/>
            </a:endParaRPr>
          </a:p>
          <a:p>
            <a:pPr marL="358775" indent="-358775" eaLnBrk="1" hangingPunct="1">
              <a:spcBef>
                <a:spcPts val="0"/>
              </a:spcBef>
              <a:buFontTx/>
              <a:buNone/>
            </a:pPr>
            <a:r>
              <a:rPr lang="en-US" altLang="zh-TW" sz="2800" b="1" dirty="0" smtClean="0">
                <a:ea typeface="標楷體" panose="03000509000000000000" pitchFamily="65" charset="-120"/>
              </a:rPr>
              <a:t>C.</a:t>
            </a:r>
            <a:r>
              <a:rPr lang="zh-TW" altLang="en-US" sz="2800" b="1" dirty="0" smtClean="0">
                <a:ea typeface="標楷體" panose="03000509000000000000" pitchFamily="65" charset="-120"/>
              </a:rPr>
              <a:t>乙未之役，日軍傷亡不到</a:t>
            </a:r>
            <a:r>
              <a:rPr lang="en-US" altLang="zh-TW" sz="2800" b="1" dirty="0" smtClean="0">
                <a:ea typeface="標楷體" panose="03000509000000000000" pitchFamily="65" charset="-120"/>
              </a:rPr>
              <a:t>700</a:t>
            </a:r>
            <a:r>
              <a:rPr lang="zh-TW" altLang="en-US" sz="2800" b="1" dirty="0" smtClean="0">
                <a:ea typeface="標楷體" panose="03000509000000000000" pitchFamily="65" charset="-120"/>
              </a:rPr>
              <a:t>人，卻有</a:t>
            </a:r>
            <a:r>
              <a:rPr lang="en-US" altLang="zh-TW" sz="2800" b="1" dirty="0" smtClean="0">
                <a:ea typeface="標楷體" panose="03000509000000000000" pitchFamily="65" charset="-120"/>
              </a:rPr>
              <a:t>2.7</a:t>
            </a:r>
            <a:r>
              <a:rPr lang="zh-TW" altLang="en-US" sz="2800" b="1" dirty="0" smtClean="0">
                <a:ea typeface="標楷體" panose="03000509000000000000" pitchFamily="65" charset="-120"/>
              </a:rPr>
              <a:t>萬人生病， </a:t>
            </a:r>
            <a:r>
              <a:rPr lang="en-US" altLang="zh-TW" sz="2800" b="1" dirty="0" smtClean="0">
                <a:ea typeface="標楷體" panose="03000509000000000000" pitchFamily="65" charset="-120"/>
              </a:rPr>
              <a:t>4600</a:t>
            </a:r>
            <a:r>
              <a:rPr lang="zh-TW" altLang="en-US" sz="2800" b="1" dirty="0" smtClean="0">
                <a:ea typeface="標楷體" panose="03000509000000000000" pitchFamily="65" charset="-120"/>
              </a:rPr>
              <a:t>多人因而病死，死因幾乎</a:t>
            </a:r>
            <a:r>
              <a:rPr lang="zh-TW" altLang="en-US" sz="2800" b="1" dirty="0">
                <a:ea typeface="標楷體" panose="03000509000000000000" pitchFamily="65" charset="-120"/>
              </a:rPr>
              <a:t>都</a:t>
            </a:r>
            <a:r>
              <a:rPr lang="zh-TW" altLang="en-US" sz="2800" b="1" dirty="0" smtClean="0">
                <a:ea typeface="標楷體" panose="03000509000000000000" pitchFamily="65" charset="-120"/>
              </a:rPr>
              <a:t>是瘧疾！</a:t>
            </a:r>
            <a:endParaRPr lang="zh-TW" altLang="en-US" sz="2800" b="1" dirty="0">
              <a:ea typeface="標楷體" panose="03000509000000000000" pitchFamily="65" charset="-120"/>
            </a:endParaRPr>
          </a:p>
          <a:p>
            <a:pPr eaLnBrk="1" hangingPunct="1">
              <a:spcBef>
                <a:spcPts val="0"/>
              </a:spcBef>
              <a:buFontTx/>
              <a:buNone/>
            </a:pPr>
            <a:r>
              <a:rPr lang="zh-TW" altLang="en-US" sz="2800" b="1" dirty="0">
                <a:solidFill>
                  <a:srgbClr val="0000FF"/>
                </a:solidFill>
                <a:ea typeface="標楷體" panose="03000509000000000000" pitchFamily="65" charset="-120"/>
              </a:rPr>
              <a:t>◎日本的防治功效，使臺灣脫離瘟疫的威脅：</a:t>
            </a:r>
          </a:p>
          <a:p>
            <a:pPr eaLnBrk="1" hangingPunct="1">
              <a:spcBef>
                <a:spcPts val="0"/>
              </a:spcBef>
              <a:buFont typeface="Wingdings 2" panose="05020102010507070707" pitchFamily="18" charset="2"/>
              <a:buChar char="j"/>
            </a:pPr>
            <a:r>
              <a:rPr lang="zh-TW" altLang="en-US" sz="2800" b="1" dirty="0">
                <a:solidFill>
                  <a:srgbClr val="0000FF"/>
                </a:solidFill>
                <a:ea typeface="標楷體" panose="03000509000000000000" pitchFamily="65" charset="-120"/>
                <a:sym typeface="Wingdings 2" panose="05020102010507070707" pitchFamily="18" charset="2"/>
              </a:rPr>
              <a:t> </a:t>
            </a:r>
            <a:r>
              <a:rPr lang="en-US" altLang="zh-TW" sz="2800" b="1" dirty="0">
                <a:solidFill>
                  <a:srgbClr val="0000FF"/>
                </a:solidFill>
                <a:ea typeface="標楷體" panose="03000509000000000000" pitchFamily="65" charset="-120"/>
                <a:sym typeface="Wingdings 2" panose="05020102010507070707" pitchFamily="18" charset="2"/>
              </a:rPr>
              <a:t>1896</a:t>
            </a:r>
            <a:r>
              <a:rPr lang="zh-TW" altLang="en-US" sz="2800" b="1" dirty="0">
                <a:solidFill>
                  <a:srgbClr val="0000FF"/>
                </a:solidFill>
                <a:ea typeface="標楷體" panose="03000509000000000000" pitchFamily="65" charset="-120"/>
                <a:sym typeface="Wingdings 2" panose="05020102010507070707" pitchFamily="18" charset="2"/>
              </a:rPr>
              <a:t>年由香港傳入的鼠疫造成全臺</a:t>
            </a:r>
            <a:r>
              <a:rPr lang="en-US" altLang="zh-TW" sz="2800" b="1" dirty="0">
                <a:solidFill>
                  <a:srgbClr val="0000FF"/>
                </a:solidFill>
                <a:ea typeface="標楷體" panose="03000509000000000000" pitchFamily="65" charset="-120"/>
                <a:sym typeface="Wingdings 2" panose="05020102010507070707" pitchFamily="18" charset="2"/>
              </a:rPr>
              <a:t>2</a:t>
            </a:r>
            <a:r>
              <a:rPr lang="zh-TW" altLang="en-US" sz="2800" b="1" dirty="0">
                <a:solidFill>
                  <a:srgbClr val="0000FF"/>
                </a:solidFill>
                <a:ea typeface="標楷體" panose="03000509000000000000" pitchFamily="65" charset="-120"/>
                <a:sym typeface="Wingdings 2" panose="05020102010507070707" pitchFamily="18" charset="2"/>
              </a:rPr>
              <a:t>萬</a:t>
            </a:r>
            <a:r>
              <a:rPr lang="en-US" altLang="zh-TW" sz="2800" b="1" dirty="0">
                <a:solidFill>
                  <a:srgbClr val="0000FF"/>
                </a:solidFill>
                <a:ea typeface="標楷體" panose="03000509000000000000" pitchFamily="65" charset="-120"/>
                <a:sym typeface="Wingdings 2" panose="05020102010507070707" pitchFamily="18" charset="2"/>
              </a:rPr>
              <a:t>4</a:t>
            </a:r>
            <a:r>
              <a:rPr lang="zh-TW" altLang="en-US" sz="2800" b="1" dirty="0">
                <a:solidFill>
                  <a:srgbClr val="0000FF"/>
                </a:solidFill>
                <a:ea typeface="標楷體" panose="03000509000000000000" pitchFamily="65" charset="-120"/>
                <a:sym typeface="Wingdings 2" panose="05020102010507070707" pitchFamily="18" charset="2"/>
              </a:rPr>
              <a:t>千人死亡， </a:t>
            </a:r>
          </a:p>
          <a:p>
            <a:pPr eaLnBrk="1" hangingPunct="1">
              <a:spcBef>
                <a:spcPts val="0"/>
              </a:spcBef>
              <a:buFont typeface="Wingdings 2" panose="05020102010507070707" pitchFamily="18" charset="2"/>
              <a:buNone/>
            </a:pPr>
            <a:r>
              <a:rPr lang="zh-TW" altLang="en-US" sz="2800" b="1" dirty="0">
                <a:solidFill>
                  <a:srgbClr val="0000FF"/>
                </a:solidFill>
                <a:ea typeface="標楷體" panose="03000509000000000000" pitchFamily="65" charset="-120"/>
                <a:sym typeface="Wingdings 2" panose="05020102010507070707" pitchFamily="18" charset="2"/>
              </a:rPr>
              <a:t>    但在</a:t>
            </a:r>
            <a:r>
              <a:rPr lang="en-US" altLang="zh-TW" sz="2800" b="1" dirty="0">
                <a:solidFill>
                  <a:srgbClr val="0000FF"/>
                </a:solidFill>
                <a:ea typeface="標楷體" panose="03000509000000000000" pitchFamily="65" charset="-120"/>
                <a:sym typeface="Wingdings 2" panose="05020102010507070707" pitchFamily="18" charset="2"/>
              </a:rPr>
              <a:t>1917</a:t>
            </a:r>
            <a:r>
              <a:rPr lang="zh-TW" altLang="en-US" sz="2800" b="1" dirty="0">
                <a:solidFill>
                  <a:srgbClr val="0000FF"/>
                </a:solidFill>
                <a:ea typeface="標楷體" panose="03000509000000000000" pitchFamily="65" charset="-120"/>
                <a:sym typeface="Wingdings 2" panose="05020102010507070707" pitchFamily="18" charset="2"/>
              </a:rPr>
              <a:t>年消除。</a:t>
            </a:r>
          </a:p>
          <a:p>
            <a:pPr eaLnBrk="1" hangingPunct="1">
              <a:spcBef>
                <a:spcPts val="0"/>
              </a:spcBef>
              <a:buFontTx/>
              <a:buNone/>
            </a:pPr>
            <a:r>
              <a:rPr lang="zh-TW" altLang="en-US" sz="2800" b="1" dirty="0">
                <a:solidFill>
                  <a:srgbClr val="0000FF"/>
                </a:solidFill>
                <a:ea typeface="標楷體" panose="03000509000000000000" pitchFamily="65" charset="-120"/>
                <a:sym typeface="Wingdings 2" panose="05020102010507070707" pitchFamily="18" charset="2"/>
              </a:rPr>
              <a:t> </a:t>
            </a:r>
            <a:r>
              <a:rPr lang="en-US" altLang="zh-TW" sz="2800" b="1" dirty="0">
                <a:solidFill>
                  <a:srgbClr val="0000FF"/>
                </a:solidFill>
                <a:ea typeface="標楷體" panose="03000509000000000000" pitchFamily="65" charset="-120"/>
                <a:sym typeface="Wingdings 2" panose="05020102010507070707" pitchFamily="18" charset="2"/>
              </a:rPr>
              <a:t>1921</a:t>
            </a:r>
            <a:r>
              <a:rPr lang="zh-TW" altLang="en-US" sz="2800" b="1" dirty="0">
                <a:solidFill>
                  <a:srgbClr val="0000FF"/>
                </a:solidFill>
                <a:ea typeface="標楷體" panose="03000509000000000000" pitchFamily="65" charset="-120"/>
                <a:sym typeface="Wingdings 2" panose="05020102010507070707" pitchFamily="18" charset="2"/>
              </a:rPr>
              <a:t>年霍亂大致獲控制</a:t>
            </a:r>
          </a:p>
          <a:p>
            <a:pPr eaLnBrk="1" hangingPunct="1">
              <a:spcBef>
                <a:spcPts val="0"/>
              </a:spcBef>
              <a:buFontTx/>
              <a:buNone/>
            </a:pPr>
            <a:r>
              <a:rPr lang="zh-TW" altLang="en-US" sz="2800" b="1" dirty="0">
                <a:solidFill>
                  <a:srgbClr val="0000FF"/>
                </a:solidFill>
                <a:ea typeface="標楷體" panose="03000509000000000000" pitchFamily="65" charset="-120"/>
                <a:sym typeface="Wingdings 2" panose="05020102010507070707" pitchFamily="18" charset="2"/>
              </a:rPr>
              <a:t> </a:t>
            </a:r>
            <a:r>
              <a:rPr lang="en-US" altLang="zh-TW" sz="2800" b="1" dirty="0">
                <a:solidFill>
                  <a:srgbClr val="0000FF"/>
                </a:solidFill>
                <a:ea typeface="標楷體" panose="03000509000000000000" pitchFamily="65" charset="-120"/>
                <a:sym typeface="Wingdings 2" panose="05020102010507070707" pitchFamily="18" charset="2"/>
              </a:rPr>
              <a:t>1903</a:t>
            </a:r>
            <a:r>
              <a:rPr lang="zh-TW" altLang="en-US" sz="2800" b="1" dirty="0">
                <a:solidFill>
                  <a:srgbClr val="0000FF"/>
                </a:solidFill>
                <a:ea typeface="標楷體" panose="03000509000000000000" pitchFamily="65" charset="-120"/>
                <a:sym typeface="Wingdings 2" panose="05020102010507070707" pitchFamily="18" charset="2"/>
              </a:rPr>
              <a:t>年以後因強迫種牛痘，天花病例銳減</a:t>
            </a:r>
          </a:p>
          <a:p>
            <a:pPr eaLnBrk="1" hangingPunct="1">
              <a:spcBef>
                <a:spcPts val="0"/>
              </a:spcBef>
              <a:buFontTx/>
              <a:buNone/>
            </a:pPr>
            <a:r>
              <a:rPr lang="zh-TW" altLang="en-US" sz="2800" b="1" dirty="0">
                <a:solidFill>
                  <a:srgbClr val="0000FF"/>
                </a:solidFill>
                <a:ea typeface="標楷體" panose="03000509000000000000" pitchFamily="65" charset="-120"/>
                <a:sym typeface="Wingdings 2" panose="05020102010507070707" pitchFamily="18" charset="2"/>
              </a:rPr>
              <a:t> </a:t>
            </a:r>
            <a:r>
              <a:rPr lang="en-US" altLang="zh-TW" sz="2800" b="1" dirty="0">
                <a:solidFill>
                  <a:srgbClr val="0000FF"/>
                </a:solidFill>
                <a:ea typeface="標楷體" panose="03000509000000000000" pitchFamily="65" charset="-120"/>
                <a:sym typeface="Wingdings 2" panose="05020102010507070707" pitchFamily="18" charset="2"/>
              </a:rPr>
              <a:t>1920</a:t>
            </a:r>
            <a:r>
              <a:rPr lang="zh-TW" altLang="en-US" sz="2800" b="1" dirty="0">
                <a:solidFill>
                  <a:srgbClr val="0000FF"/>
                </a:solidFill>
                <a:ea typeface="標楷體" panose="03000509000000000000" pitchFamily="65" charset="-120"/>
                <a:sym typeface="Wingdings 2" panose="05020102010507070707" pitchFamily="18" charset="2"/>
              </a:rPr>
              <a:t>年掃除牛瘟（一度造成全臺</a:t>
            </a:r>
            <a:r>
              <a:rPr lang="en-US" altLang="zh-TW" sz="2800" b="1" dirty="0">
                <a:solidFill>
                  <a:srgbClr val="0000FF"/>
                </a:solidFill>
                <a:ea typeface="標楷體" panose="03000509000000000000" pitchFamily="65" charset="-120"/>
                <a:sym typeface="Wingdings 2" panose="05020102010507070707" pitchFamily="18" charset="2"/>
              </a:rPr>
              <a:t>47000</a:t>
            </a:r>
            <a:r>
              <a:rPr lang="zh-TW" altLang="en-US" sz="2800" b="1" dirty="0">
                <a:solidFill>
                  <a:srgbClr val="0000FF"/>
                </a:solidFill>
                <a:ea typeface="標楷體" panose="03000509000000000000" pitchFamily="65" charset="-120"/>
                <a:sym typeface="Wingdings 2" panose="05020102010507070707" pitchFamily="18" charset="2"/>
              </a:rPr>
              <a:t>牛隻損失）</a:t>
            </a:r>
          </a:p>
          <a:p>
            <a:pPr eaLnBrk="1" hangingPunct="1">
              <a:spcBef>
                <a:spcPts val="0"/>
              </a:spcBef>
              <a:buFontTx/>
              <a:buNone/>
            </a:pPr>
            <a:r>
              <a:rPr lang="zh-TW" altLang="en-US" sz="2800" b="1" dirty="0">
                <a:solidFill>
                  <a:srgbClr val="0000FF"/>
                </a:solidFill>
                <a:ea typeface="標楷體" panose="03000509000000000000" pitchFamily="65" charset="-120"/>
                <a:sym typeface="Wingdings 2" panose="05020102010507070707" pitchFamily="18" charset="2"/>
              </a:rPr>
              <a:t> </a:t>
            </a:r>
            <a:r>
              <a:rPr lang="en-US" altLang="zh-TW" sz="2800" b="1" dirty="0">
                <a:solidFill>
                  <a:srgbClr val="0000FF"/>
                </a:solidFill>
                <a:ea typeface="標楷體" panose="03000509000000000000" pitchFamily="65" charset="-120"/>
                <a:sym typeface="Wingdings 2" panose="05020102010507070707" pitchFamily="18" charset="2"/>
              </a:rPr>
              <a:t>1916</a:t>
            </a:r>
            <a:r>
              <a:rPr lang="zh-TW" altLang="en-US" sz="2800" b="1" dirty="0">
                <a:solidFill>
                  <a:srgbClr val="0000FF"/>
                </a:solidFill>
                <a:ea typeface="標楷體" panose="03000509000000000000" pitchFamily="65" charset="-120"/>
                <a:sym typeface="Wingdings 2" panose="05020102010507070707" pitchFamily="18" charset="2"/>
              </a:rPr>
              <a:t>年後，瘧疾死亡率逐步降低</a:t>
            </a:r>
          </a:p>
        </p:txBody>
      </p:sp>
      <p:sp>
        <p:nvSpPr>
          <p:cNvPr id="10" name="Text Box 9"/>
          <p:cNvSpPr txBox="1">
            <a:spLocks noChangeArrowheads="1"/>
          </p:cNvSpPr>
          <p:nvPr/>
        </p:nvSpPr>
        <p:spPr bwMode="auto">
          <a:xfrm>
            <a:off x="270561" y="1657250"/>
            <a:ext cx="8569325" cy="4202112"/>
          </a:xfrm>
          <a:prstGeom prst="rect">
            <a:avLst/>
          </a:prstGeom>
          <a:solidFill>
            <a:srgbClr val="CCFFCC"/>
          </a:solidFill>
          <a:ln w="50800">
            <a:solidFill>
              <a:srgbClr val="008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buFontTx/>
              <a:buNone/>
            </a:pPr>
            <a:r>
              <a:rPr lang="zh-TW" altLang="en-US" sz="2800" b="1" dirty="0">
                <a:ea typeface="標楷體" panose="03000509000000000000" pitchFamily="65" charset="-120"/>
              </a:rPr>
              <a:t>日治時期的回憶～</a:t>
            </a:r>
            <a:r>
              <a:rPr lang="en-US" altLang="zh-TW" sz="2800" b="1" dirty="0">
                <a:latin typeface="標楷體" panose="03000509000000000000" pitchFamily="65" charset="-120"/>
                <a:ea typeface="標楷體" panose="03000509000000000000" pitchFamily="65" charset="-120"/>
              </a:rPr>
              <a:t>《</a:t>
            </a:r>
            <a:r>
              <a:rPr lang="zh-TW" altLang="en-US" sz="2800" b="1" dirty="0">
                <a:ea typeface="標楷體" panose="03000509000000000000" pitchFamily="65" charset="-120"/>
              </a:rPr>
              <a:t>發現臺灣</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下</a:t>
            </a:r>
            <a:r>
              <a:rPr lang="en-US" altLang="zh-TW" sz="2800" b="1" dirty="0">
                <a:latin typeface="標楷體" panose="03000509000000000000" pitchFamily="65" charset="-120"/>
                <a:ea typeface="標楷體" panose="03000509000000000000" pitchFamily="65" charset="-120"/>
              </a:rPr>
              <a:t>》</a:t>
            </a:r>
            <a:r>
              <a:rPr lang="en-US" altLang="zh-TW" sz="2800" b="1" dirty="0">
                <a:ea typeface="標楷體" panose="03000509000000000000" pitchFamily="65" charset="-120"/>
              </a:rPr>
              <a:t>380</a:t>
            </a:r>
            <a:r>
              <a:rPr lang="zh-TW" altLang="en-US" sz="2800" b="1" dirty="0">
                <a:ea typeface="標楷體" panose="03000509000000000000" pitchFamily="65" charset="-120"/>
              </a:rPr>
              <a:t>～</a:t>
            </a:r>
            <a:r>
              <a:rPr lang="en-US" altLang="zh-TW" sz="2800" b="1" dirty="0" smtClean="0">
                <a:ea typeface="標楷體" panose="03000509000000000000" pitchFamily="65" charset="-120"/>
              </a:rPr>
              <a:t>381</a:t>
            </a:r>
            <a:r>
              <a:rPr lang="zh-TW" altLang="en-US" sz="2800" b="1" dirty="0" smtClean="0">
                <a:ea typeface="標楷體" panose="03000509000000000000" pitchFamily="65" charset="-120"/>
              </a:rPr>
              <a:t>頁</a:t>
            </a:r>
            <a:endParaRPr lang="en-US" altLang="zh-TW" sz="2800" b="1" dirty="0">
              <a:ea typeface="標楷體" panose="03000509000000000000" pitchFamily="65" charset="-120"/>
            </a:endParaRPr>
          </a:p>
          <a:p>
            <a:pPr eaLnBrk="1" hangingPunct="1">
              <a:spcBef>
                <a:spcPct val="50000"/>
              </a:spcBef>
              <a:buFontTx/>
              <a:buNone/>
            </a:pPr>
            <a:r>
              <a:rPr lang="zh-TW" altLang="en-US" sz="2800" b="1" dirty="0">
                <a:ea typeface="標楷體" panose="03000509000000000000" pitchFamily="65" charset="-120"/>
              </a:rPr>
              <a:t>日治時，總督府規定每週日要檢查各家各人衛生，</a:t>
            </a:r>
            <a:r>
              <a:rPr lang="zh-TW" altLang="en-US" sz="2800" b="1" dirty="0" smtClean="0">
                <a:ea typeface="標楷體" panose="03000509000000000000" pitchFamily="65" charset="-120"/>
              </a:rPr>
              <a:t>大家確實</a:t>
            </a:r>
            <a:r>
              <a:rPr lang="zh-TW" altLang="en-US" sz="2800" b="1" dirty="0">
                <a:ea typeface="標楷體" panose="03000509000000000000" pitchFamily="65" charset="-120"/>
              </a:rPr>
              <a:t>打掃，否則會被貼上桃紅色的條子。那真是羞恥極了的事！</a:t>
            </a:r>
          </a:p>
          <a:p>
            <a:pPr eaLnBrk="1" hangingPunct="1">
              <a:spcBef>
                <a:spcPct val="50000"/>
              </a:spcBef>
              <a:buFontTx/>
              <a:buNone/>
            </a:pPr>
            <a:r>
              <a:rPr lang="zh-TW" altLang="en-US" sz="2800" b="1" dirty="0">
                <a:ea typeface="標楷體" panose="03000509000000000000" pitchFamily="65" charset="-120"/>
              </a:rPr>
              <a:t>另外，日本政府亦要求家家戶戶除了自家門口外，還要兼顧其他五家</a:t>
            </a:r>
            <a:r>
              <a:rPr lang="en-US" altLang="zh-TW" sz="2800" b="1" dirty="0">
                <a:latin typeface="標楷體" panose="03000509000000000000" pitchFamily="65" charset="-120"/>
                <a:ea typeface="標楷體" panose="03000509000000000000" pitchFamily="65" charset="-120"/>
              </a:rPr>
              <a:t>——</a:t>
            </a:r>
            <a:r>
              <a:rPr lang="zh-TW" altLang="en-US" sz="2800" b="1" dirty="0" smtClean="0">
                <a:ea typeface="標楷體" panose="03000509000000000000" pitchFamily="65" charset="-120"/>
              </a:rPr>
              <a:t>左右</a:t>
            </a:r>
            <a:r>
              <a:rPr lang="zh-TW" altLang="en-US" sz="2800" b="1" dirty="0">
                <a:ea typeface="標楷體" panose="03000509000000000000" pitchFamily="65" charset="-120"/>
              </a:rPr>
              <a:t>二戶與對面三戶，破除臺灣人「只掃自家門前雪」的想法。</a:t>
            </a:r>
          </a:p>
          <a:p>
            <a:pPr eaLnBrk="1" hangingPunct="1">
              <a:spcBef>
                <a:spcPct val="50000"/>
              </a:spcBef>
              <a:buFontTx/>
              <a:buNone/>
            </a:pPr>
            <a:r>
              <a:rPr lang="zh-TW" altLang="en-US" sz="2800" b="1" dirty="0">
                <a:ea typeface="標楷體" panose="03000509000000000000" pitchFamily="65" charset="-120"/>
              </a:rPr>
              <a:t>一時之間，臺灣人守時、不隨地吐痰、不當眾擤鼻涕</a:t>
            </a:r>
          </a:p>
        </p:txBody>
      </p:sp>
    </p:spTree>
    <p:extLst>
      <p:ext uri="{BB962C8B-B14F-4D97-AF65-F5344CB8AC3E}">
        <p14:creationId xmlns:p14="http://schemas.microsoft.com/office/powerpoint/2010/main" val="19520850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22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3722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72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722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1" grpId="0" animBg="1"/>
      <p:bldP spid="137222" grpId="0" animBg="1"/>
      <p:bldP spid="137223" grpId="0" animBg="1"/>
      <p:bldP spid="137223" grpId="1" animBg="1"/>
      <p:bldP spid="10" grpId="0" animBg="1"/>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043608" y="548680"/>
            <a:ext cx="6912768" cy="1143000"/>
          </a:xfrm>
        </p:spPr>
        <p:txBody>
          <a:bodyPr/>
          <a:lstStyle/>
          <a:p>
            <a:pPr algn="l" eaLnBrk="1" hangingPunct="1"/>
            <a:r>
              <a:rPr lang="zh-TW" altLang="en-US" sz="5400" b="1" dirty="0" smtClean="0">
                <a:solidFill>
                  <a:srgbClr val="0000FF"/>
                </a:solidFill>
                <a:ea typeface="標楷體" panose="03000509000000000000" pitchFamily="65" charset="-120"/>
              </a:rPr>
              <a:t>一、嚴密專制的管理</a:t>
            </a:r>
          </a:p>
        </p:txBody>
      </p:sp>
      <p:sp>
        <p:nvSpPr>
          <p:cNvPr id="11267" name="Rectangle 3"/>
          <p:cNvSpPr>
            <a:spLocks noGrp="1" noChangeArrowheads="1"/>
          </p:cNvSpPr>
          <p:nvPr>
            <p:ph type="body" idx="1"/>
          </p:nvPr>
        </p:nvSpPr>
        <p:spPr>
          <a:xfrm>
            <a:off x="323528" y="1916832"/>
            <a:ext cx="8569647" cy="4060601"/>
          </a:xfrm>
        </p:spPr>
        <p:txBody>
          <a:bodyPr/>
          <a:lstStyle/>
          <a:p>
            <a:pPr eaLnBrk="1" hangingPunct="1">
              <a:lnSpc>
                <a:spcPct val="120000"/>
              </a:lnSpc>
              <a:spcBef>
                <a:spcPct val="0"/>
              </a:spcBef>
              <a:buFont typeface="Arial" panose="020B0604020202020204" pitchFamily="34" charset="0"/>
              <a:buNone/>
            </a:pPr>
            <a:r>
              <a:rPr lang="en-US" altLang="zh-TW" sz="2800" b="1" dirty="0" smtClean="0">
                <a:ea typeface="標楷體" panose="03000509000000000000" pitchFamily="65" charset="-120"/>
              </a:rPr>
              <a:t>1</a:t>
            </a:r>
            <a:r>
              <a:rPr lang="zh-TW" altLang="en-US" sz="2800" b="1" dirty="0" smtClean="0">
                <a:ea typeface="標楷體" panose="03000509000000000000" pitchFamily="65" charset="-120"/>
              </a:rPr>
              <a:t>、臺灣總督（土皇帝）：</a:t>
            </a:r>
            <a:r>
              <a:rPr lang="zh-TW" altLang="en-US" sz="2800" b="1" dirty="0" smtClean="0">
                <a:ea typeface="標楷體" panose="03000509000000000000" pitchFamily="65" charset="-120"/>
                <a:sym typeface="Wingdings 3" panose="05040102010807070707" pitchFamily="18" charset="2"/>
              </a:rPr>
              <a:t>行政、立法、司法、軍事</a:t>
            </a:r>
          </a:p>
          <a:p>
            <a:pPr eaLnBrk="1" hangingPunct="1">
              <a:lnSpc>
                <a:spcPct val="120000"/>
              </a:lnSpc>
              <a:spcBef>
                <a:spcPct val="0"/>
              </a:spcBef>
              <a:buFont typeface="Arial" panose="020B0604020202020204" pitchFamily="34" charset="0"/>
              <a:buNone/>
            </a:pPr>
            <a:r>
              <a:rPr lang="zh-TW" altLang="en-US" sz="2800" b="1" dirty="0" smtClean="0">
                <a:ea typeface="標楷體" panose="03000509000000000000" pitchFamily="65" charset="-120"/>
              </a:rPr>
              <a:t>      總督府 </a:t>
            </a:r>
            <a:r>
              <a:rPr lang="zh-TW" altLang="en-US" sz="2800" b="1" dirty="0" smtClean="0">
                <a:ea typeface="標楷體" panose="03000509000000000000" pitchFamily="65" charset="-120"/>
                <a:sym typeface="Wingdings" panose="05000000000000000000" pitchFamily="2" charset="2"/>
              </a:rPr>
              <a:t> 總統府</a:t>
            </a:r>
            <a:endParaRPr lang="zh-TW" altLang="en-US" sz="2800" b="1" dirty="0" smtClean="0">
              <a:ea typeface="標楷體" panose="03000509000000000000" pitchFamily="65" charset="-120"/>
              <a:sym typeface="Wingdings 3" panose="05040102010807070707" pitchFamily="18" charset="2"/>
            </a:endParaRPr>
          </a:p>
          <a:p>
            <a:pPr eaLnBrk="1" hangingPunct="1">
              <a:lnSpc>
                <a:spcPct val="120000"/>
              </a:lnSpc>
              <a:spcBef>
                <a:spcPct val="0"/>
              </a:spcBef>
              <a:buFont typeface="Arial" panose="020B0604020202020204" pitchFamily="34" charset="0"/>
              <a:buNone/>
            </a:pPr>
            <a:r>
              <a:rPr lang="en-US" altLang="zh-TW" sz="2800" b="1" dirty="0" smtClean="0">
                <a:ea typeface="標楷體" panose="03000509000000000000" pitchFamily="65" charset="-120"/>
                <a:sym typeface="Wingdings 3" panose="05040102010807070707" pitchFamily="18" charset="2"/>
              </a:rPr>
              <a:t>2</a:t>
            </a:r>
            <a:r>
              <a:rPr lang="zh-TW" altLang="en-US" sz="2800" b="1" dirty="0" smtClean="0">
                <a:ea typeface="標楷體" panose="03000509000000000000" pitchFamily="65" charset="-120"/>
                <a:sym typeface="Wingdings 3" panose="05040102010807070707" pitchFamily="18" charset="2"/>
              </a:rPr>
              <a:t>、不平等法律人民權利</a:t>
            </a:r>
            <a:r>
              <a:rPr lang="en-US" altLang="zh-TW" sz="2800" b="1" baseline="30000" dirty="0" smtClean="0">
                <a:ea typeface="標楷體" panose="03000509000000000000" pitchFamily="65" charset="-120"/>
                <a:sym typeface="Wingdings 3" panose="05040102010807070707" pitchFamily="18" charset="2"/>
              </a:rPr>
              <a:t>X</a:t>
            </a:r>
            <a:r>
              <a:rPr lang="zh-TW" altLang="en-US" sz="2800" b="1" dirty="0" smtClean="0">
                <a:ea typeface="標楷體" panose="03000509000000000000" pitchFamily="65" charset="-120"/>
                <a:sym typeface="Wingdings 3" panose="05040102010807070707" pitchFamily="18" charset="2"/>
              </a:rPr>
              <a:t>、自由</a:t>
            </a:r>
            <a:r>
              <a:rPr lang="en-US" altLang="zh-TW" sz="2800" b="1" baseline="30000" dirty="0" smtClean="0">
                <a:ea typeface="標楷體" panose="03000509000000000000" pitchFamily="65" charset="-120"/>
                <a:sym typeface="Wingdings 3" panose="05040102010807070707" pitchFamily="18" charset="2"/>
              </a:rPr>
              <a:t>X</a:t>
            </a:r>
          </a:p>
          <a:p>
            <a:pPr eaLnBrk="1" hangingPunct="1">
              <a:lnSpc>
                <a:spcPct val="120000"/>
              </a:lnSpc>
              <a:spcBef>
                <a:spcPct val="0"/>
              </a:spcBef>
              <a:buFont typeface="Arial" panose="020B0604020202020204" pitchFamily="34" charset="0"/>
              <a:buNone/>
            </a:pPr>
            <a:r>
              <a:rPr lang="en-US" altLang="zh-TW" sz="2800" b="1" dirty="0" smtClean="0">
                <a:ea typeface="標楷體" panose="03000509000000000000" pitchFamily="65" charset="-120"/>
                <a:sym typeface="Wingdings 3" panose="05040102010807070707" pitchFamily="18" charset="2"/>
              </a:rPr>
              <a:t>                       1901</a:t>
            </a:r>
            <a:r>
              <a:rPr lang="zh-TW" altLang="en-US" sz="2800" b="1" dirty="0" smtClean="0">
                <a:ea typeface="標楷體" panose="03000509000000000000" pitchFamily="65" charset="-120"/>
                <a:sym typeface="Wingdings 3" panose="05040102010807070707" pitchFamily="18" charset="2"/>
              </a:rPr>
              <a:t>土地徵用規則、匪徒刑罰令</a:t>
            </a:r>
          </a:p>
          <a:p>
            <a:pPr eaLnBrk="1" hangingPunct="1">
              <a:lnSpc>
                <a:spcPct val="120000"/>
              </a:lnSpc>
              <a:spcBef>
                <a:spcPct val="0"/>
              </a:spcBef>
              <a:buNone/>
            </a:pPr>
            <a:r>
              <a:rPr lang="en-US" altLang="zh-TW" sz="2800" b="1" dirty="0" smtClean="0">
                <a:ea typeface="標楷體" panose="03000509000000000000" pitchFamily="65" charset="-120"/>
                <a:sym typeface="Wingdings 3" panose="05040102010807070707" pitchFamily="18" charset="2"/>
              </a:rPr>
              <a:t>3</a:t>
            </a:r>
            <a:r>
              <a:rPr lang="zh-TW" altLang="en-US" sz="2800" b="1" dirty="0" smtClean="0">
                <a:ea typeface="標楷體" panose="03000509000000000000" pitchFamily="65" charset="-120"/>
                <a:sym typeface="Wingdings 3" panose="05040102010807070707" pitchFamily="18" charset="2"/>
              </a:rPr>
              <a:t>、保甲制度（戶</a:t>
            </a:r>
            <a:r>
              <a:rPr lang="en-US" altLang="zh-TW" sz="2800" b="1" dirty="0" smtClean="0">
                <a:ea typeface="標楷體" panose="03000509000000000000" pitchFamily="65" charset="-120"/>
                <a:sym typeface="Wingdings 3" panose="05040102010807070707" pitchFamily="18" charset="2"/>
              </a:rPr>
              <a:t>—</a:t>
            </a:r>
            <a:r>
              <a:rPr lang="zh-TW" altLang="en-US" sz="2800" b="1" dirty="0" smtClean="0">
                <a:ea typeface="標楷體" panose="03000509000000000000" pitchFamily="65" charset="-120"/>
                <a:sym typeface="Wingdings 3" panose="05040102010807070707" pitchFamily="18" charset="2"/>
              </a:rPr>
              <a:t>甲</a:t>
            </a:r>
            <a:r>
              <a:rPr lang="en-US" altLang="zh-TW" sz="2800" b="1" dirty="0" smtClean="0">
                <a:ea typeface="標楷體" panose="03000509000000000000" pitchFamily="65" charset="-120"/>
                <a:sym typeface="Wingdings 3" panose="05040102010807070707" pitchFamily="18" charset="2"/>
              </a:rPr>
              <a:t>—</a:t>
            </a:r>
            <a:r>
              <a:rPr lang="zh-TW" altLang="en-US" sz="2800" b="1" dirty="0" smtClean="0">
                <a:ea typeface="標楷體" panose="03000509000000000000" pitchFamily="65" charset="-120"/>
                <a:sym typeface="Wingdings 3" panose="05040102010807070707" pitchFamily="18" charset="2"/>
              </a:rPr>
              <a:t>保）：連坐責任、互相監視</a:t>
            </a:r>
          </a:p>
          <a:p>
            <a:pPr eaLnBrk="1" hangingPunct="1">
              <a:lnSpc>
                <a:spcPct val="120000"/>
              </a:lnSpc>
              <a:spcBef>
                <a:spcPct val="0"/>
              </a:spcBef>
              <a:buNone/>
            </a:pPr>
            <a:r>
              <a:rPr lang="en-US" altLang="zh-TW" sz="2800" b="1" dirty="0" smtClean="0">
                <a:ea typeface="標楷體" panose="03000509000000000000" pitchFamily="65" charset="-120"/>
                <a:sym typeface="Wingdings 3" panose="05040102010807070707" pitchFamily="18" charset="2"/>
              </a:rPr>
              <a:t>4</a:t>
            </a:r>
            <a:r>
              <a:rPr lang="zh-TW" altLang="en-US" sz="2800" b="1" dirty="0" smtClean="0">
                <a:ea typeface="標楷體" panose="03000509000000000000" pitchFamily="65" charset="-120"/>
                <a:sym typeface="Wingdings 3" panose="05040102010807070707" pitchFamily="18" charset="2"/>
              </a:rPr>
              <a:t>、警察制度：無所不管的大人</a:t>
            </a:r>
          </a:p>
          <a:p>
            <a:pPr eaLnBrk="1" hangingPunct="1">
              <a:lnSpc>
                <a:spcPct val="120000"/>
              </a:lnSpc>
              <a:spcBef>
                <a:spcPct val="0"/>
              </a:spcBef>
              <a:buFont typeface="Arial" panose="020B0604020202020204" pitchFamily="34" charset="0"/>
              <a:buNone/>
            </a:pPr>
            <a:r>
              <a:rPr lang="zh-TW" altLang="en-US" sz="2800" b="1" dirty="0" smtClean="0">
                <a:ea typeface="標楷體" panose="03000509000000000000" pitchFamily="65" charset="-120"/>
                <a:sym typeface="Wingdings 3" panose="05040102010807070707" pitchFamily="18" charset="2"/>
              </a:rPr>
              <a:t>     </a:t>
            </a:r>
            <a:r>
              <a:rPr lang="zh-TW" altLang="en-US" sz="2800" b="1" dirty="0">
                <a:ea typeface="標楷體" panose="03000509000000000000" pitchFamily="65" charset="-120"/>
                <a:sym typeface="Wingdings 3" panose="05040102010807070707" pitchFamily="18" charset="2"/>
              </a:rPr>
              <a:t> </a:t>
            </a:r>
            <a:r>
              <a:rPr lang="zh-TW" altLang="en-US" sz="2800" b="1" dirty="0" smtClean="0">
                <a:ea typeface="標楷體" panose="03000509000000000000" pitchFamily="65" charset="-120"/>
                <a:sym typeface="Wingdings 3" panose="05040102010807070707" pitchFamily="18" charset="2"/>
              </a:rPr>
              <a:t>交通、衛生防疫、治安、戶口調查</a:t>
            </a:r>
            <a:r>
              <a:rPr lang="en-US" altLang="zh-TW" sz="2800" b="1" dirty="0" smtClean="0">
                <a:ea typeface="標楷體" panose="03000509000000000000" pitchFamily="65" charset="-120"/>
                <a:sym typeface="Wingdings 3" panose="05040102010807070707" pitchFamily="18" charset="2"/>
              </a:rPr>
              <a:t>…</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投影片編號版面配置區 3"/>
          <p:cNvSpPr>
            <a:spLocks noGrp="1"/>
          </p:cNvSpPr>
          <p:nvPr>
            <p:ph type="sldNum" sz="quarter" idx="12"/>
          </p:nvPr>
        </p:nvSpPr>
        <p:spPr>
          <a:noFill/>
        </p:spPr>
        <p:txBody>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8833E9BB-DA68-4CAC-83D9-DAC21C981FAA}" type="slidenum">
              <a:rPr lang="en-US" altLang="zh-TW" sz="1400" smtClean="0"/>
              <a:pPr>
                <a:spcBef>
                  <a:spcPct val="0"/>
                </a:spcBef>
                <a:buFontTx/>
                <a:buNone/>
              </a:pPr>
              <a:t>20</a:t>
            </a:fld>
            <a:endParaRPr lang="en-US" altLang="zh-TW" sz="1400" smtClean="0"/>
          </a:p>
        </p:txBody>
      </p:sp>
      <p:pic>
        <p:nvPicPr>
          <p:cNvPr id="55299" name="Picture 5" descr="02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589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6"/>
          <p:cNvSpPr txBox="1">
            <a:spLocks noChangeArrowheads="1"/>
          </p:cNvSpPr>
          <p:nvPr/>
        </p:nvSpPr>
        <p:spPr bwMode="auto">
          <a:xfrm>
            <a:off x="0" y="5697538"/>
            <a:ext cx="9144000" cy="1187450"/>
          </a:xfrm>
          <a:prstGeom prst="rect">
            <a:avLst/>
          </a:prstGeom>
          <a:solidFill>
            <a:srgbClr val="99CCFF"/>
          </a:solidFill>
          <a:ln>
            <a:noFill/>
          </a:ln>
          <a:effectLs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zh-TW" altLang="en-US" sz="2400" b="1" dirty="0">
                <a:ea typeface="標楷體" panose="03000509000000000000" pitchFamily="65" charset="-120"/>
              </a:rPr>
              <a:t>設立臺灣銀行以前，臺灣只有錢莊、民間高利貸，幣制也很混亂，民間流通的貨幣超過一百種以上！</a:t>
            </a:r>
            <a:r>
              <a:rPr lang="en-US" altLang="zh-TW" sz="2400" b="1" dirty="0">
                <a:ea typeface="標楷體" panose="03000509000000000000" pitchFamily="65" charset="-120"/>
              </a:rPr>
              <a:t>1898</a:t>
            </a:r>
            <a:r>
              <a:rPr lang="zh-TW" altLang="en-US" sz="2400" b="1" dirty="0">
                <a:ea typeface="標楷體" panose="03000509000000000000" pitchFamily="65" charset="-120"/>
              </a:rPr>
              <a:t>年，臺灣銀行成立，為臺灣第一個現代化的金融機構，對產業發展十分有貢獻。圖</a:t>
            </a:r>
            <a:r>
              <a:rPr lang="en-US" altLang="zh-TW" sz="2400" b="1" dirty="0">
                <a:ea typeface="標楷體" panose="03000509000000000000" pitchFamily="65" charset="-120"/>
              </a:rPr>
              <a:t>-</a:t>
            </a:r>
            <a:r>
              <a:rPr lang="zh-TW" altLang="en-US" sz="2400" b="1" dirty="0">
                <a:ea typeface="標楷體" panose="03000509000000000000" pitchFamily="65" charset="-120"/>
              </a:rPr>
              <a:t>翰林出版社</a:t>
            </a:r>
          </a:p>
        </p:txBody>
      </p:sp>
      <p:pic>
        <p:nvPicPr>
          <p:cNvPr id="115720" name="Picture 8" descr="009"/>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43505" y="1017936"/>
            <a:ext cx="8232278" cy="4489102"/>
          </a:xfrm>
          <a:prstGeom prst="roundRect">
            <a:avLst>
              <a:gd name="adj" fmla="val 180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 name="圓角矩形 5"/>
          <p:cNvSpPr/>
          <p:nvPr/>
        </p:nvSpPr>
        <p:spPr>
          <a:xfrm>
            <a:off x="1877878" y="166876"/>
            <a:ext cx="5388244" cy="684000"/>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latin typeface="標楷體" panose="03000509000000000000" pitchFamily="65" charset="-120"/>
                <a:ea typeface="標楷體" panose="03000509000000000000" pitchFamily="65" charset="-120"/>
              </a:rPr>
              <a:t>創設臺灣銀行、發行新貨幣</a:t>
            </a: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078617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572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1157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編號版面配置區 3"/>
          <p:cNvSpPr>
            <a:spLocks noGrp="1"/>
          </p:cNvSpPr>
          <p:nvPr>
            <p:ph type="sldNum" sz="quarter" idx="12"/>
          </p:nvPr>
        </p:nvSpPr>
        <p:spPr>
          <a:noFill/>
        </p:spPr>
        <p:txBody>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6EEEF4FC-EF09-4182-B873-00E4E4C9ED98}" type="slidenum">
              <a:rPr lang="en-US" altLang="zh-TW" sz="1400" smtClean="0"/>
              <a:pPr>
                <a:spcBef>
                  <a:spcPct val="0"/>
                </a:spcBef>
                <a:buFontTx/>
                <a:buNone/>
              </a:pPr>
              <a:t>21</a:t>
            </a:fld>
            <a:endParaRPr lang="en-US" altLang="zh-TW" sz="1400" smtClean="0"/>
          </a:p>
        </p:txBody>
      </p:sp>
      <p:pic>
        <p:nvPicPr>
          <p:cNvPr id="56323" name="Picture 5" descr="01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3850" y="116632"/>
            <a:ext cx="8529638" cy="5189538"/>
          </a:xfrm>
          <a:prstGeom prst="roundRect">
            <a:avLst>
              <a:gd name="adj" fmla="val 476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 Box 6"/>
          <p:cNvSpPr txBox="1">
            <a:spLocks noChangeArrowheads="1"/>
          </p:cNvSpPr>
          <p:nvPr/>
        </p:nvSpPr>
        <p:spPr bwMode="auto">
          <a:xfrm>
            <a:off x="313305" y="5382654"/>
            <a:ext cx="8532000" cy="1373188"/>
          </a:xfrm>
          <a:prstGeom prst="rect">
            <a:avLst/>
          </a:prstGeom>
          <a:solidFill>
            <a:srgbClr val="99CCFF">
              <a:alpha val="79999"/>
            </a:srgbClr>
          </a:solidFill>
          <a:ln>
            <a:noFill/>
          </a:ln>
          <a:effectLst/>
          <a:extLst/>
        </p:spPr>
        <p:txBody>
          <a:bodyPr wrap="square">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2800" b="1" dirty="0">
                <a:ea typeface="標楷體" panose="03000509000000000000" pitchFamily="65" charset="-120"/>
              </a:rPr>
              <a:t>1895</a:t>
            </a:r>
            <a:r>
              <a:rPr lang="zh-TW" altLang="en-US" sz="2800" b="1" dirty="0">
                <a:ea typeface="標楷體" panose="03000509000000000000" pitchFamily="65" charset="-120"/>
              </a:rPr>
              <a:t>年</a:t>
            </a:r>
            <a:r>
              <a:rPr lang="en-US" altLang="zh-TW" sz="2800" b="1" dirty="0">
                <a:ea typeface="標楷體" panose="03000509000000000000" pitchFamily="65" charset="-120"/>
              </a:rPr>
              <a:t>6</a:t>
            </a:r>
            <a:r>
              <a:rPr lang="zh-TW" altLang="en-US" sz="2800" b="1" dirty="0" smtClean="0">
                <a:ea typeface="標楷體" panose="03000509000000000000" pitchFamily="65" charset="-120"/>
              </a:rPr>
              <a:t>月，日本</a:t>
            </a:r>
            <a:r>
              <a:rPr lang="zh-TW" altLang="en-US" sz="2800" b="1" dirty="0">
                <a:ea typeface="標楷體" panose="03000509000000000000" pitchFamily="65" charset="-120"/>
              </a:rPr>
              <a:t>就在基隆開辦郵政</a:t>
            </a:r>
            <a:r>
              <a:rPr lang="zh-TW" altLang="en-US" sz="2800" b="1" dirty="0" smtClean="0">
                <a:ea typeface="標楷體" panose="03000509000000000000" pitchFamily="65" charset="-120"/>
              </a:rPr>
              <a:t>業務。至</a:t>
            </a:r>
            <a:r>
              <a:rPr lang="en-US" altLang="zh-TW" sz="2800" b="1" dirty="0">
                <a:ea typeface="標楷體" panose="03000509000000000000" pitchFamily="65" charset="-120"/>
              </a:rPr>
              <a:t>1900</a:t>
            </a:r>
            <a:r>
              <a:rPr lang="zh-TW" altLang="en-US" sz="2800" b="1" dirty="0">
                <a:ea typeface="標楷體" panose="03000509000000000000" pitchFamily="65" charset="-120"/>
              </a:rPr>
              <a:t>年代，全</a:t>
            </a:r>
            <a:r>
              <a:rPr lang="zh-TW" altLang="en-US" sz="2800" b="1" dirty="0" smtClean="0">
                <a:ea typeface="標楷體" panose="03000509000000000000" pitchFamily="65" charset="-120"/>
              </a:rPr>
              <a:t>臺已設有</a:t>
            </a:r>
            <a:r>
              <a:rPr lang="zh-TW" altLang="en-US" sz="2800" b="1" dirty="0">
                <a:ea typeface="標楷體" panose="03000509000000000000" pitchFamily="65" charset="-120"/>
              </a:rPr>
              <a:t>百餘個郵電局，只要貼上</a:t>
            </a:r>
            <a:r>
              <a:rPr lang="en-US" altLang="zh-TW" sz="2800" b="1" dirty="0">
                <a:ea typeface="標楷體" panose="03000509000000000000" pitchFamily="65" charset="-120"/>
              </a:rPr>
              <a:t>2</a:t>
            </a:r>
            <a:r>
              <a:rPr lang="zh-TW" altLang="en-US" sz="2800" b="1" dirty="0">
                <a:ea typeface="標楷體" panose="03000509000000000000" pitchFamily="65" charset="-120"/>
              </a:rPr>
              <a:t>分錢郵票，信件就能送達日本及臺灣各地</a:t>
            </a:r>
            <a:r>
              <a:rPr lang="zh-TW" altLang="en-US" sz="2800" b="1" dirty="0" smtClean="0">
                <a:ea typeface="標楷體" panose="03000509000000000000" pitchFamily="65" charset="-120"/>
              </a:rPr>
              <a:t>。      圖</a:t>
            </a:r>
            <a:r>
              <a:rPr lang="en-US" altLang="zh-TW" sz="2800" b="1" dirty="0" smtClean="0">
                <a:ea typeface="標楷體" panose="03000509000000000000" pitchFamily="65" charset="-120"/>
              </a:rPr>
              <a:t>-</a:t>
            </a:r>
            <a:r>
              <a:rPr lang="zh-TW" altLang="en-US" sz="2800" b="1" dirty="0" smtClean="0">
                <a:ea typeface="標楷體" panose="03000509000000000000" pitchFamily="65" charset="-120"/>
              </a:rPr>
              <a:t>翰林出版社</a:t>
            </a:r>
            <a:endParaRPr lang="zh-TW" altLang="en-US" sz="2800" b="1" dirty="0">
              <a:ea typeface="標楷體" panose="03000509000000000000" pitchFamily="65" charset="-120"/>
            </a:endParaRPr>
          </a:p>
        </p:txBody>
      </p:sp>
      <p:sp>
        <p:nvSpPr>
          <p:cNvPr id="5" name="圓角矩形 4"/>
          <p:cNvSpPr/>
          <p:nvPr/>
        </p:nvSpPr>
        <p:spPr>
          <a:xfrm>
            <a:off x="2518792" y="332656"/>
            <a:ext cx="4213448" cy="684000"/>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latin typeface="標楷體" panose="03000509000000000000" pitchFamily="65" charset="-120"/>
                <a:ea typeface="標楷體" panose="03000509000000000000" pitchFamily="65" charset="-120"/>
              </a:rPr>
              <a:t>交通建設</a:t>
            </a:r>
            <a:r>
              <a:rPr lang="en-US" altLang="zh-TW" sz="3200" b="1" dirty="0" smtClean="0">
                <a:latin typeface="標楷體" panose="03000509000000000000" pitchFamily="65" charset="-120"/>
                <a:ea typeface="標楷體" panose="03000509000000000000" pitchFamily="65" charset="-120"/>
              </a:rPr>
              <a:t>—</a:t>
            </a:r>
            <a:r>
              <a:rPr lang="zh-TW" altLang="en-US" sz="3200" b="1" dirty="0" smtClean="0">
                <a:latin typeface="標楷體" panose="03000509000000000000" pitchFamily="65" charset="-120"/>
                <a:ea typeface="標楷體" panose="03000509000000000000" pitchFamily="65" charset="-120"/>
              </a:rPr>
              <a:t>郵政業務</a:t>
            </a: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403826487"/>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投影片編號版面配置區 4"/>
          <p:cNvSpPr>
            <a:spLocks noGrp="1"/>
          </p:cNvSpPr>
          <p:nvPr>
            <p:ph type="sldNum" sz="quarter" idx="12"/>
          </p:nvPr>
        </p:nvSpPr>
        <p:spPr>
          <a:noFill/>
        </p:spPr>
        <p:txBody>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133BE260-CB58-4765-9430-BB7E62742607}" type="slidenum">
              <a:rPr lang="en-US" altLang="zh-TW" sz="1400" smtClean="0"/>
              <a:pPr>
                <a:spcBef>
                  <a:spcPct val="0"/>
                </a:spcBef>
                <a:buFontTx/>
                <a:buNone/>
              </a:pPr>
              <a:t>22</a:t>
            </a:fld>
            <a:endParaRPr lang="en-US" altLang="zh-TW" sz="1400" smtClean="0"/>
          </a:p>
        </p:txBody>
      </p:sp>
      <p:pic>
        <p:nvPicPr>
          <p:cNvPr id="57347" name="Picture 8" descr="011"/>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9388" y="115888"/>
            <a:ext cx="8766175" cy="5185320"/>
          </a:xfrm>
          <a:prstGeom prst="roundRect">
            <a:avLst>
              <a:gd name="adj" fmla="val 34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8" name="Text Box 9"/>
          <p:cNvSpPr txBox="1">
            <a:spLocks noChangeArrowheads="1"/>
          </p:cNvSpPr>
          <p:nvPr/>
        </p:nvSpPr>
        <p:spPr bwMode="auto">
          <a:xfrm>
            <a:off x="147638" y="5434013"/>
            <a:ext cx="8769350" cy="1373187"/>
          </a:xfrm>
          <a:prstGeom prst="rect">
            <a:avLst/>
          </a:prstGeom>
          <a:solidFill>
            <a:srgbClr val="99CCFF">
              <a:alpha val="87057"/>
            </a:srgbClr>
          </a:solidFill>
          <a:ln>
            <a:noFill/>
          </a:ln>
          <a:effectLs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zh-TW" altLang="en-US" sz="2800" b="1" dirty="0">
                <a:ea typeface="標楷體" panose="03000509000000000000" pitchFamily="65" charset="-120"/>
              </a:rPr>
              <a:t>為了東南亞軍事需求以及聯絡日本本地交通，日本重新整建基隆與高雄兩港口。並且配合縱貫鐵路，形成完整的運輸網絡。                            圖</a:t>
            </a:r>
            <a:r>
              <a:rPr lang="en-US" altLang="zh-TW" sz="2800" b="1" dirty="0">
                <a:ea typeface="標楷體" panose="03000509000000000000" pitchFamily="65" charset="-120"/>
              </a:rPr>
              <a:t>-</a:t>
            </a:r>
            <a:r>
              <a:rPr lang="zh-TW" altLang="en-US" sz="2800" b="1" dirty="0">
                <a:ea typeface="標楷體" panose="03000509000000000000" pitchFamily="65" charset="-120"/>
              </a:rPr>
              <a:t>翰林出版社</a:t>
            </a:r>
          </a:p>
        </p:txBody>
      </p:sp>
      <p:sp>
        <p:nvSpPr>
          <p:cNvPr id="6" name="圓角矩形 5"/>
          <p:cNvSpPr/>
          <p:nvPr/>
        </p:nvSpPr>
        <p:spPr>
          <a:xfrm>
            <a:off x="395536" y="296728"/>
            <a:ext cx="5184576" cy="684000"/>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latin typeface="標楷體" panose="03000509000000000000" pitchFamily="65" charset="-120"/>
                <a:ea typeface="標楷體" panose="03000509000000000000" pitchFamily="65" charset="-120"/>
              </a:rPr>
              <a:t>交通建設</a:t>
            </a:r>
            <a:r>
              <a:rPr lang="en-US" altLang="zh-TW" sz="3200" b="1" dirty="0" smtClean="0">
                <a:latin typeface="標楷體" panose="03000509000000000000" pitchFamily="65" charset="-120"/>
                <a:ea typeface="標楷體" panose="03000509000000000000" pitchFamily="65" charset="-120"/>
              </a:rPr>
              <a:t>—</a:t>
            </a:r>
            <a:r>
              <a:rPr lang="zh-TW" altLang="en-US" sz="3200" b="1" dirty="0" smtClean="0">
                <a:latin typeface="標楷體" panose="03000509000000000000" pitchFamily="65" charset="-120"/>
                <a:ea typeface="標楷體" panose="03000509000000000000" pitchFamily="65" charset="-120"/>
              </a:rPr>
              <a:t>基隆港與高雄港</a:t>
            </a: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72714699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編號版面配置區 3"/>
          <p:cNvSpPr>
            <a:spLocks noGrp="1"/>
          </p:cNvSpPr>
          <p:nvPr>
            <p:ph type="sldNum" sz="quarter" idx="12"/>
          </p:nvPr>
        </p:nvSpPr>
        <p:spPr>
          <a:noFill/>
        </p:spPr>
        <p:txBody>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EB66A465-8017-4F15-AC86-222D97479F13}" type="slidenum">
              <a:rPr lang="en-US" altLang="zh-TW" sz="1400" smtClean="0"/>
              <a:pPr>
                <a:spcBef>
                  <a:spcPct val="0"/>
                </a:spcBef>
                <a:buFontTx/>
                <a:buNone/>
              </a:pPr>
              <a:t>23</a:t>
            </a:fld>
            <a:endParaRPr lang="en-US" altLang="zh-TW" sz="1400" smtClean="0"/>
          </a:p>
        </p:txBody>
      </p:sp>
      <p:pic>
        <p:nvPicPr>
          <p:cNvPr id="58371" name="Picture 5" descr="01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7950" y="144516"/>
            <a:ext cx="8856663" cy="5097041"/>
          </a:xfrm>
          <a:prstGeom prst="roundRect">
            <a:avLst>
              <a:gd name="adj" fmla="val 260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2" name="Text Box 6"/>
          <p:cNvSpPr txBox="1">
            <a:spLocks noChangeArrowheads="1"/>
          </p:cNvSpPr>
          <p:nvPr/>
        </p:nvSpPr>
        <p:spPr bwMode="auto">
          <a:xfrm>
            <a:off x="114300" y="5303448"/>
            <a:ext cx="8888413" cy="1512000"/>
          </a:xfrm>
          <a:prstGeom prst="rect">
            <a:avLst/>
          </a:prstGeom>
          <a:solidFill>
            <a:srgbClr val="99CCFF">
              <a:alpha val="74117"/>
            </a:srgbClr>
          </a:solidFill>
          <a:ln>
            <a:noFill/>
          </a:ln>
          <a:effectLst/>
          <a:extLst/>
        </p:spPr>
        <p:txBody>
          <a:bodyPr lIns="18000" tIns="0" rIns="18000" bIns="0">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2400" b="1" dirty="0">
                <a:ea typeface="標楷體" panose="03000509000000000000" pitchFamily="65" charset="-120"/>
              </a:rPr>
              <a:t>日本時代的三大林場（阿里山、八仙山、太平山）</a:t>
            </a:r>
          </a:p>
          <a:p>
            <a:pPr eaLnBrk="1" hangingPunct="1">
              <a:spcBef>
                <a:spcPct val="0"/>
              </a:spcBef>
              <a:buFontTx/>
              <a:buNone/>
            </a:pPr>
            <a:r>
              <a:rPr lang="zh-TW" altLang="en-US" sz="2400" b="1" dirty="0">
                <a:ea typeface="標楷體" panose="03000509000000000000" pitchFamily="65" charset="-120"/>
              </a:rPr>
              <a:t>但日本重視林業經營，砍伐之後，會在原地改種植柳杉，只是柳杉（日本的柳杉是很頂級的樹種！）並不適合臺灣環境，最終還是導致山林的災難，造成生態的破壞。                           圖</a:t>
            </a:r>
            <a:r>
              <a:rPr lang="en-US" altLang="zh-TW" sz="2400" b="1" dirty="0">
                <a:ea typeface="標楷體" panose="03000509000000000000" pitchFamily="65" charset="-120"/>
              </a:rPr>
              <a:t>-</a:t>
            </a:r>
            <a:r>
              <a:rPr lang="zh-TW" altLang="en-US" sz="2400" b="1" dirty="0">
                <a:ea typeface="標楷體" panose="03000509000000000000" pitchFamily="65" charset="-120"/>
              </a:rPr>
              <a:t>翰林出版社</a:t>
            </a:r>
          </a:p>
        </p:txBody>
      </p:sp>
      <p:sp>
        <p:nvSpPr>
          <p:cNvPr id="5" name="圓角矩形 4"/>
          <p:cNvSpPr/>
          <p:nvPr/>
        </p:nvSpPr>
        <p:spPr>
          <a:xfrm>
            <a:off x="395536" y="296728"/>
            <a:ext cx="4320480" cy="684000"/>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latin typeface="標楷體" panose="03000509000000000000" pitchFamily="65" charset="-120"/>
                <a:ea typeface="標楷體" panose="03000509000000000000" pitchFamily="65" charset="-120"/>
              </a:rPr>
              <a:t>交通建設</a:t>
            </a:r>
            <a:r>
              <a:rPr lang="en-US" altLang="zh-TW" sz="3200" b="1" dirty="0" smtClean="0">
                <a:latin typeface="標楷體" panose="03000509000000000000" pitchFamily="65" charset="-120"/>
                <a:ea typeface="標楷體" panose="03000509000000000000" pitchFamily="65" charset="-120"/>
              </a:rPr>
              <a:t>—</a:t>
            </a:r>
            <a:r>
              <a:rPr lang="zh-TW" altLang="en-US" sz="3200" b="1" dirty="0" smtClean="0">
                <a:latin typeface="標楷體" panose="03000509000000000000" pitchFamily="65" charset="-120"/>
                <a:ea typeface="標楷體" panose="03000509000000000000" pitchFamily="65" charset="-120"/>
              </a:rPr>
              <a:t>阿里山鐵路</a:t>
            </a: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53287619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投影片編號版面配置區 3"/>
          <p:cNvSpPr>
            <a:spLocks noGrp="1"/>
          </p:cNvSpPr>
          <p:nvPr>
            <p:ph type="sldNum" sz="quarter" idx="12"/>
          </p:nvPr>
        </p:nvSpPr>
        <p:spPr>
          <a:noFill/>
        </p:spPr>
        <p:txBody>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6772FF49-19C8-4571-A088-2E95B12013AE}" type="slidenum">
              <a:rPr lang="en-US" altLang="zh-TW" sz="1400" smtClean="0"/>
              <a:pPr>
                <a:spcBef>
                  <a:spcPct val="0"/>
                </a:spcBef>
                <a:buFontTx/>
                <a:buNone/>
              </a:pPr>
              <a:t>24</a:t>
            </a:fld>
            <a:endParaRPr lang="en-US" altLang="zh-TW" sz="1400" smtClean="0"/>
          </a:p>
        </p:txBody>
      </p:sp>
      <p:pic>
        <p:nvPicPr>
          <p:cNvPr id="59395" name="Picture 4" descr="縱貫鐵路通車大典-台中火車站"/>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0513" y="116632"/>
            <a:ext cx="8742362" cy="5458315"/>
          </a:xfrm>
          <a:prstGeom prst="roundRect">
            <a:avLst>
              <a:gd name="adj" fmla="val 195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Text Box 5"/>
          <p:cNvSpPr txBox="1">
            <a:spLocks noChangeArrowheads="1"/>
          </p:cNvSpPr>
          <p:nvPr/>
        </p:nvSpPr>
        <p:spPr bwMode="auto">
          <a:xfrm>
            <a:off x="154331" y="5674794"/>
            <a:ext cx="8785225" cy="1107996"/>
          </a:xfrm>
          <a:prstGeom prst="rect">
            <a:avLst/>
          </a:prstGeom>
          <a:solidFill>
            <a:srgbClr val="99CCFF"/>
          </a:solidFill>
          <a:ln>
            <a:noFill/>
          </a:ln>
          <a:effectLst/>
          <a:extLst/>
        </p:spPr>
        <p:txBody>
          <a:bodyPr tIns="0" bIns="0" anchor="ct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2400" b="1" dirty="0">
                <a:ea typeface="標楷體" panose="03000509000000000000" pitchFamily="65" charset="-120"/>
              </a:rPr>
              <a:t>1899</a:t>
            </a:r>
            <a:r>
              <a:rPr lang="zh-TW" altLang="en-US" sz="2400" b="1" dirty="0">
                <a:ea typeface="標楷體" panose="03000509000000000000" pitchFamily="65" charset="-120"/>
              </a:rPr>
              <a:t>年起以發行公債方式興築縱貫鐵路，以</a:t>
            </a:r>
            <a:r>
              <a:rPr lang="en-US" altLang="zh-TW" sz="2400" b="1" dirty="0">
                <a:ea typeface="標楷體" panose="03000509000000000000" pitchFamily="65" charset="-120"/>
              </a:rPr>
              <a:t>10</a:t>
            </a:r>
            <a:r>
              <a:rPr lang="zh-TW" altLang="en-US" sz="2400" b="1" dirty="0">
                <a:ea typeface="標楷體" panose="03000509000000000000" pitchFamily="65" charset="-120"/>
              </a:rPr>
              <a:t>年為期，南北同時動工，</a:t>
            </a:r>
            <a:r>
              <a:rPr lang="en-US" altLang="zh-TW" sz="2400" b="1" dirty="0">
                <a:ea typeface="標楷體" panose="03000509000000000000" pitchFamily="65" charset="-120"/>
              </a:rPr>
              <a:t>1908</a:t>
            </a:r>
            <a:r>
              <a:rPr lang="zh-TW" altLang="en-US" sz="2400" b="1" dirty="0">
                <a:ea typeface="標楷體" panose="03000509000000000000" pitchFamily="65" charset="-120"/>
              </a:rPr>
              <a:t>年</a:t>
            </a:r>
            <a:r>
              <a:rPr lang="en-US" altLang="zh-TW" sz="2400" b="1" dirty="0">
                <a:ea typeface="標楷體" panose="03000509000000000000" pitchFamily="65" charset="-120"/>
              </a:rPr>
              <a:t>4</a:t>
            </a:r>
            <a:r>
              <a:rPr lang="zh-TW" altLang="en-US" sz="2400" b="1" dirty="0">
                <a:ea typeface="標楷體" panose="03000509000000000000" pitchFamily="65" charset="-120"/>
              </a:rPr>
              <a:t>月</a:t>
            </a:r>
            <a:r>
              <a:rPr lang="en-US" altLang="zh-TW" sz="2400" b="1" dirty="0">
                <a:ea typeface="標楷體" panose="03000509000000000000" pitchFamily="65" charset="-120"/>
              </a:rPr>
              <a:t>20</a:t>
            </a:r>
            <a:r>
              <a:rPr lang="zh-TW" altLang="en-US" sz="2400" b="1" dirty="0">
                <a:ea typeface="標楷體" panose="03000509000000000000" pitchFamily="65" charset="-120"/>
              </a:rPr>
              <a:t>日最困難的三義段打通，縱貫鐵路全線通車，完成劉銘傳的心願，打通臺灣南北交通</a:t>
            </a:r>
            <a:r>
              <a:rPr lang="zh-TW" altLang="en-US" sz="2400" b="1" dirty="0" smtClean="0">
                <a:ea typeface="標楷體" panose="03000509000000000000" pitchFamily="65" charset="-120"/>
              </a:rPr>
              <a:t>。 </a:t>
            </a:r>
            <a:r>
              <a:rPr lang="zh-TW" altLang="en-US" sz="2000" b="1" dirty="0" smtClean="0">
                <a:ea typeface="標楷體" panose="03000509000000000000" pitchFamily="65" charset="-120"/>
              </a:rPr>
              <a:t>本圖為全線通車儀式</a:t>
            </a:r>
            <a:endParaRPr lang="zh-TW" altLang="en-US" sz="2000" b="1" dirty="0">
              <a:ea typeface="標楷體" panose="03000509000000000000" pitchFamily="65" charset="-120"/>
            </a:endParaRPr>
          </a:p>
        </p:txBody>
      </p:sp>
      <p:sp>
        <p:nvSpPr>
          <p:cNvPr id="5" name="圓角矩形 4"/>
          <p:cNvSpPr/>
          <p:nvPr/>
        </p:nvSpPr>
        <p:spPr>
          <a:xfrm>
            <a:off x="395536" y="296728"/>
            <a:ext cx="4320480" cy="684000"/>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latin typeface="標楷體" panose="03000509000000000000" pitchFamily="65" charset="-120"/>
                <a:ea typeface="標楷體" panose="03000509000000000000" pitchFamily="65" charset="-120"/>
              </a:rPr>
              <a:t>交通建設</a:t>
            </a:r>
            <a:r>
              <a:rPr lang="en-US" altLang="zh-TW" sz="3200" b="1" dirty="0" smtClean="0">
                <a:latin typeface="標楷體" panose="03000509000000000000" pitchFamily="65" charset="-120"/>
                <a:ea typeface="標楷體" panose="03000509000000000000" pitchFamily="65" charset="-120"/>
              </a:rPr>
              <a:t>—</a:t>
            </a:r>
            <a:r>
              <a:rPr lang="zh-TW" altLang="en-US" sz="3200" b="1" dirty="0" smtClean="0">
                <a:latin typeface="標楷體" panose="03000509000000000000" pitchFamily="65" charset="-120"/>
                <a:ea typeface="標楷體" panose="03000509000000000000" pitchFamily="65" charset="-120"/>
              </a:rPr>
              <a:t>縱貫鐵路</a:t>
            </a: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31473726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編號版面配置區 5"/>
          <p:cNvSpPr>
            <a:spLocks noGrp="1"/>
          </p:cNvSpPr>
          <p:nvPr>
            <p:ph type="sldNum" sz="quarter" idx="12"/>
          </p:nvPr>
        </p:nvSpPr>
        <p:spPr>
          <a:noFill/>
        </p:spPr>
        <p:txBody>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19A202AB-23F5-4582-8899-2BB64787C4B0}" type="slidenum">
              <a:rPr lang="en-US" altLang="zh-TW" sz="1400" smtClean="0"/>
              <a:pPr>
                <a:spcBef>
                  <a:spcPct val="0"/>
                </a:spcBef>
                <a:buFontTx/>
                <a:buNone/>
              </a:pPr>
              <a:t>25</a:t>
            </a:fld>
            <a:endParaRPr lang="en-US" altLang="zh-TW" sz="1400" smtClean="0"/>
          </a:p>
        </p:txBody>
      </p:sp>
      <p:pic>
        <p:nvPicPr>
          <p:cNvPr id="60419" name="Picture 4" descr="第一代站房1(台中火車站)"/>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2357" y="-27384"/>
            <a:ext cx="9144000" cy="547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Rectangle 3"/>
          <p:cNvSpPr>
            <a:spLocks noGrp="1" noChangeArrowheads="1"/>
          </p:cNvSpPr>
          <p:nvPr>
            <p:ph type="body" idx="1"/>
          </p:nvPr>
        </p:nvSpPr>
        <p:spPr>
          <a:xfrm>
            <a:off x="0" y="5445125"/>
            <a:ext cx="9144000" cy="1412875"/>
          </a:xfrm>
          <a:solidFill>
            <a:srgbClr val="99CCFF"/>
          </a:solidFill>
        </p:spPr>
        <p:txBody>
          <a:bodyPr/>
          <a:lstStyle/>
          <a:p>
            <a:pPr marL="0" indent="0" eaLnBrk="1" hangingPunct="1">
              <a:lnSpc>
                <a:spcPts val="3200"/>
              </a:lnSpc>
              <a:spcBef>
                <a:spcPct val="0"/>
              </a:spcBef>
              <a:buFontTx/>
              <a:buNone/>
            </a:pPr>
            <a:r>
              <a:rPr lang="zh-TW" altLang="en-US" sz="2800" b="1" dirty="0" smtClean="0">
                <a:ea typeface="標楷體" panose="03000509000000000000" pitchFamily="65" charset="-120"/>
              </a:rPr>
              <a:t>臺中火車站的興建始於</a:t>
            </a:r>
            <a:r>
              <a:rPr lang="en-US" altLang="zh-TW" sz="2800" b="1" dirty="0" smtClean="0">
                <a:ea typeface="標楷體" panose="03000509000000000000" pitchFamily="65" charset="-120"/>
              </a:rPr>
              <a:t>1905</a:t>
            </a:r>
            <a:r>
              <a:rPr lang="zh-TW" altLang="en-US" sz="2800" b="1" dirty="0" smtClean="0">
                <a:ea typeface="標楷體" panose="03000509000000000000" pitchFamily="65" charset="-120"/>
              </a:rPr>
              <a:t>年，原稱為「臺中停車場」，首任驛長為塚澤力太郎。第一代的臺中車站，係一木造平房，與臺鐵現今的許多未改建小站類似。圖</a:t>
            </a:r>
            <a:r>
              <a:rPr lang="en-US" altLang="zh-TW" sz="2800" b="1" dirty="0" smtClean="0">
                <a:ea typeface="標楷體" panose="03000509000000000000" pitchFamily="65" charset="-120"/>
              </a:rPr>
              <a:t>-</a:t>
            </a:r>
            <a:r>
              <a:rPr lang="zh-TW" altLang="en-US" sz="2800" b="1" dirty="0" smtClean="0">
                <a:ea typeface="標楷體" panose="03000509000000000000" pitchFamily="65" charset="-120"/>
              </a:rPr>
              <a:t>臺中車站</a:t>
            </a:r>
            <a:r>
              <a:rPr lang="zh-TW" altLang="en-US" sz="3600" b="1" dirty="0" smtClean="0">
                <a:ea typeface="標楷體" panose="03000509000000000000" pitchFamily="65" charset="-120"/>
              </a:rPr>
              <a:t> </a:t>
            </a:r>
          </a:p>
        </p:txBody>
      </p:sp>
    </p:spTree>
    <p:extLst>
      <p:ext uri="{BB962C8B-B14F-4D97-AF65-F5344CB8AC3E}">
        <p14:creationId xmlns:p14="http://schemas.microsoft.com/office/powerpoint/2010/main" val="397402381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投影片編號版面配置區 3"/>
          <p:cNvSpPr>
            <a:spLocks noGrp="1"/>
          </p:cNvSpPr>
          <p:nvPr>
            <p:ph type="sldNum" sz="quarter" idx="12"/>
          </p:nvPr>
        </p:nvSpPr>
        <p:spPr>
          <a:noFill/>
        </p:spPr>
        <p:txBody>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3D9BFEA7-36AF-41A7-925F-35AA1231467F}" type="slidenum">
              <a:rPr lang="en-US" altLang="zh-TW" sz="1400" smtClean="0"/>
              <a:pPr>
                <a:spcBef>
                  <a:spcPct val="0"/>
                </a:spcBef>
                <a:buFontTx/>
                <a:buNone/>
              </a:pPr>
              <a:t>26</a:t>
            </a:fld>
            <a:endParaRPr lang="en-US" altLang="zh-TW" sz="1400" smtClean="0"/>
          </a:p>
        </p:txBody>
      </p:sp>
      <p:pic>
        <p:nvPicPr>
          <p:cNvPr id="61443" name="Picture 2" descr="台中火車站"/>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3"/>
          <p:cNvSpPr txBox="1">
            <a:spLocks noChangeArrowheads="1"/>
          </p:cNvSpPr>
          <p:nvPr/>
        </p:nvSpPr>
        <p:spPr bwMode="auto">
          <a:xfrm>
            <a:off x="13386" y="5733707"/>
            <a:ext cx="9144000" cy="1130300"/>
          </a:xfrm>
          <a:prstGeom prst="rect">
            <a:avLst/>
          </a:prstGeom>
          <a:solidFill>
            <a:srgbClr val="99CCFF"/>
          </a:solidFill>
          <a:ln>
            <a:noFill/>
          </a:ln>
          <a:effectLst/>
          <a:extLst/>
        </p:spPr>
        <p:txBody>
          <a:bodyPr lIns="72000" tIns="10800" rIns="18000" bIns="10800">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zh-TW" altLang="en-US" sz="2400" b="1" dirty="0">
                <a:ea typeface="標楷體" panose="03000509000000000000" pitchFamily="65" charset="-120"/>
              </a:rPr>
              <a:t>為因應</a:t>
            </a:r>
            <a:r>
              <a:rPr lang="en-US" altLang="zh-TW" sz="2400" b="1" dirty="0">
                <a:ea typeface="標楷體" panose="03000509000000000000" pitchFamily="65" charset="-120"/>
              </a:rPr>
              <a:t>1908</a:t>
            </a:r>
            <a:r>
              <a:rPr lang="zh-TW" altLang="en-US" sz="2400" b="1" dirty="0">
                <a:ea typeface="標楷體" panose="03000509000000000000" pitchFamily="65" charset="-120"/>
              </a:rPr>
              <a:t>年臺灣縱貫鐵路通車典禮在臺中舉行，日本政府乃不惜重資，興建了巴洛克式建築外觀之車站，改稱「臺中驒」，即今日之臺中市火車站，則於</a:t>
            </a:r>
            <a:r>
              <a:rPr lang="en-US" altLang="zh-TW" sz="2400" b="1" dirty="0">
                <a:ea typeface="標楷體" panose="03000509000000000000" pitchFamily="65" charset="-120"/>
              </a:rPr>
              <a:t>1917</a:t>
            </a:r>
            <a:r>
              <a:rPr lang="zh-TW" altLang="en-US" sz="2400" b="1" dirty="0">
                <a:ea typeface="標楷體" panose="03000509000000000000" pitchFamily="65" charset="-120"/>
              </a:rPr>
              <a:t>年</a:t>
            </a:r>
            <a:r>
              <a:rPr lang="en-US" altLang="zh-TW" sz="2400" b="1" dirty="0">
                <a:ea typeface="標楷體" panose="03000509000000000000" pitchFamily="65" charset="-120"/>
              </a:rPr>
              <a:t>11</a:t>
            </a:r>
            <a:r>
              <a:rPr lang="zh-TW" altLang="en-US" sz="2400" b="1" dirty="0">
                <a:ea typeface="標楷體" panose="03000509000000000000" pitchFamily="65" charset="-120"/>
              </a:rPr>
              <a:t>月</a:t>
            </a:r>
            <a:r>
              <a:rPr lang="en-US" altLang="zh-TW" sz="2400" b="1" dirty="0">
                <a:ea typeface="標楷體" panose="03000509000000000000" pitchFamily="65" charset="-120"/>
              </a:rPr>
              <a:t>6</a:t>
            </a:r>
            <a:r>
              <a:rPr lang="zh-TW" altLang="en-US" sz="2400" b="1" dirty="0">
                <a:ea typeface="標楷體" panose="03000509000000000000" pitchFamily="65" charset="-120"/>
              </a:rPr>
              <a:t>日落成。圖</a:t>
            </a:r>
            <a:r>
              <a:rPr lang="en-US" altLang="zh-TW" sz="2400" b="1" dirty="0">
                <a:ea typeface="標楷體" panose="03000509000000000000" pitchFamily="65" charset="-120"/>
              </a:rPr>
              <a:t>-</a:t>
            </a:r>
            <a:r>
              <a:rPr lang="zh-TW" altLang="en-US" sz="2400" b="1" dirty="0">
                <a:ea typeface="標楷體" panose="03000509000000000000" pitchFamily="65" charset="-120"/>
              </a:rPr>
              <a:t>臺中車站</a:t>
            </a:r>
          </a:p>
        </p:txBody>
      </p:sp>
    </p:spTree>
    <p:extLst>
      <p:ext uri="{BB962C8B-B14F-4D97-AF65-F5344CB8AC3E}">
        <p14:creationId xmlns:p14="http://schemas.microsoft.com/office/powerpoint/2010/main" val="183374010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編號版面配置區 5"/>
          <p:cNvSpPr>
            <a:spLocks noGrp="1"/>
          </p:cNvSpPr>
          <p:nvPr>
            <p:ph type="sldNum" sz="quarter" idx="12"/>
          </p:nvPr>
        </p:nvSpPr>
        <p:spPr>
          <a:noFill/>
        </p:spPr>
        <p:txBody>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697A5DAB-A742-4C5C-AEC1-DE6C2619CD71}" type="slidenum">
              <a:rPr lang="en-US" altLang="zh-TW" sz="1400" smtClean="0"/>
              <a:pPr>
                <a:spcBef>
                  <a:spcPct val="0"/>
                </a:spcBef>
                <a:buFontTx/>
                <a:buNone/>
              </a:pPr>
              <a:t>27</a:t>
            </a:fld>
            <a:endParaRPr lang="en-US" altLang="zh-TW" sz="1400" smtClean="0"/>
          </a:p>
        </p:txBody>
      </p:sp>
      <p:pic>
        <p:nvPicPr>
          <p:cNvPr id="62467" name="Picture 4" descr="縱貫鐵路通車紀念"/>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5150" y="117475"/>
            <a:ext cx="7920038" cy="5137150"/>
          </a:xfrm>
          <a:prstGeom prst="roundRect">
            <a:avLst>
              <a:gd name="adj" fmla="val 560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62468" name="Rectangle 3"/>
          <p:cNvSpPr>
            <a:spLocks noGrp="1" noChangeArrowheads="1"/>
          </p:cNvSpPr>
          <p:nvPr>
            <p:ph type="body" idx="1"/>
          </p:nvPr>
        </p:nvSpPr>
        <p:spPr>
          <a:xfrm>
            <a:off x="528079" y="5323231"/>
            <a:ext cx="8039298" cy="1484312"/>
          </a:xfrm>
          <a:solidFill>
            <a:srgbClr val="99CCFF">
              <a:alpha val="70195"/>
            </a:srgbClr>
          </a:solidFill>
        </p:spPr>
        <p:txBody>
          <a:bodyPr lIns="0" tIns="0" rIns="0" bIns="0" anchor="ctr"/>
          <a:lstStyle/>
          <a:p>
            <a:pPr marL="0" indent="0" eaLnBrk="1" hangingPunct="1">
              <a:lnSpc>
                <a:spcPct val="90000"/>
              </a:lnSpc>
              <a:spcBef>
                <a:spcPct val="0"/>
              </a:spcBef>
              <a:buFontTx/>
              <a:buNone/>
            </a:pPr>
            <a:r>
              <a:rPr lang="en-US" altLang="zh-TW" sz="2400" b="1" dirty="0" smtClean="0">
                <a:ea typeface="標楷體" panose="03000509000000000000" pitchFamily="65" charset="-120"/>
              </a:rPr>
              <a:t>1908</a:t>
            </a:r>
            <a:r>
              <a:rPr lang="zh-TW" altLang="en-US" sz="2400" b="1" dirty="0" smtClean="0">
                <a:ea typeface="標楷體" panose="03000509000000000000" pitchFamily="65" charset="-120"/>
              </a:rPr>
              <a:t>年</a:t>
            </a:r>
            <a:r>
              <a:rPr lang="en-US" altLang="zh-TW" sz="2400" b="1" dirty="0" smtClean="0">
                <a:ea typeface="標楷體" panose="03000509000000000000" pitchFamily="65" charset="-120"/>
              </a:rPr>
              <a:t>10</a:t>
            </a:r>
            <a:r>
              <a:rPr lang="zh-TW" altLang="en-US" sz="2400" b="1" dirty="0" smtClean="0">
                <a:ea typeface="標楷體" panose="03000509000000000000" pitchFamily="65" charset="-120"/>
              </a:rPr>
              <a:t>月</a:t>
            </a:r>
            <a:r>
              <a:rPr lang="en-US" altLang="zh-TW" sz="2400" b="1" dirty="0" smtClean="0">
                <a:ea typeface="標楷體" panose="03000509000000000000" pitchFamily="65" charset="-120"/>
              </a:rPr>
              <a:t>24</a:t>
            </a:r>
            <a:r>
              <a:rPr lang="zh-TW" altLang="en-US" sz="2400" b="1" dirty="0" smtClean="0">
                <a:ea typeface="標楷體" panose="03000509000000000000" pitchFamily="65" charset="-120"/>
              </a:rPr>
              <a:t>日，總督府發行「臺灣縱貫鐵道全通紀念繪葉書」，一套三張。本張圖案中間為濁水溪的鐵橋，右上為鐵道部前部長後藤新平，左上為時任部長「長谷川謹介」，背景為五個火車輪子。          圖、文：日治時期臺灣郵政史</a:t>
            </a:r>
          </a:p>
        </p:txBody>
      </p:sp>
    </p:spTree>
    <p:extLst>
      <p:ext uri="{BB962C8B-B14F-4D97-AF65-F5344CB8AC3E}">
        <p14:creationId xmlns:p14="http://schemas.microsoft.com/office/powerpoint/2010/main" val="1264894750"/>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投影片編號版面配置區 3"/>
          <p:cNvSpPr>
            <a:spLocks noGrp="1"/>
          </p:cNvSpPr>
          <p:nvPr>
            <p:ph type="sldNum" sz="quarter" idx="12"/>
          </p:nvPr>
        </p:nvSpPr>
        <p:spPr>
          <a:noFill/>
        </p:spPr>
        <p:txBody>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DF89CA5F-DAFB-4DB2-8A85-4C3AB1E18030}" type="slidenum">
              <a:rPr lang="en-US" altLang="zh-TW" sz="1400" smtClean="0"/>
              <a:pPr>
                <a:spcBef>
                  <a:spcPct val="0"/>
                </a:spcBef>
                <a:buFontTx/>
                <a:buNone/>
              </a:pPr>
              <a:t>28</a:t>
            </a:fld>
            <a:endParaRPr lang="en-US" altLang="zh-TW" sz="1400" smtClean="0"/>
          </a:p>
        </p:txBody>
      </p:sp>
      <p:pic>
        <p:nvPicPr>
          <p:cNvPr id="63491" name="Picture 4" descr="湖心亭0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88"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Text Box 5"/>
          <p:cNvSpPr txBox="1">
            <a:spLocks noChangeArrowheads="1"/>
          </p:cNvSpPr>
          <p:nvPr/>
        </p:nvSpPr>
        <p:spPr bwMode="auto">
          <a:xfrm>
            <a:off x="0" y="5445125"/>
            <a:ext cx="91440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2800" b="1">
                <a:solidFill>
                  <a:schemeClr val="bg1"/>
                </a:solidFill>
                <a:ea typeface="標楷體" panose="03000509000000000000" pitchFamily="65" charset="-120"/>
              </a:rPr>
              <a:t>1908.10.24</a:t>
            </a:r>
            <a:r>
              <a:rPr lang="zh-TW" altLang="en-US" sz="2800" b="1">
                <a:solidFill>
                  <a:schemeClr val="bg1"/>
                </a:solidFill>
                <a:ea typeface="標楷體" panose="03000509000000000000" pitchFamily="65" charset="-120"/>
              </a:rPr>
              <a:t>縱貫鐵路全通，選擇臺中公園舉行慶祝大會，並在池中築「池亭」以供日本載仁親王觀覽休憩場所。民國</a:t>
            </a:r>
            <a:r>
              <a:rPr lang="en-US" altLang="zh-TW" sz="2800" b="1">
                <a:solidFill>
                  <a:schemeClr val="bg1"/>
                </a:solidFill>
                <a:ea typeface="標楷體" panose="03000509000000000000" pitchFamily="65" charset="-120"/>
              </a:rPr>
              <a:t>88</a:t>
            </a:r>
            <a:r>
              <a:rPr lang="zh-TW" altLang="en-US" sz="2800" b="1">
                <a:solidFill>
                  <a:schemeClr val="bg1"/>
                </a:solidFill>
                <a:ea typeface="標楷體" panose="03000509000000000000" pitchFamily="65" charset="-120"/>
              </a:rPr>
              <a:t>年臺中市政府公告為古蹟，並命名為湖心亭。</a:t>
            </a:r>
          </a:p>
        </p:txBody>
      </p:sp>
      <p:pic>
        <p:nvPicPr>
          <p:cNvPr id="63493" name="Picture 8" descr="002"/>
          <p:cNvPicPr>
            <a:picLocks noChangeAspect="1" noChangeArrowheads="1"/>
          </p:cNvPicPr>
          <p:nvPr/>
        </p:nvPicPr>
        <p:blipFill>
          <a:blip r:embed="rId3" cstate="email">
            <a:lum bright="-12000" contrast="18000"/>
            <a:extLst>
              <a:ext uri="{28A0092B-C50C-407E-A947-70E740481C1C}">
                <a14:useLocalDpi xmlns:a14="http://schemas.microsoft.com/office/drawing/2010/main"/>
              </a:ext>
            </a:extLst>
          </a:blip>
          <a:srcRect/>
          <a:stretch>
            <a:fillRect/>
          </a:stretch>
        </p:blipFill>
        <p:spPr bwMode="auto">
          <a:xfrm>
            <a:off x="7019925" y="-26988"/>
            <a:ext cx="1979613" cy="186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9" descr="00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4613" y="44450"/>
            <a:ext cx="1655762"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698034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1"/>
          </p:nvPr>
        </p:nvSpPr>
        <p:spPr>
          <a:xfrm>
            <a:off x="395288" y="1782763"/>
            <a:ext cx="8713787" cy="4741862"/>
          </a:xfrm>
          <a:noFill/>
        </p:spPr>
        <p:txBody>
          <a:bodyPr lIns="0" rIns="0"/>
          <a:lstStyle/>
          <a:p>
            <a:pPr eaLnBrk="1" hangingPunct="1">
              <a:buFont typeface="Arial" panose="020B0604020202020204" pitchFamily="34" charset="0"/>
              <a:buNone/>
            </a:pPr>
            <a:r>
              <a:rPr lang="en-US" altLang="zh-TW" sz="3000" b="1" dirty="0" smtClean="0">
                <a:ea typeface="標楷體" panose="03000509000000000000" pitchFamily="65" charset="-120"/>
              </a:rPr>
              <a:t>1</a:t>
            </a:r>
            <a:r>
              <a:rPr lang="zh-TW" altLang="en-US" sz="3000" b="1" dirty="0" smtClean="0">
                <a:ea typeface="標楷體" panose="03000509000000000000" pitchFamily="65" charset="-120"/>
              </a:rPr>
              <a:t>、目標：農業臺灣、工業日本</a:t>
            </a:r>
            <a:endParaRPr lang="zh-TW" altLang="en-US" sz="3000" b="1" dirty="0" smtClean="0">
              <a:ea typeface="標楷體" panose="03000509000000000000" pitchFamily="65" charset="-120"/>
              <a:sym typeface="Wingdings 3" panose="05040102010807070707" pitchFamily="18" charset="2"/>
            </a:endParaRPr>
          </a:p>
          <a:p>
            <a:pPr eaLnBrk="1" hangingPunct="1">
              <a:buFont typeface="Arial" panose="020B0604020202020204" pitchFamily="34" charset="0"/>
              <a:buNone/>
            </a:pPr>
            <a:r>
              <a:rPr lang="zh-TW" altLang="en-US" sz="3000" b="1" dirty="0" smtClean="0">
                <a:ea typeface="標楷體" panose="03000509000000000000" pitchFamily="65" charset="-120"/>
                <a:sym typeface="Wingdings 2" panose="05020102010507070707" pitchFamily="18" charset="2"/>
              </a:rPr>
              <a:t>    品種改良（</a:t>
            </a:r>
            <a:r>
              <a:rPr lang="en-US" altLang="zh-TW" sz="3000" b="1" dirty="0" smtClean="0">
                <a:ea typeface="標楷體" panose="03000509000000000000" pitchFamily="65" charset="-120"/>
                <a:sym typeface="Wingdings 2" panose="05020102010507070707" pitchFamily="18" charset="2"/>
              </a:rPr>
              <a:t>1926</a:t>
            </a:r>
            <a:r>
              <a:rPr lang="zh-TW" altLang="en-US" sz="3000" b="1" dirty="0" smtClean="0">
                <a:ea typeface="標楷體" panose="03000509000000000000" pitchFamily="65" charset="-120"/>
                <a:sym typeface="Wingdings 2" panose="05020102010507070707" pitchFamily="18" charset="2"/>
              </a:rPr>
              <a:t>蓬萊米）</a:t>
            </a:r>
          </a:p>
          <a:p>
            <a:pPr eaLnBrk="1" hangingPunct="1">
              <a:buFont typeface="Arial" panose="020B0604020202020204" pitchFamily="34" charset="0"/>
              <a:buNone/>
            </a:pPr>
            <a:r>
              <a:rPr lang="zh-TW" altLang="en-US" sz="3000" b="1" dirty="0" smtClean="0">
                <a:ea typeface="標楷體" panose="03000509000000000000" pitchFamily="65" charset="-120"/>
                <a:sym typeface="Wingdings 2" panose="05020102010507070707" pitchFamily="18" charset="2"/>
              </a:rPr>
              <a:t>    技術改良（新式製糖廠）</a:t>
            </a:r>
          </a:p>
          <a:p>
            <a:pPr eaLnBrk="1" hangingPunct="1">
              <a:buFont typeface="Arial" panose="020B0604020202020204" pitchFamily="34" charset="0"/>
              <a:buNone/>
            </a:pPr>
            <a:r>
              <a:rPr lang="zh-TW" altLang="en-US" sz="3000" b="1" dirty="0" smtClean="0">
                <a:ea typeface="標楷體" panose="03000509000000000000" pitchFamily="65" charset="-120"/>
                <a:sym typeface="Wingdings 2" panose="05020102010507070707" pitchFamily="18" charset="2"/>
              </a:rPr>
              <a:t>    水利設施</a:t>
            </a:r>
            <a:r>
              <a:rPr lang="zh-TW" altLang="en-US" sz="3000" b="1" dirty="0" smtClean="0">
                <a:ea typeface="標楷體" panose="03000509000000000000" pitchFamily="65" charset="-120"/>
                <a:sym typeface="Wingdings 3" panose="05040102010807070707" pitchFamily="18" charset="2"/>
              </a:rPr>
              <a:t>嘉南大圳</a:t>
            </a:r>
          </a:p>
          <a:p>
            <a:pPr eaLnBrk="1" hangingPunct="1">
              <a:buNone/>
            </a:pPr>
            <a:r>
              <a:rPr lang="zh-TW" altLang="en-US" sz="3000" b="1" dirty="0" smtClean="0">
                <a:ea typeface="標楷體" panose="03000509000000000000" pitchFamily="65" charset="-120"/>
                <a:sym typeface="Wingdings 3" panose="05040102010807070707" pitchFamily="18" charset="2"/>
              </a:rPr>
              <a:t>       </a:t>
            </a:r>
            <a:r>
              <a:rPr lang="en-US" altLang="zh-TW" sz="3000" b="1" dirty="0" smtClean="0">
                <a:ea typeface="標楷體" panose="03000509000000000000" pitchFamily="65" charset="-120"/>
                <a:sym typeface="Wingdings 3" panose="05040102010807070707" pitchFamily="18" charset="2"/>
              </a:rPr>
              <a:t>(</a:t>
            </a:r>
            <a:r>
              <a:rPr lang="zh-TW" altLang="en-US" sz="3000" b="1" dirty="0">
                <a:ea typeface="標楷體" panose="03000509000000000000" pitchFamily="65" charset="-120"/>
                <a:sym typeface="Wingdings 3" panose="05040102010807070707" pitchFamily="18" charset="2"/>
              </a:rPr>
              <a:t>八田與</a:t>
            </a:r>
            <a:r>
              <a:rPr lang="zh-TW" altLang="en-US" sz="3000" b="1" dirty="0" smtClean="0">
                <a:ea typeface="標楷體" panose="03000509000000000000" pitchFamily="65" charset="-120"/>
                <a:sym typeface="Wingdings 3" panose="05040102010807070707" pitchFamily="18" charset="2"/>
              </a:rPr>
              <a:t>一</a:t>
            </a:r>
            <a:r>
              <a:rPr lang="zh-TW" altLang="en-US" sz="3000" b="1" dirty="0">
                <a:ea typeface="標楷體" panose="03000509000000000000" pitchFamily="65" charset="-120"/>
                <a:sym typeface="Wingdings 3" panose="05040102010807070707" pitchFamily="18" charset="2"/>
              </a:rPr>
              <a:t>，</a:t>
            </a:r>
            <a:r>
              <a:rPr lang="en-US" altLang="zh-TW" sz="3000" b="1" dirty="0" smtClean="0">
                <a:ea typeface="標楷體" panose="03000509000000000000" pitchFamily="65" charset="-120"/>
                <a:sym typeface="Wingdings 3" panose="05040102010807070707" pitchFamily="18" charset="2"/>
              </a:rPr>
              <a:t>1930</a:t>
            </a:r>
            <a:r>
              <a:rPr lang="zh-TW" altLang="en-US" sz="3000" b="1" dirty="0" smtClean="0">
                <a:ea typeface="標楷體" panose="03000509000000000000" pitchFamily="65" charset="-120"/>
                <a:sym typeface="Wingdings 3" panose="05040102010807070707" pitchFamily="18" charset="2"/>
              </a:rPr>
              <a:t>年</a:t>
            </a:r>
            <a:r>
              <a:rPr lang="en-US" altLang="zh-TW" sz="3000" b="1" dirty="0" smtClean="0">
                <a:ea typeface="標楷體" panose="03000509000000000000" pitchFamily="65" charset="-120"/>
                <a:sym typeface="Wingdings 3" panose="05040102010807070707" pitchFamily="18" charset="2"/>
              </a:rPr>
              <a:t>)</a:t>
            </a:r>
            <a:r>
              <a:rPr lang="en-US" altLang="zh-TW" sz="3000" b="1" dirty="0" smtClean="0">
                <a:ea typeface="標楷體" panose="03000509000000000000" pitchFamily="65" charset="-120"/>
              </a:rPr>
              <a:t>       </a:t>
            </a:r>
            <a:endParaRPr lang="en-US" altLang="zh-TW" sz="3000" b="1" dirty="0" smtClean="0">
              <a:ea typeface="標楷體" panose="03000509000000000000" pitchFamily="65" charset="-120"/>
              <a:sym typeface="Wingdings 3" panose="05040102010807070707" pitchFamily="18" charset="2"/>
            </a:endParaRPr>
          </a:p>
          <a:p>
            <a:pPr eaLnBrk="1" hangingPunct="1">
              <a:spcBef>
                <a:spcPct val="50000"/>
              </a:spcBef>
              <a:buFont typeface="Arial" panose="020B0604020202020204" pitchFamily="34" charset="0"/>
              <a:buNone/>
            </a:pPr>
            <a:r>
              <a:rPr lang="en-US" altLang="zh-TW" sz="3000" b="1" dirty="0" smtClean="0">
                <a:ea typeface="標楷體" panose="03000509000000000000" pitchFamily="65" charset="-120"/>
              </a:rPr>
              <a:t>2</a:t>
            </a:r>
            <a:r>
              <a:rPr lang="zh-TW" altLang="en-US" sz="3000" b="1" dirty="0" smtClean="0">
                <a:ea typeface="標楷體" panose="03000509000000000000" pitchFamily="65" charset="-120"/>
              </a:rPr>
              <a:t>、專賣制度：財政收入</a:t>
            </a:r>
            <a:r>
              <a:rPr lang="zh-TW" altLang="en-US" sz="3000" b="1" baseline="30000" dirty="0" smtClean="0">
                <a:ea typeface="標楷體" panose="03000509000000000000" pitchFamily="65" charset="-120"/>
                <a:sym typeface="Wingdings" panose="05000000000000000000" pitchFamily="2" charset="2"/>
              </a:rPr>
              <a:t></a:t>
            </a:r>
          </a:p>
          <a:p>
            <a:pPr eaLnBrk="1" hangingPunct="1">
              <a:buFont typeface="Arial" panose="020B0604020202020204" pitchFamily="34" charset="0"/>
              <a:buNone/>
            </a:pPr>
            <a:r>
              <a:rPr lang="zh-TW" altLang="en-US" sz="3000" b="1" dirty="0" smtClean="0">
                <a:ea typeface="標楷體" panose="03000509000000000000" pitchFamily="65" charset="-120"/>
              </a:rPr>
              <a:t>      臺灣總督府專賣局：鹽、菸、酒、鴉片</a:t>
            </a:r>
          </a:p>
          <a:p>
            <a:pPr eaLnBrk="1" hangingPunct="1">
              <a:buFont typeface="Arial" panose="020B0604020202020204" pitchFamily="34" charset="0"/>
              <a:buNone/>
            </a:pPr>
            <a:r>
              <a:rPr lang="zh-TW" altLang="en-US" sz="3000" b="1" dirty="0" smtClean="0">
                <a:ea typeface="標楷體" panose="03000509000000000000" pitchFamily="65" charset="-120"/>
              </a:rPr>
              <a:t>                                      火柴、樟腦、石油</a:t>
            </a:r>
          </a:p>
        </p:txBody>
      </p:sp>
      <p:sp>
        <p:nvSpPr>
          <p:cNvPr id="12291" name="Rectangle 3"/>
          <p:cNvSpPr>
            <a:spLocks noGrp="1" noChangeArrowheads="1"/>
          </p:cNvSpPr>
          <p:nvPr>
            <p:ph type="title"/>
          </p:nvPr>
        </p:nvSpPr>
        <p:spPr/>
        <p:txBody>
          <a:bodyPr/>
          <a:lstStyle/>
          <a:p>
            <a:pPr algn="l" eaLnBrk="1" hangingPunct="1"/>
            <a:r>
              <a:rPr lang="zh-TW" altLang="en-US" sz="4800" b="1" dirty="0" smtClean="0">
                <a:solidFill>
                  <a:srgbClr val="0000FF"/>
                </a:solidFill>
                <a:ea typeface="標楷體" panose="03000509000000000000" pitchFamily="65" charset="-120"/>
              </a:rPr>
              <a:t>三、日治時期的經濟發展</a:t>
            </a:r>
          </a:p>
        </p:txBody>
      </p:sp>
      <p:sp>
        <p:nvSpPr>
          <p:cNvPr id="12292" name="AutoShape 4"/>
          <p:cNvSpPr>
            <a:spLocks noChangeArrowheads="1"/>
          </p:cNvSpPr>
          <p:nvPr/>
        </p:nvSpPr>
        <p:spPr bwMode="auto">
          <a:xfrm rot="-5400000">
            <a:off x="5627688" y="3228975"/>
            <a:ext cx="288925" cy="358775"/>
          </a:xfrm>
          <a:prstGeom prst="downArrow">
            <a:avLst>
              <a:gd name="adj1" fmla="val 50000"/>
              <a:gd name="adj2" fmla="val 31044"/>
            </a:avLst>
          </a:prstGeom>
          <a:solidFill>
            <a:srgbClr val="FF6600"/>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zh-TW" altLang="en-US" sz="1800"/>
          </a:p>
        </p:txBody>
      </p:sp>
      <p:sp>
        <p:nvSpPr>
          <p:cNvPr id="12293" name="Text Box 5"/>
          <p:cNvSpPr txBox="1">
            <a:spLocks noChangeArrowheads="1"/>
          </p:cNvSpPr>
          <p:nvPr/>
        </p:nvSpPr>
        <p:spPr bwMode="auto">
          <a:xfrm>
            <a:off x="6058586" y="2839136"/>
            <a:ext cx="2953196" cy="1079884"/>
          </a:xfrm>
          <a:prstGeom prst="rect">
            <a:avLst/>
          </a:prstGeom>
          <a:solidFill>
            <a:srgbClr val="FFCC00"/>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108000" rIns="36000" bIns="108000">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2800" b="1" dirty="0">
                <a:ea typeface="標楷體" panose="03000509000000000000" pitchFamily="65" charset="-120"/>
              </a:rPr>
              <a:t>a.</a:t>
            </a:r>
            <a:r>
              <a:rPr lang="zh-TW" altLang="en-US" sz="2800" b="1" dirty="0">
                <a:ea typeface="標楷體" panose="03000509000000000000" pitchFamily="65" charset="-120"/>
              </a:rPr>
              <a:t>稻米</a:t>
            </a:r>
            <a:r>
              <a:rPr lang="zh-TW" altLang="en-US" sz="2800" b="1" dirty="0">
                <a:ea typeface="標楷體" panose="03000509000000000000" pitchFamily="65" charset="-120"/>
                <a:sym typeface="Wingdings 3" panose="05040102010807070707" pitchFamily="18" charset="2"/>
              </a:rPr>
              <a:t>外銷日本</a:t>
            </a:r>
            <a:endParaRPr lang="zh-TW" altLang="en-US" sz="2800" b="1" dirty="0">
              <a:ea typeface="標楷體" panose="03000509000000000000" pitchFamily="65" charset="-120"/>
            </a:endParaRPr>
          </a:p>
          <a:p>
            <a:pPr eaLnBrk="1" hangingPunct="1">
              <a:spcBef>
                <a:spcPct val="0"/>
              </a:spcBef>
              <a:buFontTx/>
              <a:buNone/>
            </a:pPr>
            <a:r>
              <a:rPr lang="en-US" altLang="zh-TW" sz="2800" b="1" dirty="0">
                <a:ea typeface="標楷體" panose="03000509000000000000" pitchFamily="65" charset="-120"/>
              </a:rPr>
              <a:t>b.</a:t>
            </a:r>
            <a:r>
              <a:rPr lang="zh-TW" altLang="en-US" sz="2800" b="1" dirty="0">
                <a:ea typeface="標楷體" panose="03000509000000000000" pitchFamily="65" charset="-120"/>
              </a:rPr>
              <a:t>甘蔗</a:t>
            </a:r>
            <a:r>
              <a:rPr lang="zh-TW" altLang="en-US" sz="2800" b="1" dirty="0">
                <a:ea typeface="標楷體" panose="03000509000000000000" pitchFamily="65" charset="-120"/>
                <a:sym typeface="Wingdings 3" panose="05040102010807070707" pitchFamily="18" charset="2"/>
              </a:rPr>
              <a:t>糖業王國</a:t>
            </a:r>
          </a:p>
        </p:txBody>
      </p:sp>
      <p:sp>
        <p:nvSpPr>
          <p:cNvPr id="12294" name="AutoShape 6"/>
          <p:cNvSpPr>
            <a:spLocks/>
          </p:cNvSpPr>
          <p:nvPr/>
        </p:nvSpPr>
        <p:spPr bwMode="auto">
          <a:xfrm>
            <a:off x="5330825" y="2538413"/>
            <a:ext cx="144463" cy="1728787"/>
          </a:xfrm>
          <a:prstGeom prst="rightBrace">
            <a:avLst>
              <a:gd name="adj1" fmla="val 99725"/>
              <a:gd name="adj2" fmla="val 50000"/>
            </a:avLst>
          </a:prstGeom>
          <a:noFill/>
          <a:ln w="698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zh-TW" altLang="en-US" sz="180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4" descr="樺山資紀接收台灣諭告--台博館藏-國家文化資料庫"/>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9" y="0"/>
            <a:ext cx="5351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5"/>
          <p:cNvSpPr txBox="1">
            <a:spLocks noChangeArrowheads="1"/>
          </p:cNvSpPr>
          <p:nvPr/>
        </p:nvSpPr>
        <p:spPr bwMode="auto">
          <a:xfrm>
            <a:off x="5508104" y="1916832"/>
            <a:ext cx="3492500" cy="4437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2800" b="1" dirty="0">
                <a:ea typeface="標楷體" panose="03000509000000000000" pitchFamily="65" charset="-120"/>
              </a:rPr>
              <a:t>明治二十八年</a:t>
            </a:r>
            <a:r>
              <a:rPr lang="en-US" altLang="zh-TW" sz="2800" b="1" dirty="0">
                <a:ea typeface="標楷體" panose="03000509000000000000" pitchFamily="65" charset="-120"/>
              </a:rPr>
              <a:t>(1895)</a:t>
            </a:r>
            <a:r>
              <a:rPr lang="zh-TW" altLang="en-US" sz="2800" b="1" dirty="0">
                <a:ea typeface="標楷體" panose="03000509000000000000" pitchFamily="65" charset="-120"/>
              </a:rPr>
              <a:t>臺灣總督樺山資紀出示曉諭：臺灣全島及澎湖列島已歸大日本帝國版圖。</a:t>
            </a:r>
          </a:p>
          <a:p>
            <a:pPr eaLnBrk="1" hangingPunct="1">
              <a:spcBef>
                <a:spcPct val="0"/>
              </a:spcBef>
              <a:buFontTx/>
              <a:buNone/>
            </a:pPr>
            <a:endParaRPr lang="zh-TW" altLang="en-US" sz="2800" dirty="0">
              <a:ea typeface="標楷體" panose="03000509000000000000" pitchFamily="65" charset="-120"/>
            </a:endParaRPr>
          </a:p>
          <a:p>
            <a:pPr eaLnBrk="1" hangingPunct="1">
              <a:spcBef>
                <a:spcPct val="0"/>
              </a:spcBef>
              <a:buFontTx/>
              <a:buNone/>
            </a:pPr>
            <a:r>
              <a:rPr lang="en-US" altLang="zh-TW" sz="1800" dirty="0">
                <a:ea typeface="標楷體" panose="03000509000000000000" pitchFamily="65" charset="-120"/>
              </a:rPr>
              <a:t>— </a:t>
            </a:r>
            <a:r>
              <a:rPr lang="zh-TW" altLang="en-US" sz="2400" dirty="0" smtClean="0">
                <a:ea typeface="標楷體" panose="03000509000000000000" pitchFamily="65" charset="-120"/>
              </a:rPr>
              <a:t>臺博</a:t>
            </a:r>
            <a:r>
              <a:rPr lang="zh-TW" altLang="en-US" sz="2400" dirty="0">
                <a:ea typeface="標楷體" panose="03000509000000000000" pitchFamily="65" charset="-120"/>
              </a:rPr>
              <a:t>館館藏公文書</a:t>
            </a:r>
          </a:p>
          <a:p>
            <a:pPr eaLnBrk="1" hangingPunct="1">
              <a:spcBef>
                <a:spcPct val="0"/>
              </a:spcBef>
              <a:buFontTx/>
              <a:buNone/>
            </a:pPr>
            <a:r>
              <a:rPr lang="en-US" altLang="zh-TW" sz="2400" dirty="0">
                <a:ea typeface="標楷體" panose="03000509000000000000" pitchFamily="65" charset="-120"/>
              </a:rPr>
              <a:t>—</a:t>
            </a:r>
            <a:r>
              <a:rPr lang="zh-TW" altLang="en-US" sz="2400" dirty="0">
                <a:ea typeface="標楷體" panose="03000509000000000000" pitchFamily="65" charset="-120"/>
              </a:rPr>
              <a:t>國家文化資料庫網頁</a:t>
            </a:r>
          </a:p>
          <a:p>
            <a:pPr eaLnBrk="1" hangingPunct="1">
              <a:spcBef>
                <a:spcPct val="0"/>
              </a:spcBef>
              <a:buFontTx/>
              <a:buNone/>
            </a:pPr>
            <a:endParaRPr lang="zh-TW" altLang="en-US" sz="2400" dirty="0">
              <a:ea typeface="標楷體" panose="03000509000000000000" pitchFamily="65" charset="-120"/>
            </a:endParaRPr>
          </a:p>
          <a:p>
            <a:pPr eaLnBrk="1" hangingPunct="1">
              <a:spcBef>
                <a:spcPct val="0"/>
              </a:spcBef>
              <a:buFontTx/>
              <a:buNone/>
            </a:pPr>
            <a:endParaRPr lang="zh-TW" altLang="en-US" sz="1800" dirty="0"/>
          </a:p>
          <a:p>
            <a:pPr eaLnBrk="1" hangingPunct="1">
              <a:spcBef>
                <a:spcPct val="50000"/>
              </a:spcBef>
              <a:buFontTx/>
              <a:buNone/>
            </a:pPr>
            <a:endParaRPr lang="en-US" altLang="zh-TW" sz="1800"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未命名 - 4"/>
          <p:cNvPicPr>
            <a:picLocks noChangeAspect="1" noChangeArrowheads="1"/>
          </p:cNvPicPr>
          <p:nvPr/>
        </p:nvPicPr>
        <p:blipFill>
          <a:blip r:embed="rId2">
            <a:clrChange>
              <a:clrFrom>
                <a:srgbClr val="FFFFFF"/>
              </a:clrFrom>
              <a:clrTo>
                <a:srgbClr val="FFFFFF">
                  <a:alpha val="0"/>
                </a:srgbClr>
              </a:clrTo>
            </a:clrChange>
            <a:lum bright="-30000"/>
            <a:extLst>
              <a:ext uri="{28A0092B-C50C-407E-A947-70E740481C1C}">
                <a14:useLocalDpi xmlns:a14="http://schemas.microsoft.com/office/drawing/2010/main"/>
              </a:ext>
            </a:extLst>
          </a:blip>
          <a:srcRect/>
          <a:stretch>
            <a:fillRect/>
          </a:stretch>
        </p:blipFill>
        <p:spPr bwMode="auto">
          <a:xfrm>
            <a:off x="250824" y="2698949"/>
            <a:ext cx="4310317" cy="287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ext Box 3"/>
          <p:cNvSpPr txBox="1">
            <a:spLocks noChangeArrowheads="1"/>
          </p:cNvSpPr>
          <p:nvPr/>
        </p:nvSpPr>
        <p:spPr bwMode="auto">
          <a:xfrm>
            <a:off x="848618" y="5734050"/>
            <a:ext cx="3435350" cy="569913"/>
          </a:xfrm>
          <a:prstGeom prst="rect">
            <a:avLst/>
          </a:prstGeom>
          <a:solidFill>
            <a:srgbClr val="FFFF81"/>
          </a:solidFill>
          <a:ln w="50800">
            <a:noFill/>
            <a:prstDash val="sysDot"/>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2800" b="1" u="sng" dirty="0">
                <a:ea typeface="標楷體" panose="03000509000000000000" pitchFamily="65" charset="-120"/>
              </a:rPr>
              <a:t>日</a:t>
            </a:r>
            <a:r>
              <a:rPr lang="zh-TW" altLang="en-US" sz="2800" b="1" dirty="0">
                <a:ea typeface="標楷體" panose="03000509000000000000" pitchFamily="65" charset="-120"/>
              </a:rPr>
              <a:t>治時期蔗糖產量圖</a:t>
            </a:r>
          </a:p>
        </p:txBody>
      </p:sp>
      <p:pic>
        <p:nvPicPr>
          <p:cNvPr id="13316" name="Picture 4" descr="未命名 -5"/>
          <p:cNvPicPr>
            <a:picLocks noChangeAspect="1" noChangeArrowheads="1"/>
          </p:cNvPicPr>
          <p:nvPr/>
        </p:nvPicPr>
        <p:blipFill>
          <a:blip r:embed="rId3">
            <a:clrChange>
              <a:clrFrom>
                <a:srgbClr val="FFFFFF"/>
              </a:clrFrom>
              <a:clrTo>
                <a:srgbClr val="FFFFFF">
                  <a:alpha val="0"/>
                </a:srgbClr>
              </a:clrTo>
            </a:clrChange>
            <a:lum bright="-24000"/>
            <a:extLst>
              <a:ext uri="{28A0092B-C50C-407E-A947-70E740481C1C}">
                <a14:useLocalDpi xmlns:a14="http://schemas.microsoft.com/office/drawing/2010/main"/>
              </a:ext>
            </a:extLst>
          </a:blip>
          <a:srcRect/>
          <a:stretch>
            <a:fillRect/>
          </a:stretch>
        </p:blipFill>
        <p:spPr bwMode="auto">
          <a:xfrm>
            <a:off x="4519115" y="2852936"/>
            <a:ext cx="4114870" cy="280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p:cNvSpPr txBox="1">
            <a:spLocks noChangeArrowheads="1"/>
          </p:cNvSpPr>
          <p:nvPr/>
        </p:nvSpPr>
        <p:spPr bwMode="auto">
          <a:xfrm>
            <a:off x="5025082" y="5737225"/>
            <a:ext cx="3435350" cy="569913"/>
          </a:xfrm>
          <a:prstGeom prst="rect">
            <a:avLst/>
          </a:prstGeom>
          <a:solidFill>
            <a:srgbClr val="FFFF81"/>
          </a:solidFill>
          <a:ln w="50800">
            <a:noFill/>
            <a:prstDash val="sysDot"/>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none">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2800" b="1" u="sng" dirty="0">
                <a:ea typeface="標楷體" panose="03000509000000000000" pitchFamily="65" charset="-120"/>
              </a:rPr>
              <a:t>日</a:t>
            </a:r>
            <a:r>
              <a:rPr lang="zh-TW" altLang="en-US" sz="2800" b="1" dirty="0">
                <a:ea typeface="標楷體" panose="03000509000000000000" pitchFamily="65" charset="-120"/>
              </a:rPr>
              <a:t>治時期稻米產量圖</a:t>
            </a:r>
          </a:p>
        </p:txBody>
      </p:sp>
      <p:sp>
        <p:nvSpPr>
          <p:cNvPr id="13318" name="Text Box 6"/>
          <p:cNvSpPr txBox="1">
            <a:spLocks noChangeArrowheads="1"/>
          </p:cNvSpPr>
          <p:nvPr/>
        </p:nvSpPr>
        <p:spPr bwMode="auto">
          <a:xfrm>
            <a:off x="323528" y="260350"/>
            <a:ext cx="8568952" cy="2246769"/>
          </a:xfrm>
          <a:prstGeom prst="rect">
            <a:avLst/>
          </a:prstGeom>
          <a:solidFill>
            <a:srgbClr val="FFFF8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square">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2800" b="1" dirty="0">
                <a:ea typeface="標楷體" panose="03000509000000000000" pitchFamily="65" charset="-120"/>
              </a:rPr>
              <a:t>從稻米與甘蔗產量圖中可看出其產量迅速提升。日本人做的努力功不可沒</a:t>
            </a:r>
            <a:r>
              <a:rPr lang="zh-TW" altLang="en-US" sz="2800" b="1" dirty="0" smtClean="0">
                <a:ea typeface="標楷體" panose="03000509000000000000" pitchFamily="65" charset="-120"/>
              </a:rPr>
              <a:t>，臺灣</a:t>
            </a:r>
            <a:r>
              <a:rPr lang="zh-TW" altLang="en-US" sz="2800" b="1" dirty="0">
                <a:ea typeface="標楷體" panose="03000509000000000000" pitchFamily="65" charset="-120"/>
              </a:rPr>
              <a:t>的在來米（本地米的意思）日本人吃不慣，產量也不足以外銷。直到</a:t>
            </a:r>
            <a:r>
              <a:rPr lang="en-US" altLang="zh-TW" sz="2800" b="1" dirty="0">
                <a:ea typeface="標楷體" panose="03000509000000000000" pitchFamily="65" charset="-120"/>
              </a:rPr>
              <a:t>1926</a:t>
            </a:r>
            <a:r>
              <a:rPr lang="zh-TW" altLang="en-US" sz="2800" b="1" dirty="0">
                <a:ea typeface="標楷體" panose="03000509000000000000" pitchFamily="65" charset="-120"/>
              </a:rPr>
              <a:t>年日人「磯永吉」成功研發出「蓬萊米」（蓬萊仙島的米</a:t>
            </a:r>
            <a:r>
              <a:rPr lang="zh-TW" altLang="en-US" sz="2800" b="1" dirty="0" smtClean="0">
                <a:ea typeface="標楷體" panose="03000509000000000000" pitchFamily="65" charset="-120"/>
              </a:rPr>
              <a:t>）使</a:t>
            </a:r>
            <a:r>
              <a:rPr lang="zh-TW" altLang="en-US" sz="2800" b="1" dirty="0">
                <a:ea typeface="標楷體" panose="03000509000000000000" pitchFamily="65" charset="-120"/>
              </a:rPr>
              <a:t>產量大增</a:t>
            </a:r>
            <a:r>
              <a:rPr lang="zh-TW" altLang="en-US" sz="2800" b="1" dirty="0" smtClean="0">
                <a:ea typeface="標楷體" panose="03000509000000000000" pitchFamily="65" charset="-120"/>
              </a:rPr>
              <a:t>。                                       </a:t>
            </a:r>
            <a:r>
              <a:rPr lang="zh-TW" altLang="en-US" sz="2000" b="1" dirty="0" smtClean="0">
                <a:ea typeface="標楷體" panose="03000509000000000000" pitchFamily="65" charset="-120"/>
              </a:rPr>
              <a:t>圖</a:t>
            </a:r>
            <a:r>
              <a:rPr lang="zh-TW" altLang="en-US" sz="2000" b="1" dirty="0">
                <a:ea typeface="標楷體" panose="03000509000000000000" pitchFamily="65" charset="-120"/>
              </a:rPr>
              <a:t>引自：翰林</a:t>
            </a:r>
            <a:r>
              <a:rPr lang="zh-TW" altLang="en-US" sz="2000" b="1" dirty="0" smtClean="0">
                <a:ea typeface="標楷體" panose="03000509000000000000" pitchFamily="65" charset="-120"/>
              </a:rPr>
              <a:t>出版社</a:t>
            </a:r>
            <a:endParaRPr lang="zh-TW" altLang="en-US" sz="2000" b="1" dirty="0">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3528" y="2544771"/>
            <a:ext cx="4237613" cy="4237613"/>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4338" name="Picture 5" descr="019"/>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4496" y="260648"/>
            <a:ext cx="4821560" cy="6282746"/>
          </a:xfrm>
          <a:prstGeom prst="roundRect">
            <a:avLst>
              <a:gd name="adj" fmla="val 94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2" descr="八田與一-維基百科"/>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059832" y="506882"/>
            <a:ext cx="1908005" cy="3044955"/>
          </a:xfrm>
          <a:prstGeom prst="ellipse">
            <a:avLst/>
          </a:prstGeom>
          <a:ln w="63500" cap="rnd">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Lst>
        </p:spPr>
      </p:pic>
      <p:sp>
        <p:nvSpPr>
          <p:cNvPr id="14340" name="Text Box 3"/>
          <p:cNvSpPr txBox="1">
            <a:spLocks noChangeArrowheads="1"/>
          </p:cNvSpPr>
          <p:nvPr/>
        </p:nvSpPr>
        <p:spPr bwMode="auto">
          <a:xfrm>
            <a:off x="5183001" y="1177891"/>
            <a:ext cx="3851920" cy="5328000"/>
          </a:xfrm>
          <a:prstGeom prst="rect">
            <a:avLst/>
          </a:prstGeom>
          <a:solidFill>
            <a:srgbClr val="FFFF81">
              <a:alpha val="82000"/>
            </a:srgbClr>
          </a:solidFill>
          <a:ln>
            <a:noFill/>
          </a:ln>
          <a:effectLst/>
          <a:extLst/>
        </p:spPr>
        <p:txBody>
          <a:bodyPr wrap="square" lIns="72000" tIns="108000" rIns="72000" bIns="108000">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lnSpc>
                <a:spcPts val="3200"/>
              </a:lnSpc>
              <a:spcBef>
                <a:spcPts val="600"/>
              </a:spcBef>
              <a:buFontTx/>
              <a:buNone/>
            </a:pPr>
            <a:r>
              <a:rPr lang="zh-TW" altLang="en-US" sz="2800" b="1" dirty="0">
                <a:ea typeface="標楷體" panose="03000509000000000000" pitchFamily="65" charset="-120"/>
              </a:rPr>
              <a:t>總督府自</a:t>
            </a:r>
            <a:r>
              <a:rPr lang="en-US" altLang="zh-TW" sz="2800" b="1" dirty="0">
                <a:ea typeface="標楷體" panose="03000509000000000000" pitchFamily="65" charset="-120"/>
              </a:rPr>
              <a:t>1920</a:t>
            </a:r>
            <a:r>
              <a:rPr lang="zh-TW" altLang="en-US" sz="2800" b="1" dirty="0">
                <a:ea typeface="標楷體" panose="03000509000000000000" pitchFamily="65" charset="-120"/>
              </a:rPr>
              <a:t>年起，花了</a:t>
            </a:r>
            <a:r>
              <a:rPr lang="en-US" altLang="zh-TW" sz="2800" b="1" dirty="0">
                <a:ea typeface="標楷體" panose="03000509000000000000" pitchFamily="65" charset="-120"/>
              </a:rPr>
              <a:t>11</a:t>
            </a:r>
            <a:r>
              <a:rPr lang="zh-TW" altLang="en-US" sz="2800" b="1" dirty="0">
                <a:ea typeface="標楷體" panose="03000509000000000000" pitchFamily="65" charset="-120"/>
              </a:rPr>
              <a:t>年時間，</a:t>
            </a:r>
            <a:r>
              <a:rPr lang="en-US" altLang="zh-TW" sz="2800" b="1" dirty="0">
                <a:ea typeface="標楷體" panose="03000509000000000000" pitchFamily="65" charset="-120"/>
              </a:rPr>
              <a:t>5400</a:t>
            </a:r>
            <a:r>
              <a:rPr lang="zh-TW" altLang="en-US" sz="2800" b="1" dirty="0">
                <a:ea typeface="標楷體" panose="03000509000000000000" pitchFamily="65" charset="-120"/>
              </a:rPr>
              <a:t>多萬日圓，興築了嘉南大</a:t>
            </a:r>
            <a:r>
              <a:rPr lang="zh-TW" altLang="en-US" sz="2800" b="1" dirty="0" smtClean="0">
                <a:ea typeface="標楷體" panose="03000509000000000000" pitchFamily="65" charset="-120"/>
              </a:rPr>
              <a:t>圳</a:t>
            </a:r>
            <a:endParaRPr lang="zh-TW" altLang="en-US" sz="2800" b="1" dirty="0">
              <a:ea typeface="標楷體" panose="03000509000000000000" pitchFamily="65" charset="-120"/>
            </a:endParaRPr>
          </a:p>
          <a:p>
            <a:pPr eaLnBrk="1" hangingPunct="1">
              <a:lnSpc>
                <a:spcPts val="3200"/>
              </a:lnSpc>
              <a:spcBef>
                <a:spcPts val="600"/>
              </a:spcBef>
              <a:buFontTx/>
              <a:buNone/>
            </a:pPr>
            <a:r>
              <a:rPr lang="zh-TW" altLang="en-US" sz="2800" b="1" dirty="0">
                <a:ea typeface="標楷體" panose="03000509000000000000" pitchFamily="65" charset="-120"/>
              </a:rPr>
              <a:t>八田與一是臺灣嘉南大圳的設計者，烏山頭水庫的建造者，</a:t>
            </a:r>
            <a:r>
              <a:rPr lang="zh-TW" altLang="en-US" sz="2800" b="1" dirty="0" smtClean="0">
                <a:ea typeface="標楷體" panose="03000509000000000000" pitchFamily="65" charset="-120"/>
              </a:rPr>
              <a:t>有嘉南</a:t>
            </a:r>
            <a:r>
              <a:rPr lang="zh-TW" altLang="en-US" sz="2800" b="1" dirty="0">
                <a:ea typeface="標楷體" panose="03000509000000000000" pitchFamily="65" charset="-120"/>
              </a:rPr>
              <a:t>大圳之</a:t>
            </a:r>
            <a:r>
              <a:rPr lang="zh-TW" altLang="en-US" sz="2800" b="1" dirty="0" smtClean="0">
                <a:ea typeface="標楷體" panose="03000509000000000000" pitchFamily="65" charset="-120"/>
              </a:rPr>
              <a:t>父、烏山頭</a:t>
            </a:r>
            <a:r>
              <a:rPr lang="zh-TW" altLang="en-US" sz="2800" b="1" dirty="0">
                <a:ea typeface="標楷體" panose="03000509000000000000" pitchFamily="65" charset="-120"/>
              </a:rPr>
              <a:t>水庫之</a:t>
            </a:r>
            <a:r>
              <a:rPr lang="zh-TW" altLang="en-US" sz="2800" b="1" dirty="0" smtClean="0">
                <a:ea typeface="標楷體" panose="03000509000000000000" pitchFamily="65" charset="-120"/>
              </a:rPr>
              <a:t>父之</a:t>
            </a:r>
            <a:r>
              <a:rPr lang="zh-TW" altLang="en-US" sz="2800" b="1" dirty="0">
                <a:ea typeface="標楷體" panose="03000509000000000000" pitchFamily="65" charset="-120"/>
              </a:rPr>
              <a:t>稱。</a:t>
            </a:r>
          </a:p>
          <a:p>
            <a:pPr eaLnBrk="1" hangingPunct="1">
              <a:lnSpc>
                <a:spcPts val="3200"/>
              </a:lnSpc>
              <a:spcBef>
                <a:spcPts val="600"/>
              </a:spcBef>
              <a:buFontTx/>
              <a:buNone/>
            </a:pPr>
            <a:r>
              <a:rPr lang="zh-TW" altLang="en-US" sz="2800" b="1" dirty="0">
                <a:ea typeface="標楷體" panose="03000509000000000000" pitchFamily="65" charset="-120"/>
              </a:rPr>
              <a:t>底圖為八田與一在沉思工程進度的塑像。</a:t>
            </a:r>
          </a:p>
          <a:p>
            <a:pPr eaLnBrk="1" hangingPunct="1">
              <a:lnSpc>
                <a:spcPts val="3200"/>
              </a:lnSpc>
              <a:spcBef>
                <a:spcPts val="600"/>
              </a:spcBef>
              <a:buFontTx/>
              <a:buNone/>
            </a:pPr>
            <a:r>
              <a:rPr lang="zh-TW" altLang="en-US" sz="2800" b="1" dirty="0">
                <a:ea typeface="標楷體" panose="03000509000000000000" pitchFamily="65" charset="-120"/>
              </a:rPr>
              <a:t>右上圖：維基百科</a:t>
            </a:r>
          </a:p>
          <a:p>
            <a:pPr eaLnBrk="1" hangingPunct="1">
              <a:lnSpc>
                <a:spcPts val="3200"/>
              </a:lnSpc>
              <a:spcBef>
                <a:spcPts val="600"/>
              </a:spcBef>
              <a:buFontTx/>
              <a:buNone/>
            </a:pPr>
            <a:r>
              <a:rPr lang="zh-TW" altLang="en-US" sz="2800" b="1" dirty="0">
                <a:ea typeface="標楷體" panose="03000509000000000000" pitchFamily="65" charset="-120"/>
              </a:rPr>
              <a:t>底圖：翰林出版社</a:t>
            </a:r>
          </a:p>
        </p:txBody>
      </p:sp>
      <p:sp>
        <p:nvSpPr>
          <p:cNvPr id="5" name="圓角矩形 4"/>
          <p:cNvSpPr/>
          <p:nvPr/>
        </p:nvSpPr>
        <p:spPr>
          <a:xfrm>
            <a:off x="5580112" y="260648"/>
            <a:ext cx="2808312" cy="684000"/>
          </a:xfrm>
          <a:prstGeom prst="roundRect">
            <a:avLst/>
          </a:prstGeom>
          <a:solidFill>
            <a:srgbClr val="FFFF8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chemeClr val="tx1"/>
                </a:solidFill>
                <a:latin typeface="標楷體" panose="03000509000000000000" pitchFamily="65" charset="-120"/>
                <a:ea typeface="標楷體" panose="03000509000000000000" pitchFamily="65" charset="-120"/>
              </a:rPr>
              <a:t>嘉南大圳之父</a:t>
            </a:r>
            <a:endParaRPr lang="zh-TW" altLang="en-US" sz="3200" b="1" dirty="0">
              <a:solidFill>
                <a:schemeClr val="tx1"/>
              </a:solidFill>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5" descr="02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55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ext Box 6"/>
          <p:cNvSpPr txBox="1">
            <a:spLocks noChangeArrowheads="1"/>
          </p:cNvSpPr>
          <p:nvPr/>
        </p:nvSpPr>
        <p:spPr bwMode="auto">
          <a:xfrm>
            <a:off x="0" y="5440363"/>
            <a:ext cx="9144000" cy="1406525"/>
          </a:xfrm>
          <a:prstGeom prst="rect">
            <a:avLst/>
          </a:prstGeom>
          <a:solidFill>
            <a:srgbClr val="FFFF66"/>
          </a:solidFill>
          <a:ln>
            <a:noFill/>
          </a:ln>
          <a:effectLs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lnSpc>
                <a:spcPct val="90000"/>
              </a:lnSpc>
              <a:spcBef>
                <a:spcPct val="0"/>
              </a:spcBef>
              <a:buFontTx/>
              <a:buNone/>
            </a:pPr>
            <a:r>
              <a:rPr lang="zh-TW" altLang="en-US" sz="2400" b="1" dirty="0">
                <a:ea typeface="標楷體" panose="03000509000000000000" pitchFamily="65" charset="-120"/>
              </a:rPr>
              <a:t>所謂 「專賣」是指一國對該產業的生產或消費不採取課稅方式，而由政府依據法律實施獨占， 再從其銷售價格中取得獨占利益的行為而言。</a:t>
            </a:r>
            <a:r>
              <a:rPr lang="en-US" altLang="zh-TW" sz="2400" b="1" dirty="0">
                <a:ea typeface="標楷體" panose="03000509000000000000" pitchFamily="65" charset="-120"/>
              </a:rPr>
              <a:t>1899</a:t>
            </a:r>
            <a:r>
              <a:rPr lang="zh-TW" altLang="en-US" sz="2400" b="1" dirty="0">
                <a:ea typeface="標楷體" panose="03000509000000000000" pitchFamily="65" charset="-120"/>
              </a:rPr>
              <a:t>年，後藤新平為了控制民生必需品的食鹽供需穩定、鹽田產銷正常化，於是實施食鹽專賣。                         圖</a:t>
            </a:r>
            <a:r>
              <a:rPr lang="en-US" altLang="zh-TW" sz="2400" b="1" dirty="0">
                <a:ea typeface="標楷體" panose="03000509000000000000" pitchFamily="65" charset="-120"/>
              </a:rPr>
              <a:t>-</a:t>
            </a:r>
            <a:r>
              <a:rPr lang="zh-TW" altLang="en-US" sz="2400" b="1" dirty="0">
                <a:ea typeface="標楷體" panose="03000509000000000000" pitchFamily="65" charset="-120"/>
              </a:rPr>
              <a:t>翰林出版社</a:t>
            </a:r>
          </a:p>
        </p:txBody>
      </p:sp>
      <p:sp>
        <p:nvSpPr>
          <p:cNvPr id="4" name="圓角矩形 3"/>
          <p:cNvSpPr/>
          <p:nvPr/>
        </p:nvSpPr>
        <p:spPr>
          <a:xfrm>
            <a:off x="3059832" y="188640"/>
            <a:ext cx="2808312" cy="684000"/>
          </a:xfrm>
          <a:prstGeom prst="roundRect">
            <a:avLst/>
          </a:prstGeom>
          <a:solidFill>
            <a:srgbClr val="FFFF8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chemeClr val="tx1"/>
                </a:solidFill>
                <a:latin typeface="標楷體" panose="03000509000000000000" pitchFamily="65" charset="-120"/>
                <a:ea typeface="標楷體" panose="03000509000000000000" pitchFamily="65" charset="-120"/>
              </a:rPr>
              <a:t>食鹽專賣</a:t>
            </a:r>
            <a:endParaRPr lang="zh-TW" altLang="en-US" sz="3200" b="1" dirty="0">
              <a:solidFill>
                <a:schemeClr val="tx1"/>
              </a:solidFill>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84700" cy="555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7875" y="-12700"/>
            <a:ext cx="4556125" cy="557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6" name="Text Box 6"/>
          <p:cNvSpPr txBox="1">
            <a:spLocks noChangeArrowheads="1"/>
          </p:cNvSpPr>
          <p:nvPr/>
        </p:nvSpPr>
        <p:spPr bwMode="auto">
          <a:xfrm>
            <a:off x="0" y="5589588"/>
            <a:ext cx="9144000" cy="1258887"/>
          </a:xfrm>
          <a:prstGeom prst="rect">
            <a:avLst/>
          </a:prstGeom>
          <a:solidFill>
            <a:srgbClr val="FFFF66">
              <a:alpha val="83529"/>
            </a:srgbClr>
          </a:solidFill>
          <a:ln>
            <a:noFill/>
          </a:ln>
          <a:effectLst/>
          <a:extLst/>
        </p:spPr>
        <p:txBody>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zh-TW" altLang="en-US" sz="2400" b="1" dirty="0">
                <a:ea typeface="標楷體" panose="03000509000000000000" pitchFamily="65" charset="-120"/>
              </a:rPr>
              <a:t>日治時期的老紅酒金雞酒標與黃雞酒</a:t>
            </a:r>
            <a:r>
              <a:rPr lang="zh-TW" altLang="en-US" sz="2400" b="1" dirty="0" smtClean="0">
                <a:ea typeface="標楷體" panose="03000509000000000000" pitchFamily="65" charset="-120"/>
              </a:rPr>
              <a:t>標。上面</a:t>
            </a:r>
            <a:r>
              <a:rPr lang="zh-TW" altLang="en-US" sz="2400" b="1" dirty="0">
                <a:ea typeface="標楷體" panose="03000509000000000000" pitchFamily="65" charset="-120"/>
              </a:rPr>
              <a:t>清晰可見「臺灣專賣局</a:t>
            </a:r>
            <a:r>
              <a:rPr lang="zh-TW" altLang="en-US" sz="2400" b="1" dirty="0" smtClean="0">
                <a:ea typeface="標楷體" panose="03000509000000000000" pitchFamily="65" charset="-120"/>
              </a:rPr>
              <a:t>」的字樣，總</a:t>
            </a:r>
            <a:r>
              <a:rPr lang="zh-TW" altLang="en-US" sz="2400" b="1" dirty="0">
                <a:ea typeface="標楷體" panose="03000509000000000000" pitchFamily="65" charset="-120"/>
              </a:rPr>
              <a:t>督府因為財政</a:t>
            </a:r>
            <a:r>
              <a:rPr lang="zh-TW" altLang="en-US" sz="2400" b="1" dirty="0" smtClean="0">
                <a:ea typeface="標楷體" panose="03000509000000000000" pitchFamily="65" charset="-120"/>
              </a:rPr>
              <a:t>困難，於</a:t>
            </a:r>
            <a:r>
              <a:rPr lang="en-US" altLang="zh-TW" sz="2400" b="1" dirty="0">
                <a:ea typeface="標楷體" panose="03000509000000000000" pitchFamily="65" charset="-120"/>
              </a:rPr>
              <a:t>1922</a:t>
            </a:r>
            <a:r>
              <a:rPr lang="zh-TW" altLang="en-US" sz="2400" b="1" dirty="0">
                <a:ea typeface="標楷體" panose="03000509000000000000" pitchFamily="65" charset="-120"/>
              </a:rPr>
              <a:t>年實施酒類專賣制度。圖：范雅鈞，</a:t>
            </a:r>
            <a:r>
              <a:rPr lang="en-US" altLang="zh-TW" sz="2400" b="1" dirty="0">
                <a:ea typeface="標楷體" panose="03000509000000000000" pitchFamily="65" charset="-120"/>
              </a:rPr>
              <a:t>〈</a:t>
            </a:r>
            <a:r>
              <a:rPr lang="zh-TW" altLang="en-US" sz="2400" b="1" dirty="0">
                <a:ea typeface="標楷體" panose="03000509000000000000" pitchFamily="65" charset="-120"/>
              </a:rPr>
              <a:t>日治時期 臺灣專賣制度的推行與影響</a:t>
            </a:r>
            <a:r>
              <a:rPr lang="en-US" altLang="zh-TW" sz="2400" b="1" dirty="0">
                <a:ea typeface="標楷體" panose="03000509000000000000" pitchFamily="65" charset="-120"/>
              </a:rPr>
              <a:t>〉</a:t>
            </a:r>
          </a:p>
        </p:txBody>
      </p:sp>
      <p:sp>
        <p:nvSpPr>
          <p:cNvPr id="5" name="圓角矩形 4"/>
          <p:cNvSpPr/>
          <p:nvPr/>
        </p:nvSpPr>
        <p:spPr>
          <a:xfrm>
            <a:off x="3563888" y="224720"/>
            <a:ext cx="2235962" cy="684000"/>
          </a:xfrm>
          <a:prstGeom prst="roundRect">
            <a:avLst/>
          </a:prstGeom>
          <a:solidFill>
            <a:srgbClr val="FFFF8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chemeClr val="tx1"/>
                </a:solidFill>
                <a:latin typeface="標楷體" panose="03000509000000000000" pitchFamily="65" charset="-120"/>
                <a:ea typeface="標楷體" panose="03000509000000000000" pitchFamily="65" charset="-120"/>
              </a:rPr>
              <a:t>酒類專賣</a:t>
            </a:r>
            <a:endParaRPr lang="zh-TW" altLang="en-US" sz="3200" b="1" dirty="0">
              <a:solidFill>
                <a:schemeClr val="tx1"/>
              </a:solidFill>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4372534" y="49899"/>
            <a:ext cx="4679950" cy="4002087"/>
          </a:xfrm>
          <a:solidFill>
            <a:srgbClr val="FFFF81">
              <a:alpha val="74901"/>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marL="0" indent="0" eaLnBrk="1" hangingPunct="1">
              <a:spcBef>
                <a:spcPts val="0"/>
              </a:spcBef>
              <a:buFont typeface="Arial" panose="020B0604020202020204" pitchFamily="34" charset="0"/>
              <a:buNone/>
            </a:pPr>
            <a:r>
              <a:rPr lang="zh-TW" altLang="en-US" sz="2600" b="1" dirty="0" smtClean="0">
                <a:ea typeface="標楷體" panose="03000509000000000000" pitchFamily="65" charset="-120"/>
                <a:sym typeface="Wingdings 2" panose="05020102010507070707" pitchFamily="18" charset="2"/>
              </a:rPr>
              <a:t></a:t>
            </a:r>
            <a:r>
              <a:rPr lang="zh-TW" altLang="en-US" sz="2600" b="1" dirty="0" smtClean="0">
                <a:ea typeface="標楷體" panose="03000509000000000000" pitchFamily="65" charset="-120"/>
              </a:rPr>
              <a:t>日治時期專賣事業平均約占國庫收入</a:t>
            </a:r>
            <a:r>
              <a:rPr lang="en-US" altLang="zh-TW" sz="2600" b="1" dirty="0" smtClean="0">
                <a:ea typeface="標楷體" panose="03000509000000000000" pitchFamily="65" charset="-120"/>
              </a:rPr>
              <a:t>30</a:t>
            </a:r>
            <a:r>
              <a:rPr lang="zh-TW" altLang="en-US" sz="2600" b="1" dirty="0" smtClean="0">
                <a:ea typeface="標楷體" panose="03000509000000000000" pitchFamily="65" charset="-120"/>
              </a:rPr>
              <a:t>～</a:t>
            </a:r>
            <a:r>
              <a:rPr lang="en-US" altLang="zh-TW" sz="2600" b="1" dirty="0" smtClean="0">
                <a:ea typeface="標楷體" panose="03000509000000000000" pitchFamily="65" charset="-120"/>
              </a:rPr>
              <a:t>40%</a:t>
            </a:r>
            <a:r>
              <a:rPr lang="zh-TW" altLang="en-US" sz="2600" b="1" dirty="0" smtClean="0">
                <a:ea typeface="標楷體" panose="03000509000000000000" pitchFamily="65" charset="-120"/>
              </a:rPr>
              <a:t>，其中煙、酒兩項收入在整個專賣項目中所占之比例便高達七～八成。</a:t>
            </a:r>
            <a:endParaRPr lang="en-US" altLang="zh-TW" sz="2600" b="1" dirty="0" smtClean="0">
              <a:ea typeface="標楷體" panose="03000509000000000000" pitchFamily="65" charset="-120"/>
            </a:endParaRPr>
          </a:p>
          <a:p>
            <a:pPr marL="0" indent="0" eaLnBrk="1" hangingPunct="1">
              <a:spcBef>
                <a:spcPts val="0"/>
              </a:spcBef>
              <a:buNone/>
            </a:pPr>
            <a:r>
              <a:rPr lang="zh-TW" altLang="en-US" sz="2600" b="1" dirty="0">
                <a:ea typeface="標楷體" panose="03000509000000000000" pitchFamily="65" charset="-120"/>
                <a:sym typeface="Wingdings 2" panose="05020102010507070707" pitchFamily="18" charset="2"/>
              </a:rPr>
              <a:t></a:t>
            </a:r>
            <a:r>
              <a:rPr lang="zh-TW" altLang="en-US" sz="2600" b="1" dirty="0" smtClean="0">
                <a:ea typeface="標楷體" panose="03000509000000000000" pitchFamily="65" charset="-120"/>
              </a:rPr>
              <a:t>整個煙、酒專賣制度從</a:t>
            </a:r>
            <a:r>
              <a:rPr lang="en-US" altLang="zh-TW" sz="2600" b="1" dirty="0" smtClean="0">
                <a:ea typeface="標楷體" panose="03000509000000000000" pitchFamily="65" charset="-120"/>
              </a:rPr>
              <a:t>1905</a:t>
            </a:r>
            <a:r>
              <a:rPr lang="zh-TW" altLang="en-US" sz="2600" b="1" dirty="0" smtClean="0">
                <a:ea typeface="標楷體" panose="03000509000000000000" pitchFamily="65" charset="-120"/>
              </a:rPr>
              <a:t>年起（</a:t>
            </a:r>
            <a:r>
              <a:rPr lang="en-US" altLang="zh-TW" sz="2600" b="1" dirty="0" smtClean="0">
                <a:ea typeface="標楷體" panose="03000509000000000000" pitchFamily="65" charset="-120"/>
              </a:rPr>
              <a:t>1905</a:t>
            </a:r>
            <a:r>
              <a:rPr lang="zh-TW" altLang="en-US" sz="2600" b="1" dirty="0" smtClean="0">
                <a:ea typeface="標楷體" panose="03000509000000000000" pitchFamily="65" charset="-120"/>
              </a:rPr>
              <a:t>年煙專賣），一直維持到</a:t>
            </a:r>
            <a:r>
              <a:rPr lang="en-US" altLang="zh-TW" sz="2600" b="1" dirty="0" smtClean="0">
                <a:ea typeface="標楷體" panose="03000509000000000000" pitchFamily="65" charset="-120"/>
              </a:rPr>
              <a:t>2002</a:t>
            </a:r>
            <a:r>
              <a:rPr lang="zh-TW" altLang="en-US" sz="2600" b="1" dirty="0" smtClean="0">
                <a:ea typeface="標楷體" panose="03000509000000000000" pitchFamily="65" charset="-120"/>
              </a:rPr>
              <a:t>年才正式廢除。</a:t>
            </a:r>
          </a:p>
          <a:p>
            <a:pPr marL="0" indent="0" eaLnBrk="1" hangingPunct="1">
              <a:spcBef>
                <a:spcPts val="0"/>
              </a:spcBef>
              <a:buFont typeface="Arial" panose="020B0604020202020204" pitchFamily="34" charset="0"/>
              <a:buNone/>
            </a:pPr>
            <a:r>
              <a:rPr lang="zh-TW" altLang="en-US" sz="2400" b="1" dirty="0" smtClean="0">
                <a:ea typeface="標楷體" panose="03000509000000000000" pitchFamily="65" charset="-120"/>
              </a:rPr>
              <a:t>圖：日治時期專賣局、</a:t>
            </a:r>
            <a:r>
              <a:rPr lang="en-US" altLang="zh-TW" sz="2400" b="1" dirty="0" smtClean="0">
                <a:ea typeface="標楷體" panose="03000509000000000000" pitchFamily="65" charset="-120"/>
              </a:rPr>
              <a:t>1938 </a:t>
            </a:r>
            <a:r>
              <a:rPr lang="zh-TW" altLang="en-US" sz="2400" b="1" dirty="0" smtClean="0">
                <a:ea typeface="標楷體" panose="03000509000000000000" pitchFamily="65" charset="-120"/>
              </a:rPr>
              <a:t>年總督府專賣局刊登酒類新產品廣告。（引自范雅鈞、姚村雄）</a:t>
            </a:r>
          </a:p>
        </p:txBody>
      </p:sp>
      <p:pic>
        <p:nvPicPr>
          <p:cNvPr id="19459"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43354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l="1492" t="5571"/>
          <a:stretch>
            <a:fillRect/>
          </a:stretch>
        </p:blipFill>
        <p:spPr bwMode="auto">
          <a:xfrm>
            <a:off x="4356100" y="4149725"/>
            <a:ext cx="4716463" cy="2636838"/>
          </a:xfrm>
          <a:prstGeom prst="roundRect">
            <a:avLst>
              <a:gd name="adj" fmla="val 401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5470525" cy="6237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3" name="Text Box 5"/>
          <p:cNvSpPr txBox="1">
            <a:spLocks noChangeArrowheads="1"/>
          </p:cNvSpPr>
          <p:nvPr/>
        </p:nvSpPr>
        <p:spPr bwMode="auto">
          <a:xfrm>
            <a:off x="5292725" y="0"/>
            <a:ext cx="3851275" cy="6858000"/>
          </a:xfrm>
          <a:prstGeom prst="rect">
            <a:avLst/>
          </a:prstGeom>
          <a:solidFill>
            <a:srgbClr val="99C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rIns="72000"/>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marL="271463" indent="-271463" eaLnBrk="1" hangingPunct="1">
              <a:spcBef>
                <a:spcPct val="5000"/>
              </a:spcBef>
              <a:buFontTx/>
              <a:buNone/>
            </a:pPr>
            <a:r>
              <a:rPr lang="zh-TW" altLang="en-US" sz="2400" b="1" dirty="0" smtClean="0">
                <a:ea typeface="標楷體" panose="03000509000000000000" pitchFamily="65" charset="-120"/>
                <a:sym typeface="Wingdings 2" panose="05020102010507070707" pitchFamily="18" charset="2"/>
              </a:rPr>
              <a:t></a:t>
            </a:r>
            <a:r>
              <a:rPr lang="zh-TW" altLang="en-US" sz="2400" b="1" dirty="0" smtClean="0">
                <a:ea typeface="標楷體" panose="03000509000000000000" pitchFamily="65" charset="-120"/>
              </a:rPr>
              <a:t>雖然</a:t>
            </a:r>
            <a:r>
              <a:rPr lang="zh-TW" altLang="en-US" sz="2400" b="1" dirty="0">
                <a:ea typeface="標楷體" panose="03000509000000000000" pitchFamily="65" charset="-120"/>
              </a:rPr>
              <a:t>伊藤博文在春帆樓</a:t>
            </a:r>
            <a:r>
              <a:rPr lang="zh-TW" altLang="en-US" sz="2400" b="1" dirty="0" smtClean="0">
                <a:ea typeface="標楷體" panose="03000509000000000000" pitchFamily="65" charset="-120"/>
              </a:rPr>
              <a:t>中 誓言要禁鴉片。但是卻</a:t>
            </a:r>
            <a:r>
              <a:rPr lang="zh-TW" altLang="en-US" sz="2400" b="1" dirty="0">
                <a:ea typeface="標楷體" panose="03000509000000000000" pitchFamily="65" charset="-120"/>
              </a:rPr>
              <a:t>以「漸禁鴉片」之名</a:t>
            </a:r>
            <a:r>
              <a:rPr lang="zh-TW" altLang="en-US" sz="2400" b="1" dirty="0" smtClean="0">
                <a:ea typeface="標楷體" panose="03000509000000000000" pitchFamily="65" charset="-120"/>
              </a:rPr>
              <a:t>，並於</a:t>
            </a:r>
            <a:r>
              <a:rPr lang="en-US" altLang="zh-TW" sz="2400" b="1" dirty="0">
                <a:ea typeface="標楷體" panose="03000509000000000000" pitchFamily="65" charset="-120"/>
              </a:rPr>
              <a:t>1897</a:t>
            </a:r>
            <a:r>
              <a:rPr lang="zh-TW" altLang="en-US" sz="2400" b="1" dirty="0">
                <a:ea typeface="標楷體" panose="03000509000000000000" pitchFamily="65" charset="-120"/>
              </a:rPr>
              <a:t>年將鴉片列為專賣。</a:t>
            </a:r>
          </a:p>
          <a:p>
            <a:pPr marL="342900" indent="-342900" eaLnBrk="1" hangingPunct="1">
              <a:spcBef>
                <a:spcPct val="5000"/>
              </a:spcBef>
              <a:buFont typeface="Wingdings 2" panose="05020102010507070707" pitchFamily="18" charset="2"/>
              <a:buChar char="²"/>
            </a:pPr>
            <a:r>
              <a:rPr lang="zh-TW" altLang="en-US" sz="2400" b="1" dirty="0" smtClean="0">
                <a:ea typeface="標楷體" panose="03000509000000000000" pitchFamily="65" charset="-120"/>
              </a:rPr>
              <a:t>吸食鴉片的「特許鑑扎」</a:t>
            </a:r>
            <a:endParaRPr lang="en-US" altLang="zh-TW" sz="2400" b="1" dirty="0">
              <a:ea typeface="標楷體" panose="03000509000000000000" pitchFamily="65" charset="-120"/>
            </a:endParaRPr>
          </a:p>
          <a:p>
            <a:pPr eaLnBrk="1" hangingPunct="1">
              <a:spcBef>
                <a:spcPct val="5000"/>
              </a:spcBef>
              <a:buNone/>
            </a:pPr>
            <a:r>
              <a:rPr lang="en-US" altLang="zh-TW" sz="2400" b="1" dirty="0" smtClean="0">
                <a:ea typeface="標楷體" panose="03000509000000000000" pitchFamily="65" charset="-120"/>
              </a:rPr>
              <a:t>    1897</a:t>
            </a:r>
            <a:r>
              <a:rPr lang="zh-TW" altLang="en-US" sz="2400" b="1" dirty="0" smtClean="0">
                <a:ea typeface="標楷體" panose="03000509000000000000" pitchFamily="65" charset="-120"/>
              </a:rPr>
              <a:t>年為</a:t>
            </a:r>
            <a:r>
              <a:rPr lang="en-US" altLang="zh-TW" sz="2400" b="1" dirty="0" smtClean="0">
                <a:ea typeface="標楷體" panose="03000509000000000000" pitchFamily="65" charset="-120"/>
              </a:rPr>
              <a:t>5</a:t>
            </a:r>
            <a:r>
              <a:rPr lang="zh-TW" altLang="en-US" sz="2400" b="1" dirty="0">
                <a:ea typeface="標楷體" panose="03000509000000000000" pitchFamily="65" charset="-120"/>
              </a:rPr>
              <a:t>萬</a:t>
            </a:r>
            <a:r>
              <a:rPr lang="zh-TW" altLang="en-US" sz="2400" b="1" dirty="0" smtClean="0">
                <a:ea typeface="標楷體" panose="03000509000000000000" pitchFamily="65" charset="-120"/>
              </a:rPr>
              <a:t>張</a:t>
            </a:r>
            <a:endParaRPr lang="en-US" altLang="zh-TW" sz="2400" b="1" dirty="0" smtClean="0">
              <a:ea typeface="標楷體" panose="03000509000000000000" pitchFamily="65" charset="-120"/>
            </a:endParaRPr>
          </a:p>
          <a:p>
            <a:pPr eaLnBrk="1" hangingPunct="1">
              <a:spcBef>
                <a:spcPct val="5000"/>
              </a:spcBef>
              <a:buNone/>
            </a:pPr>
            <a:r>
              <a:rPr lang="en-US" altLang="zh-TW" sz="2400" b="1" dirty="0">
                <a:ea typeface="標楷體" panose="03000509000000000000" pitchFamily="65" charset="-120"/>
              </a:rPr>
              <a:t> </a:t>
            </a:r>
            <a:r>
              <a:rPr lang="en-US" altLang="zh-TW" sz="2400" b="1" dirty="0" smtClean="0">
                <a:ea typeface="標楷體" panose="03000509000000000000" pitchFamily="65" charset="-120"/>
              </a:rPr>
              <a:t>   1900</a:t>
            </a:r>
            <a:r>
              <a:rPr lang="zh-TW" altLang="en-US" sz="2400" b="1" dirty="0" smtClean="0">
                <a:ea typeface="標楷體" panose="03000509000000000000" pitchFamily="65" charset="-120"/>
              </a:rPr>
              <a:t>年高達</a:t>
            </a:r>
            <a:r>
              <a:rPr lang="en-US" altLang="zh-TW" sz="2400" b="1" dirty="0">
                <a:ea typeface="標楷體" panose="03000509000000000000" pitchFamily="65" charset="-120"/>
              </a:rPr>
              <a:t>16.9</a:t>
            </a:r>
            <a:r>
              <a:rPr lang="zh-TW" altLang="en-US" sz="2400" b="1" dirty="0" smtClean="0">
                <a:ea typeface="標楷體" panose="03000509000000000000" pitchFamily="65" charset="-120"/>
              </a:rPr>
              <a:t>萬  </a:t>
            </a:r>
            <a:endParaRPr lang="en-US" altLang="zh-TW" sz="2400" b="1" dirty="0" smtClean="0">
              <a:ea typeface="標楷體" panose="03000509000000000000" pitchFamily="65" charset="-120"/>
            </a:endParaRPr>
          </a:p>
          <a:p>
            <a:pPr eaLnBrk="1" hangingPunct="1">
              <a:spcBef>
                <a:spcPct val="5000"/>
              </a:spcBef>
              <a:buNone/>
            </a:pPr>
            <a:r>
              <a:rPr lang="en-US" altLang="zh-TW" sz="2400" b="1" dirty="0">
                <a:ea typeface="標楷體" panose="03000509000000000000" pitchFamily="65" charset="-120"/>
              </a:rPr>
              <a:t> </a:t>
            </a:r>
            <a:r>
              <a:rPr lang="en-US" altLang="zh-TW" sz="2400" b="1" dirty="0" smtClean="0">
                <a:ea typeface="標楷體" panose="03000509000000000000" pitchFamily="65" charset="-120"/>
              </a:rPr>
              <a:t>   1908</a:t>
            </a:r>
            <a:r>
              <a:rPr lang="zh-TW" altLang="en-US" sz="2400" b="1" dirty="0" smtClean="0">
                <a:ea typeface="標楷體" panose="03000509000000000000" pitchFamily="65" charset="-120"/>
              </a:rPr>
              <a:t>年為</a:t>
            </a:r>
            <a:r>
              <a:rPr lang="en-US" altLang="zh-TW" sz="2400" b="1" dirty="0" smtClean="0">
                <a:ea typeface="標楷體" panose="03000509000000000000" pitchFamily="65" charset="-120"/>
              </a:rPr>
              <a:t>22</a:t>
            </a:r>
            <a:r>
              <a:rPr lang="zh-TW" altLang="en-US" sz="2400" b="1" dirty="0">
                <a:ea typeface="標楷體" panose="03000509000000000000" pitchFamily="65" charset="-120"/>
              </a:rPr>
              <a:t>萬</a:t>
            </a:r>
            <a:r>
              <a:rPr lang="zh-TW" altLang="en-US" sz="2400" b="1" dirty="0" smtClean="0">
                <a:ea typeface="標楷體" panose="03000509000000000000" pitchFamily="65" charset="-120"/>
              </a:rPr>
              <a:t>張</a:t>
            </a:r>
            <a:endParaRPr lang="en-US" altLang="zh-TW" sz="2400" b="1" dirty="0" smtClean="0">
              <a:ea typeface="標楷體" panose="03000509000000000000" pitchFamily="65" charset="-120"/>
            </a:endParaRPr>
          </a:p>
          <a:p>
            <a:pPr marL="358775" indent="-358775" eaLnBrk="1" hangingPunct="1">
              <a:spcBef>
                <a:spcPct val="5000"/>
              </a:spcBef>
              <a:buFont typeface="Wingdings 2" panose="05020102010507070707" pitchFamily="18" charset="2"/>
              <a:buChar char="²"/>
            </a:pPr>
            <a:r>
              <a:rPr lang="en-US" altLang="zh-TW" sz="2400" b="1" dirty="0" smtClean="0">
                <a:ea typeface="標楷體" panose="03000509000000000000" pitchFamily="65" charset="-120"/>
                <a:sym typeface="Wingdings 2" panose="05020102010507070707" pitchFamily="18" charset="2"/>
              </a:rPr>
              <a:t>1899</a:t>
            </a:r>
            <a:r>
              <a:rPr lang="zh-TW" altLang="en-US" sz="2400" b="1" dirty="0" smtClean="0">
                <a:ea typeface="標楷體" panose="03000509000000000000" pitchFamily="65" charset="-120"/>
                <a:sym typeface="Wingdings 2" panose="05020102010507070707" pitchFamily="18" charset="2"/>
              </a:rPr>
              <a:t>年</a:t>
            </a:r>
            <a:r>
              <a:rPr lang="zh-TW" altLang="en-US" sz="2400" b="1" dirty="0" smtClean="0">
                <a:ea typeface="標楷體" panose="03000509000000000000" pitchFamily="65" charset="-120"/>
              </a:rPr>
              <a:t>政府</a:t>
            </a:r>
            <a:r>
              <a:rPr lang="zh-TW" altLang="en-US" sz="2400" b="1" dirty="0">
                <a:ea typeface="標楷體" panose="03000509000000000000" pitchFamily="65" charset="-120"/>
              </a:rPr>
              <a:t>的</a:t>
            </a:r>
            <a:r>
              <a:rPr lang="zh-TW" altLang="en-US" sz="2400" b="1" dirty="0" smtClean="0">
                <a:ea typeface="標楷體" panose="03000509000000000000" pitchFamily="65" charset="-120"/>
              </a:rPr>
              <a:t>鴉片</a:t>
            </a:r>
            <a:r>
              <a:rPr lang="zh-TW" altLang="en-US" sz="2400" b="1" dirty="0">
                <a:ea typeface="標楷體" panose="03000509000000000000" pitchFamily="65" charset="-120"/>
              </a:rPr>
              <a:t>專賣收入為</a:t>
            </a:r>
            <a:r>
              <a:rPr lang="en-US" altLang="zh-TW" sz="2400" b="1" dirty="0">
                <a:ea typeface="標楷體" panose="03000509000000000000" pitchFamily="65" charset="-120"/>
              </a:rPr>
              <a:t>425</a:t>
            </a:r>
            <a:r>
              <a:rPr lang="zh-TW" altLang="en-US" sz="2400" b="1" dirty="0">
                <a:ea typeface="標楷體" panose="03000509000000000000" pitchFamily="65" charset="-120"/>
              </a:rPr>
              <a:t>萬圓，遠超過當</a:t>
            </a:r>
            <a:r>
              <a:rPr lang="zh-TW" altLang="en-US" sz="2400" b="1" dirty="0" smtClean="0">
                <a:ea typeface="標楷體" panose="03000509000000000000" pitchFamily="65" charset="-120"/>
              </a:rPr>
              <a:t>年度</a:t>
            </a:r>
            <a:r>
              <a:rPr lang="zh-TW" altLang="en-US" sz="2400" b="1" dirty="0">
                <a:ea typeface="標楷體" panose="03000509000000000000" pitchFamily="65" charset="-120"/>
              </a:rPr>
              <a:t>政府的土地稅租</a:t>
            </a:r>
            <a:r>
              <a:rPr lang="zh-TW" altLang="en-US" sz="2400" b="1" dirty="0" smtClean="0">
                <a:ea typeface="標楷體" panose="03000509000000000000" pitchFamily="65" charset="-120"/>
              </a:rPr>
              <a:t>。</a:t>
            </a:r>
            <a:endParaRPr lang="en-US" altLang="zh-TW" sz="2400" b="1" dirty="0" smtClean="0">
              <a:ea typeface="標楷體" panose="03000509000000000000" pitchFamily="65" charset="-120"/>
            </a:endParaRPr>
          </a:p>
          <a:p>
            <a:pPr marL="358775" indent="-358775" eaLnBrk="1" hangingPunct="1">
              <a:spcBef>
                <a:spcPct val="5000"/>
              </a:spcBef>
              <a:buFont typeface="Wingdings 2" panose="05020102010507070707" pitchFamily="18" charset="2"/>
              <a:buChar char="²"/>
            </a:pPr>
            <a:r>
              <a:rPr lang="en-US" altLang="zh-TW" sz="2400" b="1" dirty="0" smtClean="0">
                <a:ea typeface="標楷體" panose="03000509000000000000" pitchFamily="65" charset="-120"/>
              </a:rPr>
              <a:t>1929</a:t>
            </a:r>
            <a:r>
              <a:rPr lang="zh-TW" altLang="en-US" sz="2400" b="1" dirty="0" smtClean="0">
                <a:ea typeface="標楷體" panose="03000509000000000000" pitchFamily="65" charset="-120"/>
              </a:rPr>
              <a:t>年臺灣</a:t>
            </a:r>
            <a:r>
              <a:rPr lang="zh-TW" altLang="en-US" sz="2400" b="1" dirty="0">
                <a:ea typeface="標楷體" panose="03000509000000000000" pitchFamily="65" charset="-120"/>
              </a:rPr>
              <a:t>民眾</a:t>
            </a:r>
            <a:r>
              <a:rPr lang="zh-TW" altLang="en-US" sz="2400" b="1" dirty="0" smtClean="0">
                <a:ea typeface="標楷體" panose="03000509000000000000" pitchFamily="65" charset="-120"/>
              </a:rPr>
              <a:t>黨向日</a:t>
            </a:r>
            <a:r>
              <a:rPr lang="zh-TW" altLang="en-US" sz="2400" b="1" dirty="0">
                <a:ea typeface="標楷體" panose="03000509000000000000" pitchFamily="65" charset="-120"/>
              </a:rPr>
              <a:t>本政府抗議，並向</a:t>
            </a:r>
            <a:r>
              <a:rPr lang="zh-TW" altLang="en-US" sz="2400" b="1" dirty="0" smtClean="0">
                <a:ea typeface="標楷體" panose="03000509000000000000" pitchFamily="65" charset="-120"/>
              </a:rPr>
              <a:t>日內瓦國際聯盟</a:t>
            </a:r>
            <a:r>
              <a:rPr lang="zh-TW" altLang="en-US" sz="2400" b="1" dirty="0">
                <a:ea typeface="標楷體" panose="03000509000000000000" pitchFamily="65" charset="-120"/>
              </a:rPr>
              <a:t>控訴。國際聯盟才派員來臺調查。日本才急忙成立戒煙機構</a:t>
            </a:r>
            <a:r>
              <a:rPr lang="en-US" altLang="zh-TW" sz="2400" b="1" dirty="0">
                <a:ea typeface="標楷體" panose="03000509000000000000" pitchFamily="65" charset="-120"/>
              </a:rPr>
              <a:t>——</a:t>
            </a:r>
            <a:r>
              <a:rPr lang="zh-TW" altLang="en-US" sz="2400" b="1" dirty="0" smtClean="0">
                <a:ea typeface="標楷體" panose="03000509000000000000" pitchFamily="65" charset="-120"/>
              </a:rPr>
              <a:t>更生</a:t>
            </a:r>
            <a:r>
              <a:rPr lang="zh-TW" altLang="en-US" sz="2400" b="1" dirty="0">
                <a:ea typeface="標楷體" panose="03000509000000000000" pitchFamily="65" charset="-120"/>
              </a:rPr>
              <a:t>醫院，</a:t>
            </a:r>
            <a:r>
              <a:rPr lang="zh-TW" altLang="en-US" sz="2400" b="1" dirty="0" smtClean="0">
                <a:ea typeface="標楷體" panose="03000509000000000000" pitchFamily="65" charset="-120"/>
              </a:rPr>
              <a:t>由杜聰明博士擔任</a:t>
            </a:r>
            <a:r>
              <a:rPr lang="zh-TW" altLang="en-US" sz="2400" b="1" dirty="0">
                <a:ea typeface="標楷體" panose="03000509000000000000" pitchFamily="65" charset="-120"/>
              </a:rPr>
              <a:t>醫局長。</a:t>
            </a:r>
          </a:p>
        </p:txBody>
      </p:sp>
      <p:sp>
        <p:nvSpPr>
          <p:cNvPr id="15364" name="Text Box 6"/>
          <p:cNvSpPr txBox="1">
            <a:spLocks noChangeArrowheads="1"/>
          </p:cNvSpPr>
          <p:nvPr/>
        </p:nvSpPr>
        <p:spPr bwMode="auto">
          <a:xfrm>
            <a:off x="0" y="6237288"/>
            <a:ext cx="5292725" cy="620712"/>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lnSpc>
                <a:spcPct val="90000"/>
              </a:lnSpc>
              <a:spcBef>
                <a:spcPct val="0"/>
              </a:spcBef>
              <a:buFontTx/>
              <a:buNone/>
            </a:pPr>
            <a:r>
              <a:rPr lang="zh-TW" altLang="en-US" sz="1800" b="1">
                <a:ea typeface="標楷體" panose="03000509000000000000" pitchFamily="65" charset="-120"/>
              </a:rPr>
              <a:t>日治時期專賣局的鴉片煙膏（福煙為一等商品）</a:t>
            </a:r>
          </a:p>
          <a:p>
            <a:pPr algn="ctr" eaLnBrk="1" hangingPunct="1">
              <a:lnSpc>
                <a:spcPct val="90000"/>
              </a:lnSpc>
              <a:spcBef>
                <a:spcPct val="0"/>
              </a:spcBef>
              <a:buFontTx/>
              <a:buNone/>
            </a:pPr>
            <a:r>
              <a:rPr lang="zh-TW" altLang="en-US" sz="1800" b="1">
                <a:ea typeface="標楷體" panose="03000509000000000000" pitchFamily="65" charset="-120"/>
              </a:rPr>
              <a:t>圖：鍾淑敏，</a:t>
            </a:r>
            <a:r>
              <a:rPr lang="en-US" altLang="zh-TW" sz="1800" b="1">
                <a:latin typeface="標楷體" panose="03000509000000000000" pitchFamily="65" charset="-120"/>
                <a:ea typeface="標楷體" panose="03000509000000000000" pitchFamily="65" charset="-120"/>
              </a:rPr>
              <a:t>〈</a:t>
            </a:r>
            <a:r>
              <a:rPr lang="zh-TW" altLang="en-US" sz="1800" b="1">
                <a:ea typeface="標楷體" panose="03000509000000000000" pitchFamily="65" charset="-120"/>
              </a:rPr>
              <a:t>日治時期鴉片專賣制度及其影響</a:t>
            </a:r>
            <a:r>
              <a:rPr lang="en-US" altLang="zh-TW" sz="1800" b="1">
                <a:latin typeface="標楷體" panose="03000509000000000000" pitchFamily="65" charset="-120"/>
                <a:ea typeface="標楷體" panose="03000509000000000000" pitchFamily="65" charset="-120"/>
              </a:rPr>
              <a:t>〉</a:t>
            </a:r>
          </a:p>
        </p:txBody>
      </p:sp>
      <p:pic>
        <p:nvPicPr>
          <p:cNvPr id="88071" name="Picture 7" descr="吸食鴉片的特許鑑扎-臺灣總督府公文類纂000009690300308"/>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5289550" cy="489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Text Box 8"/>
          <p:cNvSpPr txBox="1">
            <a:spLocks noChangeArrowheads="1"/>
          </p:cNvSpPr>
          <p:nvPr/>
        </p:nvSpPr>
        <p:spPr bwMode="auto">
          <a:xfrm>
            <a:off x="0" y="4797425"/>
            <a:ext cx="5292725" cy="206057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2800" b="1" dirty="0" smtClean="0">
                <a:latin typeface="標楷體" panose="03000509000000000000" pitchFamily="65" charset="-120"/>
                <a:ea typeface="標楷體" panose="03000509000000000000" pitchFamily="65" charset="-120"/>
              </a:rPr>
              <a:t>【</a:t>
            </a:r>
            <a:r>
              <a:rPr lang="zh-TW" altLang="en-US" sz="2800" b="1" dirty="0" smtClean="0">
                <a:latin typeface="標楷體" panose="03000509000000000000" pitchFamily="65" charset="-120"/>
                <a:ea typeface="標楷體" panose="03000509000000000000" pitchFamily="65" charset="-120"/>
              </a:rPr>
              <a:t>總</a:t>
            </a:r>
            <a:r>
              <a:rPr lang="zh-TW" altLang="en-US" sz="2800" b="1" dirty="0">
                <a:latin typeface="標楷體" panose="03000509000000000000" pitchFamily="65" charset="-120"/>
                <a:ea typeface="標楷體" panose="03000509000000000000" pitchFamily="65" charset="-120"/>
              </a:rPr>
              <a:t>督府的吸食鴉片特許鑑</a:t>
            </a:r>
            <a:r>
              <a:rPr lang="zh-TW" altLang="en-US" sz="2800" b="1" dirty="0" smtClean="0">
                <a:latin typeface="標楷體" panose="03000509000000000000" pitchFamily="65" charset="-120"/>
                <a:ea typeface="標楷體" panose="03000509000000000000" pitchFamily="65" charset="-120"/>
              </a:rPr>
              <a:t>札</a:t>
            </a:r>
            <a:r>
              <a:rPr lang="en-US" altLang="zh-TW" sz="2800" b="1" dirty="0">
                <a:latin typeface="標楷體" panose="03000509000000000000" pitchFamily="65" charset="-120"/>
                <a:ea typeface="標楷體" panose="03000509000000000000" pitchFamily="65" charset="-120"/>
              </a:rPr>
              <a:t>】</a:t>
            </a:r>
            <a:endParaRPr lang="en-US" altLang="zh-TW" sz="2800" b="1" dirty="0" smtClean="0">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b="1" dirty="0" smtClean="0">
                <a:latin typeface="標楷體" panose="03000509000000000000" pitchFamily="65" charset="-120"/>
                <a:ea typeface="標楷體" panose="03000509000000000000" pitchFamily="65" charset="-120"/>
              </a:rPr>
              <a:t>申請</a:t>
            </a:r>
            <a:r>
              <a:rPr lang="zh-TW" altLang="en-US" sz="2800" b="1" dirty="0">
                <a:latin typeface="標楷體" panose="03000509000000000000" pitchFamily="65" charset="-120"/>
                <a:ea typeface="標楷體" panose="03000509000000000000" pitchFamily="65" charset="-120"/>
              </a:rPr>
              <a:t>時要提出申請書並附上二張照片，查核確定為癮者無訛後，付與吸食特許鑑</a:t>
            </a:r>
            <a:r>
              <a:rPr lang="zh-TW" altLang="en-US" sz="2800" b="1" dirty="0" smtClean="0">
                <a:latin typeface="標楷體" panose="03000509000000000000" pitchFamily="65" charset="-120"/>
                <a:ea typeface="標楷體" panose="03000509000000000000" pitchFamily="65" charset="-120"/>
              </a:rPr>
              <a:t>札（許可證）。 </a:t>
            </a:r>
            <a:endParaRPr lang="zh-TW" altLang="en-US" sz="2800" b="1" dirty="0">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1800" b="1" dirty="0">
                <a:ea typeface="標楷體" panose="03000509000000000000" pitchFamily="65" charset="-120"/>
              </a:rPr>
              <a:t>資料來源：臺灣總督府公文類纂</a:t>
            </a:r>
            <a:r>
              <a:rPr lang="en-US" altLang="zh-TW" sz="1800" b="1" dirty="0">
                <a:ea typeface="標楷體" panose="03000509000000000000" pitchFamily="65" charset="-120"/>
              </a:rPr>
              <a:t>000009690300308</a:t>
            </a:r>
          </a:p>
        </p:txBody>
      </p:sp>
      <p:sp>
        <p:nvSpPr>
          <p:cNvPr id="7" name="圓角矩形 6"/>
          <p:cNvSpPr/>
          <p:nvPr/>
        </p:nvSpPr>
        <p:spPr>
          <a:xfrm>
            <a:off x="1115616" y="116632"/>
            <a:ext cx="2808312" cy="684000"/>
          </a:xfrm>
          <a:prstGeom prst="roundRect">
            <a:avLst/>
          </a:prstGeom>
          <a:solidFill>
            <a:srgbClr val="FFFF8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chemeClr val="tx1"/>
                </a:solidFill>
                <a:latin typeface="標楷體" panose="03000509000000000000" pitchFamily="65" charset="-120"/>
                <a:ea typeface="標楷體" panose="03000509000000000000" pitchFamily="65" charset="-120"/>
              </a:rPr>
              <a:t>鴉片專賣</a:t>
            </a:r>
            <a:endParaRPr lang="zh-TW" altLang="en-US" sz="3200" b="1" dirty="0">
              <a:solidFill>
                <a:schemeClr val="tx1"/>
              </a:solidFill>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80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80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7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圓角矩形 1"/>
          <p:cNvSpPr/>
          <p:nvPr/>
        </p:nvSpPr>
        <p:spPr>
          <a:xfrm>
            <a:off x="4788024" y="332656"/>
            <a:ext cx="3960440" cy="684000"/>
          </a:xfrm>
          <a:prstGeom prst="roundRect">
            <a:avLst/>
          </a:prstGeom>
          <a:solidFill>
            <a:srgbClr val="FFFF8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chemeClr val="tx1"/>
                </a:solidFill>
                <a:latin typeface="標楷體" panose="03000509000000000000" pitchFamily="65" charset="-120"/>
                <a:ea typeface="標楷體" panose="03000509000000000000" pitchFamily="65" charset="-120"/>
              </a:rPr>
              <a:t>臺灣醫學之父杜聰明</a:t>
            </a:r>
            <a:endParaRPr lang="zh-TW" altLang="en-US" sz="3200" b="1" dirty="0">
              <a:solidFill>
                <a:schemeClr val="tx1"/>
              </a:solidFill>
              <a:latin typeface="標楷體" panose="03000509000000000000" pitchFamily="65" charset="-120"/>
              <a:ea typeface="標楷體" panose="03000509000000000000" pitchFamily="65" charset="-120"/>
            </a:endParaRPr>
          </a:p>
        </p:txBody>
      </p:sp>
      <p:pic>
        <p:nvPicPr>
          <p:cNvPr id="3" name="圖片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9512" y="357370"/>
            <a:ext cx="3816424" cy="6192688"/>
          </a:xfrm>
          <a:prstGeom prst="roundRect">
            <a:avLst>
              <a:gd name="adj" fmla="val 643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文字方塊 3"/>
          <p:cNvSpPr txBox="1"/>
          <p:nvPr/>
        </p:nvSpPr>
        <p:spPr>
          <a:xfrm>
            <a:off x="3995936" y="1052736"/>
            <a:ext cx="5112568" cy="5632311"/>
          </a:xfrm>
          <a:prstGeom prst="rect">
            <a:avLst/>
          </a:prstGeom>
          <a:noFill/>
        </p:spPr>
        <p:txBody>
          <a:bodyPr wrap="square" rtlCol="0">
            <a:spAutoFit/>
          </a:bodyPr>
          <a:lstStyle/>
          <a:p>
            <a:r>
              <a:rPr lang="en-US" altLang="zh-TW" sz="2400" b="1" dirty="0">
                <a:ea typeface="標楷體" panose="03000509000000000000" pitchFamily="65" charset="-120"/>
                <a:sym typeface="Wingdings 2" panose="05020102010507070707" pitchFamily="18" charset="2"/>
              </a:rPr>
              <a:t> </a:t>
            </a:r>
            <a:r>
              <a:rPr lang="en-US" altLang="zh-TW" sz="2400" b="1" dirty="0" smtClean="0">
                <a:latin typeface="+mj-lt"/>
                <a:ea typeface="標楷體" panose="03000509000000000000" pitchFamily="65" charset="-120"/>
              </a:rPr>
              <a:t>1909</a:t>
            </a:r>
            <a:r>
              <a:rPr lang="zh-TW" altLang="en-US" sz="2400" b="1" dirty="0" smtClean="0">
                <a:latin typeface="+mj-lt"/>
                <a:ea typeface="標楷體" panose="03000509000000000000" pitchFamily="65" charset="-120"/>
              </a:rPr>
              <a:t>年以</a:t>
            </a:r>
            <a:r>
              <a:rPr lang="zh-TW" altLang="en-US" sz="2400" b="1" dirty="0">
                <a:latin typeface="+mj-lt"/>
                <a:ea typeface="標楷體" panose="03000509000000000000" pitchFamily="65" charset="-120"/>
              </a:rPr>
              <a:t>第</a:t>
            </a:r>
            <a:r>
              <a:rPr lang="en-US" altLang="zh-TW" sz="2400" b="1" dirty="0">
                <a:latin typeface="+mj-lt"/>
                <a:ea typeface="標楷體" panose="03000509000000000000" pitchFamily="65" charset="-120"/>
              </a:rPr>
              <a:t>1</a:t>
            </a:r>
            <a:r>
              <a:rPr lang="zh-TW" altLang="en-US" sz="2400" b="1" dirty="0">
                <a:latin typeface="+mj-lt"/>
                <a:ea typeface="標楷體" panose="03000509000000000000" pitchFamily="65" charset="-120"/>
              </a:rPr>
              <a:t>名考</a:t>
            </a:r>
            <a:r>
              <a:rPr lang="zh-TW" altLang="en-US" sz="2400" b="1" dirty="0" smtClean="0">
                <a:latin typeface="+mj-lt"/>
                <a:ea typeface="標楷體" panose="03000509000000000000" pitchFamily="65" charset="-120"/>
              </a:rPr>
              <a:t>進臺灣</a:t>
            </a:r>
            <a:r>
              <a:rPr lang="zh-TW" altLang="en-US" sz="2400" b="1" dirty="0">
                <a:latin typeface="+mj-lt"/>
                <a:ea typeface="標楷體" panose="03000509000000000000" pitchFamily="65" charset="-120"/>
              </a:rPr>
              <a:t>總督府醫學校，</a:t>
            </a:r>
            <a:r>
              <a:rPr lang="zh-TW" altLang="en-US" sz="2400" b="1" dirty="0" smtClean="0">
                <a:latin typeface="+mj-lt"/>
                <a:ea typeface="標楷體" panose="03000509000000000000" pitchFamily="65" charset="-120"/>
              </a:rPr>
              <a:t>但校方</a:t>
            </a:r>
            <a:r>
              <a:rPr lang="zh-TW" altLang="en-US" sz="2400" b="1" dirty="0">
                <a:latin typeface="+mj-lt"/>
                <a:ea typeface="標楷體" panose="03000509000000000000" pitchFamily="65" charset="-120"/>
              </a:rPr>
              <a:t>以他體格檢查不合格</a:t>
            </a:r>
            <a:r>
              <a:rPr lang="zh-TW" altLang="en-US" sz="2400" b="1" dirty="0" smtClean="0">
                <a:latin typeface="+mj-lt"/>
                <a:ea typeface="標楷體" panose="03000509000000000000" pitchFamily="65" charset="-120"/>
              </a:rPr>
              <a:t>（丙等</a:t>
            </a:r>
            <a:r>
              <a:rPr lang="zh-TW" altLang="en-US" sz="2400" b="1" dirty="0">
                <a:latin typeface="+mj-lt"/>
                <a:ea typeface="標楷體" panose="03000509000000000000" pitchFamily="65" charset="-120"/>
              </a:rPr>
              <a:t>）為由，欲將他除名。所幸</a:t>
            </a:r>
            <a:r>
              <a:rPr lang="zh-TW" altLang="en-US" sz="2400" b="1" dirty="0" smtClean="0">
                <a:latin typeface="+mj-lt"/>
                <a:ea typeface="標楷體" panose="03000509000000000000" pitchFamily="65" charset="-120"/>
              </a:rPr>
              <a:t>當時校長愛惜</a:t>
            </a:r>
            <a:r>
              <a:rPr lang="zh-TW" altLang="en-US" sz="2400" b="1" dirty="0">
                <a:latin typeface="+mj-lt"/>
                <a:ea typeface="標楷體" panose="03000509000000000000" pitchFamily="65" charset="-120"/>
              </a:rPr>
              <a:t>人才，認為名列榜首的學生被淘汰是件可惜的事</a:t>
            </a:r>
            <a:r>
              <a:rPr lang="zh-TW" altLang="en-US" sz="2400" b="1" dirty="0" smtClean="0">
                <a:latin typeface="+mj-lt"/>
                <a:ea typeface="標楷體" panose="03000509000000000000" pitchFamily="65" charset="-120"/>
              </a:rPr>
              <a:t>，特別獲准</a:t>
            </a:r>
            <a:r>
              <a:rPr lang="zh-TW" altLang="en-US" sz="2400" b="1" dirty="0">
                <a:latin typeface="+mj-lt"/>
                <a:ea typeface="標楷體" panose="03000509000000000000" pitchFamily="65" charset="-120"/>
              </a:rPr>
              <a:t>就讀。在醫學校時，他的成績一直保持第一，並每天鍛鍊身體，做體操、游泳或登山、洗冷水澡</a:t>
            </a:r>
            <a:r>
              <a:rPr lang="zh-TW" altLang="en-US" sz="2400" b="1" dirty="0" smtClean="0">
                <a:latin typeface="+mj-lt"/>
                <a:ea typeface="標楷體" panose="03000509000000000000" pitchFamily="65" charset="-120"/>
              </a:rPr>
              <a:t>。</a:t>
            </a:r>
            <a:r>
              <a:rPr lang="en-US" altLang="zh-TW" sz="2400" b="1" dirty="0" smtClean="0">
                <a:latin typeface="+mj-lt"/>
                <a:ea typeface="標楷體" panose="03000509000000000000" pitchFamily="65" charset="-120"/>
              </a:rPr>
              <a:t>1914</a:t>
            </a:r>
            <a:r>
              <a:rPr lang="zh-TW" altLang="en-US" sz="2400" b="1" dirty="0" smtClean="0">
                <a:latin typeface="+mj-lt"/>
                <a:ea typeface="標楷體" panose="03000509000000000000" pitchFamily="65" charset="-120"/>
              </a:rPr>
              <a:t>年他不負眾望，以第一名畢業。</a:t>
            </a:r>
            <a:r>
              <a:rPr lang="en-US" altLang="zh-TW" sz="2400" b="1" dirty="0" smtClean="0">
                <a:latin typeface="+mj-lt"/>
                <a:ea typeface="標楷體" panose="03000509000000000000" pitchFamily="65" charset="-120"/>
              </a:rPr>
              <a:t>1922</a:t>
            </a:r>
            <a:r>
              <a:rPr lang="zh-TW" altLang="en-US" sz="2400" b="1" dirty="0">
                <a:latin typeface="+mj-lt"/>
                <a:ea typeface="標楷體" panose="03000509000000000000" pitchFamily="65" charset="-120"/>
              </a:rPr>
              <a:t>年獲得京都帝國大學醫學博士學位，</a:t>
            </a:r>
            <a:r>
              <a:rPr lang="zh-TW" altLang="en-US" sz="2400" b="1" dirty="0" smtClean="0">
                <a:latin typeface="+mj-lt"/>
                <a:ea typeface="標楷體" panose="03000509000000000000" pitchFamily="65" charset="-120"/>
              </a:rPr>
              <a:t>是臺灣</a:t>
            </a:r>
            <a:r>
              <a:rPr lang="zh-TW" altLang="en-US" sz="2400" b="1" dirty="0">
                <a:latin typeface="+mj-lt"/>
                <a:ea typeface="標楷體" panose="03000509000000000000" pitchFamily="65" charset="-120"/>
              </a:rPr>
              <a:t>榮獲博士學位的第</a:t>
            </a:r>
            <a:r>
              <a:rPr lang="en-US" altLang="zh-TW" sz="2400" b="1" dirty="0">
                <a:latin typeface="+mj-lt"/>
                <a:ea typeface="標楷體" panose="03000509000000000000" pitchFamily="65" charset="-120"/>
              </a:rPr>
              <a:t>1</a:t>
            </a:r>
            <a:r>
              <a:rPr lang="zh-TW" altLang="en-US" sz="2400" b="1" dirty="0">
                <a:latin typeface="+mj-lt"/>
                <a:ea typeface="標楷體" panose="03000509000000000000" pitchFamily="65" charset="-120"/>
              </a:rPr>
              <a:t>人</a:t>
            </a:r>
            <a:r>
              <a:rPr lang="zh-TW" altLang="en-US" sz="2400" b="1" dirty="0" smtClean="0">
                <a:latin typeface="+mj-lt"/>
                <a:ea typeface="標楷體" panose="03000509000000000000" pitchFamily="65" charset="-120"/>
              </a:rPr>
              <a:t>。</a:t>
            </a:r>
            <a:endParaRPr lang="en-US" altLang="zh-TW" sz="2400" b="1" dirty="0" smtClean="0">
              <a:latin typeface="+mj-lt"/>
              <a:ea typeface="標楷體" panose="03000509000000000000" pitchFamily="65" charset="-120"/>
            </a:endParaRPr>
          </a:p>
          <a:p>
            <a:r>
              <a:rPr lang="en-US" altLang="zh-TW" sz="2400" b="1" dirty="0" smtClean="0">
                <a:latin typeface="+mj-lt"/>
                <a:ea typeface="標楷體" panose="03000509000000000000" pitchFamily="65" charset="-120"/>
                <a:sym typeface="Wingdings 2" panose="05020102010507070707" pitchFamily="18" charset="2"/>
              </a:rPr>
              <a:t></a:t>
            </a:r>
            <a:r>
              <a:rPr lang="en-US" altLang="zh-TW" sz="2400" b="1" dirty="0" smtClean="0">
                <a:latin typeface="+mj-lt"/>
                <a:ea typeface="標楷體" panose="03000509000000000000" pitchFamily="65" charset="-120"/>
              </a:rPr>
              <a:t>1913</a:t>
            </a:r>
            <a:r>
              <a:rPr lang="zh-TW" altLang="en-US" sz="2400" b="1" dirty="0">
                <a:latin typeface="+mj-lt"/>
                <a:ea typeface="標楷體" panose="03000509000000000000" pitchFamily="65" charset="-120"/>
              </a:rPr>
              <a:t>年因為</a:t>
            </a:r>
            <a:r>
              <a:rPr lang="zh-TW" altLang="en-US" sz="2400" b="1" dirty="0" smtClean="0">
                <a:latin typeface="+mj-lt"/>
                <a:ea typeface="標楷體" panose="03000509000000000000" pitchFamily="65" charset="-120"/>
              </a:rPr>
              <a:t>對袁世凱</a:t>
            </a:r>
            <a:r>
              <a:rPr lang="zh-TW" altLang="en-US" sz="2400" b="1" dirty="0">
                <a:latin typeface="+mj-lt"/>
                <a:ea typeface="標楷體" panose="03000509000000000000" pitchFamily="65" charset="-120"/>
              </a:rPr>
              <a:t>的行為感到不滿，曾和同班</a:t>
            </a:r>
            <a:r>
              <a:rPr lang="zh-TW" altLang="en-US" sz="2400" b="1" dirty="0" smtClean="0">
                <a:latin typeface="+mj-lt"/>
                <a:ea typeface="標楷體" panose="03000509000000000000" pitchFamily="65" charset="-120"/>
              </a:rPr>
              <a:t>同學遠</a:t>
            </a:r>
            <a:r>
              <a:rPr lang="zh-TW" altLang="en-US" sz="2400" b="1" dirty="0">
                <a:latin typeface="+mj-lt"/>
                <a:ea typeface="標楷體" panose="03000509000000000000" pitchFamily="65" charset="-120"/>
              </a:rPr>
              <a:t>赴北京，欲</a:t>
            </a:r>
            <a:r>
              <a:rPr lang="zh-TW" altLang="en-US" sz="2400" b="1" dirty="0" smtClean="0">
                <a:latin typeface="+mj-lt"/>
                <a:ea typeface="標楷體" panose="03000509000000000000" pitchFamily="65" charset="-120"/>
              </a:rPr>
              <a:t>將傷寒病原</a:t>
            </a:r>
            <a:r>
              <a:rPr lang="zh-TW" altLang="en-US" sz="2400" b="1" dirty="0">
                <a:latin typeface="+mj-lt"/>
                <a:ea typeface="標楷體" panose="03000509000000000000" pitchFamily="65" charset="-120"/>
              </a:rPr>
              <a:t>投入水源刺殺袁世凱，然而並未成功</a:t>
            </a:r>
            <a:r>
              <a:rPr lang="zh-TW" altLang="en-US" sz="2400" b="1" dirty="0" smtClean="0">
                <a:latin typeface="+mj-lt"/>
                <a:ea typeface="標楷體" panose="03000509000000000000" pitchFamily="65" charset="-120"/>
              </a:rPr>
              <a:t>。                           圖</a:t>
            </a:r>
            <a:r>
              <a:rPr lang="en-US" altLang="zh-TW" sz="2400" b="1" dirty="0" smtClean="0">
                <a:latin typeface="+mj-lt"/>
                <a:ea typeface="標楷體" panose="03000509000000000000" pitchFamily="65" charset="-120"/>
              </a:rPr>
              <a:t>-</a:t>
            </a:r>
            <a:r>
              <a:rPr lang="zh-TW" altLang="en-US" sz="2400" b="1" dirty="0" smtClean="0">
                <a:latin typeface="+mj-lt"/>
                <a:ea typeface="標楷體" panose="03000509000000000000" pitchFamily="65" charset="-120"/>
              </a:rPr>
              <a:t>維基</a:t>
            </a:r>
            <a:endParaRPr lang="zh-TW" altLang="en-US" sz="2400" b="1" dirty="0">
              <a:latin typeface="+mj-lt"/>
              <a:ea typeface="標楷體" panose="03000509000000000000" pitchFamily="65" charset="-120"/>
            </a:endParaRPr>
          </a:p>
        </p:txBody>
      </p:sp>
      <p:pic>
        <p:nvPicPr>
          <p:cNvPr id="5" name="圖片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8457"/>
            <a:ext cx="9144000" cy="6139103"/>
          </a:xfrm>
          <a:prstGeom prst="rect">
            <a:avLst/>
          </a:prstGeom>
        </p:spPr>
      </p:pic>
      <p:sp>
        <p:nvSpPr>
          <p:cNvPr id="6" name="文字方塊 5"/>
          <p:cNvSpPr txBox="1"/>
          <p:nvPr/>
        </p:nvSpPr>
        <p:spPr>
          <a:xfrm>
            <a:off x="0" y="6054387"/>
            <a:ext cx="9144000" cy="830997"/>
          </a:xfrm>
          <a:prstGeom prst="rect">
            <a:avLst/>
          </a:prstGeom>
          <a:solidFill>
            <a:srgbClr val="FFFF81"/>
          </a:solidFill>
        </p:spPr>
        <p:txBody>
          <a:bodyPr wrap="square" rtlCol="0">
            <a:spAutoFit/>
          </a:bodyPr>
          <a:lstStyle/>
          <a:p>
            <a:r>
              <a:rPr lang="zh-TW" altLang="en-US" sz="2400" b="1" dirty="0" smtClean="0">
                <a:latin typeface="標楷體" panose="03000509000000000000" pitchFamily="65" charset="-120"/>
                <a:ea typeface="標楷體" panose="03000509000000000000" pitchFamily="65" charset="-120"/>
              </a:rPr>
              <a:t>杜聰明主持臺北更生院，發明漸進戒斷法治療鴉片毒癮者，頗見成效。他又發明以尿液檢驗毒癮的方法。</a:t>
            </a:r>
            <a:endParaRPr lang="zh-TW" altLang="en-US" sz="24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28164966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5900" y="98701"/>
            <a:ext cx="4572124" cy="3466998"/>
          </a:xfrm>
          <a:prstGeom prst="roundRect">
            <a:avLst>
              <a:gd name="adj" fmla="val 227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1" name="Text Box 5"/>
          <p:cNvSpPr txBox="1">
            <a:spLocks noChangeArrowheads="1"/>
          </p:cNvSpPr>
          <p:nvPr/>
        </p:nvSpPr>
        <p:spPr bwMode="auto">
          <a:xfrm>
            <a:off x="179388" y="3644900"/>
            <a:ext cx="8713787" cy="3108543"/>
          </a:xfrm>
          <a:prstGeom prst="rect">
            <a:avLst/>
          </a:prstGeom>
          <a:solidFill>
            <a:srgbClr val="FFFF81">
              <a:alpha val="85000"/>
            </a:srgbClr>
          </a:solidFill>
          <a:ln>
            <a:noFill/>
          </a:ln>
          <a:effectLst/>
          <a:extLst/>
        </p:spPr>
        <p:txBody>
          <a:bodyPr lIns="18000" rIns="18000">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2800" b="1" dirty="0" smtClean="0">
                <a:latin typeface="標楷體" panose="03000509000000000000" pitchFamily="65" charset="-120"/>
                <a:ea typeface="標楷體" panose="03000509000000000000" pitchFamily="65" charset="-120"/>
              </a:rPr>
              <a:t>除了</a:t>
            </a:r>
            <a:r>
              <a:rPr lang="zh-TW" altLang="en-US" sz="2800" b="1" dirty="0">
                <a:latin typeface="標楷體" panose="03000509000000000000" pitchFamily="65" charset="-120"/>
                <a:ea typeface="標楷體" panose="03000509000000000000" pitchFamily="65" charset="-120"/>
              </a:rPr>
              <a:t>醫藥、香料與防腐功能，樟腦更是早期的工業重要原料，富含經濟價值。日治時期，臺灣樟腦專賣不僅實施徹底，而且績效卓著、收入可觀。</a:t>
            </a:r>
            <a:r>
              <a:rPr lang="en-US" altLang="zh-TW" sz="2800" b="1" dirty="0">
                <a:latin typeface="+mj-lt"/>
                <a:ea typeface="標楷體" panose="03000509000000000000" pitchFamily="65" charset="-120"/>
              </a:rPr>
              <a:t>1899</a:t>
            </a:r>
            <a:r>
              <a:rPr lang="zh-TW" altLang="en-US" sz="2800" b="1" dirty="0">
                <a:latin typeface="+mj-lt"/>
                <a:ea typeface="標楷體" panose="03000509000000000000" pitchFamily="65" charset="-120"/>
              </a:rPr>
              <a:t>年起，由官廳管制樟腦林地，業者必須取得官方訐可才能在山區熬</a:t>
            </a:r>
            <a:r>
              <a:rPr lang="zh-TW" altLang="en-US" sz="2800" b="1" dirty="0" smtClean="0">
                <a:latin typeface="+mj-lt"/>
                <a:ea typeface="標楷體" panose="03000509000000000000" pitchFamily="65" charset="-120"/>
              </a:rPr>
              <a:t>腦粗</a:t>
            </a:r>
            <a:r>
              <a:rPr lang="zh-TW" altLang="en-US" sz="2800" b="1" dirty="0">
                <a:latin typeface="+mj-lt"/>
                <a:ea typeface="標楷體" panose="03000509000000000000" pitchFamily="65" charset="-120"/>
              </a:rPr>
              <a:t>製成品統一由專賣局收購，集中到南門工場提煉</a:t>
            </a:r>
            <a:r>
              <a:rPr lang="zh-TW" altLang="en-US" sz="2800" b="1" dirty="0" smtClean="0">
                <a:latin typeface="+mj-lt"/>
                <a:ea typeface="標楷體" panose="03000509000000000000" pitchFamily="65" charset="-120"/>
              </a:rPr>
              <a:t>加工再</a:t>
            </a:r>
            <a:r>
              <a:rPr lang="zh-TW" altLang="en-US" sz="2800" b="1" dirty="0">
                <a:latin typeface="+mj-lt"/>
                <a:ea typeface="標楷體" panose="03000509000000000000" pitchFamily="65" charset="-120"/>
              </a:rPr>
              <a:t>製、精製</a:t>
            </a:r>
            <a:r>
              <a:rPr lang="zh-TW" altLang="en-US" sz="2800" b="1" dirty="0" smtClean="0">
                <a:latin typeface="+mj-lt"/>
                <a:ea typeface="標楷體" panose="03000509000000000000" pitchFamily="65" charset="-120"/>
              </a:rPr>
              <a:t>成品後，由</a:t>
            </a:r>
            <a:r>
              <a:rPr lang="zh-TW" altLang="en-US" sz="2800" b="1" dirty="0">
                <a:latin typeface="+mj-lt"/>
                <a:ea typeface="標楷體" panose="03000509000000000000" pitchFamily="65" charset="-120"/>
              </a:rPr>
              <a:t>官方特許民間業者銷售。</a:t>
            </a:r>
            <a:r>
              <a:rPr lang="en-US" altLang="zh-TW" sz="2800" b="1" dirty="0">
                <a:latin typeface="+mj-lt"/>
                <a:ea typeface="標楷體" panose="03000509000000000000" pitchFamily="65" charset="-120"/>
              </a:rPr>
              <a:t>1910</a:t>
            </a:r>
            <a:r>
              <a:rPr lang="zh-TW" altLang="en-US" sz="2800" b="1" dirty="0">
                <a:latin typeface="+mj-lt"/>
                <a:ea typeface="標楷體" panose="03000509000000000000" pitchFamily="65" charset="-120"/>
              </a:rPr>
              <a:t>～</a:t>
            </a:r>
            <a:r>
              <a:rPr lang="en-US" altLang="zh-TW" sz="2800" b="1" dirty="0">
                <a:latin typeface="+mj-lt"/>
                <a:ea typeface="標楷體" panose="03000509000000000000" pitchFamily="65" charset="-120"/>
              </a:rPr>
              <a:t>1918</a:t>
            </a:r>
            <a:r>
              <a:rPr lang="zh-TW" altLang="en-US" sz="2800" b="1" dirty="0">
                <a:latin typeface="+mj-lt"/>
                <a:ea typeface="標楷體" panose="03000509000000000000" pitchFamily="65" charset="-120"/>
              </a:rPr>
              <a:t>年是產量高峰，每年約有</a:t>
            </a:r>
            <a:r>
              <a:rPr lang="en-US" altLang="zh-TW" sz="2800" b="1" dirty="0">
                <a:latin typeface="+mj-lt"/>
                <a:ea typeface="標楷體" panose="03000509000000000000" pitchFamily="65" charset="-120"/>
              </a:rPr>
              <a:t>7</a:t>
            </a:r>
            <a:r>
              <a:rPr lang="zh-TW" altLang="en-US" sz="2800" b="1" dirty="0">
                <a:latin typeface="+mj-lt"/>
                <a:ea typeface="標楷體" panose="03000509000000000000" pitchFamily="65" charset="-120"/>
              </a:rPr>
              <a:t>、</a:t>
            </a:r>
            <a:r>
              <a:rPr lang="en-US" altLang="zh-TW" sz="2800" b="1" dirty="0">
                <a:latin typeface="+mj-lt"/>
                <a:ea typeface="標楷體" panose="03000509000000000000" pitchFamily="65" charset="-120"/>
              </a:rPr>
              <a:t>8</a:t>
            </a:r>
            <a:r>
              <a:rPr lang="zh-TW" altLang="en-US" sz="2800" b="1" dirty="0">
                <a:latin typeface="+mj-lt"/>
                <a:ea typeface="標楷體" panose="03000509000000000000" pitchFamily="65" charset="-120"/>
              </a:rPr>
              <a:t>百萬公斤的產量。</a:t>
            </a:r>
          </a:p>
        </p:txBody>
      </p:sp>
      <p:sp>
        <p:nvSpPr>
          <p:cNvPr id="17412" name="Text Box 6"/>
          <p:cNvSpPr txBox="1">
            <a:spLocks noChangeArrowheads="1"/>
          </p:cNvSpPr>
          <p:nvPr/>
        </p:nvSpPr>
        <p:spPr bwMode="auto">
          <a:xfrm>
            <a:off x="5003998" y="1380877"/>
            <a:ext cx="3600450"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zh-TW" altLang="en-US" b="1" dirty="0">
                <a:ea typeface="標楷體" panose="03000509000000000000" pitchFamily="65" charset="-120"/>
              </a:rPr>
              <a:t>日本樟腦株式會社的內銷用樟腦包裝</a:t>
            </a:r>
          </a:p>
          <a:p>
            <a:pPr eaLnBrk="1" hangingPunct="1">
              <a:spcBef>
                <a:spcPct val="0"/>
              </a:spcBef>
              <a:buFontTx/>
              <a:buNone/>
            </a:pPr>
            <a:r>
              <a:rPr lang="zh-TW" altLang="en-US" sz="1800" b="1" dirty="0">
                <a:ea typeface="標楷體" panose="03000509000000000000" pitchFamily="65" charset="-120"/>
              </a:rPr>
              <a:t>圖：林一宏，</a:t>
            </a:r>
          </a:p>
          <a:p>
            <a:pPr eaLnBrk="1" hangingPunct="1">
              <a:spcBef>
                <a:spcPct val="0"/>
              </a:spcBef>
              <a:buFontTx/>
              <a:buNone/>
            </a:pPr>
            <a:r>
              <a:rPr lang="zh-TW" altLang="en-US" sz="1800" b="1" dirty="0">
                <a:ea typeface="標楷體" panose="03000509000000000000" pitchFamily="65" charset="-120"/>
              </a:rPr>
              <a:t>      </a:t>
            </a:r>
            <a:r>
              <a:rPr lang="en-US" altLang="zh-TW" sz="1800" b="1" dirty="0" smtClean="0">
                <a:ea typeface="標楷體" panose="03000509000000000000" pitchFamily="65" charset="-120"/>
              </a:rPr>
              <a:t>〈</a:t>
            </a:r>
            <a:r>
              <a:rPr lang="zh-TW" altLang="en-US" sz="1800" b="1" dirty="0" smtClean="0">
                <a:ea typeface="標楷體" panose="03000509000000000000" pitchFamily="65" charset="-120"/>
              </a:rPr>
              <a:t>臺灣</a:t>
            </a:r>
            <a:r>
              <a:rPr lang="zh-TW" altLang="en-US" sz="1800" b="1" dirty="0">
                <a:ea typeface="標楷體" panose="03000509000000000000" pitchFamily="65" charset="-120"/>
              </a:rPr>
              <a:t>樟腦專賣的興衰起落</a:t>
            </a:r>
            <a:r>
              <a:rPr lang="en-US" altLang="zh-TW" sz="1800" b="1" dirty="0">
                <a:ea typeface="標楷體" panose="03000509000000000000" pitchFamily="65" charset="-120"/>
              </a:rPr>
              <a:t>〉</a:t>
            </a:r>
            <a:endParaRPr lang="en-US" altLang="zh-TW" b="1" dirty="0">
              <a:ea typeface="標楷體" panose="03000509000000000000" pitchFamily="65" charset="-120"/>
            </a:endParaRPr>
          </a:p>
        </p:txBody>
      </p:sp>
      <p:sp>
        <p:nvSpPr>
          <p:cNvPr id="5" name="圓角矩形 4"/>
          <p:cNvSpPr/>
          <p:nvPr/>
        </p:nvSpPr>
        <p:spPr>
          <a:xfrm>
            <a:off x="5328432" y="368736"/>
            <a:ext cx="2808312" cy="684000"/>
          </a:xfrm>
          <a:prstGeom prst="roundRect">
            <a:avLst/>
          </a:prstGeom>
          <a:solidFill>
            <a:srgbClr val="FFFF8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chemeClr val="tx1"/>
                </a:solidFill>
                <a:latin typeface="標楷體" panose="03000509000000000000" pitchFamily="65" charset="-120"/>
                <a:ea typeface="標楷體" panose="03000509000000000000" pitchFamily="65" charset="-120"/>
              </a:rPr>
              <a:t>樟腦專賣</a:t>
            </a:r>
            <a:endParaRPr lang="zh-TW" altLang="en-US" sz="3200" b="1" dirty="0">
              <a:solidFill>
                <a:schemeClr val="tx1"/>
              </a:solidFill>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4"/>
          <p:cNvSpPr txBox="1">
            <a:spLocks noChangeArrowheads="1"/>
          </p:cNvSpPr>
          <p:nvPr/>
        </p:nvSpPr>
        <p:spPr bwMode="auto">
          <a:xfrm>
            <a:off x="323528" y="3861048"/>
            <a:ext cx="8640960"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2800" b="1" dirty="0">
                <a:ea typeface="標楷體" panose="03000509000000000000" pitchFamily="65" charset="-120"/>
              </a:rPr>
              <a:t>1942</a:t>
            </a:r>
            <a:r>
              <a:rPr lang="zh-TW" altLang="en-US" sz="2800" b="1" dirty="0">
                <a:ea typeface="標楷體" panose="03000509000000000000" pitchFamily="65" charset="-120"/>
              </a:rPr>
              <a:t>年起為了因應戰時的物資管制，總督府進行火柴（</a:t>
            </a:r>
            <a:r>
              <a:rPr lang="en-US" altLang="zh-TW" sz="2800" b="1" dirty="0">
                <a:ea typeface="標楷體" panose="03000509000000000000" pitchFamily="65" charset="-120"/>
              </a:rPr>
              <a:t>1942</a:t>
            </a:r>
            <a:r>
              <a:rPr lang="zh-TW" altLang="en-US" sz="2800" b="1" dirty="0">
                <a:ea typeface="標楷體" panose="03000509000000000000" pitchFamily="65" charset="-120"/>
              </a:rPr>
              <a:t>）、石油（</a:t>
            </a:r>
            <a:r>
              <a:rPr lang="en-US" altLang="zh-TW" sz="2800" b="1" dirty="0">
                <a:ea typeface="標楷體" panose="03000509000000000000" pitchFamily="65" charset="-120"/>
              </a:rPr>
              <a:t>1943</a:t>
            </a:r>
            <a:r>
              <a:rPr lang="zh-TW" altLang="en-US" sz="2800" b="1" dirty="0">
                <a:ea typeface="標楷體" panose="03000509000000000000" pitchFamily="65" charset="-120"/>
              </a:rPr>
              <a:t>）等物品的專賣。本圖的「臺灣燐寸株式會社」於</a:t>
            </a:r>
            <a:r>
              <a:rPr lang="en-US" altLang="zh-TW" sz="2800" b="1" dirty="0">
                <a:ea typeface="標楷體" panose="03000509000000000000" pitchFamily="65" charset="-120"/>
              </a:rPr>
              <a:t>1943</a:t>
            </a:r>
            <a:r>
              <a:rPr lang="zh-TW" altLang="en-US" sz="2800" b="1" dirty="0">
                <a:ea typeface="標楷體" panose="03000509000000000000" pitchFamily="65" charset="-120"/>
              </a:rPr>
              <a:t>年被臺灣總督府收為專賣，推出新高牌火柴（右），光復後轉移為臺灣省專賣局管轄，推出「黑貓牌</a:t>
            </a:r>
            <a:r>
              <a:rPr lang="zh-TW" altLang="en-US" sz="2800" b="1" dirty="0" smtClean="0">
                <a:ea typeface="標楷體" panose="03000509000000000000" pitchFamily="65" charset="-120"/>
              </a:rPr>
              <a:t>」火柴。</a:t>
            </a:r>
            <a:r>
              <a:rPr lang="zh-TW" altLang="en-US" sz="1800" b="1" dirty="0">
                <a:ea typeface="標楷體" panose="03000509000000000000" pitchFamily="65" charset="-120"/>
              </a:rPr>
              <a:t>圖、文：蘋果日報，網址：</a:t>
            </a:r>
            <a:r>
              <a:rPr lang="en-US" altLang="zh-TW" sz="1800" dirty="0">
                <a:hlinkClick r:id="rId2"/>
              </a:rPr>
              <a:t>http://www.appledaily.com.tw/appledaily/article/finance/20120715/34368895/</a:t>
            </a:r>
            <a:r>
              <a:rPr lang="en-US" altLang="zh-TW" sz="1800" dirty="0"/>
              <a:t> </a:t>
            </a:r>
          </a:p>
        </p:txBody>
      </p:sp>
      <p:sp>
        <p:nvSpPr>
          <p:cNvPr id="4" name="圓角矩形 3"/>
          <p:cNvSpPr/>
          <p:nvPr/>
        </p:nvSpPr>
        <p:spPr>
          <a:xfrm>
            <a:off x="1547664" y="404664"/>
            <a:ext cx="2808312" cy="684000"/>
          </a:xfrm>
          <a:prstGeom prst="roundRect">
            <a:avLst/>
          </a:prstGeom>
          <a:solidFill>
            <a:srgbClr val="FFFF8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chemeClr val="tx1"/>
                </a:solidFill>
                <a:latin typeface="標楷體" panose="03000509000000000000" pitchFamily="65" charset="-120"/>
                <a:ea typeface="標楷體" panose="03000509000000000000" pitchFamily="65" charset="-120"/>
              </a:rPr>
              <a:t>火柴專賣</a:t>
            </a:r>
            <a:endParaRPr lang="zh-TW" altLang="en-US" sz="3200" b="1" dirty="0">
              <a:solidFill>
                <a:schemeClr val="tx1"/>
              </a:solidFill>
              <a:latin typeface="標楷體" panose="03000509000000000000" pitchFamily="65" charset="-120"/>
              <a:ea typeface="標楷體" panose="03000509000000000000" pitchFamily="65" charset="-120"/>
            </a:endParaRPr>
          </a:p>
        </p:txBody>
      </p:sp>
      <p:pic>
        <p:nvPicPr>
          <p:cNvPr id="2" name="圖片 1"/>
          <p:cNvPicPr>
            <a:picLocks noChangeAspect="1"/>
          </p:cNvPicPr>
          <p:nvPr/>
        </p:nvPicPr>
        <p:blipFill rotWithShape="1">
          <a:blip r:embed="rId3" cstate="email">
            <a:extLst>
              <a:ext uri="{28A0092B-C50C-407E-A947-70E740481C1C}">
                <a14:useLocalDpi xmlns:a14="http://schemas.microsoft.com/office/drawing/2010/main"/>
              </a:ext>
            </a:extLst>
          </a:blip>
          <a:srcRect l="6146" t="15676" r="42539" b="24681"/>
          <a:stretch/>
        </p:blipFill>
        <p:spPr>
          <a:xfrm>
            <a:off x="1187624" y="1268760"/>
            <a:ext cx="3672408" cy="2448272"/>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圖片 5"/>
          <p:cNvPicPr>
            <a:picLocks noChangeAspect="1"/>
          </p:cNvPicPr>
          <p:nvPr/>
        </p:nvPicPr>
        <p:blipFill rotWithShape="1">
          <a:blip r:embed="rId3" cstate="email">
            <a:extLst>
              <a:ext uri="{28A0092B-C50C-407E-A947-70E740481C1C}">
                <a14:useLocalDpi xmlns:a14="http://schemas.microsoft.com/office/drawing/2010/main"/>
              </a:ext>
            </a:extLst>
          </a:blip>
          <a:srcRect l="59814" t="3530" r="5765" b="9985"/>
          <a:stretch/>
        </p:blipFill>
        <p:spPr>
          <a:xfrm>
            <a:off x="5436095" y="260648"/>
            <a:ext cx="2448273" cy="3528392"/>
          </a:xfrm>
          <a:prstGeom prst="roundRect">
            <a:avLst>
              <a:gd name="adj" fmla="val 102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5" descr="02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6"/>
          <p:cNvSpPr txBox="1">
            <a:spLocks noChangeArrowheads="1"/>
          </p:cNvSpPr>
          <p:nvPr/>
        </p:nvSpPr>
        <p:spPr bwMode="auto">
          <a:xfrm>
            <a:off x="5652120" y="1196752"/>
            <a:ext cx="324036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2400" b="1" dirty="0">
                <a:ea typeface="標楷體" panose="03000509000000000000" pitchFamily="65" charset="-120"/>
              </a:rPr>
              <a:t>位於苗栗的出磺坑是臺灣最早發現石油的</a:t>
            </a:r>
            <a:r>
              <a:rPr lang="zh-TW" altLang="en-US" sz="2400" b="1" dirty="0" smtClean="0">
                <a:ea typeface="標楷體" panose="03000509000000000000" pitchFamily="65" charset="-120"/>
              </a:rPr>
              <a:t>地點</a:t>
            </a:r>
            <a:endParaRPr lang="zh-TW" altLang="en-US" sz="2400" b="1" dirty="0">
              <a:ea typeface="標楷體" panose="03000509000000000000" pitchFamily="65" charset="-120"/>
            </a:endParaRPr>
          </a:p>
          <a:p>
            <a:pPr eaLnBrk="1" hangingPunct="1">
              <a:spcBef>
                <a:spcPct val="0"/>
              </a:spcBef>
              <a:buFontTx/>
              <a:buNone/>
            </a:pPr>
            <a:r>
              <a:rPr lang="zh-TW" altLang="en-US" sz="2400" b="1" dirty="0">
                <a:ea typeface="標楷體" panose="03000509000000000000" pitchFamily="65" charset="-120"/>
              </a:rPr>
              <a:t>圖</a:t>
            </a:r>
            <a:r>
              <a:rPr lang="en-US" altLang="zh-TW" sz="2400" b="1" dirty="0">
                <a:latin typeface="標楷體" panose="03000509000000000000" pitchFamily="65" charset="-120"/>
                <a:ea typeface="標楷體" panose="03000509000000000000" pitchFamily="65" charset="-120"/>
              </a:rPr>
              <a:t>—</a:t>
            </a:r>
            <a:r>
              <a:rPr lang="zh-TW" altLang="en-US" sz="2400" b="1" dirty="0">
                <a:ea typeface="標楷體" panose="03000509000000000000" pitchFamily="65" charset="-120"/>
              </a:rPr>
              <a:t>翰林出版社</a:t>
            </a:r>
          </a:p>
        </p:txBody>
      </p:sp>
      <p:sp>
        <p:nvSpPr>
          <p:cNvPr id="4" name="圓角矩形 3"/>
          <p:cNvSpPr/>
          <p:nvPr/>
        </p:nvSpPr>
        <p:spPr>
          <a:xfrm>
            <a:off x="5868144" y="404664"/>
            <a:ext cx="2808312" cy="684000"/>
          </a:xfrm>
          <a:prstGeom prst="roundRect">
            <a:avLst/>
          </a:prstGeom>
          <a:solidFill>
            <a:srgbClr val="FFFF8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chemeClr val="tx1"/>
                </a:solidFill>
                <a:latin typeface="標楷體" panose="03000509000000000000" pitchFamily="65" charset="-120"/>
                <a:ea typeface="標楷體" panose="03000509000000000000" pitchFamily="65" charset="-120"/>
              </a:rPr>
              <a:t>石油專賣</a:t>
            </a:r>
            <a:endParaRPr lang="zh-TW" altLang="en-US" sz="3200" b="1" dirty="0">
              <a:solidFill>
                <a:schemeClr val="tx1"/>
              </a:solidFill>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39958" y="1289131"/>
            <a:ext cx="2815149" cy="4660149"/>
          </a:xfrm>
          <a:prstGeom prst="rect">
            <a:avLst/>
          </a:prstGeom>
        </p:spPr>
      </p:pic>
      <p:pic>
        <p:nvPicPr>
          <p:cNvPr id="4" name="圖片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077" y="1301793"/>
            <a:ext cx="3011298" cy="4647487"/>
          </a:xfrm>
          <a:prstGeom prst="rect">
            <a:avLst/>
          </a:prstGeom>
        </p:spPr>
      </p:pic>
      <p:pic>
        <p:nvPicPr>
          <p:cNvPr id="5" name="圖片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856467" y="1340768"/>
            <a:ext cx="3240995" cy="4608512"/>
          </a:xfrm>
          <a:prstGeom prst="rect">
            <a:avLst/>
          </a:prstGeom>
        </p:spPr>
      </p:pic>
      <p:sp>
        <p:nvSpPr>
          <p:cNvPr id="6" name="文字方塊 5"/>
          <p:cNvSpPr txBox="1"/>
          <p:nvPr/>
        </p:nvSpPr>
        <p:spPr>
          <a:xfrm>
            <a:off x="1187624" y="5949280"/>
            <a:ext cx="6552728" cy="461665"/>
          </a:xfrm>
          <a:prstGeom prst="rect">
            <a:avLst/>
          </a:prstGeom>
          <a:noFill/>
        </p:spPr>
        <p:txBody>
          <a:bodyPr wrap="square" rtlCol="0">
            <a:spAutoFit/>
          </a:bodyPr>
          <a:lstStyle/>
          <a:p>
            <a:r>
              <a:rPr lang="zh-TW" altLang="en-US" sz="2400" b="1" dirty="0" smtClean="0">
                <a:latin typeface="標楷體" panose="03000509000000000000" pitchFamily="65" charset="-120"/>
                <a:ea typeface="標楷體" panose="03000509000000000000" pitchFamily="65" charset="-120"/>
              </a:rPr>
              <a:t>資料來源：伊能嘉矩文庫，</a:t>
            </a:r>
            <a:r>
              <a:rPr lang="zh-TW" altLang="en-US" sz="2400" b="1" dirty="0">
                <a:latin typeface="標楷體" panose="03000509000000000000" pitchFamily="65" charset="-120"/>
                <a:ea typeface="標楷體" panose="03000509000000000000" pitchFamily="65" charset="-120"/>
              </a:rPr>
              <a:t>國立</a:t>
            </a:r>
            <a:r>
              <a:rPr lang="zh-TW" altLang="en-US" sz="2400" b="1" dirty="0" smtClean="0">
                <a:latin typeface="標楷體" panose="03000509000000000000" pitchFamily="65" charset="-120"/>
                <a:ea typeface="標楷體" panose="03000509000000000000" pitchFamily="65" charset="-120"/>
              </a:rPr>
              <a:t>臺灣大學。</a:t>
            </a:r>
            <a:endParaRPr lang="zh-TW" altLang="en-US" sz="2400" b="1" dirty="0">
              <a:latin typeface="標楷體" panose="03000509000000000000" pitchFamily="65" charset="-120"/>
              <a:ea typeface="標楷體" panose="03000509000000000000" pitchFamily="65" charset="-120"/>
            </a:endParaRPr>
          </a:p>
        </p:txBody>
      </p:sp>
      <p:sp>
        <p:nvSpPr>
          <p:cNvPr id="7" name="圓角矩形 6"/>
          <p:cNvSpPr/>
          <p:nvPr/>
        </p:nvSpPr>
        <p:spPr>
          <a:xfrm>
            <a:off x="1099159" y="260648"/>
            <a:ext cx="6696745" cy="612000"/>
          </a:xfrm>
          <a:prstGeom prst="roundRect">
            <a:avLst/>
          </a:prstGeom>
          <a:solidFill>
            <a:srgbClr val="008E4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3200" b="1" dirty="0" smtClean="0">
                <a:ea typeface="標楷體" panose="03000509000000000000" pitchFamily="65" charset="-120"/>
              </a:rPr>
              <a:t>《</a:t>
            </a:r>
            <a:r>
              <a:rPr lang="zh-TW" altLang="en-US" sz="3200" b="1" dirty="0" smtClean="0">
                <a:ea typeface="標楷體" panose="03000509000000000000" pitchFamily="65" charset="-120"/>
              </a:rPr>
              <a:t>臺灣及澎湖列島住民退去條規</a:t>
            </a:r>
            <a:r>
              <a:rPr lang="en-US" altLang="zh-TW" sz="3200" b="1" dirty="0" smtClean="0">
                <a:ea typeface="標楷體" panose="03000509000000000000" pitchFamily="65" charset="-120"/>
              </a:rPr>
              <a:t>》</a:t>
            </a:r>
            <a:endParaRPr lang="zh-TW" altLang="en-US" sz="3200" dirty="0"/>
          </a:p>
        </p:txBody>
      </p:sp>
      <p:sp>
        <p:nvSpPr>
          <p:cNvPr id="10" name="Rectangle 3"/>
          <p:cNvSpPr txBox="1">
            <a:spLocks noChangeArrowheads="1"/>
          </p:cNvSpPr>
          <p:nvPr/>
        </p:nvSpPr>
        <p:spPr bwMode="auto">
          <a:xfrm>
            <a:off x="274100" y="169461"/>
            <a:ext cx="8569325" cy="6559550"/>
          </a:xfrm>
          <a:prstGeom prst="rect">
            <a:avLst/>
          </a:prstGeom>
          <a:solidFill>
            <a:srgbClr val="CCFFCC"/>
          </a:solidFill>
          <a:ln w="3175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vert="horz" wrap="square" lIns="72000" tIns="72000" rIns="72000" bIns="72000" numCol="1" anchor="ctr"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kern="1200">
                <a:solidFill>
                  <a:srgbClr val="FF00FF"/>
                </a:solidFill>
                <a:latin typeface="+mn-lt"/>
                <a:ea typeface="+mn-ea"/>
                <a:cs typeface="+mn-cs"/>
              </a:defRPr>
            </a:lvl2pPr>
            <a:lvl3pPr marL="1143000" indent="-228600" algn="l" rtl="0" eaLnBrk="0" fontAlgn="base" hangingPunct="0">
              <a:spcBef>
                <a:spcPct val="20000"/>
              </a:spcBef>
              <a:spcAft>
                <a:spcPct val="0"/>
              </a:spcAft>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kumimoji="1" sz="2000" kern="1200">
                <a:solidFill>
                  <a:srgbClr val="FF00FF"/>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eaLnBrk="1" hangingPunct="1">
              <a:buNone/>
            </a:pPr>
            <a:r>
              <a:rPr lang="zh-TW" altLang="en-US" sz="2400" b="1" dirty="0" smtClean="0">
                <a:ea typeface="標楷體" panose="03000509000000000000" pitchFamily="65" charset="-120"/>
              </a:rPr>
              <a:t>日本政府根據</a:t>
            </a:r>
            <a:r>
              <a:rPr lang="en-US" altLang="zh-TW" sz="2400" b="1" dirty="0" smtClean="0">
                <a:ea typeface="標楷體" panose="03000509000000000000" pitchFamily="65" charset="-120"/>
              </a:rPr>
              <a:t>《</a:t>
            </a:r>
            <a:r>
              <a:rPr lang="zh-TW" altLang="en-US" sz="2400" b="1" dirty="0" smtClean="0">
                <a:ea typeface="標楷體" panose="03000509000000000000" pitchFamily="65" charset="-120"/>
              </a:rPr>
              <a:t>馬關條約</a:t>
            </a:r>
            <a:r>
              <a:rPr lang="en-US" altLang="zh-TW" sz="2400" b="1" dirty="0" smtClean="0">
                <a:ea typeface="標楷體" panose="03000509000000000000" pitchFamily="65" charset="-120"/>
              </a:rPr>
              <a:t>》</a:t>
            </a:r>
            <a:r>
              <a:rPr lang="zh-TW" altLang="en-US" sz="2400" b="1" dirty="0" smtClean="0">
                <a:ea typeface="標楷體" panose="03000509000000000000" pitchFamily="65" charset="-120"/>
              </a:rPr>
              <a:t>第五條款，於</a:t>
            </a:r>
            <a:r>
              <a:rPr lang="en-US" altLang="zh-TW" sz="2400" b="1" dirty="0" smtClean="0">
                <a:ea typeface="標楷體" panose="03000509000000000000" pitchFamily="65" charset="-120"/>
              </a:rPr>
              <a:t>1895</a:t>
            </a:r>
            <a:r>
              <a:rPr lang="zh-TW" altLang="en-US" sz="2400" b="1" dirty="0" smtClean="0">
                <a:ea typeface="標楷體" panose="03000509000000000000" pitchFamily="65" charset="-120"/>
              </a:rPr>
              <a:t>年</a:t>
            </a:r>
            <a:r>
              <a:rPr lang="en-US" altLang="zh-TW" sz="2400" b="1" dirty="0" smtClean="0">
                <a:ea typeface="標楷體" panose="03000509000000000000" pitchFamily="65" charset="-120"/>
              </a:rPr>
              <a:t>11</a:t>
            </a:r>
            <a:r>
              <a:rPr lang="zh-TW" altLang="en-US" sz="2400" b="1" dirty="0" smtClean="0">
                <a:ea typeface="標楷體" panose="03000509000000000000" pitchFamily="65" charset="-120"/>
              </a:rPr>
              <a:t>月</a:t>
            </a:r>
            <a:r>
              <a:rPr lang="en-US" altLang="zh-TW" sz="2400" b="1" dirty="0" smtClean="0">
                <a:ea typeface="標楷體" panose="03000509000000000000" pitchFamily="65" charset="-120"/>
              </a:rPr>
              <a:t>19</a:t>
            </a:r>
            <a:r>
              <a:rPr lang="zh-TW" altLang="en-US" sz="2400" b="1" dirty="0" smtClean="0">
                <a:ea typeface="標楷體" panose="03000509000000000000" pitchFamily="65" charset="-120"/>
              </a:rPr>
              <a:t>日以日令第</a:t>
            </a:r>
            <a:r>
              <a:rPr lang="en-US" altLang="zh-TW" sz="2400" b="1" dirty="0" smtClean="0">
                <a:ea typeface="標楷體" panose="03000509000000000000" pitchFamily="65" charset="-120"/>
              </a:rPr>
              <a:t>35</a:t>
            </a:r>
            <a:r>
              <a:rPr lang="zh-TW" altLang="en-US" sz="2400" b="1" dirty="0" smtClean="0">
                <a:ea typeface="標楷體" panose="03000509000000000000" pitchFamily="65" charset="-120"/>
              </a:rPr>
              <a:t>號制定公布</a:t>
            </a:r>
            <a:r>
              <a:rPr lang="en-US" altLang="zh-TW" sz="2400" b="1" dirty="0" smtClean="0">
                <a:ea typeface="標楷體" panose="03000509000000000000" pitchFamily="65" charset="-120"/>
              </a:rPr>
              <a:t>《</a:t>
            </a:r>
            <a:r>
              <a:rPr lang="zh-TW" altLang="en-US" sz="2400" b="1" dirty="0" smtClean="0">
                <a:ea typeface="標楷體" panose="03000509000000000000" pitchFamily="65" charset="-120"/>
              </a:rPr>
              <a:t>臺灣及澎湖列島住民退去條規</a:t>
            </a:r>
            <a:r>
              <a:rPr lang="en-US" altLang="zh-TW" sz="2400" b="1" dirty="0" smtClean="0">
                <a:ea typeface="標楷體" panose="03000509000000000000" pitchFamily="65" charset="-120"/>
              </a:rPr>
              <a:t>》</a:t>
            </a:r>
            <a:r>
              <a:rPr lang="zh-TW" altLang="en-US" sz="2400" b="1" dirty="0" smtClean="0">
                <a:ea typeface="標楷體" panose="03000509000000000000" pitchFamily="65" charset="-120"/>
              </a:rPr>
              <a:t>。</a:t>
            </a:r>
          </a:p>
          <a:p>
            <a:pPr marL="1100138" indent="-1100138" eaLnBrk="1" hangingPunct="1">
              <a:buNone/>
            </a:pPr>
            <a:r>
              <a:rPr lang="zh-TW" altLang="en-US" sz="2400" b="1" dirty="0" smtClean="0">
                <a:ea typeface="標楷體" panose="03000509000000000000" pitchFamily="65" charset="-120"/>
              </a:rPr>
              <a:t>第</a:t>
            </a:r>
            <a:r>
              <a:rPr lang="en-US" altLang="zh-TW" sz="2400" b="1" dirty="0" smtClean="0">
                <a:ea typeface="標楷體" panose="03000509000000000000" pitchFamily="65" charset="-120"/>
              </a:rPr>
              <a:t>1</a:t>
            </a:r>
            <a:r>
              <a:rPr lang="zh-TW" altLang="en-US" sz="2400" b="1" dirty="0" smtClean="0">
                <a:ea typeface="標楷體" panose="03000509000000000000" pitchFamily="65" charset="-120"/>
              </a:rPr>
              <a:t>條：臺灣及澎湖列島之住民，欲遷離臺澎者</a:t>
            </a:r>
            <a:r>
              <a:rPr lang="en-US" altLang="zh-TW" sz="2400" b="1" dirty="0" smtClean="0">
                <a:ea typeface="標楷體" panose="03000509000000000000" pitchFamily="65" charset="-120"/>
              </a:rPr>
              <a:t>……</a:t>
            </a:r>
            <a:r>
              <a:rPr lang="zh-TW" altLang="en-US" sz="2400" b="1" dirty="0" smtClean="0">
                <a:ea typeface="標楷體" panose="03000509000000000000" pitchFamily="65" charset="-120"/>
              </a:rPr>
              <a:t>於明治</a:t>
            </a:r>
            <a:r>
              <a:rPr lang="en-US" altLang="zh-TW" sz="2400" b="1" dirty="0" smtClean="0">
                <a:ea typeface="標楷體" panose="03000509000000000000" pitchFamily="65" charset="-120"/>
              </a:rPr>
              <a:t>30</a:t>
            </a:r>
            <a:r>
              <a:rPr lang="zh-TW" altLang="en-US" sz="2400" b="1" dirty="0" smtClean="0">
                <a:ea typeface="標楷體" panose="03000509000000000000" pitchFamily="65" charset="-120"/>
              </a:rPr>
              <a:t>年（</a:t>
            </a:r>
            <a:r>
              <a:rPr lang="en-US" altLang="zh-TW" sz="2400" b="1" dirty="0" smtClean="0">
                <a:ea typeface="標楷體" panose="03000509000000000000" pitchFamily="65" charset="-120"/>
              </a:rPr>
              <a:t>1897</a:t>
            </a:r>
            <a:r>
              <a:rPr lang="zh-TW" altLang="en-US" sz="2400" b="1" dirty="0" smtClean="0">
                <a:ea typeface="標楷體" panose="03000509000000000000" pitchFamily="65" charset="-120"/>
              </a:rPr>
              <a:t>年）</a:t>
            </a:r>
            <a:r>
              <a:rPr lang="en-US" altLang="zh-TW" sz="2400" b="1" dirty="0" smtClean="0">
                <a:ea typeface="標楷體" panose="03000509000000000000" pitchFamily="65" charset="-120"/>
              </a:rPr>
              <a:t>5</a:t>
            </a:r>
            <a:r>
              <a:rPr lang="zh-TW" altLang="en-US" sz="2400" b="1" dirty="0" smtClean="0">
                <a:ea typeface="標楷體" panose="03000509000000000000" pitchFamily="65" charset="-120"/>
              </a:rPr>
              <a:t>月</a:t>
            </a:r>
            <a:r>
              <a:rPr lang="en-US" altLang="zh-TW" sz="2400" b="1" dirty="0" smtClean="0">
                <a:ea typeface="標楷體" panose="03000509000000000000" pitchFamily="65" charset="-120"/>
              </a:rPr>
              <a:t>8</a:t>
            </a:r>
            <a:r>
              <a:rPr lang="zh-TW" altLang="en-US" sz="2400" b="1" dirty="0" smtClean="0">
                <a:ea typeface="標楷體" panose="03000509000000000000" pitchFamily="65" charset="-120"/>
              </a:rPr>
              <a:t>日以前，同臺灣總督府之地方官廳申報，其欲攜帶之家眷亦同。</a:t>
            </a:r>
          </a:p>
          <a:p>
            <a:pPr marL="1100138" indent="-1100138" eaLnBrk="1" hangingPunct="1">
              <a:buNone/>
            </a:pPr>
            <a:r>
              <a:rPr lang="zh-TW" altLang="en-US" sz="2400" b="1" dirty="0" smtClean="0">
                <a:ea typeface="標楷體" panose="03000509000000000000" pitchFamily="65" charset="-120"/>
              </a:rPr>
              <a:t>第</a:t>
            </a:r>
            <a:r>
              <a:rPr lang="en-US" altLang="zh-TW" sz="2400" b="1" dirty="0" smtClean="0">
                <a:ea typeface="標楷體" panose="03000509000000000000" pitchFamily="65" charset="-120"/>
              </a:rPr>
              <a:t>2</a:t>
            </a:r>
            <a:r>
              <a:rPr lang="zh-TW" altLang="en-US" sz="2400" b="1" dirty="0" smtClean="0">
                <a:ea typeface="標楷體" panose="03000509000000000000" pitchFamily="65" charset="-120"/>
              </a:rPr>
              <a:t>條：未成年之戶長及在他處旅行中者，得由監護人或代理人申報退去書。</a:t>
            </a:r>
          </a:p>
          <a:p>
            <a:pPr marL="1100138" indent="-1100138" eaLnBrk="1" hangingPunct="1">
              <a:buNone/>
            </a:pPr>
            <a:r>
              <a:rPr lang="zh-TW" altLang="en-US" sz="2400" b="1" dirty="0" smtClean="0">
                <a:ea typeface="標楷體" panose="03000509000000000000" pitchFamily="65" charset="-120"/>
              </a:rPr>
              <a:t>第</a:t>
            </a:r>
            <a:r>
              <a:rPr lang="en-US" altLang="zh-TW" sz="2400" b="1" dirty="0" smtClean="0">
                <a:ea typeface="標楷體" panose="03000509000000000000" pitchFamily="65" charset="-120"/>
              </a:rPr>
              <a:t>3</a:t>
            </a:r>
            <a:r>
              <a:rPr lang="zh-TW" altLang="en-US" sz="2400" b="1" dirty="0" smtClean="0">
                <a:ea typeface="標楷體" panose="03000509000000000000" pitchFamily="65" charset="-120"/>
              </a:rPr>
              <a:t>條：參與土匪暴徒之擾亂而與日軍對抗者，歸順降服交出兵器後，准其退去。</a:t>
            </a:r>
          </a:p>
          <a:p>
            <a:pPr marL="1100138" indent="-1100138" eaLnBrk="1" hangingPunct="1">
              <a:buNone/>
            </a:pPr>
            <a:r>
              <a:rPr lang="zh-TW" altLang="en-US" sz="2400" b="1" dirty="0" smtClean="0">
                <a:ea typeface="標楷體" panose="03000509000000000000" pitchFamily="65" charset="-120"/>
              </a:rPr>
              <a:t>第</a:t>
            </a:r>
            <a:r>
              <a:rPr lang="en-US" altLang="zh-TW" sz="2400" b="1" dirty="0" smtClean="0">
                <a:ea typeface="標楷體" panose="03000509000000000000" pitchFamily="65" charset="-120"/>
              </a:rPr>
              <a:t>4</a:t>
            </a:r>
            <a:r>
              <a:rPr lang="zh-TW" altLang="en-US" sz="2400" b="1" dirty="0" smtClean="0">
                <a:ea typeface="標楷體" panose="03000509000000000000" pitchFamily="65" charset="-120"/>
              </a:rPr>
              <a:t>條：欲退去臺澎者，其所攜帶之家財一概免課海關稅。</a:t>
            </a:r>
          </a:p>
          <a:p>
            <a:pPr marL="271463" indent="-271463" eaLnBrk="1" hangingPunct="1">
              <a:buNone/>
            </a:pPr>
            <a:r>
              <a:rPr lang="zh-TW" altLang="en-US" sz="2400" b="1" dirty="0" smtClean="0">
                <a:ea typeface="標楷體" panose="03000509000000000000" pitchFamily="65" charset="-120"/>
                <a:sym typeface="Wingdings 2" panose="05020102010507070707" pitchFamily="18" charset="2"/>
              </a:rPr>
              <a:t></a:t>
            </a:r>
            <a:r>
              <a:rPr lang="zh-TW" altLang="en-US" sz="2400" b="1" dirty="0" smtClean="0">
                <a:ea typeface="標楷體" panose="03000509000000000000" pitchFamily="65" charset="-120"/>
              </a:rPr>
              <a:t>根據此條規，</a:t>
            </a:r>
            <a:r>
              <a:rPr lang="zh-TW" altLang="en-US" sz="2400" b="1" dirty="0" smtClean="0">
                <a:solidFill>
                  <a:srgbClr val="FF0000"/>
                </a:solidFill>
                <a:ea typeface="標楷體" panose="03000509000000000000" pitchFamily="65" charset="-120"/>
              </a:rPr>
              <a:t>臺灣人民有</a:t>
            </a:r>
            <a:r>
              <a:rPr lang="en-US" altLang="zh-TW" sz="2400" b="1" dirty="0" smtClean="0">
                <a:solidFill>
                  <a:srgbClr val="FF0000"/>
                </a:solidFill>
                <a:ea typeface="標楷體" panose="03000509000000000000" pitchFamily="65" charset="-120"/>
              </a:rPr>
              <a:t>2</a:t>
            </a:r>
            <a:r>
              <a:rPr lang="zh-TW" altLang="en-US" sz="2400" b="1" dirty="0" smtClean="0">
                <a:solidFill>
                  <a:srgbClr val="FF0000"/>
                </a:solidFill>
                <a:ea typeface="標楷體" panose="03000509000000000000" pitchFamily="65" charset="-120"/>
              </a:rPr>
              <a:t>年的「猶豫期」</a:t>
            </a:r>
            <a:r>
              <a:rPr lang="zh-TW" altLang="en-US" sz="2400" b="1" dirty="0" smtClean="0">
                <a:ea typeface="標楷體" panose="03000509000000000000" pitchFamily="65" charset="-120"/>
              </a:rPr>
              <a:t>，經過住民去留決定日而未離開臺灣，即依「臺灣人民國籍處分辦法」，自動成為日本國民。</a:t>
            </a:r>
          </a:p>
          <a:p>
            <a:pPr marL="271463" indent="-271463" eaLnBrk="1" hangingPunct="1">
              <a:buNone/>
            </a:pPr>
            <a:r>
              <a:rPr lang="zh-TW" altLang="en-US" sz="2400" b="1" dirty="0" smtClean="0">
                <a:ea typeface="標楷體" panose="03000509000000000000" pitchFamily="65" charset="-120"/>
                <a:sym typeface="Wingdings 2" panose="05020102010507070707" pitchFamily="18" charset="2"/>
              </a:rPr>
              <a:t> </a:t>
            </a:r>
            <a:r>
              <a:rPr lang="en-US" altLang="zh-TW" sz="2400" b="1" dirty="0" smtClean="0">
                <a:ea typeface="標楷體" panose="03000509000000000000" pitchFamily="65" charset="-120"/>
              </a:rPr>
              <a:t>1897</a:t>
            </a:r>
            <a:r>
              <a:rPr lang="zh-TW" altLang="en-US" sz="2400" b="1" dirty="0" smtClean="0">
                <a:ea typeface="標楷體" panose="03000509000000000000" pitchFamily="65" charset="-120"/>
              </a:rPr>
              <a:t>年</a:t>
            </a:r>
            <a:r>
              <a:rPr lang="en-US" altLang="zh-TW" sz="2400" b="1" dirty="0" smtClean="0">
                <a:ea typeface="標楷體" panose="03000509000000000000" pitchFamily="65" charset="-120"/>
              </a:rPr>
              <a:t>5</a:t>
            </a:r>
            <a:r>
              <a:rPr lang="zh-TW" altLang="en-US" sz="2400" b="1" dirty="0" smtClean="0">
                <a:ea typeface="標楷體" panose="03000509000000000000" pitchFamily="65" charset="-120"/>
              </a:rPr>
              <a:t>月</a:t>
            </a:r>
            <a:r>
              <a:rPr lang="en-US" altLang="zh-TW" sz="2400" b="1" dirty="0" smtClean="0">
                <a:ea typeface="標楷體" panose="03000509000000000000" pitchFamily="65" charset="-120"/>
              </a:rPr>
              <a:t>8</a:t>
            </a:r>
            <a:r>
              <a:rPr lang="zh-TW" altLang="en-US" sz="2400" b="1" dirty="0" smtClean="0">
                <a:ea typeface="標楷體" panose="03000509000000000000" pitchFamily="65" charset="-120"/>
              </a:rPr>
              <a:t>日為去留截止日，根據日本政府的正式統計，當時選擇遷離臺澎返回大清帝國者，僅有</a:t>
            </a:r>
            <a:r>
              <a:rPr lang="en-US" altLang="zh-TW" sz="2400" b="1" dirty="0" smtClean="0">
                <a:ea typeface="標楷體" panose="03000509000000000000" pitchFamily="65" charset="-120"/>
              </a:rPr>
              <a:t>6,456</a:t>
            </a:r>
            <a:r>
              <a:rPr lang="zh-TW" altLang="en-US" sz="2400" b="1" dirty="0" smtClean="0">
                <a:ea typeface="標楷體" panose="03000509000000000000" pitchFamily="65" charset="-120"/>
              </a:rPr>
              <a:t>人（</a:t>
            </a:r>
            <a:r>
              <a:rPr lang="en-US" altLang="zh-TW" sz="2400" b="1" dirty="0" smtClean="0">
                <a:ea typeface="標楷體" panose="03000509000000000000" pitchFamily="65" charset="-120"/>
              </a:rPr>
              <a:t>0.16</a:t>
            </a:r>
            <a:r>
              <a:rPr lang="zh-TW" altLang="en-US" sz="2400" b="1" dirty="0" smtClean="0"/>
              <a:t>％</a:t>
            </a:r>
            <a:r>
              <a:rPr lang="zh-TW" altLang="en-US" sz="2400" b="1" dirty="0" smtClean="0">
                <a:ea typeface="標楷體" panose="03000509000000000000" pitchFamily="65" charset="-120"/>
              </a:rPr>
              <a:t>），多屬中上社會領導階層。</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92919" y="476672"/>
            <a:ext cx="8229600" cy="1143000"/>
          </a:xfrm>
        </p:spPr>
        <p:txBody>
          <a:bodyPr/>
          <a:lstStyle/>
          <a:p>
            <a:pPr algn="l" eaLnBrk="1" hangingPunct="1"/>
            <a:r>
              <a:rPr lang="zh-TW" altLang="en-US" sz="5400" b="1" dirty="0" smtClean="0">
                <a:solidFill>
                  <a:srgbClr val="0000FF"/>
                </a:solidFill>
                <a:ea typeface="標楷體" panose="03000509000000000000" pitchFamily="65" charset="-120"/>
              </a:rPr>
              <a:t>四、現代西方文明的引進</a:t>
            </a:r>
          </a:p>
        </p:txBody>
      </p:sp>
      <p:sp>
        <p:nvSpPr>
          <p:cNvPr id="22531" name="Rectangle 3"/>
          <p:cNvSpPr>
            <a:spLocks noGrp="1" noChangeArrowheads="1"/>
          </p:cNvSpPr>
          <p:nvPr>
            <p:ph type="body" idx="1"/>
          </p:nvPr>
        </p:nvSpPr>
        <p:spPr>
          <a:xfrm>
            <a:off x="250825" y="1916113"/>
            <a:ext cx="8713788" cy="4537075"/>
          </a:xfrm>
        </p:spPr>
        <p:txBody>
          <a:bodyPr/>
          <a:lstStyle/>
          <a:p>
            <a:pPr eaLnBrk="1" hangingPunct="1">
              <a:lnSpc>
                <a:spcPct val="120000"/>
              </a:lnSpc>
              <a:spcBef>
                <a:spcPct val="0"/>
              </a:spcBef>
              <a:buFont typeface="Arial" panose="020B0604020202020204" pitchFamily="34" charset="0"/>
              <a:buNone/>
            </a:pPr>
            <a:r>
              <a:rPr lang="en-US" altLang="zh-TW" b="1" smtClean="0">
                <a:ea typeface="標楷體" panose="03000509000000000000" pitchFamily="65" charset="-120"/>
              </a:rPr>
              <a:t>1</a:t>
            </a:r>
            <a:r>
              <a:rPr lang="zh-TW" altLang="en-US" b="1" smtClean="0">
                <a:ea typeface="標楷體" panose="03000509000000000000" pitchFamily="65" charset="-120"/>
              </a:rPr>
              <a:t>、世界標準時間</a:t>
            </a:r>
          </a:p>
          <a:p>
            <a:pPr eaLnBrk="1" hangingPunct="1">
              <a:lnSpc>
                <a:spcPct val="120000"/>
              </a:lnSpc>
              <a:spcBef>
                <a:spcPct val="0"/>
              </a:spcBef>
              <a:buFont typeface="Arial" panose="020B0604020202020204" pitchFamily="34" charset="0"/>
              <a:buNone/>
            </a:pPr>
            <a:r>
              <a:rPr lang="zh-TW" altLang="en-US" b="1" smtClean="0">
                <a:ea typeface="標楷體" panose="03000509000000000000" pitchFamily="65" charset="-120"/>
              </a:rPr>
              <a:t>     </a:t>
            </a:r>
            <a:r>
              <a:rPr lang="zh-TW" altLang="en-US" b="1" smtClean="0">
                <a:ea typeface="標楷體" panose="03000509000000000000" pitchFamily="65" charset="-120"/>
                <a:sym typeface="Wingdings 2" panose="05020102010507070707" pitchFamily="18" charset="2"/>
              </a:rPr>
              <a:t></a:t>
            </a:r>
            <a:r>
              <a:rPr lang="zh-TW" altLang="en-US" b="1" smtClean="0">
                <a:ea typeface="標楷體" panose="03000509000000000000" pitchFamily="65" charset="-120"/>
              </a:rPr>
              <a:t> </a:t>
            </a:r>
            <a:r>
              <a:rPr lang="en-US" altLang="zh-TW" b="1" smtClean="0">
                <a:ea typeface="標楷體" panose="03000509000000000000" pitchFamily="65" charset="-120"/>
              </a:rPr>
              <a:t>12</a:t>
            </a:r>
            <a:r>
              <a:rPr lang="zh-TW" altLang="en-US" b="1" smtClean="0">
                <a:ea typeface="標楷體" panose="03000509000000000000" pitchFamily="65" charset="-120"/>
              </a:rPr>
              <a:t>時辰</a:t>
            </a:r>
            <a:r>
              <a:rPr lang="zh-TW" altLang="en-US" b="1" smtClean="0">
                <a:ea typeface="標楷體" panose="03000509000000000000" pitchFamily="65" charset="-120"/>
                <a:sym typeface="Wingdings" panose="05000000000000000000" pitchFamily="2" charset="2"/>
              </a:rPr>
              <a:t></a:t>
            </a:r>
            <a:r>
              <a:rPr lang="en-US" altLang="zh-TW" b="1" smtClean="0">
                <a:ea typeface="標楷體" panose="03000509000000000000" pitchFamily="65" charset="-120"/>
                <a:sym typeface="Wingdings" panose="05000000000000000000" pitchFamily="2" charset="2"/>
              </a:rPr>
              <a:t>24</a:t>
            </a:r>
            <a:r>
              <a:rPr lang="zh-TW" altLang="en-US" b="1" smtClean="0">
                <a:ea typeface="標楷體" panose="03000509000000000000" pitchFamily="65" charset="-120"/>
                <a:sym typeface="Wingdings" panose="05000000000000000000" pitchFamily="2" charset="2"/>
              </a:rPr>
              <a:t>小時制（訂上課、工作時間）</a:t>
            </a:r>
          </a:p>
          <a:p>
            <a:pPr eaLnBrk="1" hangingPunct="1">
              <a:lnSpc>
                <a:spcPct val="120000"/>
              </a:lnSpc>
              <a:spcBef>
                <a:spcPct val="0"/>
              </a:spcBef>
              <a:buFont typeface="Arial" panose="020B0604020202020204" pitchFamily="34" charset="0"/>
              <a:buNone/>
            </a:pPr>
            <a:r>
              <a:rPr lang="zh-TW" altLang="en-US" b="1" smtClean="0">
                <a:ea typeface="標楷體" panose="03000509000000000000" pitchFamily="65" charset="-120"/>
                <a:sym typeface="Wingdings" panose="05000000000000000000" pitchFamily="2" charset="2"/>
              </a:rPr>
              <a:t>     </a:t>
            </a:r>
            <a:r>
              <a:rPr lang="zh-TW" altLang="en-US" b="1" smtClean="0">
                <a:ea typeface="標楷體" panose="03000509000000000000" pitchFamily="65" charset="-120"/>
                <a:sym typeface="Wingdings 2" panose="05020102010507070707" pitchFamily="18" charset="2"/>
              </a:rPr>
              <a:t> 公共場所設大時鐘 </a:t>
            </a:r>
            <a:r>
              <a:rPr lang="zh-TW" altLang="en-US" b="1" smtClean="0">
                <a:ea typeface="標楷體" panose="03000509000000000000" pitchFamily="65" charset="-120"/>
                <a:sym typeface="Wingdings" panose="05000000000000000000" pitchFamily="2" charset="2"/>
              </a:rPr>
              <a:t> </a:t>
            </a:r>
            <a:r>
              <a:rPr lang="zh-TW" altLang="en-US" b="1" smtClean="0">
                <a:ea typeface="標楷體" panose="03000509000000000000" pitchFamily="65" charset="-120"/>
                <a:sym typeface="Wingdings 2" panose="05020102010507070707" pitchFamily="18" charset="2"/>
              </a:rPr>
              <a:t>守時習慣</a:t>
            </a:r>
            <a:endParaRPr lang="zh-TW" altLang="en-US" b="1" smtClean="0">
              <a:ea typeface="標楷體" panose="03000509000000000000" pitchFamily="65" charset="-120"/>
            </a:endParaRPr>
          </a:p>
          <a:p>
            <a:pPr eaLnBrk="1" hangingPunct="1">
              <a:lnSpc>
                <a:spcPct val="120000"/>
              </a:lnSpc>
              <a:spcBef>
                <a:spcPct val="0"/>
              </a:spcBef>
              <a:buFont typeface="Arial" panose="020B0604020202020204" pitchFamily="34" charset="0"/>
              <a:buNone/>
            </a:pPr>
            <a:r>
              <a:rPr lang="en-US" altLang="zh-TW" b="1" smtClean="0">
                <a:ea typeface="標楷體" panose="03000509000000000000" pitchFamily="65" charset="-120"/>
              </a:rPr>
              <a:t>2</a:t>
            </a:r>
            <a:r>
              <a:rPr lang="zh-TW" altLang="en-US" b="1" smtClean="0">
                <a:ea typeface="標楷體" panose="03000509000000000000" pitchFamily="65" charset="-120"/>
              </a:rPr>
              <a:t>、星期制 </a:t>
            </a:r>
            <a:r>
              <a:rPr lang="zh-TW" altLang="en-US" b="1" smtClean="0">
                <a:ea typeface="標楷體" panose="03000509000000000000" pitchFamily="65" charset="-120"/>
                <a:sym typeface="Wingdings" panose="05000000000000000000" pitchFamily="2" charset="2"/>
              </a:rPr>
              <a:t>周休概念 休閒活動</a:t>
            </a:r>
          </a:p>
          <a:p>
            <a:pPr eaLnBrk="1" hangingPunct="1">
              <a:lnSpc>
                <a:spcPct val="120000"/>
              </a:lnSpc>
              <a:spcBef>
                <a:spcPct val="0"/>
              </a:spcBef>
              <a:buFont typeface="Arial" panose="020B0604020202020204" pitchFamily="34" charset="0"/>
              <a:buNone/>
            </a:pPr>
            <a:r>
              <a:rPr lang="zh-TW" altLang="en-US" b="1" smtClean="0">
                <a:ea typeface="標楷體" panose="03000509000000000000" pitchFamily="65" charset="-120"/>
                <a:sym typeface="Wingdings" panose="05000000000000000000" pitchFamily="2" charset="2"/>
              </a:rPr>
              <a:t>      百貨公司、電影院、公園、棒球、西樂</a:t>
            </a:r>
            <a:endParaRPr lang="zh-TW" altLang="en-US" b="1" smtClean="0">
              <a:ea typeface="標楷體" panose="03000509000000000000" pitchFamily="65" charset="-120"/>
            </a:endParaRPr>
          </a:p>
          <a:p>
            <a:pPr eaLnBrk="1" hangingPunct="1">
              <a:lnSpc>
                <a:spcPct val="120000"/>
              </a:lnSpc>
              <a:spcBef>
                <a:spcPct val="0"/>
              </a:spcBef>
              <a:buFont typeface="Arial" panose="020B0604020202020204" pitchFamily="34" charset="0"/>
              <a:buNone/>
            </a:pPr>
            <a:r>
              <a:rPr lang="en-US" altLang="zh-TW" b="1" smtClean="0">
                <a:ea typeface="標楷體" panose="03000509000000000000" pitchFamily="65" charset="-120"/>
              </a:rPr>
              <a:t>3</a:t>
            </a:r>
            <a:r>
              <a:rPr lang="zh-TW" altLang="en-US" b="1" smtClean="0">
                <a:ea typeface="標楷體" panose="03000509000000000000" pitchFamily="65" charset="-120"/>
              </a:rPr>
              <a:t>、斷髮：辮髮</a:t>
            </a:r>
            <a:r>
              <a:rPr lang="en-US" altLang="zh-TW" b="1" baseline="30000" smtClean="0">
                <a:ea typeface="標楷體" panose="03000509000000000000" pitchFamily="65" charset="-120"/>
              </a:rPr>
              <a:t>x</a:t>
            </a:r>
            <a:r>
              <a:rPr lang="en-US" altLang="zh-TW" b="1" smtClean="0">
                <a:ea typeface="標楷體" panose="03000509000000000000" pitchFamily="65" charset="-120"/>
              </a:rPr>
              <a:t> </a:t>
            </a:r>
          </a:p>
          <a:p>
            <a:pPr eaLnBrk="1" hangingPunct="1">
              <a:lnSpc>
                <a:spcPct val="120000"/>
              </a:lnSpc>
              <a:spcBef>
                <a:spcPct val="0"/>
              </a:spcBef>
              <a:buFont typeface="Arial" panose="020B0604020202020204" pitchFamily="34" charset="0"/>
              <a:buNone/>
            </a:pPr>
            <a:r>
              <a:rPr lang="en-US" altLang="zh-TW" b="1" smtClean="0">
                <a:ea typeface="標楷體" panose="03000509000000000000" pitchFamily="65" charset="-120"/>
              </a:rPr>
              <a:t>4</a:t>
            </a:r>
            <a:r>
              <a:rPr lang="zh-TW" altLang="en-US" b="1" smtClean="0">
                <a:ea typeface="標楷體" panose="03000509000000000000" pitchFamily="65" charset="-120"/>
              </a:rPr>
              <a:t>、放足：裹小腳</a:t>
            </a:r>
            <a:r>
              <a:rPr lang="en-US" altLang="zh-TW" b="1" baseline="30000" smtClean="0">
                <a:ea typeface="標楷體" panose="03000509000000000000" pitchFamily="65" charset="-120"/>
              </a:rPr>
              <a:t>x</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5004048" y="1190937"/>
            <a:ext cx="4011613" cy="5478423"/>
          </a:xfrm>
          <a:prstGeom prst="rect">
            <a:avLst/>
          </a:prstGeom>
          <a:solidFill>
            <a:srgbClr val="F8C4F7"/>
          </a:solidFill>
          <a:ln>
            <a:noFill/>
          </a:ln>
          <a:effectLst/>
          <a:extLst/>
        </p:spPr>
        <p:txBody>
          <a:bodyPr lIns="18000" rIns="18000">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marL="358775" indent="-358775" eaLnBrk="1" hangingPunct="1">
              <a:lnSpc>
                <a:spcPts val="3500"/>
              </a:lnSpc>
              <a:spcBef>
                <a:spcPct val="0"/>
              </a:spcBef>
              <a:buFontTx/>
              <a:buNone/>
            </a:pPr>
            <a:r>
              <a:rPr lang="zh-TW" altLang="en-US" sz="2800" b="1" dirty="0" smtClean="0">
                <a:ea typeface="標楷體" panose="03000509000000000000" pitchFamily="65" charset="-120"/>
                <a:sym typeface="Wingdings 2" panose="05020102010507070707" pitchFamily="18" charset="2"/>
              </a:rPr>
              <a:t></a:t>
            </a:r>
            <a:r>
              <a:rPr lang="en-US" altLang="zh-TW" sz="2800" b="1" dirty="0" smtClean="0">
                <a:ea typeface="標楷體" panose="03000509000000000000" pitchFamily="65" charset="-120"/>
              </a:rPr>
              <a:t>1895.6.27</a:t>
            </a:r>
            <a:r>
              <a:rPr lang="zh-TW" altLang="en-US" sz="2800" b="1" dirty="0" smtClean="0">
                <a:ea typeface="標楷體" panose="03000509000000000000" pitchFamily="65" charset="-120"/>
              </a:rPr>
              <a:t>在</a:t>
            </a:r>
            <a:r>
              <a:rPr lang="zh-TW" altLang="en-US" sz="2800" b="1" dirty="0">
                <a:ea typeface="標楷體" panose="03000509000000000000" pitchFamily="65" charset="-120"/>
              </a:rPr>
              <a:t>臺北城實施「午砲報時」。</a:t>
            </a:r>
            <a:r>
              <a:rPr lang="zh-TW" altLang="en-US" sz="2800" b="1" dirty="0" smtClean="0">
                <a:ea typeface="標楷體" panose="03000509000000000000" pitchFamily="65" charset="-120"/>
              </a:rPr>
              <a:t>每天正午</a:t>
            </a:r>
            <a:r>
              <a:rPr lang="zh-TW" altLang="en-US" sz="2800" b="1" dirty="0">
                <a:ea typeface="標楷體" panose="03000509000000000000" pitchFamily="65" charset="-120"/>
              </a:rPr>
              <a:t>時刻發砲提醒人們校準時刻。</a:t>
            </a:r>
          </a:p>
          <a:p>
            <a:pPr marL="358775" indent="-358775" eaLnBrk="1" hangingPunct="1">
              <a:lnSpc>
                <a:spcPts val="3500"/>
              </a:lnSpc>
              <a:spcBef>
                <a:spcPct val="0"/>
              </a:spcBef>
              <a:buFontTx/>
              <a:buNone/>
            </a:pPr>
            <a:r>
              <a:rPr lang="zh-TW" altLang="en-US" sz="2800" b="1" dirty="0" smtClean="0">
                <a:ea typeface="標楷體" panose="03000509000000000000" pitchFamily="65" charset="-120"/>
                <a:sym typeface="Wingdings 2" panose="05020102010507070707" pitchFamily="18" charset="2"/>
              </a:rPr>
              <a:t></a:t>
            </a:r>
            <a:r>
              <a:rPr lang="zh-TW" altLang="en-US" sz="2800" b="1" dirty="0" smtClean="0">
                <a:ea typeface="標楷體" panose="03000509000000000000" pitchFamily="65" charset="-120"/>
              </a:rPr>
              <a:t>每年</a:t>
            </a:r>
            <a:r>
              <a:rPr lang="en-US" altLang="zh-TW" sz="2800" b="1" dirty="0">
                <a:ea typeface="標楷體" panose="03000509000000000000" pitchFamily="65" charset="-120"/>
              </a:rPr>
              <a:t>6</a:t>
            </a:r>
            <a:r>
              <a:rPr lang="zh-TW" altLang="en-US" sz="2800" b="1" dirty="0">
                <a:ea typeface="標楷體" panose="03000509000000000000" pitchFamily="65" charset="-120"/>
              </a:rPr>
              <a:t>月</a:t>
            </a:r>
            <a:r>
              <a:rPr lang="en-US" altLang="zh-TW" sz="2800" b="1" dirty="0">
                <a:ea typeface="標楷體" panose="03000509000000000000" pitchFamily="65" charset="-120"/>
              </a:rPr>
              <a:t>10</a:t>
            </a:r>
            <a:r>
              <a:rPr lang="zh-TW" altLang="en-US" sz="2800" b="1" dirty="0">
                <a:ea typeface="標楷體" panose="03000509000000000000" pitchFamily="65" charset="-120"/>
              </a:rPr>
              <a:t>日為「時的紀念日」。</a:t>
            </a:r>
            <a:r>
              <a:rPr lang="zh-TW" altLang="en-US" sz="2800" b="1" dirty="0" smtClean="0">
                <a:ea typeface="標楷體" panose="03000509000000000000" pitchFamily="65" charset="-120"/>
              </a:rPr>
              <a:t>舉辦宣傳活動連</a:t>
            </a:r>
            <a:r>
              <a:rPr lang="zh-TW" altLang="en-US" sz="2800" b="1" dirty="0">
                <a:ea typeface="標楷體" panose="03000509000000000000" pitchFamily="65" charset="-120"/>
              </a:rPr>
              <a:t>廟會都要嚴格</a:t>
            </a:r>
            <a:r>
              <a:rPr lang="zh-TW" altLang="en-US" sz="2800" b="1" dirty="0" smtClean="0">
                <a:ea typeface="標楷體" panose="03000509000000000000" pitchFamily="65" charset="-120"/>
              </a:rPr>
              <a:t>守時</a:t>
            </a:r>
            <a:endParaRPr lang="zh-TW" altLang="en-US" sz="2800" b="1" dirty="0">
              <a:ea typeface="標楷體" panose="03000509000000000000" pitchFamily="65" charset="-120"/>
            </a:endParaRPr>
          </a:p>
          <a:p>
            <a:pPr marL="358775" indent="-358775" eaLnBrk="1" hangingPunct="1">
              <a:lnSpc>
                <a:spcPts val="3500"/>
              </a:lnSpc>
              <a:spcBef>
                <a:spcPct val="0"/>
              </a:spcBef>
              <a:buFontTx/>
              <a:buNone/>
            </a:pPr>
            <a:r>
              <a:rPr lang="zh-TW" altLang="en-US" sz="2800" b="1" dirty="0" smtClean="0">
                <a:ea typeface="標楷體" panose="03000509000000000000" pitchFamily="65" charset="-120"/>
                <a:sym typeface="Wingdings 2" panose="05020102010507070707" pitchFamily="18" charset="2"/>
              </a:rPr>
              <a:t></a:t>
            </a:r>
            <a:r>
              <a:rPr lang="zh-TW" altLang="en-US" sz="2800" b="1" dirty="0" smtClean="0">
                <a:ea typeface="標楷體" panose="03000509000000000000" pitchFamily="65" charset="-120"/>
              </a:rPr>
              <a:t>利用</a:t>
            </a:r>
            <a:r>
              <a:rPr lang="zh-TW" altLang="en-US" sz="2800" b="1" dirty="0">
                <a:ea typeface="標楷體" panose="03000509000000000000" pitchFamily="65" charset="-120"/>
              </a:rPr>
              <a:t>火車等交通工具的喇叭作為報時工具。</a:t>
            </a:r>
          </a:p>
          <a:p>
            <a:pPr marL="358775" indent="-358775" eaLnBrk="1" hangingPunct="1">
              <a:lnSpc>
                <a:spcPts val="3500"/>
              </a:lnSpc>
              <a:spcBef>
                <a:spcPct val="0"/>
              </a:spcBef>
              <a:buFontTx/>
              <a:buNone/>
            </a:pPr>
            <a:r>
              <a:rPr lang="zh-TW" altLang="en-US" sz="2800" b="1" dirty="0" smtClean="0">
                <a:ea typeface="標楷體" panose="03000509000000000000" pitchFamily="65" charset="-120"/>
                <a:sym typeface="Wingdings 2" panose="05020102010507070707" pitchFamily="18" charset="2"/>
              </a:rPr>
              <a:t></a:t>
            </a:r>
            <a:r>
              <a:rPr lang="zh-TW" altLang="en-US" sz="2800" b="1" dirty="0" smtClean="0">
                <a:ea typeface="標楷體" panose="03000509000000000000" pitchFamily="65" charset="-120"/>
              </a:rPr>
              <a:t>透過</a:t>
            </a:r>
            <a:r>
              <a:rPr lang="zh-TW" altLang="en-US" sz="2800" b="1" dirty="0">
                <a:ea typeface="標楷體" panose="03000509000000000000" pitchFamily="65" charset="-120"/>
              </a:rPr>
              <a:t>停電來告知時刻</a:t>
            </a:r>
            <a:r>
              <a:rPr lang="zh-TW" altLang="en-US" sz="2800" b="1" dirty="0" smtClean="0">
                <a:ea typeface="標楷體" panose="03000509000000000000" pitchFamily="65" charset="-120"/>
              </a:rPr>
              <a:t>！</a:t>
            </a:r>
            <a:endParaRPr lang="en-US" altLang="zh-TW" sz="2800" b="1" dirty="0" smtClean="0">
              <a:ea typeface="標楷體" panose="03000509000000000000" pitchFamily="65" charset="-120"/>
            </a:endParaRPr>
          </a:p>
          <a:p>
            <a:pPr marL="358775" indent="-358775" eaLnBrk="1" hangingPunct="1">
              <a:lnSpc>
                <a:spcPts val="3500"/>
              </a:lnSpc>
              <a:spcBef>
                <a:spcPct val="0"/>
              </a:spcBef>
              <a:buFontTx/>
              <a:buNone/>
            </a:pPr>
            <a:r>
              <a:rPr lang="zh-TW" altLang="zh-TW" sz="2800" b="1" dirty="0" smtClean="0">
                <a:ea typeface="標楷體" panose="03000509000000000000" pitchFamily="65" charset="-120"/>
                <a:sym typeface="Wingdings 3" panose="05040102010807070707" pitchFamily="18" charset="2"/>
              </a:rPr>
              <a:t></a:t>
            </a:r>
            <a:r>
              <a:rPr lang="zh-TW" altLang="en-US" sz="2800" b="1" dirty="0" smtClean="0">
                <a:ea typeface="標楷體" panose="03000509000000000000" pitchFamily="65" charset="-120"/>
              </a:rPr>
              <a:t>養成</a:t>
            </a:r>
            <a:r>
              <a:rPr lang="zh-TW" altLang="en-US" sz="2800" b="1" dirty="0">
                <a:ea typeface="標楷體" panose="03000509000000000000" pitchFamily="65" charset="-120"/>
              </a:rPr>
              <a:t>人民守時習慣。</a:t>
            </a:r>
          </a:p>
          <a:p>
            <a:pPr eaLnBrk="1" hangingPunct="1">
              <a:lnSpc>
                <a:spcPts val="3500"/>
              </a:lnSpc>
              <a:spcBef>
                <a:spcPct val="0"/>
              </a:spcBef>
              <a:buFontTx/>
              <a:buNone/>
            </a:pPr>
            <a:r>
              <a:rPr lang="zh-TW" altLang="en-US" sz="1400" b="1" dirty="0">
                <a:ea typeface="標楷體" panose="03000509000000000000" pitchFamily="65" charset="-120"/>
              </a:rPr>
              <a:t>資料來源</a:t>
            </a:r>
            <a:r>
              <a:rPr lang="zh-TW" altLang="en-US" sz="1400" b="1" dirty="0" smtClean="0">
                <a:ea typeface="標楷體" panose="03000509000000000000" pitchFamily="65" charset="-120"/>
              </a:rPr>
              <a:t>：臺灣</a:t>
            </a:r>
            <a:r>
              <a:rPr lang="zh-TW" altLang="en-US" sz="1400" b="1" dirty="0">
                <a:ea typeface="標楷體" panose="03000509000000000000" pitchFamily="65" charset="-120"/>
              </a:rPr>
              <a:t>文獻館電子報</a:t>
            </a:r>
            <a:r>
              <a:rPr lang="en-US" altLang="zh-TW" sz="1400" b="1" dirty="0">
                <a:latin typeface="標楷體" panose="03000509000000000000" pitchFamily="65" charset="-120"/>
                <a:ea typeface="標楷體" panose="03000509000000000000" pitchFamily="65" charset="-120"/>
              </a:rPr>
              <a:t>•</a:t>
            </a:r>
            <a:r>
              <a:rPr lang="zh-TW" altLang="en-US" sz="1400" b="1" dirty="0">
                <a:ea typeface="標楷體" panose="03000509000000000000" pitchFamily="65" charset="-120"/>
              </a:rPr>
              <a:t>第</a:t>
            </a:r>
            <a:r>
              <a:rPr lang="en-US" altLang="zh-TW" sz="1400" b="1" dirty="0">
                <a:ea typeface="標楷體" panose="03000509000000000000" pitchFamily="65" charset="-120"/>
              </a:rPr>
              <a:t>44</a:t>
            </a:r>
            <a:r>
              <a:rPr lang="zh-TW" altLang="en-US" sz="1400" b="1" dirty="0">
                <a:ea typeface="標楷體" panose="03000509000000000000" pitchFamily="65" charset="-120"/>
              </a:rPr>
              <a:t>期、維基百科</a:t>
            </a:r>
          </a:p>
        </p:txBody>
      </p:sp>
      <p:pic>
        <p:nvPicPr>
          <p:cNvPr id="23555" name="Picture 6" descr="ht18kt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73174" y="404664"/>
            <a:ext cx="4514850" cy="6048375"/>
          </a:xfrm>
          <a:prstGeom prst="roundRect">
            <a:avLst>
              <a:gd name="adj" fmla="val 270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7" name="Picture 7" descr="時的紀念日海報-維基"/>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5754" y="144735"/>
            <a:ext cx="4640262" cy="6524625"/>
          </a:xfrm>
          <a:prstGeom prst="rect">
            <a:avLst/>
          </a:prstGeom>
          <a:noFill/>
          <a:ln w="76200">
            <a:solidFill>
              <a:srgbClr val="EE6EEB"/>
            </a:solidFill>
            <a:miter lim="800000"/>
            <a:headEnd/>
            <a:tailEnd/>
          </a:ln>
          <a:extLst>
            <a:ext uri="{909E8E84-426E-40DD-AFC4-6F175D3DCCD1}">
              <a14:hiddenFill xmlns:a14="http://schemas.microsoft.com/office/drawing/2010/main">
                <a:solidFill>
                  <a:srgbClr val="FFFFFF"/>
                </a:solidFill>
              </a14:hiddenFill>
            </a:ext>
          </a:extLst>
        </p:spPr>
      </p:pic>
      <p:sp>
        <p:nvSpPr>
          <p:cNvPr id="5" name="圓角矩形 4"/>
          <p:cNvSpPr/>
          <p:nvPr/>
        </p:nvSpPr>
        <p:spPr>
          <a:xfrm>
            <a:off x="5220072" y="296728"/>
            <a:ext cx="3600400" cy="684000"/>
          </a:xfrm>
          <a:prstGeom prst="roundRect">
            <a:avLst/>
          </a:prstGeom>
          <a:solidFill>
            <a:srgbClr val="AC2DD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chemeClr val="bg1"/>
                </a:solidFill>
                <a:latin typeface="標楷體" panose="03000509000000000000" pitchFamily="65" charset="-120"/>
                <a:ea typeface="標楷體" panose="03000509000000000000" pitchFamily="65" charset="-120"/>
              </a:rPr>
              <a:t>引進世界標準時間</a:t>
            </a:r>
            <a:endParaRPr lang="zh-TW" altLang="en-US" sz="3200" b="1" dirty="0">
              <a:solidFill>
                <a:schemeClr val="bg1"/>
              </a:solidFill>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24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5" descr="02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31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6"/>
          <p:cNvSpPr txBox="1">
            <a:spLocks noChangeArrowheads="1"/>
          </p:cNvSpPr>
          <p:nvPr/>
        </p:nvSpPr>
        <p:spPr bwMode="auto">
          <a:xfrm>
            <a:off x="0" y="5332413"/>
            <a:ext cx="9144000" cy="1552575"/>
          </a:xfrm>
          <a:prstGeom prst="rect">
            <a:avLst/>
          </a:prstGeom>
          <a:solidFill>
            <a:srgbClr val="F8C4F7"/>
          </a:solidFill>
          <a:ln>
            <a:noFill/>
          </a:ln>
          <a:effectLs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zh-TW" altLang="en-US" sz="2400" b="1" dirty="0">
                <a:ea typeface="標楷體" panose="03000509000000000000" pitchFamily="65" charset="-120"/>
              </a:rPr>
              <a:t>縱貫鐵路的通車，讓臺灣民眾逐漸認識標準時間，一列列火車按照時刻表而行駛，火車也成了報時工具。日本政府多會在公共場所中放置大時鐘，以成人民對時、守時的好習慣，後期更是要求每一家戶均配備時鐘，平時透過收音機廣播準確對時。</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206016" y="1196752"/>
            <a:ext cx="8712968" cy="5478423"/>
          </a:xfrm>
          <a:prstGeom prst="rect">
            <a:avLst/>
          </a:prstGeom>
          <a:solidFill>
            <a:srgbClr val="F8C4F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nSpc>
                <a:spcPts val="3500"/>
              </a:lnSpc>
            </a:pPr>
            <a:r>
              <a:rPr lang="en-US" altLang="zh-TW" sz="2700" b="1" dirty="0">
                <a:latin typeface="+mj-lt"/>
                <a:ea typeface="標楷體" panose="03000509000000000000" pitchFamily="65" charset="-120"/>
              </a:rPr>
              <a:t>1930</a:t>
            </a:r>
            <a:r>
              <a:rPr lang="zh-TW" altLang="en-US" sz="2700" b="1" dirty="0">
                <a:latin typeface="+mj-lt"/>
                <a:ea typeface="標楷體" panose="03000509000000000000" pitchFamily="65" charset="-120"/>
              </a:rPr>
              <a:t>年代</a:t>
            </a:r>
            <a:r>
              <a:rPr lang="zh-TW" altLang="en-US" sz="2700" b="1" dirty="0" smtClean="0">
                <a:latin typeface="+mj-lt"/>
                <a:ea typeface="標楷體" panose="03000509000000000000" pitchFamily="65" charset="-120"/>
              </a:rPr>
              <a:t>是臺灣</a:t>
            </a:r>
            <a:r>
              <a:rPr lang="zh-TW" altLang="en-US" sz="2700" b="1" dirty="0">
                <a:latin typeface="+mj-lt"/>
                <a:ea typeface="標楷體" panose="03000509000000000000" pitchFamily="65" charset="-120"/>
              </a:rPr>
              <a:t>進入現代文明的起點。</a:t>
            </a:r>
            <a:br>
              <a:rPr lang="zh-TW" altLang="en-US" sz="2700" b="1" dirty="0">
                <a:latin typeface="+mj-lt"/>
                <a:ea typeface="標楷體" panose="03000509000000000000" pitchFamily="65" charset="-120"/>
              </a:rPr>
            </a:br>
            <a:r>
              <a:rPr lang="zh-TW" altLang="en-US" sz="2700" b="1" dirty="0" smtClean="0">
                <a:latin typeface="+mj-lt"/>
                <a:ea typeface="標楷體" panose="03000509000000000000" pitchFamily="65" charset="-120"/>
              </a:rPr>
              <a:t>電燈</a:t>
            </a:r>
            <a:r>
              <a:rPr lang="zh-TW" altLang="en-US" sz="2700" b="1" dirty="0">
                <a:latin typeface="+mj-lt"/>
                <a:ea typeface="標楷體" panose="03000509000000000000" pitchFamily="65" charset="-120"/>
              </a:rPr>
              <a:t>、電話、自來水普及、飛機、汽車等文明</a:t>
            </a:r>
            <a:r>
              <a:rPr lang="zh-TW" altLang="en-US" sz="2700" b="1" dirty="0" smtClean="0">
                <a:latin typeface="+mj-lt"/>
                <a:ea typeface="標楷體" panose="03000509000000000000" pitchFamily="65" charset="-120"/>
              </a:rPr>
              <a:t>進入臺灣</a:t>
            </a:r>
            <a:endParaRPr lang="en-US" altLang="zh-TW" sz="2700" b="1" dirty="0" smtClean="0">
              <a:latin typeface="+mj-lt"/>
              <a:ea typeface="標楷體" panose="03000509000000000000" pitchFamily="65" charset="-120"/>
            </a:endParaRPr>
          </a:p>
          <a:p>
            <a:pPr>
              <a:lnSpc>
                <a:spcPts val="3500"/>
              </a:lnSpc>
            </a:pPr>
            <a:r>
              <a:rPr lang="zh-TW" altLang="en-US" sz="2700" b="1" dirty="0" smtClean="0">
                <a:latin typeface="+mj-lt"/>
                <a:ea typeface="標楷體" panose="03000509000000000000" pitchFamily="65" charset="-120"/>
              </a:rPr>
              <a:t>臺灣</a:t>
            </a:r>
            <a:r>
              <a:rPr lang="zh-TW" altLang="en-US" sz="2700" b="1" dirty="0">
                <a:latin typeface="+mj-lt"/>
                <a:ea typeface="標楷體" panose="03000509000000000000" pitchFamily="65" charset="-120"/>
              </a:rPr>
              <a:t>咖啡廳開始盛行，流行文化、電影、留聲機，爵士樂出現</a:t>
            </a:r>
            <a:r>
              <a:rPr lang="en-US" altLang="zh-TW" sz="2700" b="1" dirty="0">
                <a:latin typeface="+mj-lt"/>
                <a:ea typeface="標楷體" panose="03000509000000000000" pitchFamily="65" charset="-120"/>
              </a:rPr>
              <a:t>...</a:t>
            </a:r>
            <a:r>
              <a:rPr lang="zh-TW" altLang="en-US" sz="2700" b="1" dirty="0">
                <a:latin typeface="+mj-lt"/>
                <a:ea typeface="標楷體" panose="03000509000000000000" pitchFamily="65" charset="-120"/>
              </a:rPr>
              <a:t>。</a:t>
            </a:r>
            <a:br>
              <a:rPr lang="zh-TW" altLang="en-US" sz="2700" b="1" dirty="0">
                <a:latin typeface="+mj-lt"/>
                <a:ea typeface="標楷體" panose="03000509000000000000" pitchFamily="65" charset="-120"/>
              </a:rPr>
            </a:br>
            <a:r>
              <a:rPr lang="zh-TW" altLang="en-US" sz="2700" b="1" dirty="0">
                <a:latin typeface="+mj-lt"/>
                <a:ea typeface="標楷體" panose="03000509000000000000" pitchFamily="65" charset="-120"/>
              </a:rPr>
              <a:t>思想開放主張自由戀愛，洋裝替代和服，西式教育日漸普及，這就是</a:t>
            </a:r>
            <a:r>
              <a:rPr lang="en-US" altLang="zh-TW" sz="2700" b="1" dirty="0">
                <a:latin typeface="+mj-lt"/>
                <a:ea typeface="標楷體" panose="03000509000000000000" pitchFamily="65" charset="-120"/>
              </a:rPr>
              <a:t>1930</a:t>
            </a:r>
            <a:r>
              <a:rPr lang="zh-TW" altLang="en-US" sz="2700" b="1" dirty="0">
                <a:latin typeface="+mj-lt"/>
                <a:ea typeface="標楷體" panose="03000509000000000000" pitchFamily="65" charset="-120"/>
              </a:rPr>
              <a:t>年代</a:t>
            </a:r>
            <a:r>
              <a:rPr lang="zh-TW" altLang="en-US" sz="2700" b="1" dirty="0" smtClean="0">
                <a:latin typeface="+mj-lt"/>
                <a:ea typeface="標楷體" panose="03000509000000000000" pitchFamily="65" charset="-120"/>
              </a:rPr>
              <a:t>的臺灣</a:t>
            </a:r>
            <a:r>
              <a:rPr lang="zh-TW" altLang="en-US" sz="2700" b="1" dirty="0">
                <a:latin typeface="+mj-lt"/>
                <a:ea typeface="標楷體" panose="03000509000000000000" pitchFamily="65" charset="-120"/>
              </a:rPr>
              <a:t>。</a:t>
            </a:r>
            <a:br>
              <a:rPr lang="zh-TW" altLang="en-US" sz="2700" b="1" dirty="0">
                <a:latin typeface="+mj-lt"/>
                <a:ea typeface="標楷體" panose="03000509000000000000" pitchFamily="65" charset="-120"/>
              </a:rPr>
            </a:br>
            <a:r>
              <a:rPr lang="en-US" altLang="zh-TW" sz="2700" b="1" dirty="0">
                <a:latin typeface="+mj-lt"/>
                <a:ea typeface="標楷體" panose="03000509000000000000" pitchFamily="65" charset="-120"/>
              </a:rPr>
              <a:t>1932</a:t>
            </a:r>
            <a:r>
              <a:rPr lang="zh-TW" altLang="en-US" sz="2700" b="1" dirty="0">
                <a:latin typeface="+mj-lt"/>
                <a:ea typeface="標楷體" panose="03000509000000000000" pitchFamily="65" charset="-120"/>
              </a:rPr>
              <a:t>年，古倫美亞唱片</a:t>
            </a:r>
            <a:r>
              <a:rPr lang="zh-TW" altLang="en-US" sz="2700" b="1" dirty="0" smtClean="0">
                <a:latin typeface="+mj-lt"/>
                <a:ea typeface="標楷體" panose="03000509000000000000" pitchFamily="65" charset="-120"/>
              </a:rPr>
              <a:t>發行臺語</a:t>
            </a:r>
            <a:r>
              <a:rPr lang="zh-TW" altLang="en-US" sz="2700" b="1" dirty="0">
                <a:latin typeface="+mj-lt"/>
                <a:ea typeface="標楷體" panose="03000509000000000000" pitchFamily="65" charset="-120"/>
              </a:rPr>
              <a:t>電影</a:t>
            </a:r>
            <a:r>
              <a:rPr lang="en-US" altLang="zh-TW" sz="2700" b="1" dirty="0">
                <a:latin typeface="+mj-lt"/>
                <a:ea typeface="標楷體" panose="03000509000000000000" pitchFamily="65" charset="-120"/>
              </a:rPr>
              <a:t>《</a:t>
            </a:r>
            <a:r>
              <a:rPr lang="zh-TW" altLang="en-US" sz="2700" b="1" dirty="0">
                <a:latin typeface="+mj-lt"/>
                <a:ea typeface="標楷體" panose="03000509000000000000" pitchFamily="65" charset="-120"/>
              </a:rPr>
              <a:t>桃花泣血記</a:t>
            </a:r>
            <a:r>
              <a:rPr lang="en-US" altLang="zh-TW" sz="2700" b="1" dirty="0">
                <a:latin typeface="+mj-lt"/>
                <a:ea typeface="標楷體" panose="03000509000000000000" pitchFamily="65" charset="-120"/>
              </a:rPr>
              <a:t>》</a:t>
            </a:r>
            <a:r>
              <a:rPr lang="zh-TW" altLang="en-US" sz="2700" b="1" dirty="0">
                <a:latin typeface="+mj-lt"/>
                <a:ea typeface="標楷體" panose="03000509000000000000" pitchFamily="65" charset="-120"/>
              </a:rPr>
              <a:t>同名主題曲。</a:t>
            </a:r>
            <a:br>
              <a:rPr lang="zh-TW" altLang="en-US" sz="2700" b="1" dirty="0">
                <a:latin typeface="+mj-lt"/>
                <a:ea typeface="標楷體" panose="03000509000000000000" pitchFamily="65" charset="-120"/>
              </a:rPr>
            </a:br>
            <a:r>
              <a:rPr lang="en-US" altLang="zh-TW" sz="2700" b="1" dirty="0">
                <a:latin typeface="+mj-lt"/>
                <a:ea typeface="標楷體" panose="03000509000000000000" pitchFamily="65" charset="-120"/>
              </a:rPr>
              <a:t>1933</a:t>
            </a:r>
            <a:r>
              <a:rPr lang="zh-TW" altLang="en-US" sz="2700" b="1" dirty="0">
                <a:latin typeface="+mj-lt"/>
                <a:ea typeface="標楷體" panose="03000509000000000000" pitchFamily="65" charset="-120"/>
              </a:rPr>
              <a:t>年，鄧雨賢的</a:t>
            </a:r>
            <a:r>
              <a:rPr lang="en-US" altLang="zh-TW" sz="2700" b="1" dirty="0">
                <a:latin typeface="+mj-lt"/>
                <a:ea typeface="標楷體" panose="03000509000000000000" pitchFamily="65" charset="-120"/>
              </a:rPr>
              <a:t>《</a:t>
            </a:r>
            <a:r>
              <a:rPr lang="zh-TW" altLang="en-US" sz="2700" b="1" dirty="0">
                <a:latin typeface="+mj-lt"/>
                <a:ea typeface="標楷體" panose="03000509000000000000" pitchFamily="65" charset="-120"/>
              </a:rPr>
              <a:t>跳舞時代</a:t>
            </a:r>
            <a:r>
              <a:rPr lang="en-US" altLang="zh-TW" sz="2700" b="1" dirty="0">
                <a:latin typeface="+mj-lt"/>
                <a:ea typeface="標楷體" panose="03000509000000000000" pitchFamily="65" charset="-120"/>
              </a:rPr>
              <a:t>》</a:t>
            </a:r>
            <a:r>
              <a:rPr lang="zh-TW" altLang="en-US" sz="2700" b="1" dirty="0">
                <a:latin typeface="+mj-lt"/>
                <a:ea typeface="標楷體" panose="03000509000000000000" pitchFamily="65" charset="-120"/>
              </a:rPr>
              <a:t>捧出</a:t>
            </a:r>
            <a:r>
              <a:rPr lang="zh-TW" altLang="en-US" sz="2700" b="1" dirty="0" smtClean="0">
                <a:latin typeface="+mj-lt"/>
                <a:ea typeface="標楷體" panose="03000509000000000000" pitchFamily="65" charset="-120"/>
              </a:rPr>
              <a:t>了臺灣</a:t>
            </a:r>
            <a:r>
              <a:rPr lang="zh-TW" altLang="en-US" sz="2700" b="1" dirty="0">
                <a:latin typeface="+mj-lt"/>
                <a:ea typeface="標楷體" panose="03000509000000000000" pitchFamily="65" charset="-120"/>
              </a:rPr>
              <a:t>第一位流行音樂歌手純純</a:t>
            </a:r>
            <a:r>
              <a:rPr lang="en-US" altLang="zh-TW" sz="2700" b="1" dirty="0">
                <a:latin typeface="+mj-lt"/>
                <a:ea typeface="標楷體" panose="03000509000000000000" pitchFamily="65" charset="-120"/>
              </a:rPr>
              <a:t>(</a:t>
            </a:r>
            <a:r>
              <a:rPr lang="zh-TW" altLang="en-US" sz="2700" b="1" dirty="0">
                <a:latin typeface="+mj-lt"/>
                <a:ea typeface="標楷體" panose="03000509000000000000" pitchFamily="65" charset="-120"/>
              </a:rPr>
              <a:t>本名劉清香</a:t>
            </a:r>
            <a:r>
              <a:rPr lang="en-US" altLang="zh-TW" sz="2700" b="1" dirty="0">
                <a:latin typeface="+mj-lt"/>
                <a:ea typeface="標楷體" panose="03000509000000000000" pitchFamily="65" charset="-120"/>
              </a:rPr>
              <a:t>1914-43)</a:t>
            </a:r>
            <a:r>
              <a:rPr lang="zh-TW" altLang="en-US" sz="2700" b="1" dirty="0">
                <a:latin typeface="+mj-lt"/>
                <a:ea typeface="標楷體" panose="03000509000000000000" pitchFamily="65" charset="-120"/>
              </a:rPr>
              <a:t>，同年鄧雨賢</a:t>
            </a:r>
            <a:r>
              <a:rPr lang="zh-TW" altLang="en-US" sz="2700" b="1" dirty="0" smtClean="0">
                <a:latin typeface="+mj-lt"/>
                <a:ea typeface="標楷體" panose="03000509000000000000" pitchFamily="65" charset="-120"/>
              </a:rPr>
              <a:t>寫出臺灣</a:t>
            </a:r>
            <a:r>
              <a:rPr lang="zh-TW" altLang="en-US" sz="2700" b="1" dirty="0">
                <a:latin typeface="+mj-lt"/>
                <a:ea typeface="標楷體" panose="03000509000000000000" pitchFamily="65" charset="-120"/>
              </a:rPr>
              <a:t>經典歌曲</a:t>
            </a:r>
            <a:r>
              <a:rPr lang="en-US" altLang="zh-TW" sz="2700" b="1" dirty="0">
                <a:latin typeface="+mj-lt"/>
                <a:ea typeface="標楷體" panose="03000509000000000000" pitchFamily="65" charset="-120"/>
              </a:rPr>
              <a:t>《</a:t>
            </a:r>
            <a:r>
              <a:rPr lang="zh-TW" altLang="en-US" sz="2700" b="1" dirty="0">
                <a:latin typeface="+mj-lt"/>
                <a:ea typeface="標楷體" panose="03000509000000000000" pitchFamily="65" charset="-120"/>
              </a:rPr>
              <a:t>望春風</a:t>
            </a:r>
            <a:r>
              <a:rPr lang="en-US" altLang="zh-TW" sz="2700" b="1" dirty="0">
                <a:latin typeface="+mj-lt"/>
                <a:ea typeface="標楷體" panose="03000509000000000000" pitchFamily="65" charset="-120"/>
              </a:rPr>
              <a:t>》</a:t>
            </a:r>
            <a:r>
              <a:rPr lang="zh-TW" altLang="en-US" sz="2700" b="1" dirty="0">
                <a:latin typeface="+mj-lt"/>
                <a:ea typeface="標楷體" panose="03000509000000000000" pitchFamily="65" charset="-120"/>
              </a:rPr>
              <a:t>、</a:t>
            </a:r>
            <a:r>
              <a:rPr lang="en-US" altLang="zh-TW" sz="2700" b="1" dirty="0">
                <a:latin typeface="+mj-lt"/>
                <a:ea typeface="標楷體" panose="03000509000000000000" pitchFamily="65" charset="-120"/>
              </a:rPr>
              <a:t>《</a:t>
            </a:r>
            <a:r>
              <a:rPr lang="zh-TW" altLang="en-US" sz="2700" b="1" dirty="0">
                <a:latin typeface="+mj-lt"/>
                <a:ea typeface="標楷體" panose="03000509000000000000" pitchFamily="65" charset="-120"/>
              </a:rPr>
              <a:t>雨夜花</a:t>
            </a:r>
            <a:r>
              <a:rPr lang="en-US" altLang="zh-TW" sz="2700" b="1" dirty="0">
                <a:latin typeface="+mj-lt"/>
                <a:ea typeface="標楷體" panose="03000509000000000000" pitchFamily="65" charset="-120"/>
              </a:rPr>
              <a:t>》</a:t>
            </a:r>
            <a:r>
              <a:rPr lang="zh-TW" altLang="en-US" sz="2700" b="1" dirty="0">
                <a:latin typeface="+mj-lt"/>
                <a:ea typeface="標楷體" panose="03000509000000000000" pitchFamily="65" charset="-120"/>
              </a:rPr>
              <a:t>、</a:t>
            </a:r>
            <a:r>
              <a:rPr lang="en-US" altLang="zh-TW" sz="2700" b="1" dirty="0">
                <a:latin typeface="+mj-lt"/>
                <a:ea typeface="標楷體" panose="03000509000000000000" pitchFamily="65" charset="-120"/>
              </a:rPr>
              <a:t>《</a:t>
            </a:r>
            <a:r>
              <a:rPr lang="zh-TW" altLang="en-US" sz="2700" b="1" dirty="0">
                <a:latin typeface="+mj-lt"/>
                <a:ea typeface="標楷體" panose="03000509000000000000" pitchFamily="65" charset="-120"/>
              </a:rPr>
              <a:t>月夜愁</a:t>
            </a:r>
            <a:r>
              <a:rPr lang="en-US" altLang="zh-TW" sz="2700" b="1" dirty="0">
                <a:latin typeface="+mj-lt"/>
                <a:ea typeface="標楷體" panose="03000509000000000000" pitchFamily="65" charset="-120"/>
              </a:rPr>
              <a:t>》</a:t>
            </a:r>
            <a:r>
              <a:rPr lang="zh-TW" altLang="en-US" sz="2700" b="1" dirty="0" smtClean="0">
                <a:latin typeface="+mj-lt"/>
                <a:ea typeface="標楷體" panose="03000509000000000000" pitchFamily="65" charset="-120"/>
              </a:rPr>
              <a:t>。</a:t>
            </a:r>
            <a:endParaRPr lang="en-US" altLang="zh-TW" sz="2700" b="1" dirty="0" smtClean="0">
              <a:latin typeface="+mj-lt"/>
              <a:ea typeface="標楷體" panose="03000509000000000000" pitchFamily="65" charset="-120"/>
            </a:endParaRPr>
          </a:p>
          <a:p>
            <a:pPr>
              <a:lnSpc>
                <a:spcPts val="3500"/>
              </a:lnSpc>
            </a:pPr>
            <a:r>
              <a:rPr lang="zh-TW" altLang="en-US" sz="2700" b="1" dirty="0">
                <a:latin typeface="+mj-lt"/>
                <a:ea typeface="標楷體" panose="03000509000000000000" pitchFamily="65" charset="-120"/>
              </a:rPr>
              <a:t>文</a:t>
            </a:r>
            <a:r>
              <a:rPr lang="en-US" altLang="zh-TW" sz="2700" b="1" dirty="0">
                <a:latin typeface="+mj-lt"/>
                <a:ea typeface="標楷體" panose="03000509000000000000" pitchFamily="65" charset="-120"/>
              </a:rPr>
              <a:t>-http://</a:t>
            </a:r>
            <a:r>
              <a:rPr lang="en-US" altLang="zh-TW" sz="2700" b="1" dirty="0" smtClean="0">
                <a:latin typeface="+mj-lt"/>
                <a:ea typeface="標楷體" panose="03000509000000000000" pitchFamily="65" charset="-120"/>
              </a:rPr>
              <a:t>www.hayashi.com.tw/default.asp</a:t>
            </a:r>
            <a:r>
              <a:rPr lang="zh-TW" altLang="en-US" sz="2700" b="1" dirty="0" smtClean="0">
                <a:latin typeface="+mj-lt"/>
                <a:ea typeface="標楷體" panose="03000509000000000000" pitchFamily="65" charset="-120"/>
              </a:rPr>
              <a:t>。</a:t>
            </a:r>
            <a:endParaRPr lang="en-US" altLang="zh-TW" sz="2700" b="1" dirty="0" smtClean="0">
              <a:latin typeface="+mj-lt"/>
              <a:ea typeface="標楷體" panose="03000509000000000000" pitchFamily="65" charset="-120"/>
            </a:endParaRPr>
          </a:p>
        </p:txBody>
      </p:sp>
      <p:sp>
        <p:nvSpPr>
          <p:cNvPr id="3" name="圓角矩形 2"/>
          <p:cNvSpPr/>
          <p:nvPr/>
        </p:nvSpPr>
        <p:spPr>
          <a:xfrm>
            <a:off x="2339752" y="260648"/>
            <a:ext cx="4464496" cy="684000"/>
          </a:xfrm>
          <a:prstGeom prst="roundRect">
            <a:avLst/>
          </a:prstGeom>
          <a:solidFill>
            <a:srgbClr val="AC2DD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a:solidFill>
                  <a:schemeClr val="bg1"/>
                </a:solidFill>
                <a:latin typeface="標楷體" panose="03000509000000000000" pitchFamily="65" charset="-120"/>
                <a:ea typeface="標楷體" panose="03000509000000000000" pitchFamily="65" charset="-120"/>
              </a:rPr>
              <a:t>臺灣文明</a:t>
            </a:r>
            <a:r>
              <a:rPr lang="zh-TW" altLang="en-US" sz="3200" b="1" dirty="0" smtClean="0">
                <a:solidFill>
                  <a:schemeClr val="bg1"/>
                </a:solidFill>
                <a:latin typeface="標楷體" panose="03000509000000000000" pitchFamily="65" charset="-120"/>
                <a:ea typeface="標楷體" panose="03000509000000000000" pitchFamily="65" charset="-120"/>
              </a:rPr>
              <a:t>的摩登時代</a:t>
            </a:r>
            <a:endParaRPr lang="zh-TW" altLang="en-US" sz="3200" b="1" dirty="0">
              <a:solidFill>
                <a:schemeClr val="bg1"/>
              </a:solidFill>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09720488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3"/>
          <p:cNvSpPr>
            <a:spLocks noGrp="1" noChangeArrowheads="1"/>
          </p:cNvSpPr>
          <p:nvPr>
            <p:ph type="body" idx="1"/>
          </p:nvPr>
        </p:nvSpPr>
        <p:spPr>
          <a:xfrm>
            <a:off x="0" y="6080939"/>
            <a:ext cx="9144000" cy="792000"/>
          </a:xfrm>
          <a:solidFill>
            <a:srgbClr val="F8C4F7"/>
          </a:solidFill>
        </p:spPr>
        <p:txBody>
          <a:bodyPr anchor="ctr" anchorCtr="0"/>
          <a:lstStyle/>
          <a:p>
            <a:pPr eaLnBrk="1" hangingPunct="1">
              <a:spcBef>
                <a:spcPts val="3000"/>
              </a:spcBef>
              <a:buFont typeface="Arial" panose="020B0604020202020204" pitchFamily="34" charset="0"/>
              <a:buNone/>
            </a:pPr>
            <a:r>
              <a:rPr lang="zh-TW" altLang="en-US" sz="2800" b="1" dirty="0" smtClean="0">
                <a:ea typeface="標楷體" panose="03000509000000000000" pitchFamily="65" charset="-120"/>
              </a:rPr>
              <a:t>圓山公園於</a:t>
            </a:r>
            <a:r>
              <a:rPr lang="en-US" altLang="zh-TW" sz="2800" b="1" dirty="0" smtClean="0">
                <a:ea typeface="標楷體" panose="03000509000000000000" pitchFamily="65" charset="-120"/>
              </a:rPr>
              <a:t>1897</a:t>
            </a:r>
            <a:r>
              <a:rPr lang="zh-TW" altLang="en-US" sz="2800" b="1" dirty="0" smtClean="0">
                <a:ea typeface="標楷體" panose="03000509000000000000" pitchFamily="65" charset="-120"/>
              </a:rPr>
              <a:t>年開園，是臺灣第一座現代化公園。</a:t>
            </a:r>
            <a:r>
              <a:rPr lang="zh-TW" altLang="en-US" sz="2800" dirty="0" smtClean="0"/>
              <a:t> </a:t>
            </a:r>
          </a:p>
        </p:txBody>
      </p:sp>
      <p:pic>
        <p:nvPicPr>
          <p:cNvPr id="27651" name="Picture 5" descr="cca-1-20001-pc-tw-002416523-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43" y="24714"/>
            <a:ext cx="9175431" cy="6093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圓角矩形 3"/>
          <p:cNvSpPr/>
          <p:nvPr/>
        </p:nvSpPr>
        <p:spPr>
          <a:xfrm>
            <a:off x="2843808" y="260648"/>
            <a:ext cx="3600400" cy="684000"/>
          </a:xfrm>
          <a:prstGeom prst="roundRect">
            <a:avLst/>
          </a:prstGeom>
          <a:solidFill>
            <a:srgbClr val="AC2DD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chemeClr val="bg1"/>
                </a:solidFill>
                <a:latin typeface="標楷體" panose="03000509000000000000" pitchFamily="65" charset="-120"/>
                <a:ea typeface="標楷體" panose="03000509000000000000" pitchFamily="65" charset="-120"/>
              </a:rPr>
              <a:t>臺灣第一座公園</a:t>
            </a:r>
            <a:endParaRPr lang="zh-TW" altLang="en-US" sz="3200" b="1" dirty="0">
              <a:solidFill>
                <a:schemeClr val="bg1"/>
              </a:solidFill>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湖心亭0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3"/>
          <p:cNvSpPr txBox="1">
            <a:spLocks noChangeArrowheads="1"/>
          </p:cNvSpPr>
          <p:nvPr/>
        </p:nvSpPr>
        <p:spPr bwMode="auto">
          <a:xfrm>
            <a:off x="153988" y="6110288"/>
            <a:ext cx="89011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kumimoji="0" lang="en-US" altLang="zh-TW" sz="2800" b="1" dirty="0">
                <a:solidFill>
                  <a:schemeClr val="bg1"/>
                </a:solidFill>
                <a:latin typeface="標楷體" panose="03000509000000000000" pitchFamily="65" charset="-120"/>
                <a:ea typeface="標楷體" panose="03000509000000000000" pitchFamily="65" charset="-120"/>
              </a:rPr>
              <a:t>1903</a:t>
            </a:r>
            <a:r>
              <a:rPr kumimoji="0" lang="zh-TW" altLang="en-US" sz="2800" b="1" dirty="0">
                <a:solidFill>
                  <a:schemeClr val="bg1"/>
                </a:solidFill>
                <a:latin typeface="標楷體" panose="03000509000000000000" pitchFamily="65" charset="-120"/>
                <a:ea typeface="標楷體" panose="03000509000000000000" pitchFamily="65" charset="-120"/>
              </a:rPr>
              <a:t>興建</a:t>
            </a:r>
            <a:r>
              <a:rPr kumimoji="0" lang="zh-TW" altLang="en-US" sz="2800" b="1" dirty="0" smtClean="0">
                <a:solidFill>
                  <a:schemeClr val="bg1"/>
                </a:solidFill>
                <a:latin typeface="標楷體" panose="03000509000000000000" pitchFamily="65" charset="-120"/>
                <a:ea typeface="標楷體" panose="03000509000000000000" pitchFamily="65" charset="-120"/>
              </a:rPr>
              <a:t>的臺中</a:t>
            </a:r>
            <a:r>
              <a:rPr kumimoji="0" lang="zh-TW" altLang="en-US" sz="2800" b="1" dirty="0">
                <a:solidFill>
                  <a:schemeClr val="bg1"/>
                </a:solidFill>
                <a:latin typeface="標楷體" panose="03000509000000000000" pitchFamily="65" charset="-120"/>
                <a:ea typeface="標楷體" panose="03000509000000000000" pitchFamily="65" charset="-120"/>
              </a:rPr>
              <a:t>公園，</a:t>
            </a:r>
            <a:r>
              <a:rPr kumimoji="0" lang="zh-TW" altLang="en-US" sz="2800" b="1" dirty="0" smtClean="0">
                <a:solidFill>
                  <a:schemeClr val="bg1"/>
                </a:solidFill>
                <a:latin typeface="標楷體" panose="03000509000000000000" pitchFamily="65" charset="-120"/>
                <a:ea typeface="標楷體" panose="03000509000000000000" pitchFamily="65" charset="-120"/>
              </a:rPr>
              <a:t>為臺中</a:t>
            </a:r>
            <a:r>
              <a:rPr kumimoji="0" lang="zh-TW" altLang="en-US" sz="2800" b="1" dirty="0">
                <a:solidFill>
                  <a:schemeClr val="bg1"/>
                </a:solidFill>
                <a:latin typeface="標楷體" panose="03000509000000000000" pitchFamily="65" charset="-120"/>
                <a:ea typeface="標楷體" panose="03000509000000000000" pitchFamily="65" charset="-120"/>
              </a:rPr>
              <a:t>第一座，</a:t>
            </a:r>
            <a:r>
              <a:rPr kumimoji="0" lang="zh-TW" altLang="en-US" sz="2800" b="1" dirty="0" smtClean="0">
                <a:solidFill>
                  <a:schemeClr val="bg1"/>
                </a:solidFill>
                <a:latin typeface="標楷體" panose="03000509000000000000" pitchFamily="65" charset="-120"/>
                <a:ea typeface="標楷體" panose="03000509000000000000" pitchFamily="65" charset="-120"/>
              </a:rPr>
              <a:t>全臺第三</a:t>
            </a:r>
            <a:r>
              <a:rPr kumimoji="0" lang="zh-TW" altLang="en-US" sz="2800" b="1" dirty="0">
                <a:solidFill>
                  <a:schemeClr val="bg1"/>
                </a:solidFill>
                <a:latin typeface="標楷體" panose="03000509000000000000" pitchFamily="65" charset="-120"/>
                <a:ea typeface="標楷體" panose="03000509000000000000" pitchFamily="65" charset="-120"/>
              </a:rPr>
              <a:t>座公園</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台南林百貨火-維基"/>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85620" y="863669"/>
            <a:ext cx="8998170" cy="5341391"/>
          </a:xfrm>
          <a:prstGeom prst="roundRect">
            <a:avLst>
              <a:gd name="adj" fmla="val 463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body" idx="1"/>
          </p:nvPr>
        </p:nvSpPr>
        <p:spPr>
          <a:xfrm>
            <a:off x="-3448" y="6250752"/>
            <a:ext cx="9144000" cy="594891"/>
          </a:xfrm>
          <a:solidFill>
            <a:srgbClr val="F8C4F7"/>
          </a:solidFill>
        </p:spPr>
        <p:txBody>
          <a:bodyPr lIns="18000" tIns="0" rIns="18000" bIns="0"/>
          <a:lstStyle/>
          <a:p>
            <a:pPr marL="0" indent="0" eaLnBrk="1" hangingPunct="1">
              <a:lnSpc>
                <a:spcPct val="90000"/>
              </a:lnSpc>
              <a:spcBef>
                <a:spcPct val="10000"/>
              </a:spcBef>
              <a:buNone/>
            </a:pPr>
            <a:r>
              <a:rPr lang="en-US" altLang="zh-TW" sz="2000" b="1" dirty="0" smtClean="0">
                <a:latin typeface="+mj-lt"/>
                <a:ea typeface="標楷體" panose="03000509000000000000" pitchFamily="65" charset="-120"/>
              </a:rPr>
              <a:t>1932.12.5</a:t>
            </a:r>
            <a:r>
              <a:rPr lang="zh-TW" altLang="en-US" sz="2000" b="1" dirty="0" smtClean="0">
                <a:latin typeface="+mj-lt"/>
                <a:ea typeface="標楷體" panose="03000509000000000000" pitchFamily="65" charset="-120"/>
              </a:rPr>
              <a:t>開幕的林百貨為臺灣第二座，與臺北「菊元百貨」形成臺灣現代百貨的肇端</a:t>
            </a:r>
            <a:r>
              <a:rPr lang="zh-TW" altLang="en-US" sz="2000" b="1" dirty="0" smtClean="0">
                <a:latin typeface="標楷體" panose="03000509000000000000" pitchFamily="65" charset="-120"/>
                <a:ea typeface="標楷體" panose="03000509000000000000" pitchFamily="65" charset="-120"/>
              </a:rPr>
              <a:t>。臺</a:t>
            </a:r>
            <a:r>
              <a:rPr lang="zh-TW" altLang="en-US" sz="2000" b="1" dirty="0">
                <a:latin typeface="標楷體" panose="03000509000000000000" pitchFamily="65" charset="-120"/>
                <a:ea typeface="標楷體" panose="03000509000000000000" pitchFamily="65" charset="-120"/>
              </a:rPr>
              <a:t>南</a:t>
            </a:r>
            <a:r>
              <a:rPr lang="zh-TW" altLang="en-US" sz="2000" b="1" dirty="0" smtClean="0">
                <a:latin typeface="標楷體" panose="03000509000000000000" pitchFamily="65" charset="-120"/>
                <a:ea typeface="標楷體" panose="03000509000000000000" pitchFamily="65" charset="-120"/>
              </a:rPr>
              <a:t>本地人稱</a:t>
            </a:r>
            <a:r>
              <a:rPr lang="zh-TW" altLang="en-US" sz="2000" b="1" dirty="0">
                <a:latin typeface="標楷體" panose="03000509000000000000" pitchFamily="65" charset="-120"/>
                <a:ea typeface="標楷體" panose="03000509000000000000" pitchFamily="65" charset="-120"/>
              </a:rPr>
              <a:t>其</a:t>
            </a:r>
            <a:r>
              <a:rPr lang="zh-TW" altLang="en-US" sz="2000" b="1" dirty="0" smtClean="0">
                <a:latin typeface="標楷體" panose="03000509000000000000" pitchFamily="65" charset="-120"/>
                <a:ea typeface="標楷體" panose="03000509000000000000" pitchFamily="65" charset="-120"/>
              </a:rPr>
              <a:t>為五</a:t>
            </a:r>
            <a:r>
              <a:rPr lang="zh-TW" altLang="en-US" sz="2000" b="1" dirty="0">
                <a:latin typeface="標楷體" panose="03000509000000000000" pitchFamily="65" charset="-120"/>
                <a:ea typeface="標楷體" panose="03000509000000000000" pitchFamily="65" charset="-120"/>
              </a:rPr>
              <a:t>層樓</a:t>
            </a:r>
            <a:r>
              <a:rPr lang="zh-TW" altLang="en-US" sz="2000" b="1" dirty="0" smtClean="0">
                <a:latin typeface="標楷體" panose="03000509000000000000" pitchFamily="65" charset="-120"/>
                <a:ea typeface="標楷體" panose="03000509000000000000" pitchFamily="65" charset="-120"/>
              </a:rPr>
              <a:t>仔（外觀五層，但有六層）。圖</a:t>
            </a:r>
            <a:r>
              <a:rPr lang="en-US" altLang="zh-TW" sz="2000" b="1" dirty="0" smtClean="0">
                <a:latin typeface="標楷體" panose="03000509000000000000" pitchFamily="65" charset="-120"/>
                <a:ea typeface="標楷體" panose="03000509000000000000" pitchFamily="65" charset="-120"/>
              </a:rPr>
              <a:t>-</a:t>
            </a:r>
            <a:r>
              <a:rPr lang="zh-TW" altLang="en-US" sz="2000" b="1" dirty="0" smtClean="0">
                <a:latin typeface="標楷體" panose="03000509000000000000" pitchFamily="65" charset="-120"/>
                <a:ea typeface="標楷體" panose="03000509000000000000" pitchFamily="65" charset="-120"/>
              </a:rPr>
              <a:t>維基。</a:t>
            </a:r>
            <a:r>
              <a:rPr lang="zh-TW" altLang="en-US" sz="2000" b="1" dirty="0" smtClean="0">
                <a:latin typeface="+mj-lt"/>
                <a:ea typeface="標楷體" panose="03000509000000000000" pitchFamily="65" charset="-120"/>
              </a:rPr>
              <a:t>上</a:t>
            </a:r>
            <a:r>
              <a:rPr lang="zh-TW" altLang="en-US" sz="2000" b="1" dirty="0">
                <a:latin typeface="+mj-lt"/>
                <a:ea typeface="標楷體" panose="03000509000000000000" pitchFamily="65" charset="-120"/>
              </a:rPr>
              <a:t>圖</a:t>
            </a:r>
            <a:r>
              <a:rPr lang="en-US" altLang="zh-TW" sz="2000" b="1" dirty="0">
                <a:latin typeface="+mj-lt"/>
                <a:ea typeface="標楷體" panose="03000509000000000000" pitchFamily="65" charset="-120"/>
              </a:rPr>
              <a:t>-</a:t>
            </a:r>
            <a:r>
              <a:rPr lang="zh-TW" altLang="en-US" sz="2000" b="1" dirty="0">
                <a:latin typeface="+mj-lt"/>
                <a:ea typeface="標楷體" panose="03000509000000000000" pitchFamily="65" charset="-120"/>
              </a:rPr>
              <a:t>作者</a:t>
            </a:r>
          </a:p>
        </p:txBody>
      </p:sp>
      <p:sp>
        <p:nvSpPr>
          <p:cNvPr id="6" name="圓角矩形 5"/>
          <p:cNvSpPr/>
          <p:nvPr/>
        </p:nvSpPr>
        <p:spPr>
          <a:xfrm>
            <a:off x="2915816" y="93864"/>
            <a:ext cx="2952328" cy="684000"/>
          </a:xfrm>
          <a:prstGeom prst="roundRect">
            <a:avLst/>
          </a:prstGeom>
          <a:solidFill>
            <a:srgbClr val="AC2DD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chemeClr val="bg1"/>
                </a:solidFill>
                <a:latin typeface="標楷體" panose="03000509000000000000" pitchFamily="65" charset="-120"/>
                <a:ea typeface="標楷體" panose="03000509000000000000" pitchFamily="65" charset="-120"/>
              </a:rPr>
              <a:t>逛百貨公司</a:t>
            </a:r>
            <a:endParaRPr lang="zh-TW" altLang="en-US" sz="3200" b="1" dirty="0">
              <a:solidFill>
                <a:schemeClr val="bg1"/>
              </a:solidFill>
              <a:latin typeface="標楷體" panose="03000509000000000000" pitchFamily="65" charset="-120"/>
              <a:ea typeface="標楷體" panose="03000509000000000000" pitchFamily="65" charset="-120"/>
            </a:endParaRPr>
          </a:p>
        </p:txBody>
      </p:sp>
      <p:pic>
        <p:nvPicPr>
          <p:cNvPr id="8" name="圖片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67944" y="916012"/>
            <a:ext cx="4908104" cy="5177284"/>
          </a:xfrm>
          <a:prstGeom prst="roundRect">
            <a:avLst>
              <a:gd name="adj" fmla="val 4156"/>
            </a:avLst>
          </a:prstGeom>
          <a:ln w="57150">
            <a:solidFill>
              <a:srgbClr val="EE6EEB"/>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文字方塊 2"/>
          <p:cNvSpPr txBox="1"/>
          <p:nvPr/>
        </p:nvSpPr>
        <p:spPr>
          <a:xfrm>
            <a:off x="4211960" y="1052736"/>
            <a:ext cx="2088232" cy="707886"/>
          </a:xfrm>
          <a:prstGeom prst="rect">
            <a:avLst/>
          </a:prstGeom>
          <a:noFill/>
        </p:spPr>
        <p:txBody>
          <a:bodyPr wrap="square" rtlCol="0">
            <a:spAutoFit/>
          </a:bodyPr>
          <a:lstStyle/>
          <a:p>
            <a:r>
              <a:rPr lang="en-US" altLang="zh-TW" sz="2000" b="1" dirty="0" smtClean="0">
                <a:latin typeface="+mj-lt"/>
                <a:ea typeface="標楷體" panose="03000509000000000000" pitchFamily="65" charset="-120"/>
              </a:rPr>
              <a:t>2014</a:t>
            </a:r>
            <a:r>
              <a:rPr lang="zh-TW" altLang="en-US" sz="2000" b="1" dirty="0" smtClean="0">
                <a:latin typeface="+mj-lt"/>
                <a:ea typeface="標楷體" panose="03000509000000000000" pitchFamily="65" charset="-120"/>
              </a:rPr>
              <a:t>年修復後，</a:t>
            </a:r>
            <a:endParaRPr lang="en-US" altLang="zh-TW" sz="2000" b="1" dirty="0" smtClean="0">
              <a:latin typeface="+mj-lt"/>
              <a:ea typeface="標楷體" panose="03000509000000000000" pitchFamily="65" charset="-120"/>
            </a:endParaRPr>
          </a:p>
          <a:p>
            <a:r>
              <a:rPr lang="zh-TW" altLang="en-US" sz="2000" b="1" dirty="0" smtClean="0">
                <a:latin typeface="+mj-lt"/>
                <a:ea typeface="標楷體" panose="03000509000000000000" pitchFamily="65" charset="-120"/>
              </a:rPr>
              <a:t>林百貨重新開張</a:t>
            </a:r>
            <a:endParaRPr lang="zh-TW" altLang="en-US" sz="2000" b="1" dirty="0">
              <a:latin typeface="+mj-lt"/>
              <a:ea typeface="標楷體" panose="03000509000000000000" pitchFamily="65"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台北菊元百貨-維基"/>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750" y="0"/>
            <a:ext cx="3535363"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5" descr="高雄吉井百貨-維基"/>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11638" y="0"/>
            <a:ext cx="4430712" cy="530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 Box 6"/>
          <p:cNvSpPr txBox="1">
            <a:spLocks noChangeArrowheads="1"/>
          </p:cNvSpPr>
          <p:nvPr/>
        </p:nvSpPr>
        <p:spPr bwMode="auto">
          <a:xfrm>
            <a:off x="0" y="5319713"/>
            <a:ext cx="9144000" cy="1552575"/>
          </a:xfrm>
          <a:prstGeom prst="rect">
            <a:avLst/>
          </a:prstGeom>
          <a:solidFill>
            <a:srgbClr val="F8C4F7"/>
          </a:solidFill>
          <a:ln>
            <a:noFill/>
          </a:ln>
          <a:effectLs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zh-TW" altLang="en-US" sz="2400" b="1" dirty="0">
                <a:ea typeface="標楷體" panose="03000509000000000000" pitchFamily="65" charset="-120"/>
              </a:rPr>
              <a:t>臺北菊元百貨、臺南林百貨與高雄吉井百貨是日治時期的三大百貨公司。菊元百貨被稱為臺灣第一個「現代化的櫥窗」。不過在當時的環境下，能夠有空閒逛百貨公司的民眾，還是以日本人和富裕階級的臺灣人居多。許多人只是專程來這裡試搭電梯、看電梯小姐。</a:t>
            </a:r>
          </a:p>
        </p:txBody>
      </p:sp>
      <p:sp>
        <p:nvSpPr>
          <p:cNvPr id="26629" name="Text Box 7"/>
          <p:cNvSpPr txBox="1">
            <a:spLocks noChangeArrowheads="1"/>
          </p:cNvSpPr>
          <p:nvPr/>
        </p:nvSpPr>
        <p:spPr bwMode="auto">
          <a:xfrm>
            <a:off x="433388" y="95250"/>
            <a:ext cx="3816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buFontTx/>
              <a:buNone/>
            </a:pPr>
            <a:r>
              <a:rPr lang="en-US" altLang="zh-TW" sz="2400" b="1">
                <a:ea typeface="標楷體" panose="03000509000000000000" pitchFamily="65" charset="-120"/>
              </a:rPr>
              <a:t>1932.12.3</a:t>
            </a:r>
            <a:r>
              <a:rPr lang="zh-TW" altLang="en-US" sz="2400" b="1">
                <a:ea typeface="標楷體" panose="03000509000000000000" pitchFamily="65" charset="-120"/>
              </a:rPr>
              <a:t>開幕的菊元百貨</a:t>
            </a:r>
          </a:p>
        </p:txBody>
      </p:sp>
      <p:sp>
        <p:nvSpPr>
          <p:cNvPr id="26630" name="Text Box 8"/>
          <p:cNvSpPr txBox="1">
            <a:spLocks noChangeArrowheads="1"/>
          </p:cNvSpPr>
          <p:nvPr/>
        </p:nvSpPr>
        <p:spPr bwMode="auto">
          <a:xfrm>
            <a:off x="4537075" y="92075"/>
            <a:ext cx="3563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buFontTx/>
              <a:buNone/>
            </a:pPr>
            <a:r>
              <a:rPr lang="en-US" altLang="zh-TW" sz="2400" b="1">
                <a:ea typeface="標楷體" panose="03000509000000000000" pitchFamily="65" charset="-120"/>
              </a:rPr>
              <a:t>1941</a:t>
            </a:r>
            <a:r>
              <a:rPr lang="zh-TW" altLang="en-US" sz="2400" b="1">
                <a:ea typeface="標楷體" panose="03000509000000000000" pitchFamily="65" charset="-120"/>
              </a:rPr>
              <a:t>年開幕的吉井百貨</a:t>
            </a:r>
          </a:p>
        </p:txBody>
      </p:sp>
      <p:pic>
        <p:nvPicPr>
          <p:cNvPr id="97289" name="Picture 9" descr="DSC_055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9750" y="0"/>
            <a:ext cx="3535363" cy="5300663"/>
          </a:xfrm>
          <a:prstGeom prst="roundRect">
            <a:avLst>
              <a:gd name="adj" fmla="val 204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90" name="Picture 10" descr="DSC_0553"/>
          <p:cNvPicPr>
            <a:picLocks noChangeAspect="1" noChangeArrowheads="1"/>
          </p:cNvPicPr>
          <p:nvPr/>
        </p:nvPicPr>
        <p:blipFill>
          <a:blip r:embed="rId5" cstate="email">
            <a:lum bright="-12000" contrast="12000"/>
            <a:extLst>
              <a:ext uri="{28A0092B-C50C-407E-A947-70E740481C1C}">
                <a14:useLocalDpi xmlns:a14="http://schemas.microsoft.com/office/drawing/2010/main"/>
              </a:ext>
            </a:extLst>
          </a:blip>
          <a:srcRect/>
          <a:stretch>
            <a:fillRect/>
          </a:stretch>
        </p:blipFill>
        <p:spPr bwMode="auto">
          <a:xfrm>
            <a:off x="4140200" y="0"/>
            <a:ext cx="4586288" cy="5300663"/>
          </a:xfrm>
          <a:prstGeom prst="roundRect">
            <a:avLst>
              <a:gd name="adj" fmla="val 7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728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2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5"/>
          <p:cNvSpPr txBox="1">
            <a:spLocks noChangeArrowheads="1"/>
          </p:cNvSpPr>
          <p:nvPr/>
        </p:nvSpPr>
        <p:spPr bwMode="auto">
          <a:xfrm>
            <a:off x="4859338" y="6453188"/>
            <a:ext cx="381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endParaRPr lang="zh-TW" altLang="zh-TW" sz="1800"/>
          </a:p>
        </p:txBody>
      </p:sp>
      <p:sp>
        <p:nvSpPr>
          <p:cNvPr id="29700" name="Text Box 12"/>
          <p:cNvSpPr txBox="1">
            <a:spLocks noChangeArrowheads="1"/>
          </p:cNvSpPr>
          <p:nvPr/>
        </p:nvSpPr>
        <p:spPr bwMode="auto">
          <a:xfrm>
            <a:off x="1754611" y="6336372"/>
            <a:ext cx="512164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zh-TW" altLang="en-US" sz="1800" b="1" dirty="0">
                <a:ea typeface="標楷體" panose="03000509000000000000" pitchFamily="65" charset="-120"/>
              </a:rPr>
              <a:t>圖：</a:t>
            </a:r>
            <a:r>
              <a:rPr lang="en-US" altLang="zh-TW" sz="1800" b="1" dirty="0"/>
              <a:t>http://www.cjwlfs.org/78/78_49.htm</a:t>
            </a:r>
          </a:p>
        </p:txBody>
      </p:sp>
      <p:pic>
        <p:nvPicPr>
          <p:cNvPr id="29701" name="Picture 13" descr="78_49-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54611" y="1352483"/>
            <a:ext cx="6480175" cy="4860925"/>
          </a:xfrm>
          <a:prstGeom prst="rect">
            <a:avLst/>
          </a:prstGeom>
          <a:ln w="76200" cap="sq">
            <a:solidFill>
              <a:srgbClr val="EE6EEB"/>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29702" name="Picture 9" descr="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0825" y="332829"/>
            <a:ext cx="1925638"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圓角矩形 7"/>
          <p:cNvSpPr/>
          <p:nvPr/>
        </p:nvSpPr>
        <p:spPr>
          <a:xfrm>
            <a:off x="2546849" y="332656"/>
            <a:ext cx="4895701" cy="684000"/>
          </a:xfrm>
          <a:prstGeom prst="roundRect">
            <a:avLst/>
          </a:prstGeom>
          <a:solidFill>
            <a:srgbClr val="AC2DD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solidFill>
                  <a:schemeClr val="bg1"/>
                </a:solidFill>
                <a:latin typeface="標楷體" panose="03000509000000000000" pitchFamily="65" charset="-120"/>
                <a:ea typeface="標楷體" panose="03000509000000000000" pitchFamily="65" charset="-120"/>
              </a:rPr>
              <a:t>日治時代的音樂～鄧雨賢</a:t>
            </a:r>
            <a:endParaRPr lang="zh-TW" altLang="en-US" sz="3200" b="1" dirty="0">
              <a:solidFill>
                <a:schemeClr val="bg1"/>
              </a:solidFill>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683568" y="228600"/>
            <a:ext cx="8001000" cy="838200"/>
          </a:xfrm>
        </p:spPr>
        <p:txBody>
          <a:bodyPr/>
          <a:lstStyle/>
          <a:p>
            <a:pPr eaLnBrk="1" hangingPunct="1"/>
            <a:r>
              <a:rPr lang="en-US" altLang="zh-TW" b="1" dirty="0" smtClean="0">
                <a:solidFill>
                  <a:srgbClr val="7030A0"/>
                </a:solidFill>
                <a:ea typeface="標楷體" panose="03000509000000000000" pitchFamily="65" charset="-120"/>
              </a:rPr>
              <a:t>2016</a:t>
            </a:r>
            <a:r>
              <a:rPr lang="zh-TW" altLang="en-US" b="1" dirty="0" smtClean="0">
                <a:solidFill>
                  <a:srgbClr val="7030A0"/>
                </a:solidFill>
                <a:ea typeface="標楷體" panose="03000509000000000000" pitchFamily="65" charset="-120"/>
              </a:rPr>
              <a:t>年，誰是當紅的創作歌手？</a:t>
            </a:r>
          </a:p>
        </p:txBody>
      </p:sp>
      <p:pic>
        <p:nvPicPr>
          <p:cNvPr id="30723" name="Picture 3" descr="5470509_953778">
            <a:hlinkClick r:id="rId2"/>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125" y="1412776"/>
            <a:ext cx="3397250" cy="51054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24" name="Picture 4" descr="34f12f3b1bebd960b46e077">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203848" y="1268512"/>
            <a:ext cx="5486400" cy="4176712"/>
          </a:xfrm>
          <a:prstGeom prst="rect">
            <a:avLst/>
          </a:prstGeom>
          <a:solidFill>
            <a:srgbClr val="FFFFFF">
              <a:shade val="85000"/>
            </a:srgbClr>
          </a:solidFill>
          <a:ln w="76200">
            <a:solidFill>
              <a:schemeClr val="bg1"/>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2" name="文字方塊 1"/>
          <p:cNvSpPr txBox="1"/>
          <p:nvPr/>
        </p:nvSpPr>
        <p:spPr>
          <a:xfrm>
            <a:off x="3635375" y="5877272"/>
            <a:ext cx="5508625" cy="830997"/>
          </a:xfrm>
          <a:prstGeom prst="rect">
            <a:avLst/>
          </a:prstGeom>
          <a:noFill/>
        </p:spPr>
        <p:txBody>
          <a:bodyPr wrap="square" rtlCol="0">
            <a:spAutoFit/>
          </a:bodyPr>
          <a:lstStyle/>
          <a:p>
            <a:r>
              <a:rPr lang="en-US" altLang="zh-TW" sz="1600" b="1" dirty="0">
                <a:hlinkClick r:id="rId6"/>
              </a:rPr>
              <a:t>http://</a:t>
            </a:r>
            <a:r>
              <a:rPr lang="en-US" altLang="zh-TW" sz="1600" b="1" dirty="0" smtClean="0">
                <a:hlinkClick r:id="rId6"/>
              </a:rPr>
              <a:t>ent.sina.com.cn/y/2008-09-24/14102181624.shtml</a:t>
            </a:r>
            <a:endParaRPr lang="en-US" altLang="zh-TW" sz="1600" b="1" dirty="0" smtClean="0"/>
          </a:p>
          <a:p>
            <a:r>
              <a:rPr lang="en-US" altLang="zh-TW" sz="1600" b="1" dirty="0">
                <a:hlinkClick r:id="rId7"/>
              </a:rPr>
              <a:t>https://sites.google.com/a/stu.jmes.ntpc.edu.tw/mayday555/wu-yue-tian---</a:t>
            </a:r>
            <a:r>
              <a:rPr lang="en-US" altLang="zh-TW" sz="1600" b="1" dirty="0" smtClean="0">
                <a:hlinkClick r:id="rId7"/>
              </a:rPr>
              <a:t>feng-xiao-shuo</a:t>
            </a:r>
            <a:endParaRPr lang="en-US" altLang="zh-TW" sz="1600" b="1" dirty="0" smtClean="0"/>
          </a:p>
        </p:txBody>
      </p:sp>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樺山資紀-第一任總督-維基"/>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9512" y="476672"/>
            <a:ext cx="4429125" cy="5759450"/>
          </a:xfrm>
          <a:prstGeom prst="roundRect">
            <a:avLst>
              <a:gd name="adj" fmla="val 43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7"/>
          <p:cNvSpPr txBox="1">
            <a:spLocks noChangeArrowheads="1"/>
          </p:cNvSpPr>
          <p:nvPr/>
        </p:nvSpPr>
        <p:spPr bwMode="auto">
          <a:xfrm>
            <a:off x="4824413" y="1556792"/>
            <a:ext cx="4032250" cy="3065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lnSpc>
                <a:spcPct val="115000"/>
              </a:lnSpc>
              <a:spcBef>
                <a:spcPct val="25000"/>
              </a:spcBef>
              <a:buFontTx/>
              <a:buNone/>
            </a:pPr>
            <a:r>
              <a:rPr lang="zh-TW" altLang="en-US" sz="2800" b="1" dirty="0">
                <a:ea typeface="標楷體" panose="03000509000000000000" pitchFamily="65" charset="-120"/>
              </a:rPr>
              <a:t>左圖是臺灣第一任總督</a:t>
            </a:r>
            <a:r>
              <a:rPr lang="en-US" altLang="zh-TW" sz="2800" b="1" dirty="0" smtClean="0">
                <a:latin typeface="標楷體" panose="03000509000000000000" pitchFamily="65" charset="-120"/>
                <a:ea typeface="標楷體" panose="03000509000000000000" pitchFamily="65" charset="-120"/>
              </a:rPr>
              <a:t>——</a:t>
            </a:r>
            <a:r>
              <a:rPr lang="zh-TW" altLang="en-US" sz="2800" b="1" dirty="0" smtClean="0">
                <a:ea typeface="標楷體" panose="03000509000000000000" pitchFamily="65" charset="-120"/>
              </a:rPr>
              <a:t>樺</a:t>
            </a:r>
            <a:r>
              <a:rPr lang="zh-TW" altLang="en-US" sz="2800" b="1" dirty="0">
                <a:ea typeface="標楷體" panose="03000509000000000000" pitchFamily="65" charset="-120"/>
              </a:rPr>
              <a:t>山資紀。當時   臺灣總督擁有行政、立法、司法權，加上軍事將領的身份，可說是臺灣的「土皇帝</a:t>
            </a:r>
            <a:r>
              <a:rPr lang="zh-TW" altLang="en-US" sz="2800" b="1" dirty="0" smtClean="0">
                <a:ea typeface="標楷體" panose="03000509000000000000" pitchFamily="65" charset="-120"/>
              </a:rPr>
              <a:t>」。</a:t>
            </a:r>
            <a:endParaRPr lang="en-US" altLang="zh-TW" sz="2800" b="1" dirty="0" smtClean="0">
              <a:ea typeface="標楷體" panose="03000509000000000000" pitchFamily="65" charset="-120"/>
            </a:endParaRPr>
          </a:p>
        </p:txBody>
      </p:sp>
      <p:sp>
        <p:nvSpPr>
          <p:cNvPr id="8196" name="Text Box 8"/>
          <p:cNvSpPr txBox="1">
            <a:spLocks noChangeArrowheads="1"/>
          </p:cNvSpPr>
          <p:nvPr/>
        </p:nvSpPr>
        <p:spPr bwMode="auto">
          <a:xfrm>
            <a:off x="4716463" y="4633913"/>
            <a:ext cx="4248150" cy="1603375"/>
          </a:xfrm>
          <a:prstGeom prst="rect">
            <a:avLst/>
          </a:prstGeom>
          <a:solidFill>
            <a:srgbClr val="92D050"/>
          </a:solidFill>
          <a:ln w="50800">
            <a:noFill/>
            <a:miter lim="800000"/>
            <a:headEnd/>
            <a:tailEnd/>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buFontTx/>
              <a:buNone/>
            </a:pPr>
            <a:r>
              <a:rPr lang="en-US" altLang="zh-TW" sz="2400" b="1" dirty="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六三法</a:t>
            </a:r>
            <a:r>
              <a:rPr lang="en-US" altLang="zh-TW" sz="2400" b="1" dirty="0">
                <a:ea typeface="標楷體" panose="03000509000000000000" pitchFamily="65" charset="-120"/>
              </a:rPr>
              <a:t>】1896.3.31</a:t>
            </a:r>
            <a:endParaRPr lang="en-US" altLang="zh-TW" sz="2400" b="1" dirty="0">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400" b="1" dirty="0">
                <a:latin typeface="標楷體" panose="03000509000000000000" pitchFamily="65" charset="-120"/>
                <a:ea typeface="標楷體" panose="03000509000000000000" pitchFamily="65" charset="-120"/>
              </a:rPr>
              <a:t>第一條：臺灣總督在其管轄區</a:t>
            </a:r>
          </a:p>
          <a:p>
            <a:pPr eaLnBrk="1" hangingPunct="1">
              <a:spcBef>
                <a:spcPct val="0"/>
              </a:spcBef>
              <a:buFontTx/>
              <a:buNone/>
            </a:pPr>
            <a:r>
              <a:rPr lang="zh-TW" altLang="en-US" sz="2400" b="1" dirty="0">
                <a:latin typeface="標楷體" panose="03000509000000000000" pitchFamily="65" charset="-120"/>
                <a:ea typeface="標楷體" panose="03000509000000000000" pitchFamily="65" charset="-120"/>
              </a:rPr>
              <a:t>        域內，得發布具有法</a:t>
            </a:r>
          </a:p>
          <a:p>
            <a:pPr eaLnBrk="1" hangingPunct="1">
              <a:spcBef>
                <a:spcPct val="0"/>
              </a:spcBef>
              <a:buFontTx/>
              <a:buNone/>
            </a:pPr>
            <a:r>
              <a:rPr lang="zh-TW" altLang="en-US" sz="2400" b="1" dirty="0">
                <a:latin typeface="標楷體" panose="03000509000000000000" pitchFamily="65" charset="-120"/>
                <a:ea typeface="標楷體" panose="03000509000000000000" pitchFamily="65" charset="-120"/>
              </a:rPr>
              <a:t>        律的效力之命令。</a:t>
            </a:r>
            <a:r>
              <a:rPr lang="zh-TW" altLang="en-US" sz="2400" dirty="0">
                <a:latin typeface="標楷體" panose="03000509000000000000" pitchFamily="65" charset="-120"/>
                <a:ea typeface="標楷體" panose="03000509000000000000" pitchFamily="65" charset="-120"/>
              </a:rPr>
              <a:t> </a:t>
            </a:r>
          </a:p>
        </p:txBody>
      </p:sp>
      <p:sp>
        <p:nvSpPr>
          <p:cNvPr id="5" name="圓角矩形 4"/>
          <p:cNvSpPr/>
          <p:nvPr/>
        </p:nvSpPr>
        <p:spPr>
          <a:xfrm>
            <a:off x="5524560" y="656768"/>
            <a:ext cx="2503824" cy="684000"/>
          </a:xfrm>
          <a:prstGeom prst="roundRect">
            <a:avLst/>
          </a:prstGeom>
          <a:solidFill>
            <a:srgbClr val="008E4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latin typeface="標楷體" panose="03000509000000000000" pitchFamily="65" charset="-120"/>
                <a:ea typeface="標楷體" panose="03000509000000000000" pitchFamily="65" charset="-120"/>
              </a:rPr>
              <a:t>臺灣土皇帝</a:t>
            </a:r>
            <a:endParaRPr lang="zh-TW" altLang="en-US" sz="3200" b="1" dirty="0">
              <a:latin typeface="標楷體" panose="03000509000000000000" pitchFamily="65" charset="-120"/>
              <a:ea typeface="標楷體" panose="03000509000000000000" pitchFamily="65" charset="-120"/>
            </a:endParaRPr>
          </a:p>
        </p:txBody>
      </p:sp>
      <p:sp>
        <p:nvSpPr>
          <p:cNvPr id="2" name="文字方塊 1"/>
          <p:cNvSpPr txBox="1"/>
          <p:nvPr/>
        </p:nvSpPr>
        <p:spPr>
          <a:xfrm>
            <a:off x="1259632" y="6309320"/>
            <a:ext cx="2592288" cy="461665"/>
          </a:xfrm>
          <a:prstGeom prst="rect">
            <a:avLst/>
          </a:prstGeom>
          <a:noFill/>
        </p:spPr>
        <p:txBody>
          <a:bodyPr wrap="square" rtlCol="0">
            <a:spAutoFit/>
          </a:bodyPr>
          <a:lstStyle/>
          <a:p>
            <a:r>
              <a:rPr lang="zh-TW" altLang="en-US" sz="2400" b="1" dirty="0" smtClean="0">
                <a:latin typeface="標楷體" panose="03000509000000000000" pitchFamily="65" charset="-120"/>
                <a:ea typeface="標楷體" panose="03000509000000000000" pitchFamily="65" charset="-120"/>
              </a:rPr>
              <a:t>圖：維基百科</a:t>
            </a:r>
            <a:endParaRPr lang="zh-TW" altLang="en-US" sz="2400" b="1" dirty="0">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a:xfrm>
            <a:off x="410782" y="2516626"/>
            <a:ext cx="4259263" cy="1801614"/>
          </a:xfrm>
        </p:spPr>
        <p:txBody>
          <a:bodyPr/>
          <a:lstStyle/>
          <a:p>
            <a:pPr eaLnBrk="1" hangingPunct="1">
              <a:spcBef>
                <a:spcPts val="0"/>
              </a:spcBef>
            </a:pPr>
            <a:r>
              <a:rPr lang="zh-TW" altLang="en-US" sz="2800" b="1" dirty="0" smtClean="0">
                <a:ea typeface="標楷體" panose="03000509000000000000" pitchFamily="65" charset="-120"/>
              </a:rPr>
              <a:t>古倫美亞唱片公司</a:t>
            </a:r>
          </a:p>
          <a:p>
            <a:pPr eaLnBrk="1" hangingPunct="1">
              <a:spcBef>
                <a:spcPts val="0"/>
              </a:spcBef>
            </a:pPr>
            <a:r>
              <a:rPr lang="en-US" altLang="zh-TW" sz="2800" b="1" dirty="0" smtClean="0">
                <a:latin typeface="標楷體" panose="03000509000000000000" pitchFamily="65" charset="-120"/>
                <a:ea typeface="標楷體" panose="03000509000000000000" pitchFamily="65" charset="-120"/>
                <a:hlinkClick r:id="rId2"/>
              </a:rPr>
              <a:t>《</a:t>
            </a:r>
            <a:r>
              <a:rPr lang="zh-TW" altLang="en-US" sz="2800" b="1" dirty="0" smtClean="0">
                <a:latin typeface="標楷體" panose="03000509000000000000" pitchFamily="65" charset="-120"/>
                <a:ea typeface="標楷體" panose="03000509000000000000" pitchFamily="65" charset="-120"/>
                <a:hlinkClick r:id="rId2"/>
              </a:rPr>
              <a:t>桃花泣血記</a:t>
            </a:r>
            <a:r>
              <a:rPr lang="en-US" altLang="zh-TW" sz="2800" b="1" dirty="0" smtClean="0">
                <a:latin typeface="標楷體" panose="03000509000000000000" pitchFamily="65" charset="-120"/>
                <a:ea typeface="標楷體" panose="03000509000000000000" pitchFamily="65" charset="-120"/>
                <a:hlinkClick r:id="rId2"/>
              </a:rPr>
              <a:t>》</a:t>
            </a:r>
            <a:r>
              <a:rPr lang="en-US" altLang="zh-TW" sz="2800" b="1" dirty="0" smtClean="0">
                <a:latin typeface="標楷體" panose="03000509000000000000" pitchFamily="65" charset="-120"/>
                <a:ea typeface="標楷體" panose="03000509000000000000" pitchFamily="65" charset="-120"/>
              </a:rPr>
              <a:t> </a:t>
            </a:r>
          </a:p>
          <a:p>
            <a:pPr eaLnBrk="1" hangingPunct="1">
              <a:spcBef>
                <a:spcPts val="0"/>
              </a:spcBef>
            </a:pPr>
            <a:r>
              <a:rPr lang="zh-TW" altLang="en-US" sz="2800" b="1" dirty="0" smtClean="0">
                <a:latin typeface="標楷體" panose="03000509000000000000" pitchFamily="65" charset="-120"/>
                <a:ea typeface="標楷體" panose="03000509000000000000" pitchFamily="65" charset="-120"/>
                <a:hlinkClick r:id="rId3"/>
              </a:rPr>
              <a:t>紀錄片</a:t>
            </a:r>
            <a:r>
              <a:rPr lang="en-US" altLang="zh-TW" sz="2800" b="1" dirty="0" smtClean="0">
                <a:latin typeface="標楷體" panose="03000509000000000000" pitchFamily="65" charset="-120"/>
                <a:ea typeface="標楷體" panose="03000509000000000000" pitchFamily="65" charset="-120"/>
                <a:hlinkClick r:id="rId3"/>
              </a:rPr>
              <a:t>-《</a:t>
            </a:r>
            <a:r>
              <a:rPr lang="zh-TW" altLang="en-US" sz="2800" b="1" dirty="0" smtClean="0">
                <a:ea typeface="標楷體" panose="03000509000000000000" pitchFamily="65" charset="-120"/>
                <a:hlinkClick r:id="rId3"/>
              </a:rPr>
              <a:t>跳舞時代</a:t>
            </a:r>
            <a:r>
              <a:rPr lang="en-US" altLang="zh-TW" sz="2800" b="1" dirty="0" smtClean="0">
                <a:latin typeface="標楷體" panose="03000509000000000000" pitchFamily="65" charset="-120"/>
                <a:ea typeface="標楷體" panose="03000509000000000000" pitchFamily="65" charset="-120"/>
                <a:hlinkClick r:id="rId3"/>
              </a:rPr>
              <a:t>》</a:t>
            </a:r>
            <a:endParaRPr lang="en-US" altLang="zh-TW" sz="2800" b="1" dirty="0" smtClean="0">
              <a:latin typeface="標楷體" panose="03000509000000000000" pitchFamily="65" charset="-120"/>
              <a:ea typeface="標楷體" panose="03000509000000000000" pitchFamily="65" charset="-120"/>
            </a:endParaRPr>
          </a:p>
          <a:p>
            <a:pPr eaLnBrk="1" hangingPunct="1">
              <a:spcBef>
                <a:spcPts val="0"/>
              </a:spcBef>
            </a:pPr>
            <a:r>
              <a:rPr lang="zh-TW" altLang="en-US" sz="2800" b="1" dirty="0" smtClean="0">
                <a:latin typeface="標楷體" panose="03000509000000000000" pitchFamily="65" charset="-120"/>
                <a:ea typeface="標楷體" panose="03000509000000000000" pitchFamily="65" charset="-120"/>
              </a:rPr>
              <a:t>鄧雨賢</a:t>
            </a:r>
            <a:r>
              <a:rPr lang="en-US" altLang="zh-TW" sz="2800" b="1" dirty="0" smtClean="0">
                <a:latin typeface="標楷體" panose="03000509000000000000" pitchFamily="65" charset="-120"/>
                <a:ea typeface="標楷體" panose="03000509000000000000" pitchFamily="65" charset="-120"/>
              </a:rPr>
              <a:t>—</a:t>
            </a:r>
            <a:r>
              <a:rPr lang="zh-TW" altLang="en-US" sz="2800" b="1" dirty="0" smtClean="0">
                <a:latin typeface="標楷體" panose="03000509000000000000" pitchFamily="65" charset="-120"/>
                <a:ea typeface="標楷體" panose="03000509000000000000" pitchFamily="65" charset="-120"/>
              </a:rPr>
              <a:t>四月望雨</a:t>
            </a:r>
          </a:p>
        </p:txBody>
      </p:sp>
      <p:pic>
        <p:nvPicPr>
          <p:cNvPr id="31748" name="Picture 4" descr="鄧雨賢-維基"/>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43475" y="1484313"/>
            <a:ext cx="3876675" cy="5184775"/>
          </a:xfrm>
          <a:prstGeom prst="roundRect">
            <a:avLst>
              <a:gd name="adj" fmla="val 401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5"/>
          <p:cNvSpPr txBox="1">
            <a:spLocks noChangeArrowheads="1"/>
          </p:cNvSpPr>
          <p:nvPr/>
        </p:nvSpPr>
        <p:spPr bwMode="auto">
          <a:xfrm>
            <a:off x="4859338" y="6453188"/>
            <a:ext cx="3816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endParaRPr lang="zh-TW" altLang="zh-TW" sz="1800"/>
          </a:p>
        </p:txBody>
      </p:sp>
      <p:sp>
        <p:nvSpPr>
          <p:cNvPr id="31750" name="Text Box 6"/>
          <p:cNvSpPr txBox="1">
            <a:spLocks noChangeArrowheads="1"/>
          </p:cNvSpPr>
          <p:nvPr/>
        </p:nvSpPr>
        <p:spPr bwMode="auto">
          <a:xfrm>
            <a:off x="153988" y="4386263"/>
            <a:ext cx="4608512" cy="2314575"/>
          </a:xfrm>
          <a:prstGeom prst="rect">
            <a:avLst/>
          </a:prstGeom>
          <a:solidFill>
            <a:srgbClr val="FFFF99">
              <a:alpha val="87057"/>
            </a:srgbClr>
          </a:solidFill>
          <a:ln w="3175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2400" b="1" dirty="0">
                <a:latin typeface="標楷體" panose="03000509000000000000" pitchFamily="65" charset="-120"/>
                <a:ea typeface="標楷體" panose="03000509000000000000" pitchFamily="65" charset="-120"/>
              </a:rPr>
              <a:t>鄧雨賢（</a:t>
            </a:r>
            <a:r>
              <a:rPr lang="en-US" altLang="zh-TW" sz="2400" b="1" dirty="0">
                <a:latin typeface="標楷體" panose="03000509000000000000" pitchFamily="65" charset="-120"/>
                <a:ea typeface="標楷體" panose="03000509000000000000" pitchFamily="65" charset="-120"/>
              </a:rPr>
              <a:t>1906</a:t>
            </a:r>
            <a:r>
              <a:rPr lang="zh-TW" altLang="en-US" sz="2400" b="1" dirty="0">
                <a:latin typeface="標楷體" panose="03000509000000000000" pitchFamily="65" charset="-120"/>
                <a:ea typeface="標楷體" panose="03000509000000000000" pitchFamily="65" charset="-120"/>
              </a:rPr>
              <a:t>～</a:t>
            </a:r>
            <a:r>
              <a:rPr lang="en-US" altLang="zh-TW" sz="2400" b="1" dirty="0">
                <a:latin typeface="標楷體" panose="03000509000000000000" pitchFamily="65" charset="-120"/>
                <a:ea typeface="標楷體" panose="03000509000000000000" pitchFamily="65" charset="-120"/>
              </a:rPr>
              <a:t>1944</a:t>
            </a:r>
            <a:r>
              <a:rPr lang="zh-TW" altLang="en-US" sz="2400" b="1" dirty="0">
                <a:latin typeface="標楷體" panose="03000509000000000000" pitchFamily="65" charset="-120"/>
                <a:ea typeface="標楷體" panose="03000509000000000000" pitchFamily="65" charset="-120"/>
              </a:rPr>
              <a:t>）桃園客家人</a:t>
            </a:r>
          </a:p>
          <a:p>
            <a:pPr eaLnBrk="1" hangingPunct="1">
              <a:spcBef>
                <a:spcPct val="0"/>
              </a:spcBef>
              <a:buFontTx/>
              <a:buNone/>
            </a:pPr>
            <a:r>
              <a:rPr lang="en-US" altLang="zh-TW" sz="2400" b="1" dirty="0">
                <a:latin typeface="標楷體" panose="03000509000000000000" pitchFamily="65" charset="-120"/>
                <a:ea typeface="標楷體" panose="03000509000000000000" pitchFamily="65" charset="-120"/>
              </a:rPr>
              <a:t>1933</a:t>
            </a:r>
            <a:r>
              <a:rPr lang="zh-TW" altLang="en-US" sz="2400" b="1" dirty="0">
                <a:latin typeface="標楷體" panose="03000509000000000000" pitchFamily="65" charset="-120"/>
                <a:ea typeface="標楷體" panose="03000509000000000000" pitchFamily="65" charset="-120"/>
              </a:rPr>
              <a:t>年進入古倫美亞唱片公司擔任作曲專員。著名作品有</a:t>
            </a:r>
          </a:p>
          <a:p>
            <a:pPr eaLnBrk="1" hangingPunct="1">
              <a:spcBef>
                <a:spcPct val="0"/>
              </a:spcBef>
              <a:buFontTx/>
              <a:buNone/>
            </a:pPr>
            <a:r>
              <a:rPr lang="en-US" altLang="zh-TW" sz="2400" b="1" dirty="0">
                <a:latin typeface="標楷體" panose="03000509000000000000" pitchFamily="65" charset="-120"/>
                <a:ea typeface="標楷體" panose="03000509000000000000" pitchFamily="65" charset="-120"/>
                <a:hlinkClick r:id="rId5"/>
              </a:rPr>
              <a:t>〈</a:t>
            </a:r>
            <a:r>
              <a:rPr lang="zh-TW" altLang="en-US" sz="2400" b="1" dirty="0">
                <a:latin typeface="標楷體" panose="03000509000000000000" pitchFamily="65" charset="-120"/>
                <a:ea typeface="標楷體" panose="03000509000000000000" pitchFamily="65" charset="-120"/>
                <a:hlinkClick r:id="rId5"/>
              </a:rPr>
              <a:t>望春風</a:t>
            </a:r>
            <a:r>
              <a:rPr lang="en-US" altLang="zh-TW" sz="2400" b="1" dirty="0">
                <a:latin typeface="標楷體" panose="03000509000000000000" pitchFamily="65" charset="-120"/>
                <a:ea typeface="標楷體" panose="03000509000000000000" pitchFamily="65" charset="-120"/>
                <a:hlinkClick r:id="rId5"/>
              </a:rPr>
              <a:t>〉</a:t>
            </a:r>
            <a:r>
              <a:rPr lang="zh-TW" altLang="en-US" sz="2400" b="1" dirty="0">
                <a:latin typeface="標楷體" panose="03000509000000000000" pitchFamily="65" charset="-120"/>
                <a:ea typeface="標楷體" panose="03000509000000000000" pitchFamily="65" charset="-120"/>
              </a:rPr>
              <a:t>、</a:t>
            </a:r>
            <a:r>
              <a:rPr lang="en-US" altLang="zh-TW" sz="2400" b="1" dirty="0">
                <a:latin typeface="標楷體" panose="03000509000000000000" pitchFamily="65" charset="-120"/>
                <a:ea typeface="標楷體" panose="03000509000000000000" pitchFamily="65" charset="-120"/>
                <a:hlinkClick r:id="rId6"/>
              </a:rPr>
              <a:t>〈</a:t>
            </a:r>
            <a:r>
              <a:rPr lang="zh-TW" altLang="en-US" sz="2400" b="1" dirty="0">
                <a:latin typeface="標楷體" panose="03000509000000000000" pitchFamily="65" charset="-120"/>
                <a:ea typeface="標楷體" panose="03000509000000000000" pitchFamily="65" charset="-120"/>
                <a:hlinkClick r:id="rId6"/>
              </a:rPr>
              <a:t>雨夜花</a:t>
            </a:r>
            <a:r>
              <a:rPr lang="en-US" altLang="zh-TW" sz="2400" b="1" dirty="0">
                <a:latin typeface="標楷體" panose="03000509000000000000" pitchFamily="65" charset="-120"/>
                <a:ea typeface="標楷體" panose="03000509000000000000" pitchFamily="65" charset="-120"/>
                <a:hlinkClick r:id="rId6"/>
              </a:rPr>
              <a:t>〉</a:t>
            </a:r>
            <a:endParaRPr lang="en-US" altLang="zh-TW" sz="2400" b="1" dirty="0">
              <a:latin typeface="標楷體" panose="03000509000000000000" pitchFamily="65" charset="-120"/>
              <a:ea typeface="標楷體" panose="03000509000000000000" pitchFamily="65" charset="-120"/>
            </a:endParaRPr>
          </a:p>
          <a:p>
            <a:pPr eaLnBrk="1" hangingPunct="1">
              <a:spcBef>
                <a:spcPct val="0"/>
              </a:spcBef>
              <a:buFontTx/>
              <a:buNone/>
            </a:pPr>
            <a:r>
              <a:rPr lang="en-US" altLang="zh-TW" sz="2400" b="1" dirty="0">
                <a:latin typeface="標楷體" panose="03000509000000000000" pitchFamily="65" charset="-120"/>
                <a:ea typeface="標楷體" panose="03000509000000000000" pitchFamily="65" charset="-120"/>
                <a:hlinkClick r:id="rId7"/>
              </a:rPr>
              <a:t>〈</a:t>
            </a:r>
            <a:r>
              <a:rPr lang="zh-TW" altLang="en-US" sz="2400" b="1" dirty="0">
                <a:latin typeface="標楷體" panose="03000509000000000000" pitchFamily="65" charset="-120"/>
                <a:ea typeface="標楷體" panose="03000509000000000000" pitchFamily="65" charset="-120"/>
                <a:hlinkClick r:id="rId7"/>
              </a:rPr>
              <a:t>月夜愁</a:t>
            </a:r>
            <a:r>
              <a:rPr lang="en-US" altLang="zh-TW" sz="2400" b="1" dirty="0">
                <a:latin typeface="標楷體" panose="03000509000000000000" pitchFamily="65" charset="-120"/>
                <a:ea typeface="標楷體" panose="03000509000000000000" pitchFamily="65" charset="-120"/>
                <a:hlinkClick r:id="rId7"/>
              </a:rPr>
              <a:t>〉</a:t>
            </a:r>
            <a:r>
              <a:rPr lang="zh-TW" altLang="en-US" sz="2400" b="1" dirty="0">
                <a:latin typeface="標楷體" panose="03000509000000000000" pitchFamily="65" charset="-120"/>
                <a:ea typeface="標楷體" panose="03000509000000000000" pitchFamily="65" charset="-120"/>
              </a:rPr>
              <a:t>、</a:t>
            </a:r>
            <a:r>
              <a:rPr lang="en-US" altLang="zh-TW" sz="2400" b="1" dirty="0">
                <a:latin typeface="標楷體" panose="03000509000000000000" pitchFamily="65" charset="-120"/>
                <a:ea typeface="標楷體" panose="03000509000000000000" pitchFamily="65" charset="-120"/>
                <a:hlinkClick r:id="rId8"/>
              </a:rPr>
              <a:t>〈</a:t>
            </a:r>
            <a:r>
              <a:rPr lang="zh-TW" altLang="en-US" sz="2400" b="1" dirty="0">
                <a:latin typeface="標楷體" panose="03000509000000000000" pitchFamily="65" charset="-120"/>
                <a:ea typeface="標楷體" panose="03000509000000000000" pitchFamily="65" charset="-120"/>
                <a:hlinkClick r:id="rId8"/>
              </a:rPr>
              <a:t>跳舞時代</a:t>
            </a:r>
            <a:r>
              <a:rPr lang="en-US" altLang="zh-TW" sz="2400" b="1" dirty="0">
                <a:latin typeface="標楷體" panose="03000509000000000000" pitchFamily="65" charset="-120"/>
                <a:ea typeface="標楷體" panose="03000509000000000000" pitchFamily="65" charset="-120"/>
                <a:hlinkClick r:id="rId8"/>
              </a:rPr>
              <a:t>〉</a:t>
            </a:r>
            <a:endParaRPr lang="en-US" altLang="zh-TW" sz="2400" b="1" dirty="0">
              <a:latin typeface="標楷體" panose="03000509000000000000" pitchFamily="65" charset="-120"/>
              <a:ea typeface="標楷體" panose="03000509000000000000" pitchFamily="65" charset="-120"/>
            </a:endParaRPr>
          </a:p>
          <a:p>
            <a:pPr eaLnBrk="1" hangingPunct="1">
              <a:spcBef>
                <a:spcPct val="0"/>
              </a:spcBef>
              <a:buFontTx/>
              <a:buNone/>
            </a:pPr>
            <a:r>
              <a:rPr lang="en-US" altLang="zh-TW" sz="2400" b="1" dirty="0">
                <a:latin typeface="標楷體" panose="03000509000000000000" pitchFamily="65" charset="-120"/>
                <a:ea typeface="標楷體" panose="03000509000000000000" pitchFamily="65" charset="-120"/>
                <a:hlinkClick r:id="rId9"/>
              </a:rPr>
              <a:t>〈</a:t>
            </a:r>
            <a:r>
              <a:rPr lang="zh-TW" altLang="en-US" sz="2400" b="1" dirty="0">
                <a:latin typeface="標楷體" panose="03000509000000000000" pitchFamily="65" charset="-120"/>
                <a:ea typeface="標楷體" panose="03000509000000000000" pitchFamily="65" charset="-120"/>
                <a:hlinkClick r:id="rId9"/>
              </a:rPr>
              <a:t>四季紅</a:t>
            </a:r>
            <a:r>
              <a:rPr lang="en-US" altLang="zh-TW" sz="2400" b="1" dirty="0">
                <a:latin typeface="標楷體" panose="03000509000000000000" pitchFamily="65" charset="-120"/>
                <a:ea typeface="標楷體" panose="03000509000000000000" pitchFamily="65" charset="-120"/>
                <a:hlinkClick r:id="rId9"/>
              </a:rPr>
              <a:t>〉</a:t>
            </a:r>
            <a:endParaRPr lang="en-US" altLang="zh-TW" sz="2400" b="1" dirty="0">
              <a:latin typeface="標楷體" panose="03000509000000000000" pitchFamily="65" charset="-120"/>
              <a:ea typeface="標楷體" panose="03000509000000000000" pitchFamily="65" charset="-120"/>
            </a:endParaRPr>
          </a:p>
        </p:txBody>
      </p:sp>
      <p:pic>
        <p:nvPicPr>
          <p:cNvPr id="31751" name="Picture 7" descr="01"/>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439191" y="193028"/>
            <a:ext cx="2202447" cy="2223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Text Box 8"/>
          <p:cNvSpPr txBox="1">
            <a:spLocks noChangeArrowheads="1"/>
          </p:cNvSpPr>
          <p:nvPr/>
        </p:nvSpPr>
        <p:spPr bwMode="auto">
          <a:xfrm>
            <a:off x="5233988" y="6000719"/>
            <a:ext cx="15335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zh-TW" altLang="en-US" sz="1800" b="1" dirty="0">
                <a:solidFill>
                  <a:schemeClr val="bg1"/>
                </a:solidFill>
                <a:latin typeface="標楷體" panose="03000509000000000000" pitchFamily="65" charset="-120"/>
                <a:ea typeface="標楷體" panose="03000509000000000000" pitchFamily="65" charset="-120"/>
              </a:rPr>
              <a:t>圖</a:t>
            </a:r>
            <a:r>
              <a:rPr lang="en-US" altLang="zh-TW" sz="1800" b="1" dirty="0">
                <a:solidFill>
                  <a:schemeClr val="bg1"/>
                </a:solidFill>
                <a:latin typeface="標楷體" panose="03000509000000000000" pitchFamily="65" charset="-120"/>
                <a:ea typeface="標楷體" panose="03000509000000000000" pitchFamily="65" charset="-120"/>
              </a:rPr>
              <a:t>-</a:t>
            </a:r>
            <a:r>
              <a:rPr lang="zh-TW" altLang="en-US" sz="1800" b="1" dirty="0">
                <a:solidFill>
                  <a:schemeClr val="bg1"/>
                </a:solidFill>
                <a:latin typeface="標楷體" panose="03000509000000000000" pitchFamily="65" charset="-120"/>
                <a:ea typeface="標楷體" panose="03000509000000000000" pitchFamily="65" charset="-120"/>
              </a:rPr>
              <a:t>維基百科</a:t>
            </a:r>
          </a:p>
        </p:txBody>
      </p:sp>
      <p:sp>
        <p:nvSpPr>
          <p:cNvPr id="9" name="圓角矩形 8"/>
          <p:cNvSpPr/>
          <p:nvPr/>
        </p:nvSpPr>
        <p:spPr>
          <a:xfrm>
            <a:off x="5292080" y="332656"/>
            <a:ext cx="3188291" cy="972000"/>
          </a:xfrm>
          <a:prstGeom prst="roundRect">
            <a:avLst/>
          </a:prstGeom>
          <a:solidFill>
            <a:srgbClr val="AC2DD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r>
              <a:rPr lang="zh-TW" altLang="en-US" sz="3200" b="1" dirty="0" smtClean="0">
                <a:solidFill>
                  <a:schemeClr val="bg1"/>
                </a:solidFill>
                <a:latin typeface="標楷體" panose="03000509000000000000" pitchFamily="65" charset="-120"/>
                <a:ea typeface="標楷體" panose="03000509000000000000" pitchFamily="65" charset="-120"/>
              </a:rPr>
              <a:t>日治時代的音樂</a:t>
            </a:r>
            <a:endParaRPr lang="en-US" altLang="zh-TW" sz="3200" b="1" dirty="0" smtClean="0">
              <a:solidFill>
                <a:schemeClr val="bg1"/>
              </a:solidFill>
              <a:latin typeface="標楷體" panose="03000509000000000000" pitchFamily="65" charset="-120"/>
              <a:ea typeface="標楷體" panose="03000509000000000000" pitchFamily="65" charset="-120"/>
            </a:endParaRPr>
          </a:p>
          <a:p>
            <a:pPr algn="ctr">
              <a:lnSpc>
                <a:spcPts val="3400"/>
              </a:lnSpc>
            </a:pPr>
            <a:r>
              <a:rPr lang="zh-TW" altLang="en-US" sz="3200" b="1" dirty="0" smtClean="0">
                <a:solidFill>
                  <a:schemeClr val="bg1"/>
                </a:solidFill>
                <a:latin typeface="標楷體" panose="03000509000000000000" pitchFamily="65" charset="-120"/>
                <a:ea typeface="標楷體" panose="03000509000000000000" pitchFamily="65" charset="-120"/>
              </a:rPr>
              <a:t>～鄧雨賢～</a:t>
            </a:r>
            <a:endParaRPr lang="zh-TW" altLang="en-US" sz="3200" b="1" dirty="0">
              <a:solidFill>
                <a:schemeClr val="bg1"/>
              </a:solidFill>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39750" y="228600"/>
            <a:ext cx="8280400" cy="792163"/>
          </a:xfrm>
        </p:spPr>
        <p:txBody>
          <a:bodyPr/>
          <a:lstStyle/>
          <a:p>
            <a:pPr eaLnBrk="1" hangingPunct="1"/>
            <a:r>
              <a:rPr lang="zh-TW" altLang="en-US" sz="4000" b="1" smtClean="0">
                <a:solidFill>
                  <a:schemeClr val="tx1"/>
                </a:solidFill>
                <a:latin typeface="標楷體" panose="03000509000000000000" pitchFamily="65" charset="-120"/>
                <a:ea typeface="標楷體" panose="03000509000000000000" pitchFamily="65" charset="-120"/>
                <a:hlinkClick r:id="rId2"/>
              </a:rPr>
              <a:t>桃花泣血記歌詞</a:t>
            </a:r>
            <a:r>
              <a:rPr lang="zh-TW" altLang="en-US" sz="4000" b="1" smtClean="0">
                <a:solidFill>
                  <a:schemeClr val="tx1"/>
                </a:solidFill>
                <a:latin typeface="標楷體" panose="03000509000000000000" pitchFamily="65" charset="-120"/>
                <a:ea typeface="標楷體" panose="03000509000000000000" pitchFamily="65" charset="-120"/>
              </a:rPr>
              <a:t> </a:t>
            </a:r>
            <a:r>
              <a:rPr lang="en-US" altLang="zh-TW" sz="2000" b="1" smtClean="0">
                <a:solidFill>
                  <a:schemeClr val="tx1"/>
                </a:solidFill>
                <a:latin typeface="標楷體" panose="03000509000000000000" pitchFamily="65" charset="-120"/>
                <a:ea typeface="標楷體" panose="03000509000000000000" pitchFamily="65" charset="-120"/>
              </a:rPr>
              <a:t>1932</a:t>
            </a:r>
            <a:r>
              <a:rPr lang="zh-TW" altLang="en-US" sz="2000" b="1" smtClean="0">
                <a:solidFill>
                  <a:schemeClr val="tx1"/>
                </a:solidFill>
                <a:latin typeface="標楷體" panose="03000509000000000000" pitchFamily="65" charset="-120"/>
                <a:ea typeface="標楷體" panose="03000509000000000000" pitchFamily="65" charset="-120"/>
              </a:rPr>
              <a:t>年 詹天馬作詞 王雲峰作曲</a:t>
            </a:r>
            <a:r>
              <a:rPr lang="zh-TW" altLang="en-US" sz="4000" smtClean="0"/>
              <a:t> </a:t>
            </a:r>
          </a:p>
        </p:txBody>
      </p:sp>
      <p:sp>
        <p:nvSpPr>
          <p:cNvPr id="32771" name="Rectangle 3"/>
          <p:cNvSpPr>
            <a:spLocks noGrp="1" noChangeArrowheads="1"/>
          </p:cNvSpPr>
          <p:nvPr>
            <p:ph type="body" idx="1"/>
          </p:nvPr>
        </p:nvSpPr>
        <p:spPr>
          <a:xfrm>
            <a:off x="1057275" y="1143000"/>
            <a:ext cx="7186613" cy="5486400"/>
          </a:xfrm>
          <a:solidFill>
            <a:srgbClr val="CC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lstStyle/>
          <a:p>
            <a:pPr marL="0" indent="0" eaLnBrk="1" hangingPunct="1">
              <a:lnSpc>
                <a:spcPct val="90000"/>
              </a:lnSpc>
              <a:buFont typeface="Arial" panose="020B0604020202020204" pitchFamily="34" charset="0"/>
              <a:buNone/>
            </a:pPr>
            <a:r>
              <a:rPr lang="zh-TW" altLang="en-US" b="1" dirty="0" smtClean="0">
                <a:latin typeface="標楷體" panose="03000509000000000000" pitchFamily="65" charset="-120"/>
                <a:ea typeface="標楷體" panose="03000509000000000000" pitchFamily="65" charset="-120"/>
              </a:rPr>
              <a:t>人生就像桃花枝 有時開花有時死 </a:t>
            </a:r>
          </a:p>
          <a:p>
            <a:pPr marL="0" indent="0" eaLnBrk="1" hangingPunct="1">
              <a:lnSpc>
                <a:spcPct val="90000"/>
              </a:lnSpc>
              <a:buFont typeface="Arial" panose="020B0604020202020204" pitchFamily="34" charset="0"/>
              <a:buNone/>
            </a:pPr>
            <a:r>
              <a:rPr lang="zh-TW" altLang="en-US" b="1" dirty="0" smtClean="0">
                <a:latin typeface="標楷體" panose="03000509000000000000" pitchFamily="65" charset="-120"/>
                <a:ea typeface="標楷體" panose="03000509000000000000" pitchFamily="65" charset="-120"/>
              </a:rPr>
              <a:t>花有春天再開期 人若死去無活時 </a:t>
            </a:r>
          </a:p>
          <a:p>
            <a:pPr marL="0" indent="0" eaLnBrk="1" hangingPunct="1">
              <a:lnSpc>
                <a:spcPct val="90000"/>
              </a:lnSpc>
              <a:buFont typeface="Arial" panose="020B0604020202020204" pitchFamily="34" charset="0"/>
              <a:buNone/>
            </a:pPr>
            <a:r>
              <a:rPr lang="zh-TW" altLang="en-US" b="1" dirty="0" smtClean="0">
                <a:latin typeface="標楷體" panose="03000509000000000000" pitchFamily="65" charset="-120"/>
                <a:ea typeface="標楷體" panose="03000509000000000000" pitchFamily="65" charset="-120"/>
              </a:rPr>
              <a:t>戀愛無分階級性 第一要緊是真情 </a:t>
            </a:r>
          </a:p>
          <a:p>
            <a:pPr marL="0" indent="0" eaLnBrk="1" hangingPunct="1">
              <a:lnSpc>
                <a:spcPct val="90000"/>
              </a:lnSpc>
              <a:buFont typeface="Arial" panose="020B0604020202020204" pitchFamily="34" charset="0"/>
              <a:buNone/>
            </a:pPr>
            <a:r>
              <a:rPr lang="zh-TW" altLang="en-US" b="1" dirty="0" smtClean="0">
                <a:latin typeface="標楷體" panose="03000509000000000000" pitchFamily="65" charset="-120"/>
                <a:ea typeface="標楷體" panose="03000509000000000000" pitchFamily="65" charset="-120"/>
              </a:rPr>
              <a:t>琳姑出世歹環境 親像桃花彼薄命 </a:t>
            </a:r>
          </a:p>
          <a:p>
            <a:pPr marL="0" indent="0" eaLnBrk="1" hangingPunct="1">
              <a:lnSpc>
                <a:spcPct val="90000"/>
              </a:lnSpc>
              <a:buFont typeface="Arial" panose="020B0604020202020204" pitchFamily="34" charset="0"/>
              <a:buNone/>
            </a:pPr>
            <a:r>
              <a:rPr lang="zh-TW" altLang="en-US" b="1" dirty="0" smtClean="0">
                <a:latin typeface="標楷體" panose="03000509000000000000" pitchFamily="65" charset="-120"/>
                <a:ea typeface="標楷體" panose="03000509000000000000" pitchFamily="65" charset="-120"/>
              </a:rPr>
              <a:t>禮教束縛非現代 最好自由的世界 </a:t>
            </a:r>
          </a:p>
          <a:p>
            <a:pPr marL="0" indent="0" eaLnBrk="1" hangingPunct="1">
              <a:lnSpc>
                <a:spcPct val="90000"/>
              </a:lnSpc>
              <a:buFont typeface="Arial" panose="020B0604020202020204" pitchFamily="34" charset="0"/>
              <a:buNone/>
            </a:pPr>
            <a:r>
              <a:rPr lang="zh-TW" altLang="en-US" b="1" dirty="0" smtClean="0">
                <a:latin typeface="標楷體" panose="03000509000000000000" pitchFamily="65" charset="-120"/>
                <a:ea typeface="標楷體" panose="03000509000000000000" pitchFamily="65" charset="-120"/>
              </a:rPr>
              <a:t>德恩老母無理解 雖然有錢也真害 </a:t>
            </a:r>
          </a:p>
          <a:p>
            <a:pPr marL="0" indent="0" eaLnBrk="1" hangingPunct="1">
              <a:lnSpc>
                <a:spcPct val="90000"/>
              </a:lnSpc>
              <a:buFont typeface="Arial" panose="020B0604020202020204" pitchFamily="34" charset="0"/>
              <a:buNone/>
            </a:pPr>
            <a:r>
              <a:rPr lang="zh-TW" altLang="en-US" b="1" dirty="0" smtClean="0">
                <a:latin typeface="標楷體" panose="03000509000000000000" pitchFamily="65" charset="-120"/>
                <a:ea typeface="標楷體" panose="03000509000000000000" pitchFamily="65" charset="-120"/>
              </a:rPr>
              <a:t>德恩無想是富戶 專心實意愛琳姑 </a:t>
            </a:r>
          </a:p>
          <a:p>
            <a:pPr marL="0" indent="0" eaLnBrk="1" hangingPunct="1">
              <a:lnSpc>
                <a:spcPct val="90000"/>
              </a:lnSpc>
              <a:buFont typeface="Arial" panose="020B0604020202020204" pitchFamily="34" charset="0"/>
              <a:buNone/>
            </a:pPr>
            <a:r>
              <a:rPr lang="zh-TW" altLang="en-US" b="1" dirty="0" smtClean="0">
                <a:latin typeface="標楷體" panose="03000509000000000000" pitchFamily="65" charset="-120"/>
                <a:ea typeface="標楷體" panose="03000509000000000000" pitchFamily="65" charset="-120"/>
              </a:rPr>
              <a:t>免驚日後來相誤 我是男子無糊塗 </a:t>
            </a:r>
          </a:p>
          <a:p>
            <a:pPr marL="0" indent="0" eaLnBrk="1" hangingPunct="1">
              <a:lnSpc>
                <a:spcPct val="90000"/>
              </a:lnSpc>
              <a:buFont typeface="Arial" panose="020B0604020202020204" pitchFamily="34" charset="0"/>
              <a:buNone/>
            </a:pPr>
            <a:r>
              <a:rPr lang="zh-TW" altLang="en-US" b="1" dirty="0" smtClean="0">
                <a:latin typeface="標楷體" panose="03000509000000000000" pitchFamily="65" charset="-120"/>
                <a:ea typeface="標楷體" panose="03000509000000000000" pitchFamily="65" charset="-120"/>
              </a:rPr>
              <a:t>琳姑本正也愛伊 信用德恩無懷疑 </a:t>
            </a:r>
          </a:p>
          <a:p>
            <a:pPr marL="0" indent="0" eaLnBrk="1" hangingPunct="1">
              <a:lnSpc>
                <a:spcPct val="90000"/>
              </a:lnSpc>
              <a:buFont typeface="Arial" panose="020B0604020202020204" pitchFamily="34" charset="0"/>
              <a:buNone/>
            </a:pPr>
            <a:r>
              <a:rPr lang="zh-TW" altLang="en-US" b="1" dirty="0" smtClean="0">
                <a:latin typeface="標楷體" panose="03000509000000000000" pitchFamily="65" charset="-120"/>
                <a:ea typeface="標楷體" panose="03000509000000000000" pitchFamily="65" charset="-120"/>
              </a:rPr>
              <a:t>每日作陣真歡喜 望要作伊的妻兒</a:t>
            </a:r>
            <a:r>
              <a:rPr lang="en-US" altLang="zh-TW" b="1" dirty="0" smtClean="0">
                <a:latin typeface="標楷體" panose="03000509000000000000" pitchFamily="65" charset="-120"/>
                <a:ea typeface="標楷體" panose="03000509000000000000" pitchFamily="65" charset="-120"/>
              </a:rPr>
              <a:t>……</a:t>
            </a:r>
            <a:endParaRPr lang="en-US" altLang="zh-TW" dirty="0" smtClean="0">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5" descr="035"/>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42449" y="0"/>
            <a:ext cx="9403961" cy="686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6"/>
          <p:cNvSpPr txBox="1">
            <a:spLocks noChangeArrowheads="1"/>
          </p:cNvSpPr>
          <p:nvPr/>
        </p:nvSpPr>
        <p:spPr bwMode="auto">
          <a:xfrm>
            <a:off x="251520" y="6309320"/>
            <a:ext cx="1233488" cy="366712"/>
          </a:xfrm>
          <a:prstGeom prst="rect">
            <a:avLst/>
          </a:prstGeom>
          <a:solidFill>
            <a:srgbClr val="F8C4F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style>
          <a:lnRef idx="2">
            <a:schemeClr val="accent4"/>
          </a:lnRef>
          <a:fillRef idx="1">
            <a:schemeClr val="lt1"/>
          </a:fillRef>
          <a:effectRef idx="0">
            <a:schemeClr val="accent4"/>
          </a:effectRef>
          <a:fontRef idx="minor">
            <a:schemeClr val="dk1"/>
          </a:fontRef>
        </p:style>
        <p:txBody>
          <a:bodyPr lIns="0" rIns="0">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zh-TW" altLang="en-US" sz="1800" b="1" dirty="0">
                <a:solidFill>
                  <a:srgbClr val="0000FF"/>
                </a:solidFill>
                <a:ea typeface="標楷體" panose="03000509000000000000" pitchFamily="65" charset="-120"/>
              </a:rPr>
              <a:t>翰林出版社</a:t>
            </a:r>
          </a:p>
        </p:txBody>
      </p:sp>
      <p:sp>
        <p:nvSpPr>
          <p:cNvPr id="5" name="圓角矩形 4"/>
          <p:cNvSpPr/>
          <p:nvPr/>
        </p:nvSpPr>
        <p:spPr>
          <a:xfrm>
            <a:off x="5940152" y="332656"/>
            <a:ext cx="2736304" cy="612000"/>
          </a:xfrm>
          <a:prstGeom prst="roundRect">
            <a:avLst/>
          </a:prstGeom>
          <a:solidFill>
            <a:srgbClr val="AC2DD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r>
              <a:rPr lang="zh-TW" altLang="en-US" sz="3200" b="1" dirty="0" smtClean="0">
                <a:solidFill>
                  <a:schemeClr val="bg1"/>
                </a:solidFill>
                <a:latin typeface="標楷體" panose="03000509000000000000" pitchFamily="65" charset="-120"/>
                <a:ea typeface="標楷體" panose="03000509000000000000" pitchFamily="65" charset="-120"/>
              </a:rPr>
              <a:t>西方樂器傳入</a:t>
            </a:r>
            <a:endParaRPr lang="zh-TW" altLang="en-US" sz="3200" b="1" dirty="0">
              <a:solidFill>
                <a:schemeClr val="bg1"/>
              </a:solidFill>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descr="03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23528" y="902110"/>
            <a:ext cx="8495740" cy="4658954"/>
          </a:xfrm>
          <a:prstGeom prst="roundRect">
            <a:avLst>
              <a:gd name="adj" fmla="val 531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ext Box 6"/>
          <p:cNvSpPr txBox="1">
            <a:spLocks noChangeArrowheads="1"/>
          </p:cNvSpPr>
          <p:nvPr/>
        </p:nvSpPr>
        <p:spPr bwMode="auto">
          <a:xfrm>
            <a:off x="2410" y="5662534"/>
            <a:ext cx="9141589" cy="1200329"/>
          </a:xfrm>
          <a:prstGeom prst="rect">
            <a:avLst/>
          </a:prstGeom>
          <a:solidFill>
            <a:srgbClr val="F8C4F7"/>
          </a:solidFill>
          <a:ln>
            <a:noFill/>
          </a:ln>
          <a:effectLst/>
          <a:extLst/>
        </p:spPr>
        <p:txBody>
          <a:bodyPr wrap="square">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zh-TW" altLang="en-US" sz="2400" b="1" dirty="0" smtClean="0">
                <a:latin typeface="標楷體" panose="03000509000000000000" pitchFamily="65" charset="-120"/>
                <a:ea typeface="標楷體" panose="03000509000000000000" pitchFamily="65" charset="-120"/>
              </a:rPr>
              <a:t>當時電影屬於默片時代，需要旁白，為</a:t>
            </a:r>
            <a:r>
              <a:rPr lang="zh-TW" altLang="en-US" sz="2400" b="1" dirty="0">
                <a:latin typeface="標楷體" panose="03000509000000000000" pitchFamily="65" charset="-120"/>
                <a:ea typeface="標楷體" panose="03000509000000000000" pitchFamily="65" charset="-120"/>
              </a:rPr>
              <a:t>觀眾解說</a:t>
            </a:r>
            <a:r>
              <a:rPr lang="zh-TW" altLang="en-US" sz="2400" b="1" dirty="0" smtClean="0">
                <a:latin typeface="標楷體" panose="03000509000000000000" pitchFamily="65" charset="-120"/>
                <a:ea typeface="標楷體" panose="03000509000000000000" pitchFamily="65" charset="-120"/>
              </a:rPr>
              <a:t>劇情的「辯士」。辯士隨著</a:t>
            </a:r>
            <a:r>
              <a:rPr lang="zh-TW" altLang="en-US" sz="2400" b="1" dirty="0">
                <a:latin typeface="標楷體" panose="03000509000000000000" pitchFamily="65" charset="-120"/>
                <a:ea typeface="標楷體" panose="03000509000000000000" pitchFamily="65" charset="-120"/>
              </a:rPr>
              <a:t>劇中人物的出場，忽男忽女，時而童聲，時而老嗓，讓</a:t>
            </a:r>
            <a:r>
              <a:rPr lang="zh-TW" altLang="en-US" sz="2400" b="1" dirty="0" smtClean="0">
                <a:latin typeface="標楷體" panose="03000509000000000000" pitchFamily="65" charset="-120"/>
                <a:ea typeface="標楷體" panose="03000509000000000000" pitchFamily="65" charset="-120"/>
              </a:rPr>
              <a:t>觀眾可以「</a:t>
            </a:r>
            <a:r>
              <a:rPr lang="zh-TW" altLang="en-US" sz="2400" b="1" dirty="0">
                <a:latin typeface="標楷體" panose="03000509000000000000" pitchFamily="65" charset="-120"/>
                <a:ea typeface="標楷體" panose="03000509000000000000" pitchFamily="65" charset="-120"/>
              </a:rPr>
              <a:t>聲」歷其境，融入其中</a:t>
            </a:r>
            <a:r>
              <a:rPr lang="zh-TW" altLang="en-US" sz="2400" b="1" dirty="0" smtClean="0">
                <a:latin typeface="標楷體" panose="03000509000000000000" pitchFamily="65" charset="-120"/>
                <a:ea typeface="標楷體" panose="03000509000000000000" pitchFamily="65" charset="-120"/>
              </a:rPr>
              <a:t>。               圖</a:t>
            </a:r>
            <a:r>
              <a:rPr lang="en-US" altLang="zh-TW" sz="2400" b="1" dirty="0" smtClean="0">
                <a:latin typeface="標楷體" panose="03000509000000000000" pitchFamily="65" charset="-120"/>
                <a:ea typeface="標楷體" panose="03000509000000000000" pitchFamily="65" charset="-120"/>
              </a:rPr>
              <a:t>-</a:t>
            </a:r>
            <a:r>
              <a:rPr lang="zh-TW" altLang="en-US" sz="2400" b="1" dirty="0" smtClean="0">
                <a:latin typeface="標楷體" panose="03000509000000000000" pitchFamily="65" charset="-120"/>
                <a:ea typeface="標楷體" panose="03000509000000000000" pitchFamily="65" charset="-120"/>
              </a:rPr>
              <a:t>翰林</a:t>
            </a:r>
            <a:r>
              <a:rPr lang="zh-TW" altLang="en-US" sz="2400" b="1" dirty="0">
                <a:latin typeface="標楷體" panose="03000509000000000000" pitchFamily="65" charset="-120"/>
                <a:ea typeface="標楷體" panose="03000509000000000000" pitchFamily="65" charset="-120"/>
              </a:rPr>
              <a:t>出版社</a:t>
            </a:r>
          </a:p>
        </p:txBody>
      </p:sp>
      <p:sp>
        <p:nvSpPr>
          <p:cNvPr id="4" name="圓角矩形 3"/>
          <p:cNvSpPr/>
          <p:nvPr/>
        </p:nvSpPr>
        <p:spPr>
          <a:xfrm>
            <a:off x="2843808" y="188640"/>
            <a:ext cx="3816424" cy="612000"/>
          </a:xfrm>
          <a:prstGeom prst="roundRect">
            <a:avLst/>
          </a:prstGeom>
          <a:solidFill>
            <a:srgbClr val="AC2DD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r>
              <a:rPr lang="zh-TW" altLang="en-US" sz="3200" b="1" dirty="0" smtClean="0">
                <a:solidFill>
                  <a:schemeClr val="bg1"/>
                </a:solidFill>
                <a:latin typeface="標楷體" panose="03000509000000000000" pitchFamily="65" charset="-120"/>
                <a:ea typeface="標楷體" panose="03000509000000000000" pitchFamily="65" charset="-120"/>
              </a:rPr>
              <a:t>電影辯士的歲月</a:t>
            </a:r>
            <a:endParaRPr lang="zh-TW" altLang="en-US" sz="3200" b="1" dirty="0">
              <a:solidFill>
                <a:schemeClr val="bg1"/>
              </a:solidFill>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034"/>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938" y="0"/>
            <a:ext cx="9151938" cy="624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6"/>
          <p:cNvSpPr txBox="1">
            <a:spLocks noChangeArrowheads="1"/>
          </p:cNvSpPr>
          <p:nvPr/>
        </p:nvSpPr>
        <p:spPr bwMode="auto">
          <a:xfrm>
            <a:off x="0" y="5838825"/>
            <a:ext cx="9144000" cy="1025525"/>
          </a:xfrm>
          <a:prstGeom prst="rect">
            <a:avLst/>
          </a:prstGeom>
          <a:solidFill>
            <a:srgbClr val="F8C4F7"/>
          </a:solidFill>
          <a:ln>
            <a:noFill/>
          </a:ln>
          <a:effectLs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lnSpc>
                <a:spcPct val="85000"/>
              </a:lnSpc>
              <a:spcBef>
                <a:spcPct val="0"/>
              </a:spcBef>
              <a:buFontTx/>
              <a:buNone/>
            </a:pPr>
            <a:r>
              <a:rPr lang="zh-TW" altLang="en-US" sz="2400" b="1" dirty="0">
                <a:ea typeface="標楷體" panose="03000509000000000000" pitchFamily="65" charset="-120"/>
              </a:rPr>
              <a:t>其實</a:t>
            </a:r>
            <a:r>
              <a:rPr lang="zh-TW" altLang="en-US" sz="2400" b="1" dirty="0" smtClean="0">
                <a:ea typeface="標楷體" panose="03000509000000000000" pitchFamily="65" charset="-120"/>
              </a:rPr>
              <a:t>早期臺灣</a:t>
            </a:r>
            <a:r>
              <a:rPr lang="zh-TW" altLang="en-US" sz="2400" b="1" dirty="0">
                <a:ea typeface="標楷體" panose="03000509000000000000" pitchFamily="65" charset="-120"/>
              </a:rPr>
              <a:t>人對於日本推行的運動是很戒慎恐懼的，尤其是整齊劃一的熱身或是訓練動作，常和「徵兵」聯想一起，被視為將來軍事訓練的一環。因此，民眾常群起反對體操科。  圖</a:t>
            </a:r>
            <a:r>
              <a:rPr lang="en-US" altLang="zh-TW" sz="2400" b="1" dirty="0">
                <a:ea typeface="標楷體" panose="03000509000000000000" pitchFamily="65" charset="-120"/>
              </a:rPr>
              <a:t>--</a:t>
            </a:r>
            <a:r>
              <a:rPr lang="zh-TW" altLang="en-US" sz="2400" b="1" dirty="0">
                <a:ea typeface="標楷體" panose="03000509000000000000" pitchFamily="65" charset="-120"/>
              </a:rPr>
              <a:t>翰林出版社</a:t>
            </a:r>
          </a:p>
        </p:txBody>
      </p:sp>
      <p:sp>
        <p:nvSpPr>
          <p:cNvPr id="99335" name="Text Box 7"/>
          <p:cNvSpPr txBox="1">
            <a:spLocks noChangeArrowheads="1"/>
          </p:cNvSpPr>
          <p:nvPr/>
        </p:nvSpPr>
        <p:spPr bwMode="auto">
          <a:xfrm>
            <a:off x="16064" y="5863612"/>
            <a:ext cx="9144000" cy="1034129"/>
          </a:xfrm>
          <a:prstGeom prst="rect">
            <a:avLst/>
          </a:prstGeom>
          <a:solidFill>
            <a:srgbClr val="F8C4F7"/>
          </a:solidFill>
          <a:ln>
            <a:noFill/>
          </a:ln>
          <a:effectLs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lnSpc>
                <a:spcPct val="85000"/>
              </a:lnSpc>
              <a:spcBef>
                <a:spcPct val="50000"/>
              </a:spcBef>
              <a:buFontTx/>
              <a:buNone/>
            </a:pPr>
            <a:r>
              <a:rPr lang="zh-TW" altLang="en-US" sz="2400" b="1" dirty="0">
                <a:latin typeface="標楷體" panose="03000509000000000000" pitchFamily="65" charset="-120"/>
                <a:ea typeface="標楷體" panose="03000509000000000000" pitchFamily="65" charset="-120"/>
              </a:rPr>
              <a:t>棒球隨著日本的統治而進入臺灣，臺灣人初見棒球總認為揮棒的動作不過是發狂的人拿著棒子胡亂狂舞；追球僅是漫無目的亂跑</a:t>
            </a:r>
            <a:r>
              <a:rPr lang="en-US" altLang="zh-TW" sz="2400" b="1" dirty="0" smtClean="0">
                <a:latin typeface="標楷體" panose="03000509000000000000" pitchFamily="65" charset="-120"/>
                <a:ea typeface="標楷體" panose="03000509000000000000" pitchFamily="65" charset="-120"/>
              </a:rPr>
              <a:t>...</a:t>
            </a:r>
            <a:r>
              <a:rPr lang="zh-TW" altLang="en-US" sz="2400" b="1" dirty="0">
                <a:latin typeface="標楷體" panose="03000509000000000000" pitchFamily="65" charset="-120"/>
                <a:ea typeface="標楷體" panose="03000509000000000000" pitchFamily="65" charset="-120"/>
              </a:rPr>
              <a:t>因此，看到棒球常常是「大笑不已」</a:t>
            </a:r>
            <a:r>
              <a:rPr lang="zh-TW" altLang="en-US" sz="2400" b="1" dirty="0" smtClean="0">
                <a:latin typeface="標楷體" panose="03000509000000000000" pitchFamily="65" charset="-120"/>
                <a:ea typeface="標楷體" panose="03000509000000000000" pitchFamily="65" charset="-120"/>
              </a:rPr>
              <a:t>～           圖</a:t>
            </a:r>
            <a:r>
              <a:rPr lang="en-US" altLang="zh-TW" sz="2400" b="1" dirty="0" smtClean="0">
                <a:latin typeface="標楷體" panose="03000509000000000000" pitchFamily="65" charset="-120"/>
                <a:ea typeface="標楷體" panose="03000509000000000000" pitchFamily="65" charset="-120"/>
              </a:rPr>
              <a:t>-</a:t>
            </a:r>
            <a:r>
              <a:rPr lang="zh-TW" altLang="en-US" sz="2400" b="1" dirty="0" smtClean="0">
                <a:latin typeface="標楷體" panose="03000509000000000000" pitchFamily="65" charset="-120"/>
                <a:ea typeface="標楷體" panose="03000509000000000000" pitchFamily="65" charset="-120"/>
              </a:rPr>
              <a:t>翰林出版社</a:t>
            </a:r>
            <a:endParaRPr lang="zh-TW" altLang="en-US" sz="2400" b="1" dirty="0">
              <a:latin typeface="標楷體" panose="03000509000000000000" pitchFamily="65" charset="-120"/>
              <a:ea typeface="標楷體" panose="03000509000000000000" pitchFamily="65" charset="-120"/>
            </a:endParaRPr>
          </a:p>
        </p:txBody>
      </p:sp>
      <p:sp>
        <p:nvSpPr>
          <p:cNvPr id="6" name="圓角矩形 5"/>
          <p:cNvSpPr/>
          <p:nvPr/>
        </p:nvSpPr>
        <p:spPr>
          <a:xfrm>
            <a:off x="179512" y="188640"/>
            <a:ext cx="3995955" cy="648000"/>
          </a:xfrm>
          <a:prstGeom prst="roundRect">
            <a:avLst/>
          </a:prstGeom>
          <a:solidFill>
            <a:srgbClr val="AC2DD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r>
              <a:rPr lang="zh-TW" altLang="en-US" sz="3200" b="1" dirty="0" smtClean="0">
                <a:solidFill>
                  <a:schemeClr val="bg1"/>
                </a:solidFill>
                <a:latin typeface="標楷體" panose="03000509000000000000" pitchFamily="65" charset="-120"/>
                <a:ea typeface="標楷體" panose="03000509000000000000" pitchFamily="65" charset="-120"/>
              </a:rPr>
              <a:t>棒球風～</a:t>
            </a:r>
            <a:r>
              <a:rPr lang="en-US" altLang="zh-TW" sz="3200" b="1" dirty="0" smtClean="0">
                <a:solidFill>
                  <a:schemeClr val="bg1"/>
                </a:solidFill>
                <a:latin typeface="+mj-lt"/>
                <a:ea typeface="標楷體" panose="03000509000000000000" pitchFamily="65" charset="-120"/>
              </a:rPr>
              <a:t>KANO</a:t>
            </a:r>
            <a:r>
              <a:rPr lang="zh-TW" altLang="en-US" sz="3200" b="1" dirty="0" smtClean="0">
                <a:solidFill>
                  <a:schemeClr val="bg1"/>
                </a:solidFill>
                <a:latin typeface="標楷體" panose="03000509000000000000" pitchFamily="65" charset="-120"/>
                <a:ea typeface="標楷體" panose="03000509000000000000" pitchFamily="65" charset="-120"/>
              </a:rPr>
              <a:t>傳奇</a:t>
            </a:r>
            <a:endParaRPr lang="zh-TW" altLang="en-US" sz="3200" b="1" dirty="0">
              <a:solidFill>
                <a:schemeClr val="bg1"/>
              </a:solidFill>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93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4"/>
          <p:cNvSpPr txBox="1">
            <a:spLocks noChangeArrowheads="1"/>
          </p:cNvSpPr>
          <p:nvPr/>
        </p:nvSpPr>
        <p:spPr bwMode="auto">
          <a:xfrm>
            <a:off x="0" y="5042118"/>
            <a:ext cx="9144000" cy="1815882"/>
          </a:xfrm>
          <a:prstGeom prst="rect">
            <a:avLst/>
          </a:prstGeom>
          <a:solidFill>
            <a:srgbClr val="F8C4F7"/>
          </a:solidFill>
          <a:ln>
            <a:noFill/>
          </a:ln>
          <a:effectLs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2800" b="1" dirty="0">
                <a:ea typeface="標楷體" panose="03000509000000000000" pitchFamily="65" charset="-120"/>
              </a:rPr>
              <a:t>1906</a:t>
            </a:r>
            <a:r>
              <a:rPr lang="zh-TW" altLang="en-US" sz="2800" b="1" dirty="0">
                <a:ea typeface="標楷體" panose="03000509000000000000" pitchFamily="65" charset="-120"/>
              </a:rPr>
              <a:t>年，臺灣總督府國語學校中學部（即今日建國中學）校長田中敬一組成臺灣第一支棒球隊。同年，國語學校師範部（今臺北教育大學）與成淵中學先後成立棒球隊，三隊間的競賽是臺灣棒球運動比賽的發端</a:t>
            </a:r>
            <a:r>
              <a:rPr lang="zh-TW" altLang="en-US" sz="2800" b="1" dirty="0" smtClean="0">
                <a:ea typeface="標楷體" panose="03000509000000000000" pitchFamily="65" charset="-120"/>
              </a:rPr>
              <a:t>。    圖</a:t>
            </a:r>
            <a:r>
              <a:rPr lang="en-US" altLang="zh-TW" sz="2800" b="1" dirty="0">
                <a:ea typeface="標楷體" panose="03000509000000000000" pitchFamily="65" charset="-120"/>
              </a:rPr>
              <a:t>--</a:t>
            </a:r>
            <a:r>
              <a:rPr lang="zh-TW" altLang="en-US" sz="2800" b="1" dirty="0">
                <a:ea typeface="標楷體" panose="03000509000000000000" pitchFamily="65" charset="-120"/>
              </a:rPr>
              <a:t>建國</a:t>
            </a:r>
            <a:r>
              <a:rPr lang="zh-TW" altLang="en-US" sz="2800" b="1" dirty="0" smtClean="0">
                <a:ea typeface="標楷體" panose="03000509000000000000" pitchFamily="65" charset="-120"/>
              </a:rPr>
              <a:t>中學</a:t>
            </a:r>
            <a:endParaRPr lang="zh-TW" altLang="en-US" sz="2800" b="1" dirty="0">
              <a:ea typeface="標楷體" panose="03000509000000000000" pitchFamily="65" charset="-120"/>
            </a:endParaRPr>
          </a:p>
        </p:txBody>
      </p:sp>
      <p:pic>
        <p:nvPicPr>
          <p:cNvPr id="36867" name="Picture 7" descr="J2596-47"/>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0963" y="1132808"/>
            <a:ext cx="8967890" cy="3812249"/>
          </a:xfrm>
          <a:prstGeom prst="rect">
            <a:avLst/>
          </a:prstGeom>
          <a:ln w="76200">
            <a:solidFill>
              <a:srgbClr val="B12EE6"/>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 name="圓角矩形 3"/>
          <p:cNvSpPr/>
          <p:nvPr/>
        </p:nvSpPr>
        <p:spPr>
          <a:xfrm>
            <a:off x="179512" y="188640"/>
            <a:ext cx="3995955" cy="648000"/>
          </a:xfrm>
          <a:prstGeom prst="roundRect">
            <a:avLst/>
          </a:prstGeom>
          <a:solidFill>
            <a:srgbClr val="AC2DD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r>
              <a:rPr lang="zh-TW" altLang="en-US" sz="3200" b="1" dirty="0" smtClean="0">
                <a:solidFill>
                  <a:schemeClr val="bg1"/>
                </a:solidFill>
                <a:latin typeface="標楷體" panose="03000509000000000000" pitchFamily="65" charset="-120"/>
                <a:ea typeface="標楷體" panose="03000509000000000000" pitchFamily="65" charset="-120"/>
              </a:rPr>
              <a:t>棒球風～</a:t>
            </a:r>
            <a:r>
              <a:rPr lang="en-US" altLang="zh-TW" sz="3200" b="1" dirty="0" smtClean="0">
                <a:solidFill>
                  <a:schemeClr val="bg1"/>
                </a:solidFill>
                <a:latin typeface="+mj-lt"/>
                <a:ea typeface="標楷體" panose="03000509000000000000" pitchFamily="65" charset="-120"/>
              </a:rPr>
              <a:t>KANO</a:t>
            </a:r>
            <a:r>
              <a:rPr lang="zh-TW" altLang="en-US" sz="3200" b="1" dirty="0" smtClean="0">
                <a:solidFill>
                  <a:schemeClr val="bg1"/>
                </a:solidFill>
                <a:latin typeface="標楷體" panose="03000509000000000000" pitchFamily="65" charset="-120"/>
                <a:ea typeface="標楷體" panose="03000509000000000000" pitchFamily="65" charset="-120"/>
              </a:rPr>
              <a:t>傳奇</a:t>
            </a:r>
            <a:endParaRPr lang="zh-TW" altLang="en-US" sz="3200" b="1" dirty="0">
              <a:solidFill>
                <a:schemeClr val="bg1"/>
              </a:solidFill>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a:xfrm>
            <a:off x="467544" y="1052664"/>
            <a:ext cx="8229600" cy="5616696"/>
          </a:xfrm>
          <a:solidFill>
            <a:srgbClr val="FFFF99"/>
          </a:solidFill>
          <a:ln w="50800">
            <a:solidFill>
              <a:srgbClr val="0000FF"/>
            </a:solidFill>
            <a:miter lim="800000"/>
            <a:headEnd/>
            <a:tailEnd/>
          </a:ln>
        </p:spPr>
        <p:txBody>
          <a:bodyPr/>
          <a:lstStyle/>
          <a:p>
            <a:pPr algn="ctr" eaLnBrk="1" hangingPunct="1">
              <a:lnSpc>
                <a:spcPts val="3700"/>
              </a:lnSpc>
              <a:buFont typeface="Arial" panose="020B0604020202020204" pitchFamily="34" charset="0"/>
              <a:buNone/>
            </a:pPr>
            <a:r>
              <a:rPr lang="en-US" altLang="zh-TW" sz="2800" b="1" dirty="0" smtClean="0"/>
              <a:t>【</a:t>
            </a:r>
            <a:r>
              <a:rPr lang="zh-TW" altLang="en-US" sz="2800" b="1" dirty="0" smtClean="0">
                <a:ea typeface="標楷體" panose="03000509000000000000" pitchFamily="65" charset="-120"/>
              </a:rPr>
              <a:t>臺灣與日本的交流賽對戰記錄</a:t>
            </a:r>
            <a:r>
              <a:rPr lang="en-US" altLang="zh-TW" sz="2800" b="1" dirty="0" smtClean="0"/>
              <a:t>】</a:t>
            </a:r>
            <a:endParaRPr lang="en-US" altLang="zh-TW" sz="2800" b="1" dirty="0" smtClean="0">
              <a:ea typeface="標楷體" panose="03000509000000000000" pitchFamily="65" charset="-120"/>
            </a:endParaRPr>
          </a:p>
          <a:p>
            <a:pPr eaLnBrk="1" hangingPunct="1">
              <a:lnSpc>
                <a:spcPts val="3700"/>
              </a:lnSpc>
              <a:buFont typeface="Arial" panose="020B0604020202020204" pitchFamily="34" charset="0"/>
              <a:buNone/>
            </a:pPr>
            <a:r>
              <a:rPr lang="en-US" altLang="zh-TW" sz="2800" b="1" dirty="0" smtClean="0">
                <a:ea typeface="標楷體" panose="03000509000000000000" pitchFamily="65" charset="-120"/>
              </a:rPr>
              <a:t>1917 </a:t>
            </a:r>
            <a:r>
              <a:rPr lang="zh-TW" altLang="en-US" sz="2800" b="1" dirty="0" smtClean="0">
                <a:ea typeface="標楷體" panose="03000509000000000000" pitchFamily="65" charset="-120"/>
              </a:rPr>
              <a:t>早稲田大學棒球隊 </a:t>
            </a:r>
            <a:r>
              <a:rPr lang="en-US" altLang="zh-TW" sz="2800" b="1" dirty="0" smtClean="0">
                <a:ea typeface="標楷體" panose="03000509000000000000" pitchFamily="65" charset="-120"/>
              </a:rPr>
              <a:t>vs.</a:t>
            </a:r>
            <a:r>
              <a:rPr lang="zh-TW" altLang="en-US" sz="2800" b="1" dirty="0" smtClean="0">
                <a:ea typeface="標楷體" panose="03000509000000000000" pitchFamily="65" charset="-120"/>
              </a:rPr>
              <a:t>臺灣聯隊    </a:t>
            </a:r>
            <a:r>
              <a:rPr lang="en-US" altLang="zh-TW" sz="2800" b="1" dirty="0" smtClean="0">
                <a:ea typeface="標楷體" panose="03000509000000000000" pitchFamily="65" charset="-120"/>
              </a:rPr>
              <a:t>5</a:t>
            </a:r>
            <a:r>
              <a:rPr lang="zh-TW" altLang="en-US" sz="2800" b="1" dirty="0" smtClean="0">
                <a:ea typeface="標楷體" panose="03000509000000000000" pitchFamily="65" charset="-120"/>
              </a:rPr>
              <a:t>勝</a:t>
            </a:r>
            <a:r>
              <a:rPr lang="en-US" altLang="zh-TW" sz="2800" b="1" dirty="0" smtClean="0">
                <a:ea typeface="標楷體" panose="03000509000000000000" pitchFamily="65" charset="-120"/>
              </a:rPr>
              <a:t>1</a:t>
            </a:r>
            <a:r>
              <a:rPr lang="zh-TW" altLang="en-US" sz="2800" b="1" dirty="0" smtClean="0">
                <a:ea typeface="標楷體" panose="03000509000000000000" pitchFamily="65" charset="-120"/>
              </a:rPr>
              <a:t>敗</a:t>
            </a:r>
          </a:p>
          <a:p>
            <a:pPr eaLnBrk="1" hangingPunct="1">
              <a:lnSpc>
                <a:spcPts val="3700"/>
              </a:lnSpc>
              <a:buFont typeface="Arial" panose="020B0604020202020204" pitchFamily="34" charset="0"/>
              <a:buNone/>
            </a:pPr>
            <a:r>
              <a:rPr lang="en-US" altLang="zh-TW" sz="2800" b="1" dirty="0" smtClean="0">
                <a:ea typeface="標楷體" panose="03000509000000000000" pitchFamily="65" charset="-120"/>
              </a:rPr>
              <a:t>1918 </a:t>
            </a:r>
            <a:r>
              <a:rPr lang="zh-TW" altLang="en-US" sz="2800" b="1" dirty="0" smtClean="0">
                <a:ea typeface="標楷體" panose="03000509000000000000" pitchFamily="65" charset="-120"/>
              </a:rPr>
              <a:t>法政大學棒球隊 </a:t>
            </a:r>
            <a:r>
              <a:rPr lang="en-US" altLang="zh-TW" sz="2800" b="1" dirty="0" smtClean="0">
                <a:ea typeface="標楷體" panose="03000509000000000000" pitchFamily="65" charset="-120"/>
              </a:rPr>
              <a:t>vs.</a:t>
            </a:r>
            <a:r>
              <a:rPr lang="zh-TW" altLang="en-US" sz="2800" b="1" dirty="0" smtClean="0">
                <a:ea typeface="標楷體" panose="03000509000000000000" pitchFamily="65" charset="-120"/>
              </a:rPr>
              <a:t>臺灣鹽糖隊    </a:t>
            </a:r>
            <a:r>
              <a:rPr lang="en-US" altLang="zh-TW" sz="2800" b="1" dirty="0" smtClean="0">
                <a:ea typeface="標楷體" panose="03000509000000000000" pitchFamily="65" charset="-120"/>
              </a:rPr>
              <a:t>8</a:t>
            </a:r>
            <a:r>
              <a:rPr lang="zh-TW" altLang="en-US" sz="2800" b="1" dirty="0" smtClean="0">
                <a:ea typeface="標楷體" panose="03000509000000000000" pitchFamily="65" charset="-120"/>
              </a:rPr>
              <a:t>勝</a:t>
            </a:r>
            <a:r>
              <a:rPr lang="en-US" altLang="zh-TW" sz="2800" b="1" dirty="0" smtClean="0">
                <a:ea typeface="標楷體" panose="03000509000000000000" pitchFamily="65" charset="-120"/>
              </a:rPr>
              <a:t>1</a:t>
            </a:r>
            <a:r>
              <a:rPr lang="zh-TW" altLang="en-US" sz="2800" b="1" dirty="0" smtClean="0">
                <a:ea typeface="標楷體" panose="03000509000000000000" pitchFamily="65" charset="-120"/>
              </a:rPr>
              <a:t>敗</a:t>
            </a:r>
          </a:p>
          <a:p>
            <a:pPr eaLnBrk="1" hangingPunct="1">
              <a:lnSpc>
                <a:spcPts val="3700"/>
              </a:lnSpc>
              <a:buFont typeface="Arial" panose="020B0604020202020204" pitchFamily="34" charset="0"/>
              <a:buNone/>
            </a:pPr>
            <a:r>
              <a:rPr lang="en-US" altLang="zh-TW" sz="2800" b="1" dirty="0" smtClean="0">
                <a:ea typeface="標楷體" panose="03000509000000000000" pitchFamily="65" charset="-120"/>
              </a:rPr>
              <a:t>1922 </a:t>
            </a:r>
            <a:r>
              <a:rPr lang="zh-TW" altLang="en-US" sz="2800" b="1" dirty="0" smtClean="0">
                <a:ea typeface="標楷體" panose="03000509000000000000" pitchFamily="65" charset="-120"/>
              </a:rPr>
              <a:t>大阪每日新聞隊 </a:t>
            </a:r>
            <a:r>
              <a:rPr lang="en-US" altLang="zh-TW" sz="2800" b="1" dirty="0" smtClean="0">
                <a:ea typeface="標楷體" panose="03000509000000000000" pitchFamily="65" charset="-120"/>
              </a:rPr>
              <a:t>vs </a:t>
            </a:r>
            <a:r>
              <a:rPr lang="zh-TW" altLang="en-US" sz="2800" b="1" dirty="0" smtClean="0">
                <a:ea typeface="標楷體" panose="03000509000000000000" pitchFamily="65" charset="-120"/>
              </a:rPr>
              <a:t>臺灣               </a:t>
            </a:r>
            <a:r>
              <a:rPr lang="en-US" altLang="zh-TW" sz="2800" b="1" dirty="0" smtClean="0">
                <a:ea typeface="標楷體" panose="03000509000000000000" pitchFamily="65" charset="-120"/>
              </a:rPr>
              <a:t>7</a:t>
            </a:r>
            <a:r>
              <a:rPr lang="zh-TW" altLang="en-US" sz="2800" b="1" dirty="0" smtClean="0">
                <a:ea typeface="標楷體" panose="03000509000000000000" pitchFamily="65" charset="-120"/>
              </a:rPr>
              <a:t>勝</a:t>
            </a:r>
            <a:r>
              <a:rPr lang="en-US" altLang="zh-TW" sz="2800" b="1" dirty="0" smtClean="0">
                <a:ea typeface="標楷體" panose="03000509000000000000" pitchFamily="65" charset="-120"/>
              </a:rPr>
              <a:t>1</a:t>
            </a:r>
            <a:r>
              <a:rPr lang="zh-TW" altLang="en-US" sz="2800" b="1" dirty="0" smtClean="0">
                <a:ea typeface="標楷體" panose="03000509000000000000" pitchFamily="65" charset="-120"/>
              </a:rPr>
              <a:t>敗</a:t>
            </a:r>
          </a:p>
          <a:p>
            <a:pPr eaLnBrk="1" hangingPunct="1">
              <a:lnSpc>
                <a:spcPts val="3700"/>
              </a:lnSpc>
              <a:buFont typeface="Arial" panose="020B0604020202020204" pitchFamily="34" charset="0"/>
              <a:buNone/>
            </a:pPr>
            <a:r>
              <a:rPr lang="en-US" altLang="zh-TW" sz="2800" b="1" dirty="0" smtClean="0">
                <a:ea typeface="標楷體" panose="03000509000000000000" pitchFamily="65" charset="-120"/>
              </a:rPr>
              <a:t>1924 </a:t>
            </a:r>
            <a:r>
              <a:rPr lang="zh-TW" altLang="en-US" sz="2800" b="1" dirty="0" smtClean="0">
                <a:ea typeface="標楷體" panose="03000509000000000000" pitchFamily="65" charset="-120"/>
              </a:rPr>
              <a:t>大阪每日新聞隊 </a:t>
            </a:r>
            <a:r>
              <a:rPr lang="en-US" altLang="zh-TW" sz="2800" b="1" dirty="0" smtClean="0">
                <a:ea typeface="標楷體" panose="03000509000000000000" pitchFamily="65" charset="-120"/>
              </a:rPr>
              <a:t>vs </a:t>
            </a:r>
            <a:r>
              <a:rPr lang="zh-TW" altLang="en-US" sz="2800" b="1" dirty="0" smtClean="0">
                <a:ea typeface="標楷體" panose="03000509000000000000" pitchFamily="65" charset="-120"/>
              </a:rPr>
              <a:t>臺灣             </a:t>
            </a:r>
            <a:r>
              <a:rPr lang="en-US" altLang="zh-TW" sz="2800" b="1" dirty="0" smtClean="0">
                <a:ea typeface="標楷體" panose="03000509000000000000" pitchFamily="65" charset="-120"/>
              </a:rPr>
              <a:t>10</a:t>
            </a:r>
            <a:r>
              <a:rPr lang="zh-TW" altLang="en-US" sz="2800" b="1" dirty="0" smtClean="0">
                <a:ea typeface="標楷體" panose="03000509000000000000" pitchFamily="65" charset="-120"/>
              </a:rPr>
              <a:t>勝</a:t>
            </a:r>
            <a:r>
              <a:rPr lang="en-US" altLang="zh-TW" sz="2800" b="1" dirty="0" smtClean="0">
                <a:ea typeface="標楷體" panose="03000509000000000000" pitchFamily="65" charset="-120"/>
              </a:rPr>
              <a:t>0</a:t>
            </a:r>
            <a:r>
              <a:rPr lang="zh-TW" altLang="en-US" sz="2800" b="1" dirty="0" smtClean="0">
                <a:ea typeface="標楷體" panose="03000509000000000000" pitchFamily="65" charset="-120"/>
              </a:rPr>
              <a:t>敗</a:t>
            </a:r>
          </a:p>
          <a:p>
            <a:pPr eaLnBrk="1" hangingPunct="1">
              <a:lnSpc>
                <a:spcPts val="3700"/>
              </a:lnSpc>
              <a:buFont typeface="Arial" panose="020B0604020202020204" pitchFamily="34" charset="0"/>
              <a:buNone/>
            </a:pPr>
            <a:r>
              <a:rPr lang="en-US" altLang="zh-TW" sz="2800" b="1" dirty="0" smtClean="0">
                <a:ea typeface="標楷體" panose="03000509000000000000" pitchFamily="65" charset="-120"/>
              </a:rPr>
              <a:t>1929</a:t>
            </a:r>
            <a:r>
              <a:rPr lang="zh-TW" altLang="en-US" sz="2800" b="1" dirty="0" smtClean="0">
                <a:ea typeface="標楷體" panose="03000509000000000000" pitchFamily="65" charset="-120"/>
              </a:rPr>
              <a:t>慶應大學 </a:t>
            </a:r>
            <a:r>
              <a:rPr lang="en-US" altLang="zh-TW" sz="2800" b="1" dirty="0" smtClean="0">
                <a:ea typeface="標楷體" panose="03000509000000000000" pitchFamily="65" charset="-120"/>
              </a:rPr>
              <a:t>vs.</a:t>
            </a:r>
            <a:r>
              <a:rPr lang="zh-TW" altLang="en-US" sz="2800" b="1" dirty="0" smtClean="0">
                <a:ea typeface="標楷體" panose="03000509000000000000" pitchFamily="65" charset="-120"/>
              </a:rPr>
              <a:t>全臺灣各聯隊            </a:t>
            </a:r>
            <a:r>
              <a:rPr lang="en-US" altLang="zh-TW" sz="2800" b="1" dirty="0" smtClean="0">
                <a:ea typeface="標楷體" panose="03000509000000000000" pitchFamily="65" charset="-120"/>
              </a:rPr>
              <a:t>8</a:t>
            </a:r>
            <a:r>
              <a:rPr lang="zh-TW" altLang="en-US" sz="2800" b="1" dirty="0" smtClean="0">
                <a:ea typeface="標楷體" panose="03000509000000000000" pitchFamily="65" charset="-120"/>
              </a:rPr>
              <a:t>勝</a:t>
            </a:r>
            <a:r>
              <a:rPr lang="en-US" altLang="zh-TW" sz="2800" b="1" dirty="0" smtClean="0">
                <a:ea typeface="標楷體" panose="03000509000000000000" pitchFamily="65" charset="-120"/>
              </a:rPr>
              <a:t>1</a:t>
            </a:r>
            <a:r>
              <a:rPr lang="zh-TW" altLang="en-US" sz="2800" b="1" dirty="0" smtClean="0">
                <a:ea typeface="標楷體" panose="03000509000000000000" pitchFamily="65" charset="-120"/>
              </a:rPr>
              <a:t>和</a:t>
            </a:r>
          </a:p>
          <a:p>
            <a:pPr eaLnBrk="1" hangingPunct="1">
              <a:lnSpc>
                <a:spcPts val="3700"/>
              </a:lnSpc>
              <a:buFont typeface="Arial" panose="020B0604020202020204" pitchFamily="34" charset="0"/>
              <a:buNone/>
            </a:pPr>
            <a:r>
              <a:rPr lang="en-US" altLang="zh-TW" sz="2800" b="1" dirty="0" smtClean="0">
                <a:ea typeface="標楷體" panose="03000509000000000000" pitchFamily="65" charset="-120"/>
              </a:rPr>
              <a:t>1931</a:t>
            </a:r>
            <a:r>
              <a:rPr lang="zh-TW" altLang="en-US" sz="2800" b="1" dirty="0" smtClean="0">
                <a:ea typeface="標楷體" panose="03000509000000000000" pitchFamily="65" charset="-120"/>
              </a:rPr>
              <a:t>明治大學 </a:t>
            </a:r>
            <a:r>
              <a:rPr lang="en-US" altLang="zh-TW" sz="2800" b="1" dirty="0" smtClean="0">
                <a:ea typeface="標楷體" panose="03000509000000000000" pitchFamily="65" charset="-120"/>
              </a:rPr>
              <a:t>vs. </a:t>
            </a:r>
            <a:r>
              <a:rPr lang="zh-TW" altLang="en-US" sz="2800" b="1" dirty="0" smtClean="0">
                <a:ea typeface="標楷體" panose="03000509000000000000" pitchFamily="65" charset="-120"/>
              </a:rPr>
              <a:t>全臺各聯隊             </a:t>
            </a:r>
            <a:r>
              <a:rPr lang="en-US" altLang="zh-TW" sz="2800" b="1" dirty="0" smtClean="0">
                <a:ea typeface="標楷體" panose="03000509000000000000" pitchFamily="65" charset="-120"/>
              </a:rPr>
              <a:t>12</a:t>
            </a:r>
            <a:r>
              <a:rPr lang="zh-TW" altLang="en-US" sz="2800" b="1" dirty="0" smtClean="0">
                <a:ea typeface="標楷體" panose="03000509000000000000" pitchFamily="65" charset="-120"/>
              </a:rPr>
              <a:t>勝</a:t>
            </a:r>
            <a:r>
              <a:rPr lang="en-US" altLang="zh-TW" sz="2800" b="1" dirty="0" smtClean="0">
                <a:ea typeface="標楷體" panose="03000509000000000000" pitchFamily="65" charset="-120"/>
              </a:rPr>
              <a:t>0</a:t>
            </a:r>
            <a:r>
              <a:rPr lang="zh-TW" altLang="en-US" sz="2800" b="1" dirty="0" smtClean="0">
                <a:ea typeface="標楷體" panose="03000509000000000000" pitchFamily="65" charset="-120"/>
              </a:rPr>
              <a:t>敗</a:t>
            </a:r>
          </a:p>
          <a:p>
            <a:pPr eaLnBrk="1" hangingPunct="1">
              <a:lnSpc>
                <a:spcPts val="3700"/>
              </a:lnSpc>
              <a:buFont typeface="Arial" panose="020B0604020202020204" pitchFamily="34" charset="0"/>
              <a:buNone/>
            </a:pPr>
            <a:r>
              <a:rPr lang="en-US" altLang="zh-TW" sz="2800" b="1" dirty="0" smtClean="0">
                <a:ea typeface="標楷體" panose="03000509000000000000" pitchFamily="65" charset="-120"/>
              </a:rPr>
              <a:t>1936</a:t>
            </a:r>
            <a:r>
              <a:rPr lang="zh-TW" altLang="en-US" sz="2800" b="1" dirty="0" smtClean="0">
                <a:ea typeface="標楷體" panose="03000509000000000000" pitchFamily="65" charset="-120"/>
              </a:rPr>
              <a:t>明治大學 </a:t>
            </a:r>
            <a:r>
              <a:rPr lang="en-US" altLang="zh-TW" sz="2800" b="1" dirty="0" smtClean="0">
                <a:ea typeface="標楷體" panose="03000509000000000000" pitchFamily="65" charset="-120"/>
              </a:rPr>
              <a:t>vs. </a:t>
            </a:r>
            <a:r>
              <a:rPr lang="zh-TW" altLang="en-US" sz="2800" b="1" dirty="0" smtClean="0">
                <a:ea typeface="標楷體" panose="03000509000000000000" pitchFamily="65" charset="-120"/>
              </a:rPr>
              <a:t>全臺各聯隊             </a:t>
            </a:r>
            <a:r>
              <a:rPr lang="en-US" altLang="zh-TW" sz="2800" b="1" dirty="0" smtClean="0">
                <a:ea typeface="標楷體" panose="03000509000000000000" pitchFamily="65" charset="-120"/>
              </a:rPr>
              <a:t>11</a:t>
            </a:r>
            <a:r>
              <a:rPr lang="zh-TW" altLang="en-US" sz="2800" b="1" dirty="0" smtClean="0">
                <a:ea typeface="標楷體" panose="03000509000000000000" pitchFamily="65" charset="-120"/>
              </a:rPr>
              <a:t>勝</a:t>
            </a:r>
            <a:r>
              <a:rPr lang="en-US" altLang="zh-TW" sz="2800" b="1" dirty="0" smtClean="0">
                <a:ea typeface="標楷體" panose="03000509000000000000" pitchFamily="65" charset="-120"/>
              </a:rPr>
              <a:t>0</a:t>
            </a:r>
            <a:r>
              <a:rPr lang="zh-TW" altLang="en-US" sz="2800" b="1" dirty="0" smtClean="0">
                <a:ea typeface="標楷體" panose="03000509000000000000" pitchFamily="65" charset="-120"/>
              </a:rPr>
              <a:t>敗</a:t>
            </a:r>
          </a:p>
          <a:p>
            <a:pPr eaLnBrk="1" hangingPunct="1">
              <a:lnSpc>
                <a:spcPts val="3700"/>
              </a:lnSpc>
              <a:buFont typeface="Arial" panose="020B0604020202020204" pitchFamily="34" charset="0"/>
              <a:buNone/>
            </a:pPr>
            <a:r>
              <a:rPr lang="zh-TW" altLang="en-US" sz="2800" b="1" dirty="0" smtClean="0">
                <a:ea typeface="標楷體" panose="03000509000000000000" pitchFamily="65" charset="-120"/>
                <a:sym typeface="Wingdings" panose="05000000000000000000" pitchFamily="2" charset="2"/>
              </a:rPr>
              <a:t>一連串的訪問賽，帶動臺灣的棒球風氣！</a:t>
            </a:r>
          </a:p>
          <a:p>
            <a:pPr eaLnBrk="1" hangingPunct="1">
              <a:lnSpc>
                <a:spcPts val="3700"/>
              </a:lnSpc>
              <a:buFont typeface="Arial" panose="020B0604020202020204" pitchFamily="34" charset="0"/>
              <a:buNone/>
            </a:pPr>
            <a:r>
              <a:rPr lang="zh-TW" altLang="en-US" sz="2800" b="1" dirty="0" smtClean="0">
                <a:ea typeface="標楷體" panose="03000509000000000000" pitchFamily="65" charset="-120"/>
                <a:sym typeface="Wingdings" panose="05000000000000000000" pitchFamily="2" charset="2"/>
              </a:rPr>
              <a:t>       也看出臺、日間的水準差異</a:t>
            </a:r>
          </a:p>
        </p:txBody>
      </p:sp>
      <p:sp>
        <p:nvSpPr>
          <p:cNvPr id="3" name="圓角矩形 2"/>
          <p:cNvSpPr/>
          <p:nvPr/>
        </p:nvSpPr>
        <p:spPr>
          <a:xfrm>
            <a:off x="179512" y="188640"/>
            <a:ext cx="3995955" cy="648000"/>
          </a:xfrm>
          <a:prstGeom prst="roundRect">
            <a:avLst/>
          </a:prstGeom>
          <a:solidFill>
            <a:srgbClr val="AC2DD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r>
              <a:rPr lang="zh-TW" altLang="en-US" sz="3200" b="1" dirty="0" smtClean="0">
                <a:solidFill>
                  <a:schemeClr val="bg1"/>
                </a:solidFill>
                <a:latin typeface="標楷體" panose="03000509000000000000" pitchFamily="65" charset="-120"/>
                <a:ea typeface="標楷體" panose="03000509000000000000" pitchFamily="65" charset="-120"/>
              </a:rPr>
              <a:t>棒球風～</a:t>
            </a:r>
            <a:r>
              <a:rPr lang="en-US" altLang="zh-TW" sz="3200" b="1" dirty="0" smtClean="0">
                <a:solidFill>
                  <a:schemeClr val="bg1"/>
                </a:solidFill>
                <a:latin typeface="+mj-lt"/>
                <a:ea typeface="標楷體" panose="03000509000000000000" pitchFamily="65" charset="-120"/>
              </a:rPr>
              <a:t>KANO</a:t>
            </a:r>
            <a:r>
              <a:rPr lang="zh-TW" altLang="en-US" sz="3200" b="1" dirty="0" smtClean="0">
                <a:solidFill>
                  <a:schemeClr val="bg1"/>
                </a:solidFill>
                <a:latin typeface="標楷體" panose="03000509000000000000" pitchFamily="65" charset="-120"/>
                <a:ea typeface="標楷體" panose="03000509000000000000" pitchFamily="65" charset="-120"/>
              </a:rPr>
              <a:t>傳奇</a:t>
            </a:r>
            <a:endParaRPr lang="zh-TW" altLang="en-US" sz="3200" b="1" dirty="0">
              <a:solidFill>
                <a:schemeClr val="bg1"/>
              </a:solidFill>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1"/>
          </p:nvPr>
        </p:nvSpPr>
        <p:spPr>
          <a:xfrm>
            <a:off x="0" y="0"/>
            <a:ext cx="9144000" cy="3822700"/>
          </a:xfrm>
          <a:solidFill>
            <a:srgbClr val="F8C4F7"/>
          </a:solidFill>
        </p:spPr>
        <p:txBody>
          <a:bodyPr/>
          <a:lstStyle/>
          <a:p>
            <a:pPr marL="0" indent="0" eaLnBrk="1" hangingPunct="1">
              <a:lnSpc>
                <a:spcPct val="95000"/>
              </a:lnSpc>
              <a:buFont typeface="Arial" panose="020B0604020202020204" pitchFamily="34" charset="0"/>
              <a:buNone/>
            </a:pPr>
            <a:r>
              <a:rPr lang="zh-TW" altLang="en-US" sz="2400" b="1" dirty="0" smtClean="0">
                <a:ea typeface="標楷體" panose="03000509000000000000" pitchFamily="65" charset="-120"/>
              </a:rPr>
              <a:t>甲子園是日本全國高校棒球聯賽冠軍戰的所在球場，故甲子園亦泛指全國中等學校棒球大賽。</a:t>
            </a:r>
            <a:r>
              <a:rPr lang="en-US" altLang="zh-TW" sz="2400" b="1" dirty="0" smtClean="0">
                <a:ea typeface="標楷體" panose="03000509000000000000" pitchFamily="65" charset="-120"/>
              </a:rPr>
              <a:t>1923</a:t>
            </a:r>
            <a:r>
              <a:rPr lang="zh-TW" altLang="en-US" sz="2400" b="1" dirty="0" smtClean="0">
                <a:ea typeface="標楷體" panose="03000509000000000000" pitchFamily="65" charset="-120"/>
              </a:rPr>
              <a:t>年臺灣在圓山球場首度進行預選賽</a:t>
            </a:r>
            <a:r>
              <a:rPr lang="en-US" altLang="zh-TW" sz="2400" b="1" dirty="0" smtClean="0">
                <a:ea typeface="標楷體" panose="03000509000000000000" pitchFamily="65" charset="-120"/>
              </a:rPr>
              <a:t>--</a:t>
            </a:r>
            <a:r>
              <a:rPr lang="zh-TW" altLang="en-US" sz="2400" b="1" dirty="0" smtClean="0">
                <a:ea typeface="標楷體" panose="03000509000000000000" pitchFamily="65" charset="-120"/>
              </a:rPr>
              <a:t>全島中等學校棒球大會（即甲子園資格賽），由臺北一中（今建中）取得資格。日本認為臺灣這塊殖民地球隊的加入，使其「全國」棒球比賽的名稱更為名副其實，是充滿政治意味的！因此，即使第一戰就以</a:t>
            </a:r>
            <a:r>
              <a:rPr lang="en-US" altLang="zh-TW" sz="2400" b="1" dirty="0" smtClean="0">
                <a:ea typeface="標楷體" panose="03000509000000000000" pitchFamily="65" charset="-120"/>
              </a:rPr>
              <a:t>4</a:t>
            </a:r>
            <a:r>
              <a:rPr lang="zh-TW" altLang="en-US" sz="2400" b="1" dirty="0" smtClean="0">
                <a:ea typeface="標楷體" panose="03000509000000000000" pitchFamily="65" charset="-120"/>
              </a:rPr>
              <a:t>：</a:t>
            </a:r>
            <a:r>
              <a:rPr lang="en-US" altLang="zh-TW" sz="2400" b="1" dirty="0" smtClean="0">
                <a:ea typeface="標楷體" panose="03000509000000000000" pitchFamily="65" charset="-120"/>
              </a:rPr>
              <a:t>23</a:t>
            </a:r>
            <a:r>
              <a:rPr lang="zh-TW" altLang="en-US" sz="2400" b="1" dirty="0" smtClean="0">
                <a:ea typeface="標楷體" panose="03000509000000000000" pitchFamily="65" charset="-120"/>
              </a:rPr>
              <a:t>慘敗，仍是大幅報導此次臺灣參賽過程。</a:t>
            </a:r>
          </a:p>
          <a:p>
            <a:pPr marL="0" indent="0" eaLnBrk="1" hangingPunct="1">
              <a:lnSpc>
                <a:spcPct val="95000"/>
              </a:lnSpc>
              <a:buFont typeface="Arial" panose="020B0604020202020204" pitchFamily="34" charset="0"/>
              <a:buNone/>
            </a:pPr>
            <a:r>
              <a:rPr lang="zh-TW" altLang="en-US" sz="2400" b="1" dirty="0" smtClean="0">
                <a:ea typeface="標楷體" panose="03000509000000000000" pitchFamily="65" charset="-120"/>
              </a:rPr>
              <a:t>此後，臺灣的甲子園資格賽一直由北部學校奪冠，也漸漸有「冠軍不過濁水溪」的魔咒！此外，球員也多是臺籍日本子弟為主。臺灣人，特別是南部臺灣人，棒球一直處居下風，直到</a:t>
            </a:r>
            <a:r>
              <a:rPr lang="en-US" altLang="zh-TW" sz="2400" b="1" dirty="0" smtClean="0">
                <a:ea typeface="標楷體" panose="03000509000000000000" pitchFamily="65" charset="-120"/>
              </a:rPr>
              <a:t>1931</a:t>
            </a:r>
            <a:r>
              <a:rPr lang="zh-TW" altLang="en-US" sz="2400" b="1" dirty="0" smtClean="0">
                <a:ea typeface="標楷體" panose="03000509000000000000" pitchFamily="65" charset="-120"/>
              </a:rPr>
              <a:t>年</a:t>
            </a:r>
            <a:r>
              <a:rPr lang="en-US" altLang="zh-TW" sz="2400" b="1" dirty="0" smtClean="0">
                <a:ea typeface="標楷體" panose="03000509000000000000" pitchFamily="65" charset="-120"/>
              </a:rPr>
              <a:t>......</a:t>
            </a:r>
          </a:p>
        </p:txBody>
      </p:sp>
      <p:pic>
        <p:nvPicPr>
          <p:cNvPr id="38915" name="Picture 4" descr="甲子園"/>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3354388"/>
            <a:ext cx="9144000"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5" descr="1931%E8%87%BA%E7%81%A3%E5%98%89%E7%BE%A9%E8%BE%B2%E6%9E%97%E6%A3%92%E7%90%83%E9%9A%8A%E8%B4%8F%E5%BE%97%E7%94%B2%E5%AD%90%E5%9C%92%E9%AB%98%E6%A0%A1%E9%87%8E%E7%90%83%E5%A4%A7%E6%9C%83%E6%BA%96%E5%84%AA%E5%8B%9D%EF%BC%88%E4%BA%9E%E8%BB%8D%EF%BC%89_KANO_Baseball_Team_of_TAIWAN_won_2nd_place_at_the_Summer_K%C5%8Dshien_%28High_School_Tournament%29"/>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43781" y="269082"/>
            <a:ext cx="7056438" cy="4967287"/>
          </a:xfrm>
          <a:prstGeom prst="roundRect">
            <a:avLst>
              <a:gd name="adj" fmla="val 671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9939" name="Text Box 6"/>
          <p:cNvSpPr txBox="1">
            <a:spLocks noChangeArrowheads="1"/>
          </p:cNvSpPr>
          <p:nvPr/>
        </p:nvSpPr>
        <p:spPr bwMode="auto">
          <a:xfrm>
            <a:off x="0" y="5381625"/>
            <a:ext cx="9144000" cy="1446550"/>
          </a:xfrm>
          <a:prstGeom prst="rect">
            <a:avLst/>
          </a:prstGeom>
          <a:solidFill>
            <a:srgbClr val="F8C4F7">
              <a:alpha val="78038"/>
            </a:srgbClr>
          </a:solidFill>
          <a:ln>
            <a:noFill/>
          </a:ln>
          <a:effectLs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2200" b="1" dirty="0">
                <a:ea typeface="標楷體" panose="03000509000000000000" pitchFamily="65" charset="-120"/>
              </a:rPr>
              <a:t>1931</a:t>
            </a:r>
            <a:r>
              <a:rPr lang="zh-TW" altLang="en-US" sz="2200" b="1" dirty="0">
                <a:ea typeface="標楷體" panose="03000509000000000000" pitchFamily="65" charset="-120"/>
              </a:rPr>
              <a:t>年，由漢人、原住民、日本人混合組的「嘉農」跌破眾人眼鏡，奪得甲子園資格賽冠軍。更在第</a:t>
            </a:r>
            <a:r>
              <a:rPr lang="en-US" altLang="zh-TW" sz="2200" b="1" dirty="0">
                <a:ea typeface="標楷體" panose="03000509000000000000" pitchFamily="65" charset="-120"/>
              </a:rPr>
              <a:t>17</a:t>
            </a:r>
            <a:r>
              <a:rPr lang="zh-TW" altLang="en-US" sz="2200" b="1" dirty="0">
                <a:ea typeface="標楷體" panose="03000509000000000000" pitchFamily="65" charset="-120"/>
              </a:rPr>
              <a:t>屆甲子園賽中勇奪亞軍（全日本一共</a:t>
            </a:r>
            <a:r>
              <a:rPr lang="en-US" altLang="zh-TW" sz="2200" b="1" dirty="0">
                <a:ea typeface="標楷體" panose="03000509000000000000" pitchFamily="65" charset="-120"/>
              </a:rPr>
              <a:t>630</a:t>
            </a:r>
            <a:r>
              <a:rPr lang="zh-TW" altLang="en-US" sz="2200" b="1" dirty="0">
                <a:ea typeface="標楷體" panose="03000509000000000000" pitchFamily="65" charset="-120"/>
              </a:rPr>
              <a:t>支球隊，臺灣</a:t>
            </a:r>
            <a:r>
              <a:rPr lang="en-US" altLang="zh-TW" sz="2200" b="1" dirty="0">
                <a:ea typeface="標楷體" panose="03000509000000000000" pitchFamily="65" charset="-120"/>
              </a:rPr>
              <a:t>11</a:t>
            </a:r>
            <a:r>
              <a:rPr lang="zh-TW" altLang="en-US" sz="2200" b="1" dirty="0">
                <a:ea typeface="標楷體" panose="03000509000000000000" pitchFamily="65" charset="-120"/>
              </a:rPr>
              <a:t>支）。嘉農這次的表現除了是日治</a:t>
            </a:r>
            <a:r>
              <a:rPr lang="zh-TW" altLang="en-US" sz="2200" b="1" dirty="0" smtClean="0">
                <a:ea typeface="標楷體" panose="03000509000000000000" pitchFamily="65" charset="-120"/>
              </a:rPr>
              <a:t>時期臺灣</a:t>
            </a:r>
            <a:r>
              <a:rPr lang="zh-TW" altLang="en-US" sz="2200" b="1" dirty="0">
                <a:ea typeface="標楷體" panose="03000509000000000000" pitchFamily="65" charset="-120"/>
              </a:rPr>
              <a:t>最佳成績，更大舉帶動臺灣的棒球運動！讓棒球真正成為臺灣人的運動。  圖</a:t>
            </a:r>
            <a:r>
              <a:rPr lang="en-US" altLang="zh-TW" sz="2200" b="1" dirty="0">
                <a:ea typeface="標楷體" panose="03000509000000000000" pitchFamily="65" charset="-120"/>
              </a:rPr>
              <a:t>-</a:t>
            </a:r>
            <a:r>
              <a:rPr lang="zh-TW" altLang="en-US" sz="2200" b="1" dirty="0">
                <a:ea typeface="標楷體" panose="03000509000000000000" pitchFamily="65" charset="-120"/>
              </a:rPr>
              <a:t>維基</a:t>
            </a:r>
          </a:p>
        </p:txBody>
      </p:sp>
      <p:sp>
        <p:nvSpPr>
          <p:cNvPr id="39940" name="Text Box 7"/>
          <p:cNvSpPr txBox="1">
            <a:spLocks noChangeArrowheads="1"/>
          </p:cNvSpPr>
          <p:nvPr/>
        </p:nvSpPr>
        <p:spPr bwMode="auto">
          <a:xfrm>
            <a:off x="1187450" y="4724400"/>
            <a:ext cx="66976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zh-TW" altLang="en-US" sz="1800" b="1">
                <a:ea typeface="標楷體" panose="03000509000000000000" pitchFamily="65" charset="-120"/>
              </a:rPr>
              <a:t>嘉農獲得全島中等學校棒球大賽冠軍的照片，地點在圓山球場</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5" descr="%E8%87%BA%E7%81%A3%E5%98%89%E7%BE%A9%E8%BE%B2%E6%9E%97%E6%A3%92%E7%90%83%E9%9A%8A%E4%B8%BB%E5%8A%9B_KANO_Baseball_Team_members_of_TAIW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16013" y="332656"/>
            <a:ext cx="7127875" cy="4751387"/>
          </a:xfrm>
          <a:prstGeom prst="roundRect">
            <a:avLst>
              <a:gd name="adj" fmla="val 4184"/>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0963" name="Text Box 6"/>
          <p:cNvSpPr txBox="1">
            <a:spLocks noChangeArrowheads="1"/>
          </p:cNvSpPr>
          <p:nvPr/>
        </p:nvSpPr>
        <p:spPr bwMode="auto">
          <a:xfrm>
            <a:off x="47625" y="5243716"/>
            <a:ext cx="9036050" cy="1569660"/>
          </a:xfrm>
          <a:prstGeom prst="rect">
            <a:avLst/>
          </a:prstGeom>
          <a:solidFill>
            <a:srgbClr val="F8C4F7">
              <a:alpha val="81175"/>
            </a:srgbClr>
          </a:solidFill>
          <a:ln>
            <a:noFill/>
          </a:ln>
          <a:effectLs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zh-TW" altLang="en-US" sz="2400" b="1" dirty="0">
                <a:latin typeface="+mj-lt"/>
                <a:ea typeface="標楷體" panose="03000509000000000000" pitchFamily="65" charset="-120"/>
              </a:rPr>
              <a:t>左為游擊手陳耕</a:t>
            </a:r>
            <a:r>
              <a:rPr lang="zh-TW" altLang="en-US" sz="2400" b="1" dirty="0" smtClean="0">
                <a:latin typeface="+mj-lt"/>
                <a:ea typeface="標楷體" panose="03000509000000000000" pitchFamily="65" charset="-120"/>
              </a:rPr>
              <a:t>元，</a:t>
            </a:r>
            <a:r>
              <a:rPr lang="zh-TW" altLang="en-US" sz="2400" b="1" dirty="0">
                <a:latin typeface="+mj-lt"/>
                <a:ea typeface="標楷體" panose="03000509000000000000" pitchFamily="65" charset="-120"/>
              </a:rPr>
              <a:t>中為投手</a:t>
            </a:r>
            <a:r>
              <a:rPr lang="zh-TW" altLang="en-US" sz="2400" b="1" dirty="0" smtClean="0">
                <a:latin typeface="+mj-lt"/>
                <a:ea typeface="標楷體" panose="03000509000000000000" pitchFamily="65" charset="-120"/>
              </a:rPr>
              <a:t>吳明捷，</a:t>
            </a:r>
            <a:r>
              <a:rPr lang="zh-TW" altLang="en-US" sz="2400" b="1" dirty="0">
                <a:latin typeface="+mj-lt"/>
                <a:ea typeface="標楷體" panose="03000509000000000000" pitchFamily="65" charset="-120"/>
              </a:rPr>
              <a:t>右</a:t>
            </a:r>
            <a:r>
              <a:rPr lang="zh-TW" altLang="en-US" sz="2400" b="1" dirty="0" smtClean="0">
                <a:latin typeface="+mj-lt"/>
                <a:ea typeface="標楷體" panose="03000509000000000000" pitchFamily="65" charset="-120"/>
              </a:rPr>
              <a:t>為捕手藍德和</a:t>
            </a:r>
            <a:r>
              <a:rPr lang="en-US" altLang="zh-TW" sz="2400" b="1" dirty="0" smtClean="0">
                <a:latin typeface="+mj-lt"/>
                <a:ea typeface="標楷體" panose="03000509000000000000" pitchFamily="65" charset="-120"/>
              </a:rPr>
              <a:t> </a:t>
            </a:r>
            <a:r>
              <a:rPr lang="zh-TW" altLang="en-US" sz="2400" b="1" dirty="0">
                <a:latin typeface="+mj-lt"/>
                <a:ea typeface="標楷體" panose="03000509000000000000" pitchFamily="65" charset="-120"/>
              </a:rPr>
              <a:t>。</a:t>
            </a:r>
            <a:r>
              <a:rPr lang="zh-TW" altLang="zh-TW" sz="2400" b="1" dirty="0">
                <a:latin typeface="+mj-lt"/>
                <a:ea typeface="標楷體" panose="03000509000000000000" pitchFamily="65" charset="-120"/>
              </a:rPr>
              <a:t>吳明捷是苗栗人，綽號「怪腕」，1931年代表臺灣到日本甲子園比賽，打擊率四成一二，四完投，其中一場完封，</a:t>
            </a:r>
            <a:r>
              <a:rPr lang="zh-TW" altLang="en-US" sz="2400" b="1" dirty="0">
                <a:latin typeface="+mj-lt"/>
                <a:ea typeface="標楷體" panose="03000509000000000000" pitchFamily="65" charset="-120"/>
              </a:rPr>
              <a:t>最後一戰投到手指破皮流血</a:t>
            </a:r>
            <a:r>
              <a:rPr lang="zh-TW" altLang="en-US" sz="2400" dirty="0">
                <a:latin typeface="+mj-lt"/>
              </a:rPr>
              <a:t> </a:t>
            </a:r>
            <a:r>
              <a:rPr lang="zh-TW" altLang="zh-TW" sz="2400" b="1" dirty="0">
                <a:latin typeface="+mj-lt"/>
                <a:ea typeface="標楷體" panose="03000509000000000000" pitchFamily="65" charset="-120"/>
              </a:rPr>
              <a:t>。戰後被網羅到早稲田大學就讀。</a:t>
            </a:r>
            <a:r>
              <a:rPr lang="zh-TW" altLang="en-US" sz="2400" b="1" dirty="0">
                <a:latin typeface="+mj-lt"/>
                <a:ea typeface="標楷體" panose="03000509000000000000" pitchFamily="65" charset="-120"/>
              </a:rPr>
              <a:t>      圖、文</a:t>
            </a:r>
            <a:r>
              <a:rPr lang="en-US" altLang="zh-TW" sz="2400" b="1" dirty="0">
                <a:latin typeface="+mj-lt"/>
                <a:ea typeface="標楷體" panose="03000509000000000000" pitchFamily="65" charset="-120"/>
              </a:rPr>
              <a:t>-</a:t>
            </a:r>
            <a:r>
              <a:rPr lang="zh-TW" altLang="en-US" sz="2400" b="1" dirty="0">
                <a:latin typeface="+mj-lt"/>
                <a:ea typeface="標楷體" panose="03000509000000000000" pitchFamily="65" charset="-120"/>
              </a:rPr>
              <a:t>維基百科</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2" descr="總統府"/>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589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4"/>
          <p:cNvSpPr>
            <a:spLocks noGrp="1" noChangeArrowheads="1"/>
          </p:cNvSpPr>
          <p:nvPr>
            <p:ph type="title"/>
          </p:nvPr>
        </p:nvSpPr>
        <p:spPr>
          <a:xfrm>
            <a:off x="0" y="5715000"/>
            <a:ext cx="9144000" cy="1143000"/>
          </a:xfrm>
          <a:solidFill>
            <a:srgbClr val="99CCFF"/>
          </a:solidFill>
        </p:spPr>
        <p:txBody>
          <a:bodyPr/>
          <a:lstStyle/>
          <a:p>
            <a:pPr algn="l" eaLnBrk="1" hangingPunct="1"/>
            <a:r>
              <a:rPr lang="zh-TW" altLang="en-US" sz="2400" b="1" dirty="0" smtClean="0">
                <a:solidFill>
                  <a:schemeClr val="tx1"/>
                </a:solidFill>
                <a:latin typeface="標楷體" panose="03000509000000000000" pitchFamily="65" charset="-120"/>
                <a:ea typeface="標楷體" panose="03000509000000000000" pitchFamily="65" charset="-120"/>
              </a:rPr>
              <a:t>臺灣總督府於</a:t>
            </a:r>
            <a:r>
              <a:rPr lang="en-US" altLang="zh-TW" sz="2400" b="1" dirty="0" smtClean="0">
                <a:solidFill>
                  <a:schemeClr val="tx1"/>
                </a:solidFill>
                <a:latin typeface="標楷體" panose="03000509000000000000" pitchFamily="65" charset="-120"/>
                <a:ea typeface="標楷體" panose="03000509000000000000" pitchFamily="65" charset="-120"/>
              </a:rPr>
              <a:t>1912</a:t>
            </a:r>
            <a:r>
              <a:rPr lang="zh-TW" altLang="en-US" sz="2400" b="1" dirty="0" smtClean="0">
                <a:solidFill>
                  <a:schemeClr val="tx1"/>
                </a:solidFill>
                <a:latin typeface="標楷體" panose="03000509000000000000" pitchFamily="65" charset="-120"/>
                <a:ea typeface="標楷體" panose="03000509000000000000" pitchFamily="65" charset="-120"/>
              </a:rPr>
              <a:t>開工至</a:t>
            </a:r>
            <a:r>
              <a:rPr lang="en-US" altLang="zh-TW" sz="2400" b="1" dirty="0" smtClean="0">
                <a:solidFill>
                  <a:schemeClr val="tx1"/>
                </a:solidFill>
                <a:latin typeface="標楷體" panose="03000509000000000000" pitchFamily="65" charset="-120"/>
                <a:ea typeface="標楷體" panose="03000509000000000000" pitchFamily="65" charset="-120"/>
              </a:rPr>
              <a:t>1919</a:t>
            </a:r>
            <a:r>
              <a:rPr lang="zh-TW" altLang="en-US" sz="2400" b="1" dirty="0" smtClean="0">
                <a:solidFill>
                  <a:schemeClr val="tx1"/>
                </a:solidFill>
                <a:latin typeface="標楷體" panose="03000509000000000000" pitchFamily="65" charset="-120"/>
                <a:ea typeface="標楷體" panose="03000509000000000000" pitchFamily="65" charset="-120"/>
              </a:rPr>
              <a:t>年完工。建築主體高</a:t>
            </a:r>
            <a:r>
              <a:rPr lang="en-US" altLang="zh-TW" sz="2400" b="1" dirty="0" smtClean="0">
                <a:solidFill>
                  <a:schemeClr val="tx1"/>
                </a:solidFill>
                <a:latin typeface="標楷體" panose="03000509000000000000" pitchFamily="65" charset="-120"/>
                <a:ea typeface="標楷體" panose="03000509000000000000" pitchFamily="65" charset="-120"/>
              </a:rPr>
              <a:t>5</a:t>
            </a:r>
            <a:r>
              <a:rPr lang="zh-TW" altLang="en-US" sz="2400" b="1" dirty="0" smtClean="0">
                <a:solidFill>
                  <a:schemeClr val="tx1"/>
                </a:solidFill>
                <a:latin typeface="標楷體" panose="03000509000000000000" pitchFamily="65" charset="-120"/>
                <a:ea typeface="標楷體" panose="03000509000000000000" pitchFamily="65" charset="-120"/>
              </a:rPr>
              <a:t>層，中央塔高</a:t>
            </a:r>
            <a:r>
              <a:rPr lang="en-US" altLang="zh-TW" sz="2400" b="1" dirty="0" smtClean="0">
                <a:solidFill>
                  <a:schemeClr val="tx1"/>
                </a:solidFill>
                <a:latin typeface="標楷體" panose="03000509000000000000" pitchFamily="65" charset="-120"/>
                <a:ea typeface="標楷體" panose="03000509000000000000" pitchFamily="65" charset="-120"/>
              </a:rPr>
              <a:t>11</a:t>
            </a:r>
            <a:r>
              <a:rPr lang="zh-TW" altLang="en-US" sz="2400" b="1" dirty="0" smtClean="0">
                <a:solidFill>
                  <a:schemeClr val="tx1"/>
                </a:solidFill>
                <a:latin typeface="標楷體" panose="03000509000000000000" pitchFamily="65" charset="-120"/>
                <a:ea typeface="標楷體" panose="03000509000000000000" pitchFamily="65" charset="-120"/>
              </a:rPr>
              <a:t>層，平面呈現「日」字，是當時臺灣最大建築物，也是即是後來的總統府。                     本張簡報之圖：總統府網頁</a:t>
            </a:r>
          </a:p>
        </p:txBody>
      </p:sp>
      <p:pic>
        <p:nvPicPr>
          <p:cNvPr id="38918" name="Picture 6" descr="總統府"/>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900" y="333375"/>
            <a:ext cx="8748713" cy="4870450"/>
          </a:xfrm>
          <a:prstGeom prst="rect">
            <a:avLst/>
          </a:prstGeom>
          <a:noFill/>
          <a:ln w="63500">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38919" name="Text Box 7"/>
          <p:cNvSpPr txBox="1">
            <a:spLocks noChangeArrowheads="1"/>
          </p:cNvSpPr>
          <p:nvPr/>
        </p:nvSpPr>
        <p:spPr bwMode="auto">
          <a:xfrm>
            <a:off x="7164388" y="4724400"/>
            <a:ext cx="15113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en-US" altLang="zh-TW" sz="1800">
                <a:solidFill>
                  <a:schemeClr val="bg1"/>
                </a:solidFill>
              </a:rPr>
              <a:t>Google earth</a:t>
            </a:r>
          </a:p>
        </p:txBody>
      </p:sp>
      <p:pic>
        <p:nvPicPr>
          <p:cNvPr id="38923" name="Picture 11" descr="showimage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27000"/>
            <a:ext cx="9144000"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22" name="Text Box 10"/>
          <p:cNvSpPr txBox="1">
            <a:spLocks noChangeArrowheads="1"/>
          </p:cNvSpPr>
          <p:nvPr/>
        </p:nvSpPr>
        <p:spPr bwMode="auto">
          <a:xfrm>
            <a:off x="7235825" y="404813"/>
            <a:ext cx="172878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zh-TW" altLang="en-US" sz="1800" b="1">
                <a:ea typeface="標楷體" panose="03000509000000000000" pitchFamily="65" charset="-120"/>
              </a:rPr>
              <a:t>圖</a:t>
            </a:r>
            <a:r>
              <a:rPr lang="en-US" altLang="zh-TW" sz="1800" b="1">
                <a:ea typeface="標楷體" panose="03000509000000000000" pitchFamily="65" charset="-120"/>
              </a:rPr>
              <a:t>-</a:t>
            </a:r>
            <a:r>
              <a:rPr lang="zh-TW" altLang="en-US" sz="1800" b="1">
                <a:ea typeface="標楷體" panose="03000509000000000000" pitchFamily="65" charset="-120"/>
              </a:rPr>
              <a:t>總統府網頁</a:t>
            </a:r>
          </a:p>
        </p:txBody>
      </p:sp>
      <p:sp>
        <p:nvSpPr>
          <p:cNvPr id="38925" name="Text Box 13"/>
          <p:cNvSpPr txBox="1">
            <a:spLocks noChangeArrowheads="1"/>
          </p:cNvSpPr>
          <p:nvPr/>
        </p:nvSpPr>
        <p:spPr bwMode="auto">
          <a:xfrm>
            <a:off x="4572000" y="0"/>
            <a:ext cx="4572000" cy="68580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36000" rIns="36000" bIns="36000" anchor="ct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lnSpc>
                <a:spcPct val="110000"/>
              </a:lnSpc>
              <a:spcBef>
                <a:spcPct val="30000"/>
              </a:spcBef>
              <a:buFontTx/>
              <a:buNone/>
            </a:pPr>
            <a:r>
              <a:rPr lang="en-US" altLang="zh-TW" sz="2600" b="1">
                <a:latin typeface="標楷體" panose="03000509000000000000" pitchFamily="65" charset="-120"/>
                <a:ea typeface="標楷體" panose="03000509000000000000" pitchFamily="65" charset="-120"/>
              </a:rPr>
              <a:t>◎</a:t>
            </a:r>
            <a:r>
              <a:rPr lang="zh-TW" altLang="en-US" sz="2600" b="1">
                <a:latin typeface="標楷體" panose="03000509000000000000" pitchFamily="65" charset="-120"/>
                <a:ea typeface="標楷體" panose="03000509000000000000" pitchFamily="65" charset="-120"/>
              </a:rPr>
              <a:t>「總統府高層」知多少？</a:t>
            </a:r>
          </a:p>
          <a:p>
            <a:pPr eaLnBrk="1" hangingPunct="1">
              <a:lnSpc>
                <a:spcPct val="110000"/>
              </a:lnSpc>
              <a:spcBef>
                <a:spcPct val="30000"/>
              </a:spcBef>
              <a:buFontTx/>
              <a:buNone/>
            </a:pPr>
            <a:r>
              <a:rPr lang="zh-TW" altLang="en-US" sz="2600" b="1">
                <a:latin typeface="標楷體" panose="03000509000000000000" pitchFamily="65" charset="-120"/>
                <a:ea typeface="標楷體" panose="03000509000000000000" pitchFamily="65" charset="-120"/>
              </a:rPr>
              <a:t>總統府的升降旗，不論晴雨或颱風天，每天都按時間舉行，夏季是在上午六點及下午的六點十分，冬季則在早上的六點卅分以及下午的五點十分。 </a:t>
            </a:r>
            <a:br>
              <a:rPr lang="zh-TW" altLang="en-US" sz="2600" b="1">
                <a:latin typeface="標楷體" panose="03000509000000000000" pitchFamily="65" charset="-120"/>
                <a:ea typeface="標楷體" panose="03000509000000000000" pitchFamily="65" charset="-120"/>
              </a:rPr>
            </a:br>
            <a:r>
              <a:rPr lang="zh-TW" altLang="en-US" sz="2600" b="1">
                <a:latin typeface="標楷體" panose="03000509000000000000" pitchFamily="65" charset="-120"/>
                <a:ea typeface="標楷體" panose="03000509000000000000" pitchFamily="65" charset="-120"/>
              </a:rPr>
              <a:t>二位拉旗手會提前十分鐘先繫上安全腰帶，然後經升旗官檢查服裝儀容後，由五樓爬上</a:t>
            </a:r>
            <a:r>
              <a:rPr lang="en-US" altLang="zh-TW" sz="2600" b="1">
                <a:latin typeface="標楷體" panose="03000509000000000000" pitchFamily="65" charset="-120"/>
                <a:ea typeface="標楷體" panose="03000509000000000000" pitchFamily="65" charset="-120"/>
              </a:rPr>
              <a:t>116</a:t>
            </a:r>
            <a:r>
              <a:rPr lang="zh-TW" altLang="en-US" sz="2600" b="1">
                <a:latin typeface="標楷體" panose="03000509000000000000" pitchFamily="65" charset="-120"/>
                <a:ea typeface="標楷體" panose="03000509000000000000" pitchFamily="65" charset="-120"/>
              </a:rPr>
              <a:t>階的階梯，到達頂樓就定位。從地面算起到塔頂的高度將近</a:t>
            </a:r>
            <a:r>
              <a:rPr lang="en-US" altLang="zh-TW" sz="2600" b="1">
                <a:latin typeface="標楷體" panose="03000509000000000000" pitchFamily="65" charset="-120"/>
                <a:ea typeface="標楷體" panose="03000509000000000000" pitchFamily="65" charset="-120"/>
              </a:rPr>
              <a:t>60</a:t>
            </a:r>
            <a:r>
              <a:rPr lang="zh-TW" altLang="en-US" sz="2600" b="1">
                <a:latin typeface="標楷體" panose="03000509000000000000" pitchFamily="65" charset="-120"/>
                <a:ea typeface="標楷體" panose="03000509000000000000" pitchFamily="65" charset="-120"/>
              </a:rPr>
              <a:t>公尺，拉旗手負責升降旗繩及速度的控制，同時也要避免因風速過大而造成國旗緊包旗桿。     圖、文</a:t>
            </a:r>
            <a:r>
              <a:rPr lang="en-US" altLang="zh-TW" sz="2600" b="1">
                <a:latin typeface="標楷體" panose="03000509000000000000" pitchFamily="65" charset="-120"/>
                <a:ea typeface="標楷體" panose="03000509000000000000" pitchFamily="65" charset="-120"/>
              </a:rPr>
              <a:t>-</a:t>
            </a:r>
            <a:r>
              <a:rPr lang="zh-TW" altLang="en-US" sz="2600" b="1">
                <a:latin typeface="標楷體" panose="03000509000000000000" pitchFamily="65" charset="-120"/>
                <a:ea typeface="標楷體" panose="03000509000000000000" pitchFamily="65" charset="-120"/>
              </a:rPr>
              <a:t>總統府網頁</a:t>
            </a:r>
          </a:p>
        </p:txBody>
      </p:sp>
      <p:pic>
        <p:nvPicPr>
          <p:cNvPr id="38926" name="Picture 14" descr="總統府-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0" y="0"/>
            <a:ext cx="4584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descr="總統府網頁"/>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919">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xit" presetSubtype="0" fill="hold" nodeType="clickEffect">
                                  <p:stCondLst>
                                    <p:cond delay="0"/>
                                  </p:stCondLst>
                                  <p:childTnLst>
                                    <p:set>
                                      <p:cBhvr>
                                        <p:cTn id="12" dur="1" fill="hold">
                                          <p:stCondLst>
                                            <p:cond delay="0"/>
                                          </p:stCondLst>
                                        </p:cTn>
                                        <p:tgtEl>
                                          <p:spTgt spid="38918"/>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38919">
                                            <p:txEl>
                                              <p:pRg st="0" end="0"/>
                                            </p:txEl>
                                          </p:spTgt>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89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92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389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89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9" grpId="0" build="allAtOnce"/>
      <p:bldP spid="38922" grpId="0"/>
      <p:bldP spid="3892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5" descr="File:Kano-2014-film-post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9088" y="103188"/>
            <a:ext cx="4676775" cy="6669087"/>
          </a:xfrm>
          <a:prstGeom prst="rect">
            <a:avLst/>
          </a:prstGeom>
          <a:noFill/>
          <a:ln w="63500">
            <a:solidFill>
              <a:srgbClr val="800080"/>
            </a:solidFill>
            <a:miter lim="800000"/>
            <a:headEnd/>
            <a:tailEnd/>
          </a:ln>
          <a:extLst>
            <a:ext uri="{909E8E84-426E-40DD-AFC4-6F175D3DCCD1}">
              <a14:hiddenFill xmlns:a14="http://schemas.microsoft.com/office/drawing/2010/main">
                <a:solidFill>
                  <a:srgbClr val="FFFFFF"/>
                </a:solidFill>
              </a14:hiddenFill>
            </a:ext>
          </a:extLst>
        </p:spPr>
      </p:pic>
      <p:sp>
        <p:nvSpPr>
          <p:cNvPr id="41987" name="Text Box 6"/>
          <p:cNvSpPr txBox="1">
            <a:spLocks noChangeArrowheads="1"/>
          </p:cNvSpPr>
          <p:nvPr/>
        </p:nvSpPr>
        <p:spPr bwMode="auto">
          <a:xfrm>
            <a:off x="5207000" y="1017368"/>
            <a:ext cx="3779838" cy="5724000"/>
          </a:xfrm>
          <a:prstGeom prst="rect">
            <a:avLst/>
          </a:prstGeom>
          <a:solidFill>
            <a:srgbClr val="F8C4F7">
              <a:alpha val="72156"/>
            </a:srgbClr>
          </a:solidFill>
          <a:ln>
            <a:noFill/>
          </a:ln>
          <a:effectLs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ts val="600"/>
              </a:spcBef>
              <a:buFontTx/>
              <a:buNone/>
            </a:pPr>
            <a:r>
              <a:rPr lang="en-US" altLang="zh-TW" sz="2800" b="1" dirty="0">
                <a:ea typeface="標楷體" panose="03000509000000000000" pitchFamily="65" charset="-120"/>
              </a:rPr>
              <a:t>2014</a:t>
            </a:r>
            <a:r>
              <a:rPr lang="zh-TW" altLang="en-US" sz="2800" b="1" dirty="0">
                <a:ea typeface="標楷體" panose="03000509000000000000" pitchFamily="65" charset="-120"/>
              </a:rPr>
              <a:t>年，由馬志翔執導，黃志明及魏德聖監製的</a:t>
            </a:r>
            <a:r>
              <a:rPr lang="en-US" altLang="zh-TW" sz="2800" b="1" dirty="0">
                <a:ea typeface="標楷體" panose="03000509000000000000" pitchFamily="65" charset="-120"/>
              </a:rPr>
              <a:t>《KANO》</a:t>
            </a:r>
            <a:r>
              <a:rPr lang="zh-TW" altLang="en-US" sz="2800" b="1" dirty="0">
                <a:ea typeface="標楷體" panose="03000509000000000000" pitchFamily="65" charset="-120"/>
              </a:rPr>
              <a:t>就是描述</a:t>
            </a:r>
            <a:r>
              <a:rPr lang="en-US" altLang="zh-TW" sz="2800" b="1" dirty="0">
                <a:ea typeface="標楷體" panose="03000509000000000000" pitchFamily="65" charset="-120"/>
              </a:rPr>
              <a:t>1931</a:t>
            </a:r>
            <a:r>
              <a:rPr lang="zh-TW" altLang="en-US" sz="2800" b="1" dirty="0">
                <a:ea typeface="標楷體" panose="03000509000000000000" pitchFamily="65" charset="-120"/>
              </a:rPr>
              <a:t>年「嘉義農林棒球隊」，</a:t>
            </a:r>
            <a:r>
              <a:rPr lang="zh-TW" altLang="en-US" sz="2800" b="1" dirty="0" smtClean="0">
                <a:ea typeface="標楷體" panose="03000509000000000000" pitchFamily="65" charset="-120"/>
              </a:rPr>
              <a:t>前往臺北</a:t>
            </a:r>
            <a:r>
              <a:rPr lang="zh-TW" altLang="en-US" sz="2800" b="1" dirty="0">
                <a:ea typeface="標楷體" panose="03000509000000000000" pitchFamily="65" charset="-120"/>
              </a:rPr>
              <a:t>打敗日本人的常勝冠軍「臺北商業隊」，隨後代表臺灣赴日本參加第十七回夏季甲子園</a:t>
            </a:r>
            <a:r>
              <a:rPr lang="zh-TW" altLang="en-US" sz="2800" b="1" dirty="0" smtClean="0">
                <a:ea typeface="標楷體" panose="03000509000000000000" pitchFamily="65" charset="-120"/>
              </a:rPr>
              <a:t>大會並</a:t>
            </a:r>
            <a:r>
              <a:rPr lang="zh-TW" altLang="en-US" sz="2800" b="1" dirty="0">
                <a:ea typeface="標楷體" panose="03000509000000000000" pitchFamily="65" charset="-120"/>
              </a:rPr>
              <a:t>以三勝一負的佳績獲得「準優勝」（亞軍）的真實故事。</a:t>
            </a:r>
          </a:p>
          <a:p>
            <a:pPr eaLnBrk="1" hangingPunct="1">
              <a:spcBef>
                <a:spcPts val="600"/>
              </a:spcBef>
              <a:buFontTx/>
              <a:buNone/>
            </a:pPr>
            <a:r>
              <a:rPr lang="zh-TW" altLang="en-US" sz="2800" b="1" dirty="0">
                <a:ea typeface="標楷體" panose="03000509000000000000" pitchFamily="65" charset="-120"/>
              </a:rPr>
              <a:t>圖、文</a:t>
            </a:r>
            <a:r>
              <a:rPr lang="en-US" altLang="zh-TW" sz="2800" b="1" dirty="0">
                <a:ea typeface="標楷體" panose="03000509000000000000" pitchFamily="65" charset="-120"/>
              </a:rPr>
              <a:t>--</a:t>
            </a:r>
            <a:r>
              <a:rPr lang="zh-TW" altLang="en-US" sz="2800" b="1" dirty="0">
                <a:ea typeface="標楷體" panose="03000509000000000000" pitchFamily="65" charset="-120"/>
              </a:rPr>
              <a:t>維基百科</a:t>
            </a:r>
          </a:p>
        </p:txBody>
      </p:sp>
      <p:sp>
        <p:nvSpPr>
          <p:cNvPr id="4" name="圓角矩形 3"/>
          <p:cNvSpPr/>
          <p:nvPr/>
        </p:nvSpPr>
        <p:spPr>
          <a:xfrm>
            <a:off x="5220072" y="188712"/>
            <a:ext cx="3721531" cy="648000"/>
          </a:xfrm>
          <a:prstGeom prst="roundRect">
            <a:avLst/>
          </a:prstGeom>
          <a:solidFill>
            <a:srgbClr val="AC2DD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r>
              <a:rPr lang="zh-TW" altLang="en-US" sz="3000" b="1" dirty="0" smtClean="0">
                <a:solidFill>
                  <a:schemeClr val="bg1"/>
                </a:solidFill>
                <a:latin typeface="標楷體" panose="03000509000000000000" pitchFamily="65" charset="-120"/>
                <a:ea typeface="標楷體" panose="03000509000000000000" pitchFamily="65" charset="-120"/>
              </a:rPr>
              <a:t>棒球風～</a:t>
            </a:r>
            <a:r>
              <a:rPr lang="en-US" altLang="zh-TW" sz="3000" b="1" dirty="0" smtClean="0">
                <a:solidFill>
                  <a:schemeClr val="bg1"/>
                </a:solidFill>
                <a:latin typeface="+mj-lt"/>
                <a:ea typeface="標楷體" panose="03000509000000000000" pitchFamily="65" charset="-120"/>
              </a:rPr>
              <a:t>KANO</a:t>
            </a:r>
            <a:r>
              <a:rPr lang="zh-TW" altLang="en-US" sz="3000" b="1" dirty="0" smtClean="0">
                <a:solidFill>
                  <a:schemeClr val="bg1"/>
                </a:solidFill>
                <a:latin typeface="標楷體" panose="03000509000000000000" pitchFamily="65" charset="-120"/>
                <a:ea typeface="標楷體" panose="03000509000000000000" pitchFamily="65" charset="-120"/>
              </a:rPr>
              <a:t>傳奇</a:t>
            </a:r>
            <a:endParaRPr lang="zh-TW" altLang="en-US" sz="3000" b="1" dirty="0">
              <a:solidFill>
                <a:schemeClr val="bg1"/>
              </a:solidFill>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6" descr="026"/>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79512" y="1221644"/>
            <a:ext cx="2823221" cy="5175610"/>
          </a:xfrm>
          <a:prstGeom prst="roundRect">
            <a:avLst>
              <a:gd name="adj" fmla="val 603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8" descr="028"/>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223512" y="1196752"/>
            <a:ext cx="2284592" cy="5200502"/>
          </a:xfrm>
          <a:prstGeom prst="roundRect">
            <a:avLst>
              <a:gd name="adj" fmla="val 767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Text Box 4"/>
          <p:cNvSpPr txBox="1">
            <a:spLocks noChangeArrowheads="1"/>
          </p:cNvSpPr>
          <p:nvPr/>
        </p:nvSpPr>
        <p:spPr bwMode="auto">
          <a:xfrm>
            <a:off x="5689555" y="1159167"/>
            <a:ext cx="3130917" cy="5262979"/>
          </a:xfrm>
          <a:prstGeom prst="rect">
            <a:avLst/>
          </a:prstGeom>
          <a:solidFill>
            <a:srgbClr val="F8C4F7"/>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wrap="square">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ts val="0"/>
              </a:spcBef>
              <a:buFontTx/>
              <a:buNone/>
            </a:pPr>
            <a:r>
              <a:rPr lang="zh-TW" altLang="en-US" sz="2800" b="1" dirty="0">
                <a:ea typeface="標楷體" panose="03000509000000000000" pitchFamily="65" charset="-120"/>
              </a:rPr>
              <a:t>纏足、辮髮與吸食鴉片向來被視為臺灣的三大陋習。然而，為免斷然禁止造成人民的反彈，日本採行漸禁</a:t>
            </a:r>
            <a:r>
              <a:rPr lang="zh-TW" altLang="en-US" sz="2800" b="1" dirty="0" smtClean="0">
                <a:ea typeface="標楷體" panose="03000509000000000000" pitchFamily="65" charset="-120"/>
              </a:rPr>
              <a:t>政策透過</a:t>
            </a:r>
            <a:r>
              <a:rPr lang="zh-TW" altLang="en-US" sz="2800" b="1" dirty="0">
                <a:ea typeface="標楷體" panose="03000509000000000000" pitchFamily="65" charset="-120"/>
              </a:rPr>
              <a:t>學校教育或報章雜誌的宣導，鼓勵臺灣人放足斷</a:t>
            </a:r>
            <a:r>
              <a:rPr lang="zh-TW" altLang="en-US" sz="2800" b="1" dirty="0" smtClean="0">
                <a:ea typeface="標楷體" panose="03000509000000000000" pitchFamily="65" charset="-120"/>
              </a:rPr>
              <a:t>髮而</a:t>
            </a:r>
            <a:r>
              <a:rPr lang="zh-TW" altLang="en-US" sz="2800" b="1" dirty="0">
                <a:ea typeface="標楷體" panose="03000509000000000000" pitchFamily="65" charset="-120"/>
              </a:rPr>
              <a:t>有所謂的斷髮</a:t>
            </a:r>
            <a:r>
              <a:rPr lang="zh-TW" altLang="en-US" sz="2800" b="1" dirty="0" smtClean="0">
                <a:ea typeface="標楷體" panose="03000509000000000000" pitchFamily="65" charset="-120"/>
              </a:rPr>
              <a:t>會天然</a:t>
            </a:r>
            <a:r>
              <a:rPr lang="zh-TW" altLang="en-US" sz="2800" b="1" dirty="0">
                <a:ea typeface="標楷體" panose="03000509000000000000" pitchFamily="65" charset="-120"/>
              </a:rPr>
              <a:t>足會等。  </a:t>
            </a:r>
            <a:endParaRPr lang="en-US" altLang="zh-TW" sz="2800" b="1" dirty="0" smtClean="0">
              <a:ea typeface="標楷體" panose="03000509000000000000" pitchFamily="65" charset="-120"/>
            </a:endParaRPr>
          </a:p>
          <a:p>
            <a:pPr eaLnBrk="1" hangingPunct="1">
              <a:spcBef>
                <a:spcPts val="0"/>
              </a:spcBef>
              <a:buFontTx/>
              <a:buNone/>
            </a:pPr>
            <a:r>
              <a:rPr lang="zh-TW" altLang="en-US" sz="2800" b="1" dirty="0" smtClean="0">
                <a:ea typeface="標楷體" panose="03000509000000000000" pitchFamily="65" charset="-120"/>
              </a:rPr>
              <a:t>圖</a:t>
            </a:r>
            <a:r>
              <a:rPr lang="en-US" altLang="zh-TW" sz="2800" b="1" dirty="0">
                <a:ea typeface="標楷體" panose="03000509000000000000" pitchFamily="65" charset="-120"/>
              </a:rPr>
              <a:t>-</a:t>
            </a:r>
            <a:r>
              <a:rPr lang="zh-TW" altLang="en-US" sz="2800" b="1" dirty="0">
                <a:ea typeface="標楷體" panose="03000509000000000000" pitchFamily="65" charset="-120"/>
              </a:rPr>
              <a:t>翰林出版社</a:t>
            </a:r>
          </a:p>
        </p:txBody>
      </p:sp>
      <p:sp>
        <p:nvSpPr>
          <p:cNvPr id="6" name="圓角矩形 5"/>
          <p:cNvSpPr/>
          <p:nvPr/>
        </p:nvSpPr>
        <p:spPr>
          <a:xfrm>
            <a:off x="3268088" y="332656"/>
            <a:ext cx="2281371" cy="648000"/>
          </a:xfrm>
          <a:prstGeom prst="roundRect">
            <a:avLst/>
          </a:prstGeom>
          <a:solidFill>
            <a:srgbClr val="AC2DD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r>
              <a:rPr lang="zh-TW" altLang="en-US" sz="3000" b="1" dirty="0" smtClean="0">
                <a:solidFill>
                  <a:schemeClr val="bg1"/>
                </a:solidFill>
                <a:latin typeface="標楷體" panose="03000509000000000000" pitchFamily="65" charset="-120"/>
                <a:ea typeface="標楷體" panose="03000509000000000000" pitchFamily="65" charset="-120"/>
              </a:rPr>
              <a:t>斷髮運動</a:t>
            </a:r>
            <a:endParaRPr lang="zh-TW" altLang="en-US" sz="3000" b="1" dirty="0">
              <a:solidFill>
                <a:schemeClr val="bg1"/>
              </a:solidFill>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三寸金蓮所穿的弓鞋-維基"/>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8313" y="1125538"/>
            <a:ext cx="5113337" cy="3406775"/>
          </a:xfrm>
          <a:prstGeom prst="roundRect">
            <a:avLst>
              <a:gd name="adj" fmla="val 977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4035" name="Text Box 5"/>
          <p:cNvSpPr txBox="1">
            <a:spLocks noChangeArrowheads="1"/>
          </p:cNvSpPr>
          <p:nvPr/>
        </p:nvSpPr>
        <p:spPr bwMode="auto">
          <a:xfrm>
            <a:off x="0" y="4933950"/>
            <a:ext cx="9144000" cy="1917700"/>
          </a:xfrm>
          <a:prstGeom prst="rect">
            <a:avLst/>
          </a:prstGeom>
          <a:solidFill>
            <a:srgbClr val="F8C4F7">
              <a:alpha val="78038"/>
            </a:srgbClr>
          </a:solidFill>
          <a:ln>
            <a:noFill/>
          </a:ln>
          <a:effectLs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zh-TW" altLang="en-US" sz="2400" b="1" dirty="0">
                <a:ea typeface="標楷體" panose="03000509000000000000" pitchFamily="65" charset="-120"/>
              </a:rPr>
              <a:t>三寸金蓮所穿的弓鞋，其長度僅僅</a:t>
            </a:r>
            <a:r>
              <a:rPr lang="en-US" altLang="zh-TW" sz="2400" b="1" dirty="0">
                <a:ea typeface="標楷體" panose="03000509000000000000" pitchFamily="65" charset="-120"/>
              </a:rPr>
              <a:t>9</a:t>
            </a:r>
            <a:r>
              <a:rPr lang="zh-TW" altLang="en-US" sz="2400" b="1" dirty="0">
                <a:ea typeface="標楷體" panose="03000509000000000000" pitchFamily="65" charset="-120"/>
              </a:rPr>
              <a:t>公分。清代的纏足約當女孩子</a:t>
            </a:r>
            <a:r>
              <a:rPr lang="en-US" altLang="zh-TW" sz="2400" b="1" dirty="0">
                <a:ea typeface="標楷體" panose="03000509000000000000" pitchFamily="65" charset="-120"/>
              </a:rPr>
              <a:t>5-8</a:t>
            </a:r>
            <a:r>
              <a:rPr lang="zh-TW" altLang="en-US" sz="2400" b="1" dirty="0">
                <a:ea typeface="標楷體" panose="03000509000000000000" pitchFamily="65" charset="-120"/>
              </a:rPr>
              <a:t>歲左右舉行。纏足時，除拇指外，其餘四指下屈，並用長布包裹，用針線縫住。最後整個腳掌的腳骨，還要用力扭折，使其成為彎弓拱狀。 過程中，腳掌肌肉壞死、化膿，甚至小腳趾因潰爛而脫落，極其痛苦。</a:t>
            </a:r>
            <a:r>
              <a:rPr lang="zh-TW" altLang="en-US" sz="1800" dirty="0"/>
              <a:t>                                                                                 </a:t>
            </a:r>
            <a:r>
              <a:rPr lang="zh-TW" altLang="en-US" sz="2400" b="1" dirty="0">
                <a:ea typeface="標楷體" panose="03000509000000000000" pitchFamily="65" charset="-120"/>
              </a:rPr>
              <a:t>文</a:t>
            </a:r>
            <a:r>
              <a:rPr lang="en-US" altLang="zh-TW" sz="2400" b="1" dirty="0">
                <a:ea typeface="標楷體" panose="03000509000000000000" pitchFamily="65" charset="-120"/>
              </a:rPr>
              <a:t>-</a:t>
            </a:r>
            <a:r>
              <a:rPr lang="zh-TW" altLang="en-US" sz="2400" b="1" dirty="0">
                <a:ea typeface="標楷體" panose="03000509000000000000" pitchFamily="65" charset="-120"/>
              </a:rPr>
              <a:t>維基百科</a:t>
            </a:r>
          </a:p>
        </p:txBody>
      </p:sp>
      <p:pic>
        <p:nvPicPr>
          <p:cNvPr id="44036" name="Picture 7" descr="02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56325" y="84138"/>
            <a:ext cx="2401888" cy="4751387"/>
          </a:xfrm>
          <a:prstGeom prst="roundRect">
            <a:avLst>
              <a:gd name="adj" fmla="val 740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4037" name="Text Box 8"/>
          <p:cNvSpPr txBox="1">
            <a:spLocks noChangeArrowheads="1"/>
          </p:cNvSpPr>
          <p:nvPr/>
        </p:nvSpPr>
        <p:spPr bwMode="auto">
          <a:xfrm>
            <a:off x="539750" y="4141788"/>
            <a:ext cx="16557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zh-TW" altLang="en-US" sz="1800" b="1">
                <a:ea typeface="標楷體" panose="03000509000000000000" pitchFamily="65" charset="-120"/>
              </a:rPr>
              <a:t>維基百科</a:t>
            </a:r>
          </a:p>
        </p:txBody>
      </p:sp>
      <p:sp>
        <p:nvSpPr>
          <p:cNvPr id="44038" name="Text Box 9"/>
          <p:cNvSpPr txBox="1">
            <a:spLocks noChangeArrowheads="1"/>
          </p:cNvSpPr>
          <p:nvPr/>
        </p:nvSpPr>
        <p:spPr bwMode="auto">
          <a:xfrm>
            <a:off x="7164388" y="4437063"/>
            <a:ext cx="165576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50000"/>
              </a:spcBef>
              <a:buFontTx/>
              <a:buNone/>
            </a:pPr>
            <a:r>
              <a:rPr lang="zh-TW" altLang="en-US" sz="1800" b="1">
                <a:ea typeface="標楷體" panose="03000509000000000000" pitchFamily="65" charset="-120"/>
              </a:rPr>
              <a:t>翰林出版社</a:t>
            </a:r>
          </a:p>
        </p:txBody>
      </p:sp>
      <p:sp>
        <p:nvSpPr>
          <p:cNvPr id="7" name="圓角矩形 6"/>
          <p:cNvSpPr/>
          <p:nvPr/>
        </p:nvSpPr>
        <p:spPr>
          <a:xfrm>
            <a:off x="468312" y="276720"/>
            <a:ext cx="5113337" cy="648000"/>
          </a:xfrm>
          <a:prstGeom prst="roundRect">
            <a:avLst/>
          </a:prstGeom>
          <a:solidFill>
            <a:srgbClr val="AC2DD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r>
              <a:rPr lang="zh-TW" altLang="en-US" sz="3200" b="1" dirty="0" smtClean="0">
                <a:solidFill>
                  <a:schemeClr val="bg1"/>
                </a:solidFill>
                <a:latin typeface="標楷體" panose="03000509000000000000" pitchFamily="65" charset="-120"/>
                <a:ea typeface="標楷體" panose="03000509000000000000" pitchFamily="65" charset="-120"/>
              </a:rPr>
              <a:t>天然足會～纏足解放運動</a:t>
            </a:r>
            <a:endParaRPr lang="zh-TW" altLang="en-US" sz="3200" b="1" dirty="0">
              <a:solidFill>
                <a:schemeClr val="bg1"/>
              </a:solidFill>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914400" y="332656"/>
            <a:ext cx="6753944" cy="1143000"/>
          </a:xfrm>
        </p:spPr>
        <p:txBody>
          <a:bodyPr/>
          <a:lstStyle/>
          <a:p>
            <a:pPr algn="l" eaLnBrk="1" hangingPunct="1"/>
            <a:r>
              <a:rPr lang="zh-TW" altLang="en-US" sz="5400" b="1" dirty="0" smtClean="0">
                <a:solidFill>
                  <a:srgbClr val="0000FF"/>
                </a:solidFill>
                <a:ea typeface="標楷體" panose="03000509000000000000" pitchFamily="65" charset="-120"/>
              </a:rPr>
              <a:t>五、日式生活的足跡</a:t>
            </a:r>
          </a:p>
        </p:txBody>
      </p:sp>
      <p:sp>
        <p:nvSpPr>
          <p:cNvPr id="45059" name="Rectangle 3"/>
          <p:cNvSpPr>
            <a:spLocks noGrp="1" noChangeArrowheads="1"/>
          </p:cNvSpPr>
          <p:nvPr>
            <p:ph type="body" idx="1"/>
          </p:nvPr>
        </p:nvSpPr>
        <p:spPr>
          <a:xfrm>
            <a:off x="457200" y="1927225"/>
            <a:ext cx="8435975" cy="4741863"/>
          </a:xfrm>
        </p:spPr>
        <p:txBody>
          <a:bodyPr/>
          <a:lstStyle/>
          <a:p>
            <a:pPr marL="0" indent="0" eaLnBrk="1" hangingPunct="1">
              <a:lnSpc>
                <a:spcPct val="90000"/>
              </a:lnSpc>
              <a:buNone/>
            </a:pPr>
            <a:r>
              <a:rPr lang="zh-TW" altLang="en-US" sz="2800" b="1" dirty="0" smtClean="0">
                <a:ea typeface="標楷體" panose="03000509000000000000" pitchFamily="65" charset="-120"/>
              </a:rPr>
              <a:t>食：壽司、拉麵、關東煮、便當、番茄</a:t>
            </a:r>
          </a:p>
          <a:p>
            <a:pPr marL="0" indent="0" eaLnBrk="1" hangingPunct="1">
              <a:lnSpc>
                <a:spcPct val="90000"/>
              </a:lnSpc>
              <a:buNone/>
            </a:pPr>
            <a:r>
              <a:rPr lang="zh-TW" altLang="en-US" sz="2800" b="1" dirty="0" smtClean="0">
                <a:ea typeface="標楷體" panose="03000509000000000000" pitchFamily="65" charset="-120"/>
              </a:rPr>
              <a:t>衣：木屐</a:t>
            </a:r>
          </a:p>
          <a:p>
            <a:pPr marL="0" indent="0" eaLnBrk="1" hangingPunct="1">
              <a:lnSpc>
                <a:spcPct val="90000"/>
              </a:lnSpc>
              <a:buNone/>
            </a:pPr>
            <a:r>
              <a:rPr lang="zh-TW" altLang="en-US" sz="2800" b="1" dirty="0" smtClean="0">
                <a:ea typeface="標楷體" panose="03000509000000000000" pitchFamily="65" charset="-120"/>
              </a:rPr>
              <a:t>住：和室、日式建築</a:t>
            </a:r>
          </a:p>
          <a:p>
            <a:pPr marL="0" indent="0" eaLnBrk="1" hangingPunct="1">
              <a:lnSpc>
                <a:spcPct val="90000"/>
              </a:lnSpc>
              <a:buNone/>
            </a:pPr>
            <a:r>
              <a:rPr lang="zh-TW" altLang="en-US" sz="2800" b="1" dirty="0" smtClean="0">
                <a:ea typeface="標楷體" panose="03000509000000000000" pitchFamily="65" charset="-120"/>
              </a:rPr>
              <a:t>行：摩托車、司機（運匠）</a:t>
            </a:r>
          </a:p>
          <a:p>
            <a:pPr marL="0" indent="0" eaLnBrk="1" hangingPunct="1">
              <a:lnSpc>
                <a:spcPct val="90000"/>
              </a:lnSpc>
              <a:buNone/>
            </a:pPr>
            <a:r>
              <a:rPr lang="zh-TW" altLang="en-US" sz="2800" b="1" dirty="0" smtClean="0">
                <a:ea typeface="標楷體" panose="03000509000000000000" pitchFamily="65" charset="-120"/>
              </a:rPr>
              <a:t>育：守法精神、守時觀念、衛生習慣</a:t>
            </a:r>
          </a:p>
          <a:p>
            <a:pPr marL="0" indent="0" eaLnBrk="1" hangingPunct="1">
              <a:lnSpc>
                <a:spcPct val="90000"/>
              </a:lnSpc>
              <a:buNone/>
            </a:pPr>
            <a:r>
              <a:rPr lang="zh-TW" altLang="en-US" sz="2800" b="1" dirty="0" smtClean="0">
                <a:ea typeface="標楷體" panose="03000509000000000000" pitchFamily="65" charset="-120"/>
              </a:rPr>
              <a:t>樂：泡湯</a:t>
            </a:r>
          </a:p>
          <a:p>
            <a:pPr marL="0" indent="0" eaLnBrk="1" hangingPunct="1">
              <a:lnSpc>
                <a:spcPct val="90000"/>
              </a:lnSpc>
              <a:buNone/>
            </a:pPr>
            <a:r>
              <a:rPr lang="zh-TW" altLang="en-US" sz="2800" b="1" dirty="0" smtClean="0">
                <a:ea typeface="標楷體" panose="03000509000000000000" pitchFamily="65" charset="-120"/>
              </a:rPr>
              <a:t>其他：螺絲起子、</a:t>
            </a:r>
          </a:p>
          <a:p>
            <a:pPr eaLnBrk="1" hangingPunct="1">
              <a:lnSpc>
                <a:spcPct val="90000"/>
              </a:lnSpc>
              <a:buFont typeface="Arial" panose="020B0604020202020204" pitchFamily="34" charset="0"/>
              <a:buNone/>
            </a:pPr>
            <a:r>
              <a:rPr lang="zh-TW" altLang="en-US" sz="2800" b="1" dirty="0" smtClean="0">
                <a:ea typeface="標楷體" panose="03000509000000000000" pitchFamily="65" charset="-120"/>
              </a:rPr>
              <a:t>          日本地名（高雄、豐原、清水、龍井、</a:t>
            </a:r>
          </a:p>
          <a:p>
            <a:pPr eaLnBrk="1" hangingPunct="1">
              <a:lnSpc>
                <a:spcPct val="90000"/>
              </a:lnSpc>
              <a:buFont typeface="Arial" panose="020B0604020202020204" pitchFamily="34" charset="0"/>
              <a:buNone/>
            </a:pPr>
            <a:r>
              <a:rPr lang="zh-TW" altLang="en-US" sz="2800" b="1" dirty="0" smtClean="0">
                <a:ea typeface="標楷體" panose="03000509000000000000" pitchFamily="65" charset="-120"/>
              </a:rPr>
              <a:t>                            板橋、竹山、名間、池上</a:t>
            </a:r>
            <a:r>
              <a:rPr lang="en-US" altLang="zh-TW" sz="2800" b="1" dirty="0" smtClean="0">
                <a:latin typeface="標楷體" panose="03000509000000000000" pitchFamily="65" charset="-120"/>
                <a:ea typeface="標楷體" panose="03000509000000000000" pitchFamily="65" charset="-120"/>
              </a:rPr>
              <a:t>…</a:t>
            </a:r>
            <a:r>
              <a:rPr lang="zh-TW" altLang="en-US" sz="2800" b="1" dirty="0" smtClean="0">
                <a:ea typeface="標楷體" panose="03000509000000000000" pitchFamily="65" charset="-120"/>
              </a:rPr>
              <a:t>）</a:t>
            </a:r>
          </a:p>
        </p:txBody>
      </p:sp>
      <p:pic>
        <p:nvPicPr>
          <p:cNvPr id="2" name="圖片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51720" y="1844824"/>
            <a:ext cx="4191000" cy="4191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3"/>
          <p:cNvSpPr>
            <a:spLocks noGrp="1" noChangeArrowheads="1"/>
          </p:cNvSpPr>
          <p:nvPr>
            <p:ph type="title"/>
          </p:nvPr>
        </p:nvSpPr>
        <p:spPr>
          <a:xfrm>
            <a:off x="1834604" y="44624"/>
            <a:ext cx="5473700" cy="1189586"/>
          </a:xfrm>
        </p:spPr>
        <p:txBody>
          <a:bodyPr/>
          <a:lstStyle/>
          <a:p>
            <a:pPr eaLnBrk="1" hangingPunct="1"/>
            <a:r>
              <a:rPr lang="en-US" altLang="zh-TW" sz="8800" b="1" dirty="0" smtClean="0">
                <a:ln w="22225">
                  <a:solidFill>
                    <a:schemeClr val="accent2"/>
                  </a:solidFill>
                  <a:prstDash val="solid"/>
                </a:ln>
                <a:solidFill>
                  <a:srgbClr val="92D050"/>
                </a:solidFill>
                <a:ea typeface="華康POP1體W7" panose="040B0709000000000000" pitchFamily="81" charset="-120"/>
              </a:rPr>
              <a:t>The end</a:t>
            </a:r>
          </a:p>
        </p:txBody>
      </p:sp>
      <p:pic>
        <p:nvPicPr>
          <p:cNvPr id="64515" name="Picture 5" descr="1931%E8%87%BA%E7%81%A3%E5%98%89%E7%BE%A9%E8%BE%B2%E6%9E%97%E6%A3%92%E7%90%83%E9%9A%8A%E8%B4%8F%E5%BE%97%E7%94%B2%E5%AD%90%E5%9C%92%E9%AB%98%E6%A0%A1%E9%87%8E%E7%90%83%E5%A4%A7%E6%9C%83%E6%BA%96%E5%84%AA%E5%8B%9D%EF%BC%88%E4%BA%9E%E8%BB%8D%EF%BC%89_KANO_Baseball_Team_of_TAIWAN_won_2nd_place_at_the_Summer_K%C5%8Dshien_%28High_School_Tournament%29"/>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095622" y="1341439"/>
            <a:ext cx="6985000" cy="4319810"/>
          </a:xfrm>
          <a:prstGeom prst="rect">
            <a:avLst/>
          </a:prstGeom>
          <a:ln w="76200" cap="sq">
            <a:solidFill>
              <a:srgbClr val="B12EE6"/>
            </a:solidFill>
            <a:prstDash val="solid"/>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4" name="Text Box 4"/>
          <p:cNvSpPr txBox="1">
            <a:spLocks noChangeArrowheads="1"/>
          </p:cNvSpPr>
          <p:nvPr/>
        </p:nvSpPr>
        <p:spPr bwMode="auto">
          <a:xfrm>
            <a:off x="1068323" y="5830069"/>
            <a:ext cx="7037014" cy="830997"/>
          </a:xfrm>
          <a:prstGeom prst="rect">
            <a:avLst/>
          </a:prstGeom>
          <a:solidFill>
            <a:srgbClr val="00B05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wrap="square">
            <a:spAutoFit/>
          </a:bodyPr>
          <a:lstStyle>
            <a:lvl1pPr>
              <a:spcBef>
                <a:spcPct val="20000"/>
              </a:spcBef>
              <a:buChar char="•"/>
              <a:defRPr sz="3000">
                <a:solidFill>
                  <a:schemeClr val="tx2"/>
                </a:solidFill>
                <a:latin typeface="Tahoma" panose="020B0604030504040204" pitchFamily="34" charset="0"/>
              </a:defRPr>
            </a:lvl1pPr>
            <a:lvl2pPr marL="742950" indent="-285750">
              <a:spcBef>
                <a:spcPct val="20000"/>
              </a:spcBef>
              <a:buChar char="–"/>
              <a:defRPr sz="2800">
                <a:solidFill>
                  <a:schemeClr val="tx2"/>
                </a:solidFill>
                <a:latin typeface="Tahoma" panose="020B0604030504040204" pitchFamily="34" charset="0"/>
              </a:defRPr>
            </a:lvl2pPr>
            <a:lvl3pPr marL="1143000" indent="-228600">
              <a:spcBef>
                <a:spcPct val="20000"/>
              </a:spcBef>
              <a:buChar char="•"/>
              <a:defRPr sz="2400">
                <a:solidFill>
                  <a:schemeClr val="tx2"/>
                </a:solidFill>
                <a:latin typeface="Tahoma" panose="020B0604030504040204" pitchFamily="34" charset="0"/>
              </a:defRPr>
            </a:lvl3pPr>
            <a:lvl4pPr marL="1600200" indent="-228600">
              <a:spcBef>
                <a:spcPct val="20000"/>
              </a:spcBef>
              <a:buChar char="–"/>
              <a:defRPr sz="2000">
                <a:solidFill>
                  <a:schemeClr val="tx2"/>
                </a:solidFill>
                <a:latin typeface="Tahoma" panose="020B0604030504040204" pitchFamily="34" charset="0"/>
              </a:defRPr>
            </a:lvl4pPr>
            <a:lvl5pPr marL="2057400" indent="-228600">
              <a:spcBef>
                <a:spcPct val="20000"/>
              </a:spcBef>
              <a:buChar char="»"/>
              <a:defRPr sz="2000">
                <a:solidFill>
                  <a:schemeClr val="tx2"/>
                </a:solidFill>
                <a:latin typeface="Tahoma" panose="020B0604030504040204" pitchFamily="34" charset="0"/>
              </a:defRPr>
            </a:lvl5pPr>
            <a:lvl6pPr marL="2514600" indent="-228600" eaLnBrk="0" fontAlgn="base" hangingPunct="0">
              <a:spcBef>
                <a:spcPct val="20000"/>
              </a:spcBef>
              <a:spcAft>
                <a:spcPct val="0"/>
              </a:spcAft>
              <a:buChar char="»"/>
              <a:defRPr sz="2000">
                <a:solidFill>
                  <a:schemeClr val="tx2"/>
                </a:solidFill>
                <a:latin typeface="Tahoma" panose="020B0604030504040204" pitchFamily="34" charset="0"/>
              </a:defRPr>
            </a:lvl6pPr>
            <a:lvl7pPr marL="2971800" indent="-228600" eaLnBrk="0" fontAlgn="base" hangingPunct="0">
              <a:spcBef>
                <a:spcPct val="20000"/>
              </a:spcBef>
              <a:spcAft>
                <a:spcPct val="0"/>
              </a:spcAft>
              <a:buChar char="»"/>
              <a:defRPr sz="2000">
                <a:solidFill>
                  <a:schemeClr val="tx2"/>
                </a:solidFill>
                <a:latin typeface="Tahoma" panose="020B0604030504040204" pitchFamily="34" charset="0"/>
              </a:defRPr>
            </a:lvl7pPr>
            <a:lvl8pPr marL="3429000" indent="-228600" eaLnBrk="0" fontAlgn="base" hangingPunct="0">
              <a:spcBef>
                <a:spcPct val="20000"/>
              </a:spcBef>
              <a:spcAft>
                <a:spcPct val="0"/>
              </a:spcAft>
              <a:buChar char="»"/>
              <a:defRPr sz="2000">
                <a:solidFill>
                  <a:schemeClr val="tx2"/>
                </a:solidFill>
                <a:latin typeface="Tahoma" panose="020B0604030504040204" pitchFamily="34" charset="0"/>
              </a:defRPr>
            </a:lvl8pPr>
            <a:lvl9pPr marL="3886200" indent="-228600" eaLnBrk="0" fontAlgn="base" hangingPunct="0">
              <a:spcBef>
                <a:spcPct val="20000"/>
              </a:spcBef>
              <a:spcAft>
                <a:spcPct val="0"/>
              </a:spcAft>
              <a:buChar char="»"/>
              <a:defRPr sz="2000">
                <a:solidFill>
                  <a:schemeClr val="tx2"/>
                </a:solidFill>
                <a:latin typeface="Tahoma" panose="020B0604030504040204" pitchFamily="34" charset="0"/>
              </a:defRPr>
            </a:lvl9pPr>
          </a:lstStyle>
          <a:p>
            <a:pPr eaLnBrk="1" hangingPunct="1">
              <a:spcBef>
                <a:spcPct val="50000"/>
              </a:spcBef>
              <a:buFontTx/>
              <a:buNone/>
              <a:defRPr/>
            </a:pPr>
            <a:r>
              <a:rPr lang="zh-TW" altLang="en-US" sz="2400" b="1" dirty="0">
                <a:solidFill>
                  <a:srgbClr val="FFFFFF"/>
                </a:solidFill>
                <a:ea typeface="標楷體" panose="03000509000000000000" pitchFamily="65" charset="-120"/>
              </a:rPr>
              <a:t>備註：為方便家長與同學</a:t>
            </a:r>
            <a:r>
              <a:rPr lang="zh-TW" altLang="en-US" sz="2400" b="1" dirty="0" smtClean="0">
                <a:solidFill>
                  <a:srgbClr val="FFFFFF"/>
                </a:solidFill>
                <a:ea typeface="標楷體" panose="03000509000000000000" pitchFamily="65" charset="-120"/>
              </a:rPr>
              <a:t>謄寫筆記。</a:t>
            </a:r>
            <a:r>
              <a:rPr lang="zh-TW" altLang="en-US" sz="2400" b="1" dirty="0">
                <a:solidFill>
                  <a:srgbClr val="FFFFFF"/>
                </a:solidFill>
                <a:ea typeface="標楷體" panose="03000509000000000000" pitchFamily="65" charset="-120"/>
              </a:rPr>
              <a:t>從下一頁起，即為本單元要</a:t>
            </a:r>
            <a:r>
              <a:rPr lang="zh-TW" altLang="en-US" sz="2400" b="1" dirty="0" smtClean="0">
                <a:solidFill>
                  <a:srgbClr val="FFFFFF"/>
                </a:solidFill>
                <a:ea typeface="標楷體" panose="03000509000000000000" pitchFamily="65" charset="-120"/>
              </a:rPr>
              <a:t>抄寫</a:t>
            </a:r>
            <a:r>
              <a:rPr lang="zh-TW" altLang="en-US" sz="2400" b="1" dirty="0">
                <a:solidFill>
                  <a:srgbClr val="FFFFFF"/>
                </a:solidFill>
                <a:ea typeface="標楷體" panose="03000509000000000000" pitchFamily="65" charset="-120"/>
              </a:rPr>
              <a:t>的筆記內容唷！</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方塊 2"/>
          <p:cNvSpPr txBox="1"/>
          <p:nvPr/>
        </p:nvSpPr>
        <p:spPr>
          <a:xfrm>
            <a:off x="755576" y="2852936"/>
            <a:ext cx="7704137" cy="1015663"/>
          </a:xfrm>
          <a:prstGeom prst="rect">
            <a:avLst/>
          </a:prstGeom>
          <a:solidFill>
            <a:srgbClr val="0070C0"/>
          </a:solidFill>
          <a:scene3d>
            <a:camera prst="orthographicFront"/>
            <a:lightRig rig="threePt" dir="t"/>
          </a:scene3d>
          <a:sp3d>
            <a:bevelT w="114300" prst="artDeco"/>
          </a:sp3d>
        </p:spPr>
        <p:txBody>
          <a:bodyPr wrap="square" rtlCol="0">
            <a:spAutoFit/>
          </a:bodyPr>
          <a:lstStyle/>
          <a:p>
            <a:r>
              <a:rPr lang="en-US" altLang="zh-TW" sz="6000" b="1" dirty="0" smtClean="0">
                <a:solidFill>
                  <a:schemeClr val="bg1"/>
                </a:solidFill>
                <a:latin typeface="+mj-lt"/>
                <a:ea typeface="標楷體" panose="03000509000000000000" pitchFamily="65" charset="-120"/>
              </a:rPr>
              <a:t> 2-2  </a:t>
            </a:r>
            <a:r>
              <a:rPr lang="zh-TW" altLang="en-US" sz="6000" b="1" dirty="0" smtClean="0">
                <a:solidFill>
                  <a:schemeClr val="bg1"/>
                </a:solidFill>
                <a:latin typeface="+mj-lt"/>
                <a:ea typeface="標楷體" panose="03000509000000000000" pitchFamily="65" charset="-120"/>
              </a:rPr>
              <a:t>日本的治臺措施</a:t>
            </a:r>
            <a:endParaRPr lang="zh-TW" altLang="en-US" sz="6000" dirty="0">
              <a:solidFill>
                <a:schemeClr val="bg1"/>
              </a:solidFill>
              <a:latin typeface="+mj-lt"/>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043608" y="548680"/>
            <a:ext cx="6912768" cy="1143000"/>
          </a:xfrm>
        </p:spPr>
        <p:txBody>
          <a:bodyPr/>
          <a:lstStyle/>
          <a:p>
            <a:pPr algn="l" eaLnBrk="1" hangingPunct="1"/>
            <a:r>
              <a:rPr lang="zh-TW" altLang="en-US" sz="5400" b="1" dirty="0" smtClean="0">
                <a:solidFill>
                  <a:srgbClr val="0000FF"/>
                </a:solidFill>
                <a:ea typeface="標楷體" panose="03000509000000000000" pitchFamily="65" charset="-120"/>
              </a:rPr>
              <a:t>一、嚴密專制的管理</a:t>
            </a:r>
          </a:p>
        </p:txBody>
      </p:sp>
      <p:sp>
        <p:nvSpPr>
          <p:cNvPr id="11267" name="Rectangle 3"/>
          <p:cNvSpPr>
            <a:spLocks noGrp="1" noChangeArrowheads="1"/>
          </p:cNvSpPr>
          <p:nvPr>
            <p:ph type="body" idx="1"/>
          </p:nvPr>
        </p:nvSpPr>
        <p:spPr>
          <a:xfrm>
            <a:off x="323528" y="1916832"/>
            <a:ext cx="8569647" cy="4060601"/>
          </a:xfrm>
        </p:spPr>
        <p:txBody>
          <a:bodyPr/>
          <a:lstStyle/>
          <a:p>
            <a:pPr eaLnBrk="1" hangingPunct="1">
              <a:lnSpc>
                <a:spcPct val="120000"/>
              </a:lnSpc>
              <a:spcBef>
                <a:spcPct val="0"/>
              </a:spcBef>
              <a:buFont typeface="Arial" panose="020B0604020202020204" pitchFamily="34" charset="0"/>
              <a:buNone/>
            </a:pPr>
            <a:r>
              <a:rPr lang="en-US" altLang="zh-TW" sz="2800" b="1" dirty="0" smtClean="0">
                <a:ea typeface="標楷體" panose="03000509000000000000" pitchFamily="65" charset="-120"/>
              </a:rPr>
              <a:t>1</a:t>
            </a:r>
            <a:r>
              <a:rPr lang="zh-TW" altLang="en-US" sz="2800" b="1" dirty="0" smtClean="0">
                <a:ea typeface="標楷體" panose="03000509000000000000" pitchFamily="65" charset="-120"/>
              </a:rPr>
              <a:t>、臺灣總督（土皇帝）：</a:t>
            </a:r>
            <a:r>
              <a:rPr lang="zh-TW" altLang="en-US" sz="2800" b="1" dirty="0" smtClean="0">
                <a:ea typeface="標楷體" panose="03000509000000000000" pitchFamily="65" charset="-120"/>
                <a:sym typeface="Wingdings 3" panose="05040102010807070707" pitchFamily="18" charset="2"/>
              </a:rPr>
              <a:t>行政、立法、司法、軍事</a:t>
            </a:r>
          </a:p>
          <a:p>
            <a:pPr eaLnBrk="1" hangingPunct="1">
              <a:lnSpc>
                <a:spcPct val="120000"/>
              </a:lnSpc>
              <a:spcBef>
                <a:spcPct val="0"/>
              </a:spcBef>
              <a:buFont typeface="Arial" panose="020B0604020202020204" pitchFamily="34" charset="0"/>
              <a:buNone/>
            </a:pPr>
            <a:r>
              <a:rPr lang="zh-TW" altLang="en-US" sz="2800" b="1" dirty="0" smtClean="0">
                <a:ea typeface="標楷體" panose="03000509000000000000" pitchFamily="65" charset="-120"/>
              </a:rPr>
              <a:t>      總督府 </a:t>
            </a:r>
            <a:r>
              <a:rPr lang="zh-TW" altLang="en-US" sz="2800" b="1" dirty="0" smtClean="0">
                <a:ea typeface="標楷體" panose="03000509000000000000" pitchFamily="65" charset="-120"/>
                <a:sym typeface="Wingdings" panose="05000000000000000000" pitchFamily="2" charset="2"/>
              </a:rPr>
              <a:t> 總統府</a:t>
            </a:r>
            <a:endParaRPr lang="zh-TW" altLang="en-US" sz="2800" b="1" dirty="0" smtClean="0">
              <a:ea typeface="標楷體" panose="03000509000000000000" pitchFamily="65" charset="-120"/>
              <a:sym typeface="Wingdings 3" panose="05040102010807070707" pitchFamily="18" charset="2"/>
            </a:endParaRPr>
          </a:p>
          <a:p>
            <a:pPr eaLnBrk="1" hangingPunct="1">
              <a:lnSpc>
                <a:spcPct val="120000"/>
              </a:lnSpc>
              <a:spcBef>
                <a:spcPct val="0"/>
              </a:spcBef>
              <a:buFont typeface="Arial" panose="020B0604020202020204" pitchFamily="34" charset="0"/>
              <a:buNone/>
            </a:pPr>
            <a:r>
              <a:rPr lang="en-US" altLang="zh-TW" sz="2800" b="1" dirty="0" smtClean="0">
                <a:ea typeface="標楷體" panose="03000509000000000000" pitchFamily="65" charset="-120"/>
                <a:sym typeface="Wingdings 3" panose="05040102010807070707" pitchFamily="18" charset="2"/>
              </a:rPr>
              <a:t>2</a:t>
            </a:r>
            <a:r>
              <a:rPr lang="zh-TW" altLang="en-US" sz="2800" b="1" dirty="0" smtClean="0">
                <a:ea typeface="標楷體" panose="03000509000000000000" pitchFamily="65" charset="-120"/>
                <a:sym typeface="Wingdings 3" panose="05040102010807070707" pitchFamily="18" charset="2"/>
              </a:rPr>
              <a:t>、不平等法律人民權利</a:t>
            </a:r>
            <a:r>
              <a:rPr lang="en-US" altLang="zh-TW" sz="2800" b="1" baseline="30000" dirty="0" smtClean="0">
                <a:ea typeface="標楷體" panose="03000509000000000000" pitchFamily="65" charset="-120"/>
                <a:sym typeface="Wingdings 3" panose="05040102010807070707" pitchFamily="18" charset="2"/>
              </a:rPr>
              <a:t>X</a:t>
            </a:r>
            <a:r>
              <a:rPr lang="zh-TW" altLang="en-US" sz="2800" b="1" dirty="0" smtClean="0">
                <a:ea typeface="標楷體" panose="03000509000000000000" pitchFamily="65" charset="-120"/>
                <a:sym typeface="Wingdings 3" panose="05040102010807070707" pitchFamily="18" charset="2"/>
              </a:rPr>
              <a:t>、自由</a:t>
            </a:r>
            <a:r>
              <a:rPr lang="en-US" altLang="zh-TW" sz="2800" b="1" baseline="30000" dirty="0" smtClean="0">
                <a:ea typeface="標楷體" panose="03000509000000000000" pitchFamily="65" charset="-120"/>
                <a:sym typeface="Wingdings 3" panose="05040102010807070707" pitchFamily="18" charset="2"/>
              </a:rPr>
              <a:t>X</a:t>
            </a:r>
          </a:p>
          <a:p>
            <a:pPr eaLnBrk="1" hangingPunct="1">
              <a:lnSpc>
                <a:spcPct val="120000"/>
              </a:lnSpc>
              <a:spcBef>
                <a:spcPct val="0"/>
              </a:spcBef>
              <a:buNone/>
            </a:pPr>
            <a:r>
              <a:rPr lang="en-US" altLang="zh-TW" sz="2800" b="1" dirty="0" smtClean="0">
                <a:ea typeface="標楷體" panose="03000509000000000000" pitchFamily="65" charset="-120"/>
                <a:sym typeface="Wingdings 3" panose="05040102010807070707" pitchFamily="18" charset="2"/>
              </a:rPr>
              <a:t>                       1901</a:t>
            </a:r>
            <a:r>
              <a:rPr lang="zh-TW" altLang="en-US" sz="2800" b="1" dirty="0" smtClean="0">
                <a:ea typeface="標楷體" panose="03000509000000000000" pitchFamily="65" charset="-120"/>
                <a:sym typeface="Wingdings 3" panose="05040102010807070707" pitchFamily="18" charset="2"/>
              </a:rPr>
              <a:t>土地徵用</a:t>
            </a:r>
            <a:r>
              <a:rPr lang="zh-TW" altLang="en-US" sz="2800" b="1" dirty="0">
                <a:ea typeface="標楷體" panose="03000509000000000000" pitchFamily="65" charset="-120"/>
                <a:sym typeface="Wingdings 3" panose="05040102010807070707" pitchFamily="18" charset="2"/>
              </a:rPr>
              <a:t>規則、匪徒刑罰</a:t>
            </a:r>
            <a:r>
              <a:rPr lang="zh-TW" altLang="en-US" sz="2800" b="1" dirty="0" smtClean="0">
                <a:ea typeface="標楷體" panose="03000509000000000000" pitchFamily="65" charset="-120"/>
                <a:sym typeface="Wingdings 3" panose="05040102010807070707" pitchFamily="18" charset="2"/>
              </a:rPr>
              <a:t>令</a:t>
            </a:r>
          </a:p>
          <a:p>
            <a:pPr eaLnBrk="1" hangingPunct="1">
              <a:lnSpc>
                <a:spcPct val="120000"/>
              </a:lnSpc>
              <a:spcBef>
                <a:spcPct val="0"/>
              </a:spcBef>
              <a:buNone/>
            </a:pPr>
            <a:r>
              <a:rPr lang="en-US" altLang="zh-TW" sz="2800" b="1" dirty="0" smtClean="0">
                <a:ea typeface="標楷體" panose="03000509000000000000" pitchFamily="65" charset="-120"/>
                <a:sym typeface="Wingdings 3" panose="05040102010807070707" pitchFamily="18" charset="2"/>
              </a:rPr>
              <a:t>3</a:t>
            </a:r>
            <a:r>
              <a:rPr lang="zh-TW" altLang="en-US" sz="2800" b="1" dirty="0" smtClean="0">
                <a:ea typeface="標楷體" panose="03000509000000000000" pitchFamily="65" charset="-120"/>
                <a:sym typeface="Wingdings 3" panose="05040102010807070707" pitchFamily="18" charset="2"/>
              </a:rPr>
              <a:t>、保甲制度（戶</a:t>
            </a:r>
            <a:r>
              <a:rPr lang="en-US" altLang="zh-TW" sz="2800" b="1" dirty="0" smtClean="0">
                <a:ea typeface="標楷體" panose="03000509000000000000" pitchFamily="65" charset="-120"/>
                <a:sym typeface="Wingdings 3" panose="05040102010807070707" pitchFamily="18" charset="2"/>
              </a:rPr>
              <a:t>—</a:t>
            </a:r>
            <a:r>
              <a:rPr lang="zh-TW" altLang="en-US" sz="2800" b="1" dirty="0" smtClean="0">
                <a:ea typeface="標楷體" panose="03000509000000000000" pitchFamily="65" charset="-120"/>
                <a:sym typeface="Wingdings 3" panose="05040102010807070707" pitchFamily="18" charset="2"/>
              </a:rPr>
              <a:t>甲</a:t>
            </a:r>
            <a:r>
              <a:rPr lang="en-US" altLang="zh-TW" sz="2800" b="1" dirty="0" smtClean="0">
                <a:ea typeface="標楷體" panose="03000509000000000000" pitchFamily="65" charset="-120"/>
                <a:sym typeface="Wingdings 3" panose="05040102010807070707" pitchFamily="18" charset="2"/>
              </a:rPr>
              <a:t>—</a:t>
            </a:r>
            <a:r>
              <a:rPr lang="zh-TW" altLang="en-US" sz="2800" b="1" dirty="0" smtClean="0">
                <a:ea typeface="標楷體" panose="03000509000000000000" pitchFamily="65" charset="-120"/>
                <a:sym typeface="Wingdings 3" panose="05040102010807070707" pitchFamily="18" charset="2"/>
              </a:rPr>
              <a:t>保）：連坐責任、互相監視</a:t>
            </a:r>
          </a:p>
          <a:p>
            <a:pPr eaLnBrk="1" hangingPunct="1">
              <a:lnSpc>
                <a:spcPct val="120000"/>
              </a:lnSpc>
              <a:spcBef>
                <a:spcPct val="0"/>
              </a:spcBef>
              <a:buNone/>
            </a:pPr>
            <a:r>
              <a:rPr lang="en-US" altLang="zh-TW" sz="2800" b="1" dirty="0" smtClean="0">
                <a:ea typeface="標楷體" panose="03000509000000000000" pitchFamily="65" charset="-120"/>
                <a:sym typeface="Wingdings 3" panose="05040102010807070707" pitchFamily="18" charset="2"/>
              </a:rPr>
              <a:t>4</a:t>
            </a:r>
            <a:r>
              <a:rPr lang="zh-TW" altLang="en-US" sz="2800" b="1" dirty="0" smtClean="0">
                <a:ea typeface="標楷體" panose="03000509000000000000" pitchFamily="65" charset="-120"/>
                <a:sym typeface="Wingdings 3" panose="05040102010807070707" pitchFamily="18" charset="2"/>
              </a:rPr>
              <a:t>、警察制度：無所不管的大人</a:t>
            </a:r>
          </a:p>
          <a:p>
            <a:pPr eaLnBrk="1" hangingPunct="1">
              <a:lnSpc>
                <a:spcPct val="120000"/>
              </a:lnSpc>
              <a:spcBef>
                <a:spcPct val="0"/>
              </a:spcBef>
              <a:buFont typeface="Arial" panose="020B0604020202020204" pitchFamily="34" charset="0"/>
              <a:buNone/>
            </a:pPr>
            <a:r>
              <a:rPr lang="zh-TW" altLang="en-US" sz="2800" b="1" dirty="0" smtClean="0">
                <a:ea typeface="標楷體" panose="03000509000000000000" pitchFamily="65" charset="-120"/>
                <a:sym typeface="Wingdings 3" panose="05040102010807070707" pitchFamily="18" charset="2"/>
              </a:rPr>
              <a:t>     </a:t>
            </a:r>
            <a:r>
              <a:rPr lang="zh-TW" altLang="en-US" sz="2800" b="1" dirty="0">
                <a:ea typeface="標楷體" panose="03000509000000000000" pitchFamily="65" charset="-120"/>
                <a:sym typeface="Wingdings 3" panose="05040102010807070707" pitchFamily="18" charset="2"/>
              </a:rPr>
              <a:t> </a:t>
            </a:r>
            <a:r>
              <a:rPr lang="zh-TW" altLang="en-US" sz="2800" b="1" dirty="0" smtClean="0">
                <a:ea typeface="標楷體" panose="03000509000000000000" pitchFamily="65" charset="-120"/>
                <a:sym typeface="Wingdings 3" panose="05040102010807070707" pitchFamily="18" charset="2"/>
              </a:rPr>
              <a:t>交通、衛生防疫、治安、戶口調查</a:t>
            </a:r>
            <a:r>
              <a:rPr lang="en-US" altLang="zh-TW" sz="2800" b="1" dirty="0" smtClean="0">
                <a:ea typeface="標楷體" panose="03000509000000000000" pitchFamily="65" charset="-120"/>
                <a:sym typeface="Wingdings 3" panose="05040102010807070707" pitchFamily="18" charset="2"/>
              </a:rPr>
              <a:t>…</a:t>
            </a:r>
          </a:p>
        </p:txBody>
      </p:sp>
    </p:spTree>
    <p:extLst>
      <p:ext uri="{BB962C8B-B14F-4D97-AF65-F5344CB8AC3E}">
        <p14:creationId xmlns:p14="http://schemas.microsoft.com/office/powerpoint/2010/main" val="3707927547"/>
      </p:ext>
    </p:ext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編號版面配置區 5"/>
          <p:cNvSpPr>
            <a:spLocks noGrp="1"/>
          </p:cNvSpPr>
          <p:nvPr>
            <p:ph type="sldNum" sz="quarter" idx="12"/>
          </p:nvPr>
        </p:nvSpPr>
        <p:spPr>
          <a:noFill/>
        </p:spPr>
        <p:txBody>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5388DF92-FCE6-4DFF-A2EC-321592017DE6}" type="slidenum">
              <a:rPr lang="en-US" altLang="zh-TW" sz="1400" smtClean="0"/>
              <a:pPr>
                <a:spcBef>
                  <a:spcPct val="0"/>
                </a:spcBef>
                <a:buFontTx/>
                <a:buNone/>
              </a:pPr>
              <a:t>67</a:t>
            </a:fld>
            <a:endParaRPr lang="en-US" altLang="zh-TW" sz="1400" smtClean="0"/>
          </a:p>
        </p:txBody>
      </p:sp>
      <p:sp>
        <p:nvSpPr>
          <p:cNvPr id="47107" name="Rectangle 2"/>
          <p:cNvSpPr>
            <a:spLocks noGrp="1" noChangeArrowheads="1"/>
          </p:cNvSpPr>
          <p:nvPr>
            <p:ph type="title"/>
          </p:nvPr>
        </p:nvSpPr>
        <p:spPr>
          <a:xfrm>
            <a:off x="251520" y="17838"/>
            <a:ext cx="8435280" cy="890882"/>
          </a:xfrm>
        </p:spPr>
        <p:txBody>
          <a:bodyPr/>
          <a:lstStyle/>
          <a:p>
            <a:pPr algn="l" eaLnBrk="1" hangingPunct="1"/>
            <a:r>
              <a:rPr lang="zh-TW" altLang="en-US" b="1" dirty="0" smtClean="0">
                <a:solidFill>
                  <a:srgbClr val="0000FF"/>
                </a:solidFill>
                <a:ea typeface="標楷體" panose="03000509000000000000" pitchFamily="65" charset="-120"/>
              </a:rPr>
              <a:t>二、</a:t>
            </a:r>
            <a:r>
              <a:rPr lang="zh-TW" altLang="en-US" b="1" dirty="0">
                <a:solidFill>
                  <a:srgbClr val="0000FF"/>
                </a:solidFill>
                <a:ea typeface="標楷體" panose="03000509000000000000" pitchFamily="65" charset="-120"/>
              </a:rPr>
              <a:t>民政</a:t>
            </a:r>
            <a:r>
              <a:rPr lang="zh-TW" altLang="en-US" b="1" dirty="0" smtClean="0">
                <a:solidFill>
                  <a:srgbClr val="0000FF"/>
                </a:solidFill>
                <a:ea typeface="標楷體" panose="03000509000000000000" pitchFamily="65" charset="-120"/>
              </a:rPr>
              <a:t>長官</a:t>
            </a:r>
            <a:r>
              <a:rPr lang="en-US" altLang="zh-TW" b="1" dirty="0" smtClean="0">
                <a:solidFill>
                  <a:srgbClr val="0000FF"/>
                </a:solidFill>
                <a:ea typeface="標楷體" panose="03000509000000000000" pitchFamily="65" charset="-120"/>
              </a:rPr>
              <a:t>-</a:t>
            </a:r>
            <a:r>
              <a:rPr lang="zh-TW" altLang="en-US" b="1" dirty="0" smtClean="0">
                <a:solidFill>
                  <a:srgbClr val="0000FF"/>
                </a:solidFill>
                <a:ea typeface="標楷體" panose="03000509000000000000" pitchFamily="65" charset="-120"/>
              </a:rPr>
              <a:t>後藤新平</a:t>
            </a:r>
            <a:r>
              <a:rPr lang="zh-TW" altLang="en-US" sz="2800" b="1" dirty="0" smtClean="0">
                <a:solidFill>
                  <a:srgbClr val="0000FF"/>
                </a:solidFill>
                <a:ea typeface="標楷體" panose="03000509000000000000" pitchFamily="65" charset="-120"/>
              </a:rPr>
              <a:t>（</a:t>
            </a:r>
            <a:r>
              <a:rPr lang="en-US" altLang="zh-TW" sz="2800" b="1" dirty="0" smtClean="0">
                <a:solidFill>
                  <a:srgbClr val="0000FF"/>
                </a:solidFill>
                <a:ea typeface="標楷體" panose="03000509000000000000" pitchFamily="65" charset="-120"/>
              </a:rPr>
              <a:t>1898</a:t>
            </a:r>
            <a:r>
              <a:rPr lang="zh-TW" altLang="en-US" sz="2800" b="1" dirty="0" smtClean="0">
                <a:solidFill>
                  <a:srgbClr val="0000FF"/>
                </a:solidFill>
                <a:ea typeface="標楷體" panose="03000509000000000000" pitchFamily="65" charset="-120"/>
              </a:rPr>
              <a:t>～</a:t>
            </a:r>
            <a:r>
              <a:rPr lang="en-US" altLang="zh-TW" sz="2800" b="1" dirty="0" smtClean="0">
                <a:solidFill>
                  <a:srgbClr val="0000FF"/>
                </a:solidFill>
                <a:ea typeface="標楷體" panose="03000509000000000000" pitchFamily="65" charset="-120"/>
              </a:rPr>
              <a:t>1906</a:t>
            </a:r>
            <a:r>
              <a:rPr lang="zh-TW" altLang="en-US" sz="2800" b="1" dirty="0" smtClean="0">
                <a:solidFill>
                  <a:srgbClr val="0000FF"/>
                </a:solidFill>
                <a:ea typeface="標楷體" panose="03000509000000000000" pitchFamily="65" charset="-120"/>
              </a:rPr>
              <a:t>）</a:t>
            </a:r>
          </a:p>
        </p:txBody>
      </p:sp>
      <p:sp>
        <p:nvSpPr>
          <p:cNvPr id="47108" name="Rectangle 3"/>
          <p:cNvSpPr>
            <a:spLocks noGrp="1" noChangeArrowheads="1"/>
          </p:cNvSpPr>
          <p:nvPr>
            <p:ph type="body" idx="1"/>
          </p:nvPr>
        </p:nvSpPr>
        <p:spPr>
          <a:xfrm>
            <a:off x="167155" y="871649"/>
            <a:ext cx="8784976" cy="5877272"/>
          </a:xfrm>
          <a:solidFill>
            <a:srgbClr val="99CCFF"/>
          </a:solidFill>
        </p:spPr>
        <p:txBody>
          <a:bodyPr/>
          <a:lstStyle/>
          <a:p>
            <a:pPr eaLnBrk="1" hangingPunct="1">
              <a:lnSpc>
                <a:spcPts val="3500"/>
              </a:lnSpc>
              <a:spcBef>
                <a:spcPts val="0"/>
              </a:spcBef>
              <a:buFontTx/>
              <a:buNone/>
            </a:pPr>
            <a:r>
              <a:rPr lang="zh-TW" altLang="en-US" sz="2800" b="1" dirty="0" smtClean="0">
                <a:ea typeface="標楷體" panose="03000509000000000000" pitchFamily="65" charset="-120"/>
              </a:rPr>
              <a:t>◎調查臺灣</a:t>
            </a:r>
            <a:r>
              <a:rPr lang="zh-TW" altLang="en-US" sz="2800" b="1" dirty="0">
                <a:ea typeface="標楷體" panose="03000509000000000000" pitchFamily="65" charset="-120"/>
              </a:rPr>
              <a:t>：</a:t>
            </a:r>
            <a:r>
              <a:rPr lang="zh-TW" altLang="en-US" sz="2800" b="1" dirty="0" smtClean="0">
                <a:ea typeface="標楷體" panose="03000509000000000000" pitchFamily="65" charset="-120"/>
              </a:rPr>
              <a:t>土地</a:t>
            </a:r>
            <a:r>
              <a:rPr lang="zh-TW" altLang="en-US" sz="2800" b="1" dirty="0">
                <a:ea typeface="標楷體" panose="03000509000000000000" pitchFamily="65" charset="-120"/>
              </a:rPr>
              <a:t>、</a:t>
            </a:r>
            <a:r>
              <a:rPr lang="zh-TW" altLang="en-US" sz="2800" b="1" dirty="0" smtClean="0">
                <a:ea typeface="標楷體" panose="03000509000000000000" pitchFamily="65" charset="-120"/>
              </a:rPr>
              <a:t>人口、林野、風俗習慣、法制</a:t>
            </a:r>
          </a:p>
          <a:p>
            <a:pPr eaLnBrk="1" hangingPunct="1">
              <a:lnSpc>
                <a:spcPts val="3500"/>
              </a:lnSpc>
              <a:spcBef>
                <a:spcPts val="0"/>
              </a:spcBef>
              <a:buNone/>
            </a:pPr>
            <a:r>
              <a:rPr lang="zh-TW" altLang="en-US" sz="2800" b="1" dirty="0" smtClean="0">
                <a:ea typeface="標楷體" panose="03000509000000000000" pitchFamily="65" charset="-120"/>
              </a:rPr>
              <a:t>    </a:t>
            </a:r>
            <a:r>
              <a:rPr lang="en-US" altLang="zh-TW" sz="2800" b="1" dirty="0" smtClean="0">
                <a:ea typeface="標楷體" panose="03000509000000000000" pitchFamily="65" charset="-120"/>
                <a:sym typeface="Wingdings" panose="05000000000000000000" pitchFamily="2" charset="2"/>
              </a:rPr>
              <a:t></a:t>
            </a:r>
            <a:r>
              <a:rPr lang="zh-TW" altLang="en-US" sz="2800" b="1" dirty="0" smtClean="0">
                <a:ea typeface="標楷體" panose="03000509000000000000" pitchFamily="65" charset="-120"/>
                <a:sym typeface="Wingdings" panose="05000000000000000000" pitchFamily="2" charset="2"/>
              </a:rPr>
              <a:t>了解臺灣，奠定治臺基礎（政治生物學原理）</a:t>
            </a:r>
          </a:p>
          <a:p>
            <a:pPr eaLnBrk="1" hangingPunct="1">
              <a:lnSpc>
                <a:spcPts val="3500"/>
              </a:lnSpc>
              <a:spcBef>
                <a:spcPts val="0"/>
              </a:spcBef>
              <a:buFontTx/>
              <a:buNone/>
            </a:pPr>
            <a:r>
              <a:rPr lang="en-US" altLang="zh-TW" sz="2800" b="1" dirty="0" smtClean="0">
                <a:ea typeface="標楷體" panose="03000509000000000000" pitchFamily="65" charset="-120"/>
              </a:rPr>
              <a:t>    ex.</a:t>
            </a:r>
            <a:r>
              <a:rPr lang="en-US" altLang="zh-TW" sz="2800" b="1" dirty="0" smtClean="0">
                <a:latin typeface="標楷體" panose="03000509000000000000" pitchFamily="65" charset="-120"/>
                <a:ea typeface="標楷體" panose="03000509000000000000" pitchFamily="65" charset="-120"/>
              </a:rPr>
              <a:t>《</a:t>
            </a:r>
            <a:r>
              <a:rPr lang="zh-TW" altLang="en-US" sz="2800" b="1" dirty="0" smtClean="0">
                <a:ea typeface="標楷體" panose="03000509000000000000" pitchFamily="65" charset="-120"/>
              </a:rPr>
              <a:t>臺灣慣習記事</a:t>
            </a:r>
            <a:r>
              <a:rPr lang="en-US" altLang="zh-TW" sz="2800" b="1" dirty="0" smtClean="0">
                <a:latin typeface="標楷體" panose="03000509000000000000" pitchFamily="65" charset="-120"/>
                <a:ea typeface="標楷體" panose="03000509000000000000" pitchFamily="65" charset="-120"/>
              </a:rPr>
              <a:t>》</a:t>
            </a:r>
            <a:r>
              <a:rPr lang="zh-TW" altLang="en-US" sz="2800" b="1" dirty="0" smtClean="0">
                <a:latin typeface="標楷體" panose="03000509000000000000" pitchFamily="65" charset="-120"/>
                <a:ea typeface="標楷體" panose="03000509000000000000" pitchFamily="65" charset="-120"/>
              </a:rPr>
              <a:t>～臺灣法制、風俗</a:t>
            </a:r>
            <a:endParaRPr lang="en-US" altLang="zh-TW" sz="2800" b="1" dirty="0" smtClean="0">
              <a:latin typeface="標楷體" panose="03000509000000000000" pitchFamily="65" charset="-120"/>
              <a:ea typeface="標楷體" panose="03000509000000000000" pitchFamily="65" charset="-120"/>
            </a:endParaRPr>
          </a:p>
          <a:p>
            <a:pPr eaLnBrk="1" hangingPunct="1">
              <a:lnSpc>
                <a:spcPts val="3500"/>
              </a:lnSpc>
              <a:spcBef>
                <a:spcPts val="0"/>
              </a:spcBef>
              <a:buFontTx/>
              <a:buNone/>
            </a:pPr>
            <a:r>
              <a:rPr lang="zh-TW" altLang="en-US" sz="2800" b="1" dirty="0" smtClean="0">
                <a:ea typeface="標楷體" panose="03000509000000000000" pitchFamily="65" charset="-120"/>
              </a:rPr>
              <a:t>◎衛生醫療</a:t>
            </a:r>
          </a:p>
          <a:p>
            <a:pPr eaLnBrk="1" hangingPunct="1">
              <a:lnSpc>
                <a:spcPts val="3500"/>
              </a:lnSpc>
              <a:spcBef>
                <a:spcPts val="0"/>
              </a:spcBef>
              <a:buFontTx/>
              <a:buNone/>
            </a:pPr>
            <a:r>
              <a:rPr lang="zh-TW" altLang="en-US" sz="2800" b="1" dirty="0" smtClean="0">
                <a:ea typeface="標楷體" panose="03000509000000000000" pitchFamily="65" charset="-120"/>
              </a:rPr>
              <a:t>    </a:t>
            </a:r>
            <a:r>
              <a:rPr lang="zh-TW" altLang="en-US" sz="2800" b="1" dirty="0" smtClean="0">
                <a:ea typeface="標楷體" panose="03000509000000000000" pitchFamily="65" charset="-120"/>
                <a:sym typeface="Wingdings" panose="05000000000000000000" pitchFamily="2" charset="2"/>
              </a:rPr>
              <a:t>醫學人才：</a:t>
            </a:r>
            <a:r>
              <a:rPr lang="zh-TW" altLang="en-US" sz="2800" b="1" dirty="0" smtClean="0">
                <a:ea typeface="標楷體" panose="03000509000000000000" pitchFamily="65" charset="-120"/>
              </a:rPr>
              <a:t>醫院（臺灣總督府醫學校</a:t>
            </a:r>
            <a:r>
              <a:rPr lang="zh-TW" altLang="en-US" sz="2800" b="1" dirty="0" smtClean="0">
                <a:ea typeface="標楷體" panose="03000509000000000000" pitchFamily="65" charset="-120"/>
                <a:sym typeface="Wingdings" panose="05000000000000000000" pitchFamily="2" charset="2"/>
              </a:rPr>
              <a:t>臺大醫學院</a:t>
            </a:r>
            <a:r>
              <a:rPr lang="zh-TW" altLang="en-US" sz="2800" b="1" dirty="0" smtClean="0">
                <a:ea typeface="標楷體" panose="03000509000000000000" pitchFamily="65" charset="-120"/>
              </a:rPr>
              <a:t>）</a:t>
            </a:r>
          </a:p>
          <a:p>
            <a:pPr eaLnBrk="1" hangingPunct="1">
              <a:lnSpc>
                <a:spcPts val="3500"/>
              </a:lnSpc>
              <a:spcBef>
                <a:spcPts val="0"/>
              </a:spcBef>
              <a:buFontTx/>
              <a:buNone/>
            </a:pPr>
            <a:r>
              <a:rPr lang="zh-TW" altLang="en-US" sz="2800" b="1" dirty="0" smtClean="0">
                <a:ea typeface="標楷體" panose="03000509000000000000" pitchFamily="65" charset="-120"/>
              </a:rPr>
              <a:t>    </a:t>
            </a:r>
            <a:r>
              <a:rPr lang="zh-TW" altLang="en-US" sz="2800" b="1" dirty="0" smtClean="0">
                <a:ea typeface="標楷體" panose="03000509000000000000" pitchFamily="65" charset="-120"/>
                <a:sym typeface="Wingdings 2" panose="05020102010507070707" pitchFamily="18" charset="2"/>
              </a:rPr>
              <a:t>公共衛生：</a:t>
            </a:r>
            <a:r>
              <a:rPr lang="zh-TW" altLang="en-US" sz="2800" b="1" dirty="0" smtClean="0">
                <a:ea typeface="標楷體" panose="03000509000000000000" pitchFamily="65" charset="-120"/>
              </a:rPr>
              <a:t>防疫措施、自來水廠、下水道</a:t>
            </a:r>
          </a:p>
          <a:p>
            <a:pPr eaLnBrk="1" hangingPunct="1">
              <a:lnSpc>
                <a:spcPts val="3500"/>
              </a:lnSpc>
              <a:spcBef>
                <a:spcPts val="0"/>
              </a:spcBef>
              <a:buFontTx/>
              <a:buNone/>
            </a:pPr>
            <a:r>
              <a:rPr lang="zh-TW" altLang="en-US" sz="2800" b="1" dirty="0" smtClean="0">
                <a:ea typeface="標楷體" panose="03000509000000000000" pitchFamily="65" charset="-120"/>
              </a:rPr>
              <a:t>◎經濟：</a:t>
            </a:r>
            <a:endParaRPr lang="en-US" altLang="zh-TW" sz="2800" b="1" dirty="0" smtClean="0">
              <a:ea typeface="標楷體" panose="03000509000000000000" pitchFamily="65" charset="-120"/>
            </a:endParaRPr>
          </a:p>
          <a:p>
            <a:pPr eaLnBrk="1" hangingPunct="1">
              <a:lnSpc>
                <a:spcPts val="3500"/>
              </a:lnSpc>
              <a:spcBef>
                <a:spcPts val="0"/>
              </a:spcBef>
              <a:buFontTx/>
              <a:buNone/>
            </a:pPr>
            <a:r>
              <a:rPr lang="en-US" altLang="zh-TW" sz="2800" b="1" dirty="0">
                <a:ea typeface="標楷體" panose="03000509000000000000" pitchFamily="65" charset="-120"/>
              </a:rPr>
              <a:t> </a:t>
            </a:r>
            <a:r>
              <a:rPr lang="en-US" altLang="zh-TW" sz="2800" b="1" dirty="0" smtClean="0">
                <a:ea typeface="標楷體" panose="03000509000000000000" pitchFamily="65" charset="-120"/>
              </a:rPr>
              <a:t>   </a:t>
            </a:r>
            <a:r>
              <a:rPr lang="en-US" altLang="zh-TW" sz="2800" b="1" dirty="0" smtClean="0">
                <a:ea typeface="標楷體" panose="03000509000000000000" pitchFamily="65" charset="-120"/>
                <a:sym typeface="Wingdings" panose="05000000000000000000" pitchFamily="2" charset="2"/>
              </a:rPr>
              <a:t></a:t>
            </a:r>
            <a:r>
              <a:rPr lang="zh-TW" altLang="en-US" sz="2800" b="1" dirty="0" smtClean="0">
                <a:ea typeface="標楷體" panose="03000509000000000000" pitchFamily="65" charset="-120"/>
              </a:rPr>
              <a:t>外國人投資</a:t>
            </a:r>
            <a:r>
              <a:rPr lang="en-US" altLang="zh-TW" sz="2800" b="1" baseline="30000" dirty="0" smtClean="0">
                <a:ea typeface="標楷體" panose="03000509000000000000" pitchFamily="65" charset="-120"/>
              </a:rPr>
              <a:t>X</a:t>
            </a:r>
            <a:r>
              <a:rPr lang="zh-TW" altLang="en-US" sz="2800" b="1" dirty="0" smtClean="0">
                <a:ea typeface="標楷體" panose="03000509000000000000" pitchFamily="65" charset="-120"/>
              </a:rPr>
              <a:t>、臺灣銀行、新貨幣</a:t>
            </a:r>
            <a:r>
              <a:rPr lang="en-US" altLang="zh-TW" sz="2800" b="1" dirty="0" smtClean="0">
                <a:ea typeface="標楷體" panose="03000509000000000000" pitchFamily="65" charset="-120"/>
              </a:rPr>
              <a:t>(</a:t>
            </a:r>
            <a:r>
              <a:rPr lang="zh-TW" altLang="en-US" sz="2800" b="1" dirty="0" smtClean="0">
                <a:ea typeface="標楷體" panose="03000509000000000000" pitchFamily="65" charset="-120"/>
              </a:rPr>
              <a:t>臺灣銀行券</a:t>
            </a:r>
            <a:r>
              <a:rPr lang="en-US" altLang="zh-TW" sz="2800" b="1" dirty="0" smtClean="0">
                <a:ea typeface="標楷體" panose="03000509000000000000" pitchFamily="65" charset="-120"/>
              </a:rPr>
              <a:t>)</a:t>
            </a:r>
            <a:r>
              <a:rPr lang="en-US" altLang="zh-TW" sz="2800" b="1" dirty="0" smtClean="0">
                <a:ea typeface="標楷體" panose="03000509000000000000" pitchFamily="65" charset="-120"/>
                <a:sym typeface="Wingdings 2" panose="05020102010507070707" pitchFamily="18" charset="2"/>
              </a:rPr>
              <a:t> </a:t>
            </a:r>
          </a:p>
          <a:p>
            <a:pPr eaLnBrk="1" hangingPunct="1">
              <a:lnSpc>
                <a:spcPts val="3500"/>
              </a:lnSpc>
              <a:spcBef>
                <a:spcPts val="0"/>
              </a:spcBef>
              <a:buNone/>
            </a:pPr>
            <a:r>
              <a:rPr lang="en-US" altLang="zh-TW" sz="2800" b="1" dirty="0">
                <a:ea typeface="標楷體" panose="03000509000000000000" pitchFamily="65" charset="-120"/>
                <a:sym typeface="Wingdings 2" panose="05020102010507070707" pitchFamily="18" charset="2"/>
              </a:rPr>
              <a:t> </a:t>
            </a:r>
            <a:r>
              <a:rPr lang="en-US" altLang="zh-TW" sz="2800" b="1" dirty="0" smtClean="0">
                <a:ea typeface="標楷體" panose="03000509000000000000" pitchFamily="65" charset="-120"/>
                <a:sym typeface="Wingdings 2" panose="05020102010507070707" pitchFamily="18" charset="2"/>
              </a:rPr>
              <a:t>   </a:t>
            </a:r>
            <a:r>
              <a:rPr lang="zh-TW" altLang="en-US" sz="2800" b="1" dirty="0" smtClean="0">
                <a:ea typeface="標楷體" panose="03000509000000000000" pitchFamily="65" charset="-120"/>
              </a:rPr>
              <a:t>水力發電</a:t>
            </a:r>
          </a:p>
          <a:p>
            <a:pPr eaLnBrk="1" hangingPunct="1">
              <a:lnSpc>
                <a:spcPts val="3500"/>
              </a:lnSpc>
              <a:spcBef>
                <a:spcPts val="0"/>
              </a:spcBef>
              <a:buFontTx/>
              <a:buNone/>
            </a:pPr>
            <a:r>
              <a:rPr lang="zh-TW" altLang="en-US" sz="2800" b="1" dirty="0" smtClean="0">
                <a:ea typeface="標楷體" panose="03000509000000000000" pitchFamily="65" charset="-120"/>
              </a:rPr>
              <a:t>◎交通建設</a:t>
            </a:r>
            <a:endParaRPr lang="en-US" altLang="zh-TW" sz="2800" b="1" dirty="0" smtClean="0">
              <a:ea typeface="標楷體" panose="03000509000000000000" pitchFamily="65" charset="-120"/>
            </a:endParaRPr>
          </a:p>
          <a:p>
            <a:pPr eaLnBrk="1" hangingPunct="1">
              <a:lnSpc>
                <a:spcPts val="3500"/>
              </a:lnSpc>
              <a:spcBef>
                <a:spcPts val="0"/>
              </a:spcBef>
              <a:buFontTx/>
              <a:buNone/>
            </a:pPr>
            <a:r>
              <a:rPr lang="en-US" altLang="zh-TW" sz="2800" b="1" dirty="0">
                <a:ea typeface="標楷體" panose="03000509000000000000" pitchFamily="65" charset="-120"/>
              </a:rPr>
              <a:t> </a:t>
            </a:r>
            <a:r>
              <a:rPr lang="en-US" altLang="zh-TW" sz="2800" b="1" dirty="0" smtClean="0">
                <a:ea typeface="標楷體" panose="03000509000000000000" pitchFamily="65" charset="-120"/>
              </a:rPr>
              <a:t>   </a:t>
            </a:r>
            <a:r>
              <a:rPr lang="en-US" altLang="zh-TW" sz="2800" b="1" dirty="0" smtClean="0">
                <a:ea typeface="標楷體" panose="03000509000000000000" pitchFamily="65" charset="-120"/>
                <a:sym typeface="Wingdings" panose="05000000000000000000" pitchFamily="2" charset="2"/>
              </a:rPr>
              <a:t></a:t>
            </a:r>
            <a:r>
              <a:rPr lang="zh-TW" altLang="en-US" sz="2800" b="1" dirty="0" smtClean="0">
                <a:ea typeface="標楷體" panose="03000509000000000000" pitchFamily="65" charset="-120"/>
              </a:rPr>
              <a:t>郵政</a:t>
            </a:r>
            <a:endParaRPr lang="en-US" altLang="zh-TW" sz="2800" b="1" dirty="0" smtClean="0">
              <a:ea typeface="標楷體" panose="03000509000000000000" pitchFamily="65" charset="-120"/>
            </a:endParaRPr>
          </a:p>
          <a:p>
            <a:pPr eaLnBrk="1" hangingPunct="1">
              <a:lnSpc>
                <a:spcPts val="3500"/>
              </a:lnSpc>
              <a:spcBef>
                <a:spcPts val="0"/>
              </a:spcBef>
              <a:buFontTx/>
              <a:buNone/>
            </a:pPr>
            <a:r>
              <a:rPr lang="en-US" altLang="zh-TW" sz="2800" b="1" dirty="0">
                <a:ea typeface="標楷體" panose="03000509000000000000" pitchFamily="65" charset="-120"/>
              </a:rPr>
              <a:t> </a:t>
            </a:r>
            <a:r>
              <a:rPr lang="en-US" altLang="zh-TW" sz="2800" b="1" dirty="0" smtClean="0">
                <a:ea typeface="標楷體" panose="03000509000000000000" pitchFamily="65" charset="-120"/>
              </a:rPr>
              <a:t>   </a:t>
            </a:r>
            <a:r>
              <a:rPr lang="en-US" altLang="zh-TW" sz="2800" b="1" dirty="0" smtClean="0">
                <a:ea typeface="標楷體" panose="03000509000000000000" pitchFamily="65" charset="-120"/>
                <a:sym typeface="Wingdings 2" panose="05020102010507070707" pitchFamily="18" charset="2"/>
              </a:rPr>
              <a:t></a:t>
            </a:r>
            <a:r>
              <a:rPr lang="zh-TW" altLang="en-US" sz="2800" b="1" dirty="0" smtClean="0">
                <a:ea typeface="標楷體" panose="03000509000000000000" pitchFamily="65" charset="-120"/>
              </a:rPr>
              <a:t>港灣：高雄港、基隆港</a:t>
            </a:r>
          </a:p>
          <a:p>
            <a:pPr eaLnBrk="1" hangingPunct="1">
              <a:lnSpc>
                <a:spcPts val="3500"/>
              </a:lnSpc>
              <a:spcBef>
                <a:spcPts val="0"/>
              </a:spcBef>
              <a:buFontTx/>
              <a:buNone/>
            </a:pPr>
            <a:r>
              <a:rPr lang="zh-TW" altLang="en-US" sz="2800" b="1" dirty="0" smtClean="0">
                <a:ea typeface="標楷體" panose="03000509000000000000" pitchFamily="65" charset="-120"/>
              </a:rPr>
              <a:t>    </a:t>
            </a:r>
            <a:r>
              <a:rPr lang="en-US" altLang="zh-TW" sz="2800" b="1" dirty="0" smtClean="0">
                <a:ea typeface="標楷體" panose="03000509000000000000" pitchFamily="65" charset="-120"/>
                <a:sym typeface="Wingdings 2" panose="05020102010507070707" pitchFamily="18" charset="2"/>
              </a:rPr>
              <a:t></a:t>
            </a:r>
            <a:r>
              <a:rPr lang="zh-TW" altLang="en-US" sz="2800" b="1" dirty="0" smtClean="0">
                <a:ea typeface="標楷體" panose="03000509000000000000" pitchFamily="65" charset="-120"/>
              </a:rPr>
              <a:t>鐵路：</a:t>
            </a:r>
            <a:r>
              <a:rPr lang="en-US" altLang="zh-TW" sz="2800" b="1" dirty="0" smtClean="0">
                <a:ea typeface="標楷體" panose="03000509000000000000" pitchFamily="65" charset="-120"/>
              </a:rPr>
              <a:t>1908</a:t>
            </a:r>
            <a:r>
              <a:rPr lang="en-US" altLang="zh-TW" sz="2800" b="1" dirty="0">
                <a:ea typeface="標楷體" panose="03000509000000000000" pitchFamily="65" charset="-120"/>
              </a:rPr>
              <a:t>.</a:t>
            </a:r>
            <a:r>
              <a:rPr lang="zh-TW" altLang="en-US" sz="2800" b="1" dirty="0" smtClean="0">
                <a:ea typeface="標楷體" panose="03000509000000000000" pitchFamily="65" charset="-120"/>
              </a:rPr>
              <a:t>縱貫鐵路全面通車、阿里山鐵路</a:t>
            </a:r>
            <a:r>
              <a:rPr lang="en-US" altLang="zh-TW" sz="2800" b="1" dirty="0" smtClean="0">
                <a:ea typeface="標楷體" panose="03000509000000000000" pitchFamily="65" charset="-120"/>
              </a:rPr>
              <a:t>-</a:t>
            </a:r>
            <a:r>
              <a:rPr lang="zh-TW" altLang="en-US" sz="2800" b="1" dirty="0" smtClean="0">
                <a:ea typeface="標楷體" panose="03000509000000000000" pitchFamily="65" charset="-120"/>
              </a:rPr>
              <a:t>林業</a:t>
            </a:r>
            <a:endParaRPr lang="en-US" altLang="zh-TW" sz="2800" b="1" dirty="0" smtClean="0">
              <a:ea typeface="標楷體" panose="03000509000000000000" pitchFamily="65" charset="-120"/>
            </a:endParaRPr>
          </a:p>
        </p:txBody>
      </p:sp>
    </p:spTree>
    <p:extLst>
      <p:ext uri="{BB962C8B-B14F-4D97-AF65-F5344CB8AC3E}">
        <p14:creationId xmlns:p14="http://schemas.microsoft.com/office/powerpoint/2010/main" val="4154229395"/>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body" idx="1"/>
          </p:nvPr>
        </p:nvSpPr>
        <p:spPr>
          <a:xfrm>
            <a:off x="395288" y="1782763"/>
            <a:ext cx="8713787" cy="4741862"/>
          </a:xfrm>
          <a:noFill/>
        </p:spPr>
        <p:txBody>
          <a:bodyPr lIns="0" rIns="0"/>
          <a:lstStyle/>
          <a:p>
            <a:pPr eaLnBrk="1" hangingPunct="1">
              <a:buFont typeface="Arial" panose="020B0604020202020204" pitchFamily="34" charset="0"/>
              <a:buNone/>
            </a:pPr>
            <a:r>
              <a:rPr lang="en-US" altLang="zh-TW" sz="3000" b="1" dirty="0" smtClean="0">
                <a:ea typeface="標楷體" panose="03000509000000000000" pitchFamily="65" charset="-120"/>
              </a:rPr>
              <a:t>1</a:t>
            </a:r>
            <a:r>
              <a:rPr lang="zh-TW" altLang="en-US" sz="3000" b="1" dirty="0" smtClean="0">
                <a:ea typeface="標楷體" panose="03000509000000000000" pitchFamily="65" charset="-120"/>
              </a:rPr>
              <a:t>、目標：農業臺灣、工業日本</a:t>
            </a:r>
            <a:endParaRPr lang="zh-TW" altLang="en-US" sz="3000" b="1" dirty="0" smtClean="0">
              <a:ea typeface="標楷體" panose="03000509000000000000" pitchFamily="65" charset="-120"/>
              <a:sym typeface="Wingdings 3" panose="05040102010807070707" pitchFamily="18" charset="2"/>
            </a:endParaRPr>
          </a:p>
          <a:p>
            <a:pPr eaLnBrk="1" hangingPunct="1">
              <a:buFont typeface="Arial" panose="020B0604020202020204" pitchFamily="34" charset="0"/>
              <a:buNone/>
            </a:pPr>
            <a:r>
              <a:rPr lang="zh-TW" altLang="en-US" sz="3000" b="1" dirty="0" smtClean="0">
                <a:ea typeface="標楷體" panose="03000509000000000000" pitchFamily="65" charset="-120"/>
                <a:sym typeface="Wingdings 2" panose="05020102010507070707" pitchFamily="18" charset="2"/>
              </a:rPr>
              <a:t>    品種改良（</a:t>
            </a:r>
            <a:r>
              <a:rPr lang="en-US" altLang="zh-TW" sz="3000" b="1" dirty="0" smtClean="0">
                <a:ea typeface="標楷體" panose="03000509000000000000" pitchFamily="65" charset="-120"/>
                <a:sym typeface="Wingdings 2" panose="05020102010507070707" pitchFamily="18" charset="2"/>
              </a:rPr>
              <a:t>1926</a:t>
            </a:r>
            <a:r>
              <a:rPr lang="zh-TW" altLang="en-US" sz="3000" b="1" dirty="0" smtClean="0">
                <a:ea typeface="標楷體" panose="03000509000000000000" pitchFamily="65" charset="-120"/>
                <a:sym typeface="Wingdings 2" panose="05020102010507070707" pitchFamily="18" charset="2"/>
              </a:rPr>
              <a:t>蓬萊米）</a:t>
            </a:r>
          </a:p>
          <a:p>
            <a:pPr eaLnBrk="1" hangingPunct="1">
              <a:buFont typeface="Arial" panose="020B0604020202020204" pitchFamily="34" charset="0"/>
              <a:buNone/>
            </a:pPr>
            <a:r>
              <a:rPr lang="zh-TW" altLang="en-US" sz="3000" b="1" dirty="0" smtClean="0">
                <a:ea typeface="標楷體" panose="03000509000000000000" pitchFamily="65" charset="-120"/>
                <a:sym typeface="Wingdings 2" panose="05020102010507070707" pitchFamily="18" charset="2"/>
              </a:rPr>
              <a:t>    技術改良（新式製糖廠）</a:t>
            </a:r>
          </a:p>
          <a:p>
            <a:pPr eaLnBrk="1" hangingPunct="1">
              <a:buFont typeface="Arial" panose="020B0604020202020204" pitchFamily="34" charset="0"/>
              <a:buNone/>
            </a:pPr>
            <a:r>
              <a:rPr lang="zh-TW" altLang="en-US" sz="3000" b="1" dirty="0" smtClean="0">
                <a:ea typeface="標楷體" panose="03000509000000000000" pitchFamily="65" charset="-120"/>
                <a:sym typeface="Wingdings 2" panose="05020102010507070707" pitchFamily="18" charset="2"/>
              </a:rPr>
              <a:t>    水利設施</a:t>
            </a:r>
            <a:r>
              <a:rPr lang="zh-TW" altLang="en-US" sz="3000" b="1" dirty="0" smtClean="0">
                <a:ea typeface="標楷體" panose="03000509000000000000" pitchFamily="65" charset="-120"/>
                <a:sym typeface="Wingdings 3" panose="05040102010807070707" pitchFamily="18" charset="2"/>
              </a:rPr>
              <a:t>嘉南大圳</a:t>
            </a:r>
          </a:p>
          <a:p>
            <a:pPr eaLnBrk="1" hangingPunct="1">
              <a:buNone/>
            </a:pPr>
            <a:r>
              <a:rPr lang="zh-TW" altLang="en-US" sz="3000" b="1" dirty="0" smtClean="0">
                <a:ea typeface="標楷體" panose="03000509000000000000" pitchFamily="65" charset="-120"/>
                <a:sym typeface="Wingdings 3" panose="05040102010807070707" pitchFamily="18" charset="2"/>
              </a:rPr>
              <a:t>       </a:t>
            </a:r>
            <a:r>
              <a:rPr lang="en-US" altLang="zh-TW" sz="3000" b="1" dirty="0" smtClean="0">
                <a:ea typeface="標楷體" panose="03000509000000000000" pitchFamily="65" charset="-120"/>
                <a:sym typeface="Wingdings 3" panose="05040102010807070707" pitchFamily="18" charset="2"/>
              </a:rPr>
              <a:t>(</a:t>
            </a:r>
            <a:r>
              <a:rPr lang="zh-TW" altLang="en-US" sz="3000" b="1" dirty="0">
                <a:ea typeface="標楷體" panose="03000509000000000000" pitchFamily="65" charset="-120"/>
                <a:sym typeface="Wingdings 3" panose="05040102010807070707" pitchFamily="18" charset="2"/>
              </a:rPr>
              <a:t>八田與</a:t>
            </a:r>
            <a:r>
              <a:rPr lang="zh-TW" altLang="en-US" sz="3000" b="1" dirty="0" smtClean="0">
                <a:ea typeface="標楷體" panose="03000509000000000000" pitchFamily="65" charset="-120"/>
                <a:sym typeface="Wingdings 3" panose="05040102010807070707" pitchFamily="18" charset="2"/>
              </a:rPr>
              <a:t>一</a:t>
            </a:r>
            <a:r>
              <a:rPr lang="zh-TW" altLang="en-US" sz="3000" b="1" dirty="0">
                <a:ea typeface="標楷體" panose="03000509000000000000" pitchFamily="65" charset="-120"/>
                <a:sym typeface="Wingdings 3" panose="05040102010807070707" pitchFamily="18" charset="2"/>
              </a:rPr>
              <a:t>，</a:t>
            </a:r>
            <a:r>
              <a:rPr lang="en-US" altLang="zh-TW" sz="3000" b="1" dirty="0" smtClean="0">
                <a:ea typeface="標楷體" panose="03000509000000000000" pitchFamily="65" charset="-120"/>
                <a:sym typeface="Wingdings 3" panose="05040102010807070707" pitchFamily="18" charset="2"/>
              </a:rPr>
              <a:t>1930</a:t>
            </a:r>
            <a:r>
              <a:rPr lang="zh-TW" altLang="en-US" sz="3000" b="1" dirty="0" smtClean="0">
                <a:ea typeface="標楷體" panose="03000509000000000000" pitchFamily="65" charset="-120"/>
                <a:sym typeface="Wingdings 3" panose="05040102010807070707" pitchFamily="18" charset="2"/>
              </a:rPr>
              <a:t>年</a:t>
            </a:r>
            <a:r>
              <a:rPr lang="en-US" altLang="zh-TW" sz="3000" b="1" dirty="0" smtClean="0">
                <a:ea typeface="標楷體" panose="03000509000000000000" pitchFamily="65" charset="-120"/>
                <a:sym typeface="Wingdings 3" panose="05040102010807070707" pitchFamily="18" charset="2"/>
              </a:rPr>
              <a:t>)</a:t>
            </a:r>
            <a:r>
              <a:rPr lang="en-US" altLang="zh-TW" sz="3000" b="1" dirty="0" smtClean="0">
                <a:ea typeface="標楷體" panose="03000509000000000000" pitchFamily="65" charset="-120"/>
              </a:rPr>
              <a:t>       </a:t>
            </a:r>
            <a:endParaRPr lang="en-US" altLang="zh-TW" sz="3000" b="1" dirty="0" smtClean="0">
              <a:ea typeface="標楷體" panose="03000509000000000000" pitchFamily="65" charset="-120"/>
              <a:sym typeface="Wingdings 3" panose="05040102010807070707" pitchFamily="18" charset="2"/>
            </a:endParaRPr>
          </a:p>
          <a:p>
            <a:pPr eaLnBrk="1" hangingPunct="1">
              <a:spcBef>
                <a:spcPct val="50000"/>
              </a:spcBef>
              <a:buFont typeface="Arial" panose="020B0604020202020204" pitchFamily="34" charset="0"/>
              <a:buNone/>
            </a:pPr>
            <a:r>
              <a:rPr lang="en-US" altLang="zh-TW" sz="3000" b="1" dirty="0" smtClean="0">
                <a:ea typeface="標楷體" panose="03000509000000000000" pitchFamily="65" charset="-120"/>
              </a:rPr>
              <a:t>2</a:t>
            </a:r>
            <a:r>
              <a:rPr lang="zh-TW" altLang="en-US" sz="3000" b="1" dirty="0" smtClean="0">
                <a:ea typeface="標楷體" panose="03000509000000000000" pitchFamily="65" charset="-120"/>
              </a:rPr>
              <a:t>、專賣制度：財政收入</a:t>
            </a:r>
            <a:r>
              <a:rPr lang="zh-TW" altLang="en-US" sz="3000" b="1" baseline="30000" dirty="0" smtClean="0">
                <a:ea typeface="標楷體" panose="03000509000000000000" pitchFamily="65" charset="-120"/>
                <a:sym typeface="Wingdings" panose="05000000000000000000" pitchFamily="2" charset="2"/>
              </a:rPr>
              <a:t></a:t>
            </a:r>
          </a:p>
          <a:p>
            <a:pPr eaLnBrk="1" hangingPunct="1">
              <a:buFont typeface="Arial" panose="020B0604020202020204" pitchFamily="34" charset="0"/>
              <a:buNone/>
            </a:pPr>
            <a:r>
              <a:rPr lang="zh-TW" altLang="en-US" sz="3000" b="1" dirty="0" smtClean="0">
                <a:ea typeface="標楷體" panose="03000509000000000000" pitchFamily="65" charset="-120"/>
              </a:rPr>
              <a:t>      臺灣總督府專賣局：鹽、菸、酒、鴉片</a:t>
            </a:r>
          </a:p>
          <a:p>
            <a:pPr eaLnBrk="1" hangingPunct="1">
              <a:buFont typeface="Arial" panose="020B0604020202020204" pitchFamily="34" charset="0"/>
              <a:buNone/>
            </a:pPr>
            <a:r>
              <a:rPr lang="zh-TW" altLang="en-US" sz="3000" b="1" dirty="0" smtClean="0">
                <a:ea typeface="標楷體" panose="03000509000000000000" pitchFamily="65" charset="-120"/>
              </a:rPr>
              <a:t>                                      火柴、樟腦、石油</a:t>
            </a:r>
          </a:p>
        </p:txBody>
      </p:sp>
      <p:sp>
        <p:nvSpPr>
          <p:cNvPr id="12291" name="Rectangle 3"/>
          <p:cNvSpPr>
            <a:spLocks noGrp="1" noChangeArrowheads="1"/>
          </p:cNvSpPr>
          <p:nvPr>
            <p:ph type="title"/>
          </p:nvPr>
        </p:nvSpPr>
        <p:spPr/>
        <p:txBody>
          <a:bodyPr/>
          <a:lstStyle/>
          <a:p>
            <a:pPr algn="l" eaLnBrk="1" hangingPunct="1"/>
            <a:r>
              <a:rPr lang="zh-TW" altLang="en-US" sz="4800" b="1" dirty="0" smtClean="0">
                <a:solidFill>
                  <a:srgbClr val="0000FF"/>
                </a:solidFill>
                <a:ea typeface="標楷體" panose="03000509000000000000" pitchFamily="65" charset="-120"/>
              </a:rPr>
              <a:t>三、日治時期的經濟發展</a:t>
            </a:r>
          </a:p>
        </p:txBody>
      </p:sp>
      <p:sp>
        <p:nvSpPr>
          <p:cNvPr id="12292" name="AutoShape 4"/>
          <p:cNvSpPr>
            <a:spLocks noChangeArrowheads="1"/>
          </p:cNvSpPr>
          <p:nvPr/>
        </p:nvSpPr>
        <p:spPr bwMode="auto">
          <a:xfrm rot="-5400000">
            <a:off x="5627688" y="3228975"/>
            <a:ext cx="288925" cy="358775"/>
          </a:xfrm>
          <a:prstGeom prst="downArrow">
            <a:avLst>
              <a:gd name="adj1" fmla="val 50000"/>
              <a:gd name="adj2" fmla="val 31044"/>
            </a:avLst>
          </a:prstGeom>
          <a:solidFill>
            <a:srgbClr val="FF6600"/>
          </a:solidFill>
          <a:ln w="317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zh-TW" altLang="en-US" sz="1800"/>
          </a:p>
        </p:txBody>
      </p:sp>
      <p:sp>
        <p:nvSpPr>
          <p:cNvPr id="12293" name="Text Box 5"/>
          <p:cNvSpPr txBox="1">
            <a:spLocks noChangeArrowheads="1"/>
          </p:cNvSpPr>
          <p:nvPr/>
        </p:nvSpPr>
        <p:spPr bwMode="auto">
          <a:xfrm>
            <a:off x="6058586" y="2839136"/>
            <a:ext cx="2953196" cy="1079884"/>
          </a:xfrm>
          <a:prstGeom prst="rect">
            <a:avLst/>
          </a:prstGeom>
          <a:solidFill>
            <a:srgbClr val="FFCC00"/>
          </a:solidFill>
          <a:ln w="57150">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36000" tIns="108000" rIns="36000" bIns="108000">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r>
              <a:rPr lang="en-US" altLang="zh-TW" sz="2800" b="1" dirty="0">
                <a:ea typeface="標楷體" panose="03000509000000000000" pitchFamily="65" charset="-120"/>
              </a:rPr>
              <a:t>a.</a:t>
            </a:r>
            <a:r>
              <a:rPr lang="zh-TW" altLang="en-US" sz="2800" b="1" dirty="0">
                <a:ea typeface="標楷體" panose="03000509000000000000" pitchFamily="65" charset="-120"/>
              </a:rPr>
              <a:t>稻米</a:t>
            </a:r>
            <a:r>
              <a:rPr lang="zh-TW" altLang="en-US" sz="2800" b="1" dirty="0">
                <a:ea typeface="標楷體" panose="03000509000000000000" pitchFamily="65" charset="-120"/>
                <a:sym typeface="Wingdings 3" panose="05040102010807070707" pitchFamily="18" charset="2"/>
              </a:rPr>
              <a:t>外銷日本</a:t>
            </a:r>
            <a:endParaRPr lang="zh-TW" altLang="en-US" sz="2800" b="1" dirty="0">
              <a:ea typeface="標楷體" panose="03000509000000000000" pitchFamily="65" charset="-120"/>
            </a:endParaRPr>
          </a:p>
          <a:p>
            <a:pPr eaLnBrk="1" hangingPunct="1">
              <a:spcBef>
                <a:spcPct val="0"/>
              </a:spcBef>
              <a:buFontTx/>
              <a:buNone/>
            </a:pPr>
            <a:r>
              <a:rPr lang="en-US" altLang="zh-TW" sz="2800" b="1" dirty="0">
                <a:ea typeface="標楷體" panose="03000509000000000000" pitchFamily="65" charset="-120"/>
              </a:rPr>
              <a:t>b.</a:t>
            </a:r>
            <a:r>
              <a:rPr lang="zh-TW" altLang="en-US" sz="2800" b="1" dirty="0">
                <a:ea typeface="標楷體" panose="03000509000000000000" pitchFamily="65" charset="-120"/>
              </a:rPr>
              <a:t>甘蔗</a:t>
            </a:r>
            <a:r>
              <a:rPr lang="zh-TW" altLang="en-US" sz="2800" b="1" dirty="0">
                <a:ea typeface="標楷體" panose="03000509000000000000" pitchFamily="65" charset="-120"/>
                <a:sym typeface="Wingdings 3" panose="05040102010807070707" pitchFamily="18" charset="2"/>
              </a:rPr>
              <a:t>糖業王國</a:t>
            </a:r>
          </a:p>
        </p:txBody>
      </p:sp>
      <p:sp>
        <p:nvSpPr>
          <p:cNvPr id="12294" name="AutoShape 6"/>
          <p:cNvSpPr>
            <a:spLocks/>
          </p:cNvSpPr>
          <p:nvPr/>
        </p:nvSpPr>
        <p:spPr bwMode="auto">
          <a:xfrm>
            <a:off x="5330825" y="2538413"/>
            <a:ext cx="144463" cy="1728787"/>
          </a:xfrm>
          <a:prstGeom prst="rightBrace">
            <a:avLst>
              <a:gd name="adj1" fmla="val 99725"/>
              <a:gd name="adj2" fmla="val 50000"/>
            </a:avLst>
          </a:prstGeom>
          <a:noFill/>
          <a:ln w="698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spcBef>
                <a:spcPct val="0"/>
              </a:spcBef>
              <a:buFontTx/>
              <a:buNone/>
            </a:pPr>
            <a:endParaRPr lang="zh-TW" altLang="en-US" sz="1800"/>
          </a:p>
        </p:txBody>
      </p:sp>
    </p:spTree>
    <p:extLst>
      <p:ext uri="{BB962C8B-B14F-4D97-AF65-F5344CB8AC3E}">
        <p14:creationId xmlns:p14="http://schemas.microsoft.com/office/powerpoint/2010/main" val="3219176491"/>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92919" y="476672"/>
            <a:ext cx="8229600" cy="1143000"/>
          </a:xfrm>
        </p:spPr>
        <p:txBody>
          <a:bodyPr/>
          <a:lstStyle/>
          <a:p>
            <a:pPr algn="l" eaLnBrk="1" hangingPunct="1"/>
            <a:r>
              <a:rPr lang="zh-TW" altLang="en-US" sz="5400" b="1" dirty="0" smtClean="0">
                <a:solidFill>
                  <a:srgbClr val="0000FF"/>
                </a:solidFill>
                <a:ea typeface="標楷體" panose="03000509000000000000" pitchFamily="65" charset="-120"/>
              </a:rPr>
              <a:t>四、現代西方文明的引進</a:t>
            </a:r>
          </a:p>
        </p:txBody>
      </p:sp>
      <p:sp>
        <p:nvSpPr>
          <p:cNvPr id="22531" name="Rectangle 3"/>
          <p:cNvSpPr>
            <a:spLocks noGrp="1" noChangeArrowheads="1"/>
          </p:cNvSpPr>
          <p:nvPr>
            <p:ph type="body" idx="1"/>
          </p:nvPr>
        </p:nvSpPr>
        <p:spPr>
          <a:xfrm>
            <a:off x="250825" y="1916113"/>
            <a:ext cx="8713788" cy="4537075"/>
          </a:xfrm>
        </p:spPr>
        <p:txBody>
          <a:bodyPr/>
          <a:lstStyle/>
          <a:p>
            <a:pPr eaLnBrk="1" hangingPunct="1">
              <a:lnSpc>
                <a:spcPct val="120000"/>
              </a:lnSpc>
              <a:spcBef>
                <a:spcPct val="0"/>
              </a:spcBef>
              <a:buFont typeface="Arial" panose="020B0604020202020204" pitchFamily="34" charset="0"/>
              <a:buNone/>
            </a:pPr>
            <a:r>
              <a:rPr lang="en-US" altLang="zh-TW" b="1" smtClean="0">
                <a:ea typeface="標楷體" panose="03000509000000000000" pitchFamily="65" charset="-120"/>
              </a:rPr>
              <a:t>1</a:t>
            </a:r>
            <a:r>
              <a:rPr lang="zh-TW" altLang="en-US" b="1" smtClean="0">
                <a:ea typeface="標楷體" panose="03000509000000000000" pitchFamily="65" charset="-120"/>
              </a:rPr>
              <a:t>、世界標準時間</a:t>
            </a:r>
          </a:p>
          <a:p>
            <a:pPr eaLnBrk="1" hangingPunct="1">
              <a:lnSpc>
                <a:spcPct val="120000"/>
              </a:lnSpc>
              <a:spcBef>
                <a:spcPct val="0"/>
              </a:spcBef>
              <a:buFont typeface="Arial" panose="020B0604020202020204" pitchFamily="34" charset="0"/>
              <a:buNone/>
            </a:pPr>
            <a:r>
              <a:rPr lang="zh-TW" altLang="en-US" b="1" smtClean="0">
                <a:ea typeface="標楷體" panose="03000509000000000000" pitchFamily="65" charset="-120"/>
              </a:rPr>
              <a:t>     </a:t>
            </a:r>
            <a:r>
              <a:rPr lang="zh-TW" altLang="en-US" b="1" smtClean="0">
                <a:ea typeface="標楷體" panose="03000509000000000000" pitchFamily="65" charset="-120"/>
                <a:sym typeface="Wingdings 2" panose="05020102010507070707" pitchFamily="18" charset="2"/>
              </a:rPr>
              <a:t></a:t>
            </a:r>
            <a:r>
              <a:rPr lang="zh-TW" altLang="en-US" b="1" smtClean="0">
                <a:ea typeface="標楷體" panose="03000509000000000000" pitchFamily="65" charset="-120"/>
              </a:rPr>
              <a:t> </a:t>
            </a:r>
            <a:r>
              <a:rPr lang="en-US" altLang="zh-TW" b="1" smtClean="0">
                <a:ea typeface="標楷體" panose="03000509000000000000" pitchFamily="65" charset="-120"/>
              </a:rPr>
              <a:t>12</a:t>
            </a:r>
            <a:r>
              <a:rPr lang="zh-TW" altLang="en-US" b="1" smtClean="0">
                <a:ea typeface="標楷體" panose="03000509000000000000" pitchFamily="65" charset="-120"/>
              </a:rPr>
              <a:t>時辰</a:t>
            </a:r>
            <a:r>
              <a:rPr lang="zh-TW" altLang="en-US" b="1" smtClean="0">
                <a:ea typeface="標楷體" panose="03000509000000000000" pitchFamily="65" charset="-120"/>
                <a:sym typeface="Wingdings" panose="05000000000000000000" pitchFamily="2" charset="2"/>
              </a:rPr>
              <a:t></a:t>
            </a:r>
            <a:r>
              <a:rPr lang="en-US" altLang="zh-TW" b="1" smtClean="0">
                <a:ea typeface="標楷體" panose="03000509000000000000" pitchFamily="65" charset="-120"/>
                <a:sym typeface="Wingdings" panose="05000000000000000000" pitchFamily="2" charset="2"/>
              </a:rPr>
              <a:t>24</a:t>
            </a:r>
            <a:r>
              <a:rPr lang="zh-TW" altLang="en-US" b="1" smtClean="0">
                <a:ea typeface="標楷體" panose="03000509000000000000" pitchFamily="65" charset="-120"/>
                <a:sym typeface="Wingdings" panose="05000000000000000000" pitchFamily="2" charset="2"/>
              </a:rPr>
              <a:t>小時制（訂上課、工作時間）</a:t>
            </a:r>
          </a:p>
          <a:p>
            <a:pPr eaLnBrk="1" hangingPunct="1">
              <a:lnSpc>
                <a:spcPct val="120000"/>
              </a:lnSpc>
              <a:spcBef>
                <a:spcPct val="0"/>
              </a:spcBef>
              <a:buFont typeface="Arial" panose="020B0604020202020204" pitchFamily="34" charset="0"/>
              <a:buNone/>
            </a:pPr>
            <a:r>
              <a:rPr lang="zh-TW" altLang="en-US" b="1" smtClean="0">
                <a:ea typeface="標楷體" panose="03000509000000000000" pitchFamily="65" charset="-120"/>
                <a:sym typeface="Wingdings" panose="05000000000000000000" pitchFamily="2" charset="2"/>
              </a:rPr>
              <a:t>     </a:t>
            </a:r>
            <a:r>
              <a:rPr lang="zh-TW" altLang="en-US" b="1" smtClean="0">
                <a:ea typeface="標楷體" panose="03000509000000000000" pitchFamily="65" charset="-120"/>
                <a:sym typeface="Wingdings 2" panose="05020102010507070707" pitchFamily="18" charset="2"/>
              </a:rPr>
              <a:t> 公共場所設大時鐘 </a:t>
            </a:r>
            <a:r>
              <a:rPr lang="zh-TW" altLang="en-US" b="1" smtClean="0">
                <a:ea typeface="標楷體" panose="03000509000000000000" pitchFamily="65" charset="-120"/>
                <a:sym typeface="Wingdings" panose="05000000000000000000" pitchFamily="2" charset="2"/>
              </a:rPr>
              <a:t> </a:t>
            </a:r>
            <a:r>
              <a:rPr lang="zh-TW" altLang="en-US" b="1" smtClean="0">
                <a:ea typeface="標楷體" panose="03000509000000000000" pitchFamily="65" charset="-120"/>
                <a:sym typeface="Wingdings 2" panose="05020102010507070707" pitchFamily="18" charset="2"/>
              </a:rPr>
              <a:t>守時習慣</a:t>
            </a:r>
            <a:endParaRPr lang="zh-TW" altLang="en-US" b="1" smtClean="0">
              <a:ea typeface="標楷體" panose="03000509000000000000" pitchFamily="65" charset="-120"/>
            </a:endParaRPr>
          </a:p>
          <a:p>
            <a:pPr eaLnBrk="1" hangingPunct="1">
              <a:lnSpc>
                <a:spcPct val="120000"/>
              </a:lnSpc>
              <a:spcBef>
                <a:spcPct val="0"/>
              </a:spcBef>
              <a:buFont typeface="Arial" panose="020B0604020202020204" pitchFamily="34" charset="0"/>
              <a:buNone/>
            </a:pPr>
            <a:r>
              <a:rPr lang="en-US" altLang="zh-TW" b="1" smtClean="0">
                <a:ea typeface="標楷體" panose="03000509000000000000" pitchFamily="65" charset="-120"/>
              </a:rPr>
              <a:t>2</a:t>
            </a:r>
            <a:r>
              <a:rPr lang="zh-TW" altLang="en-US" b="1" smtClean="0">
                <a:ea typeface="標楷體" panose="03000509000000000000" pitchFamily="65" charset="-120"/>
              </a:rPr>
              <a:t>、星期制 </a:t>
            </a:r>
            <a:r>
              <a:rPr lang="zh-TW" altLang="en-US" b="1" smtClean="0">
                <a:ea typeface="標楷體" panose="03000509000000000000" pitchFamily="65" charset="-120"/>
                <a:sym typeface="Wingdings" panose="05000000000000000000" pitchFamily="2" charset="2"/>
              </a:rPr>
              <a:t>周休概念 休閒活動</a:t>
            </a:r>
          </a:p>
          <a:p>
            <a:pPr eaLnBrk="1" hangingPunct="1">
              <a:lnSpc>
                <a:spcPct val="120000"/>
              </a:lnSpc>
              <a:spcBef>
                <a:spcPct val="0"/>
              </a:spcBef>
              <a:buFont typeface="Arial" panose="020B0604020202020204" pitchFamily="34" charset="0"/>
              <a:buNone/>
            </a:pPr>
            <a:r>
              <a:rPr lang="zh-TW" altLang="en-US" b="1" smtClean="0">
                <a:ea typeface="標楷體" panose="03000509000000000000" pitchFamily="65" charset="-120"/>
                <a:sym typeface="Wingdings" panose="05000000000000000000" pitchFamily="2" charset="2"/>
              </a:rPr>
              <a:t>      百貨公司、電影院、公園、棒球、西樂</a:t>
            </a:r>
            <a:endParaRPr lang="zh-TW" altLang="en-US" b="1" smtClean="0">
              <a:ea typeface="標楷體" panose="03000509000000000000" pitchFamily="65" charset="-120"/>
            </a:endParaRPr>
          </a:p>
          <a:p>
            <a:pPr eaLnBrk="1" hangingPunct="1">
              <a:lnSpc>
                <a:spcPct val="120000"/>
              </a:lnSpc>
              <a:spcBef>
                <a:spcPct val="0"/>
              </a:spcBef>
              <a:buFont typeface="Arial" panose="020B0604020202020204" pitchFamily="34" charset="0"/>
              <a:buNone/>
            </a:pPr>
            <a:r>
              <a:rPr lang="en-US" altLang="zh-TW" b="1" smtClean="0">
                <a:ea typeface="標楷體" panose="03000509000000000000" pitchFamily="65" charset="-120"/>
              </a:rPr>
              <a:t>3</a:t>
            </a:r>
            <a:r>
              <a:rPr lang="zh-TW" altLang="en-US" b="1" smtClean="0">
                <a:ea typeface="標楷體" panose="03000509000000000000" pitchFamily="65" charset="-120"/>
              </a:rPr>
              <a:t>、斷髮：辮髮</a:t>
            </a:r>
            <a:r>
              <a:rPr lang="en-US" altLang="zh-TW" b="1" baseline="30000" smtClean="0">
                <a:ea typeface="標楷體" panose="03000509000000000000" pitchFamily="65" charset="-120"/>
              </a:rPr>
              <a:t>x</a:t>
            </a:r>
            <a:r>
              <a:rPr lang="en-US" altLang="zh-TW" b="1" smtClean="0">
                <a:ea typeface="標楷體" panose="03000509000000000000" pitchFamily="65" charset="-120"/>
              </a:rPr>
              <a:t> </a:t>
            </a:r>
          </a:p>
          <a:p>
            <a:pPr eaLnBrk="1" hangingPunct="1">
              <a:lnSpc>
                <a:spcPct val="120000"/>
              </a:lnSpc>
              <a:spcBef>
                <a:spcPct val="0"/>
              </a:spcBef>
              <a:buFont typeface="Arial" panose="020B0604020202020204" pitchFamily="34" charset="0"/>
              <a:buNone/>
            </a:pPr>
            <a:r>
              <a:rPr lang="en-US" altLang="zh-TW" b="1" smtClean="0">
                <a:ea typeface="標楷體" panose="03000509000000000000" pitchFamily="65" charset="-120"/>
              </a:rPr>
              <a:t>4</a:t>
            </a:r>
            <a:r>
              <a:rPr lang="zh-TW" altLang="en-US" b="1" smtClean="0">
                <a:ea typeface="標楷體" panose="03000509000000000000" pitchFamily="65" charset="-120"/>
              </a:rPr>
              <a:t>、放足：裹小腳</a:t>
            </a:r>
            <a:r>
              <a:rPr lang="en-US" altLang="zh-TW" b="1" baseline="30000" smtClean="0">
                <a:ea typeface="標楷體" panose="03000509000000000000" pitchFamily="65" charset="-120"/>
              </a:rPr>
              <a:t>x</a:t>
            </a:r>
          </a:p>
        </p:txBody>
      </p:sp>
    </p:spTree>
    <p:extLst>
      <p:ext uri="{BB962C8B-B14F-4D97-AF65-F5344CB8AC3E}">
        <p14:creationId xmlns:p14="http://schemas.microsoft.com/office/powerpoint/2010/main" val="1606277465"/>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6"/>
          <p:cNvSpPr txBox="1">
            <a:spLocks noChangeArrowheads="1"/>
          </p:cNvSpPr>
          <p:nvPr/>
        </p:nvSpPr>
        <p:spPr bwMode="auto">
          <a:xfrm>
            <a:off x="5004048" y="1053360"/>
            <a:ext cx="3744913" cy="5616000"/>
          </a:xfrm>
          <a:prstGeom prst="rect">
            <a:avLst/>
          </a:prstGeom>
          <a:solidFill>
            <a:srgbClr val="CCFFFF"/>
          </a:solidFill>
          <a:ln w="57150">
            <a:solidFill>
              <a:srgbClr val="00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54000" rIns="54000">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eaLnBrk="1" hangingPunct="1">
              <a:lnSpc>
                <a:spcPts val="3600"/>
              </a:lnSpc>
              <a:spcBef>
                <a:spcPts val="600"/>
              </a:spcBef>
              <a:buFontTx/>
              <a:buNone/>
            </a:pPr>
            <a:r>
              <a:rPr lang="zh-TW" altLang="en-US" sz="2800" b="1" dirty="0">
                <a:ea typeface="標楷體" panose="03000509000000000000" pitchFamily="65" charset="-120"/>
              </a:rPr>
              <a:t>這是日治時期警察衛生博覽會海報，畫中警察被描繪成千手觀音的模樣，當時日本警察確實是無所不管一般民眾都叫他們「大人」。但過度干預民眾日常生活，監視公共集會等，人權被侵犯，所以私底下也有人叫他們「四腳仔</a:t>
            </a:r>
            <a:r>
              <a:rPr lang="zh-TW" altLang="en-US" sz="2800" b="1" dirty="0" smtClean="0">
                <a:ea typeface="標楷體" panose="03000509000000000000" pitchFamily="65" charset="-120"/>
              </a:rPr>
              <a:t>」亦即</a:t>
            </a:r>
            <a:r>
              <a:rPr lang="zh-TW" altLang="en-US" sz="2800" b="1" dirty="0">
                <a:ea typeface="標楷體" panose="03000509000000000000" pitchFamily="65" charset="-120"/>
              </a:rPr>
              <a:t>總督府之走狗也。</a:t>
            </a:r>
          </a:p>
          <a:p>
            <a:pPr eaLnBrk="1" hangingPunct="1">
              <a:lnSpc>
                <a:spcPts val="3600"/>
              </a:lnSpc>
              <a:spcBef>
                <a:spcPts val="600"/>
              </a:spcBef>
              <a:buFontTx/>
              <a:buNone/>
            </a:pPr>
            <a:r>
              <a:rPr lang="zh-TW" altLang="en-US" sz="2800" b="1" dirty="0">
                <a:ea typeface="標楷體" panose="03000509000000000000" pitchFamily="65" charset="-120"/>
              </a:rPr>
              <a:t>圖片：翰林出版社</a:t>
            </a:r>
          </a:p>
        </p:txBody>
      </p:sp>
      <p:pic>
        <p:nvPicPr>
          <p:cNvPr id="10243" name="Picture 8" descr="01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57175" y="100013"/>
            <a:ext cx="4452938" cy="6669087"/>
          </a:xfrm>
          <a:prstGeom prst="roundRect">
            <a:avLst>
              <a:gd name="adj" fmla="val 57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圓角矩形 3"/>
          <p:cNvSpPr/>
          <p:nvPr/>
        </p:nvSpPr>
        <p:spPr>
          <a:xfrm>
            <a:off x="5668576" y="224720"/>
            <a:ext cx="2503824" cy="684000"/>
          </a:xfrm>
          <a:prstGeom prst="roundRect">
            <a:avLst/>
          </a:prstGeom>
          <a:solidFill>
            <a:srgbClr val="008E4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latin typeface="標楷體" panose="03000509000000000000" pitchFamily="65" charset="-120"/>
                <a:ea typeface="標楷體" panose="03000509000000000000" pitchFamily="65" charset="-120"/>
              </a:rPr>
              <a:t>警察大人</a:t>
            </a:r>
            <a:endParaRPr lang="zh-TW" altLang="en-US" sz="3200" b="1" dirty="0">
              <a:latin typeface="標楷體" panose="03000509000000000000" pitchFamily="65" charset="-120"/>
              <a:ea typeface="標楷體" panose="03000509000000000000" pitchFamily="65" charset="-12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914400" y="332656"/>
            <a:ext cx="6753944" cy="1143000"/>
          </a:xfrm>
        </p:spPr>
        <p:txBody>
          <a:bodyPr/>
          <a:lstStyle/>
          <a:p>
            <a:pPr algn="l" eaLnBrk="1" hangingPunct="1"/>
            <a:r>
              <a:rPr lang="zh-TW" altLang="en-US" sz="5400" b="1" dirty="0" smtClean="0">
                <a:solidFill>
                  <a:srgbClr val="0000FF"/>
                </a:solidFill>
                <a:ea typeface="標楷體" panose="03000509000000000000" pitchFamily="65" charset="-120"/>
              </a:rPr>
              <a:t>五、日式生活的足跡</a:t>
            </a:r>
          </a:p>
        </p:txBody>
      </p:sp>
      <p:sp>
        <p:nvSpPr>
          <p:cNvPr id="45059" name="Rectangle 3"/>
          <p:cNvSpPr>
            <a:spLocks noGrp="1" noChangeArrowheads="1"/>
          </p:cNvSpPr>
          <p:nvPr>
            <p:ph type="body" idx="1"/>
          </p:nvPr>
        </p:nvSpPr>
        <p:spPr>
          <a:xfrm>
            <a:off x="457200" y="1927225"/>
            <a:ext cx="8435975" cy="4741863"/>
          </a:xfrm>
        </p:spPr>
        <p:txBody>
          <a:bodyPr/>
          <a:lstStyle/>
          <a:p>
            <a:pPr marL="0" indent="0" eaLnBrk="1" hangingPunct="1">
              <a:lnSpc>
                <a:spcPct val="90000"/>
              </a:lnSpc>
              <a:buNone/>
            </a:pPr>
            <a:r>
              <a:rPr lang="zh-TW" altLang="en-US" sz="2800" b="1" dirty="0" smtClean="0">
                <a:ea typeface="標楷體" panose="03000509000000000000" pitchFamily="65" charset="-120"/>
              </a:rPr>
              <a:t>食：壽司、拉麵、關東煮、便當、番茄</a:t>
            </a:r>
          </a:p>
          <a:p>
            <a:pPr marL="0" indent="0" eaLnBrk="1" hangingPunct="1">
              <a:lnSpc>
                <a:spcPct val="90000"/>
              </a:lnSpc>
              <a:buNone/>
            </a:pPr>
            <a:r>
              <a:rPr lang="zh-TW" altLang="en-US" sz="2800" b="1" dirty="0" smtClean="0">
                <a:ea typeface="標楷體" panose="03000509000000000000" pitchFamily="65" charset="-120"/>
              </a:rPr>
              <a:t>衣：木屐</a:t>
            </a:r>
          </a:p>
          <a:p>
            <a:pPr marL="0" indent="0" eaLnBrk="1" hangingPunct="1">
              <a:lnSpc>
                <a:spcPct val="90000"/>
              </a:lnSpc>
              <a:buNone/>
            </a:pPr>
            <a:r>
              <a:rPr lang="zh-TW" altLang="en-US" sz="2800" b="1" dirty="0" smtClean="0">
                <a:ea typeface="標楷體" panose="03000509000000000000" pitchFamily="65" charset="-120"/>
              </a:rPr>
              <a:t>住：和室、日式建築</a:t>
            </a:r>
          </a:p>
          <a:p>
            <a:pPr marL="0" indent="0" eaLnBrk="1" hangingPunct="1">
              <a:lnSpc>
                <a:spcPct val="90000"/>
              </a:lnSpc>
              <a:buNone/>
            </a:pPr>
            <a:r>
              <a:rPr lang="zh-TW" altLang="en-US" sz="2800" b="1" dirty="0" smtClean="0">
                <a:ea typeface="標楷體" panose="03000509000000000000" pitchFamily="65" charset="-120"/>
              </a:rPr>
              <a:t>行：摩托車、司機（運匠）</a:t>
            </a:r>
          </a:p>
          <a:p>
            <a:pPr marL="0" indent="0" eaLnBrk="1" hangingPunct="1">
              <a:lnSpc>
                <a:spcPct val="90000"/>
              </a:lnSpc>
              <a:buNone/>
            </a:pPr>
            <a:r>
              <a:rPr lang="zh-TW" altLang="en-US" sz="2800" b="1" dirty="0" smtClean="0">
                <a:ea typeface="標楷體" panose="03000509000000000000" pitchFamily="65" charset="-120"/>
              </a:rPr>
              <a:t>育：守法精神、守時觀念、衛生習慣</a:t>
            </a:r>
          </a:p>
          <a:p>
            <a:pPr marL="0" indent="0" eaLnBrk="1" hangingPunct="1">
              <a:lnSpc>
                <a:spcPct val="90000"/>
              </a:lnSpc>
              <a:buNone/>
            </a:pPr>
            <a:r>
              <a:rPr lang="zh-TW" altLang="en-US" sz="2800" b="1" dirty="0" smtClean="0">
                <a:ea typeface="標楷體" panose="03000509000000000000" pitchFamily="65" charset="-120"/>
              </a:rPr>
              <a:t>樂：泡湯</a:t>
            </a:r>
          </a:p>
          <a:p>
            <a:pPr marL="0" indent="0" eaLnBrk="1" hangingPunct="1">
              <a:lnSpc>
                <a:spcPct val="90000"/>
              </a:lnSpc>
              <a:buNone/>
            </a:pPr>
            <a:r>
              <a:rPr lang="zh-TW" altLang="en-US" sz="2800" b="1" dirty="0" smtClean="0">
                <a:ea typeface="標楷體" panose="03000509000000000000" pitchFamily="65" charset="-120"/>
              </a:rPr>
              <a:t>其他：螺絲起子、</a:t>
            </a:r>
          </a:p>
          <a:p>
            <a:pPr eaLnBrk="1" hangingPunct="1">
              <a:lnSpc>
                <a:spcPct val="90000"/>
              </a:lnSpc>
              <a:buFont typeface="Arial" panose="020B0604020202020204" pitchFamily="34" charset="0"/>
              <a:buNone/>
            </a:pPr>
            <a:r>
              <a:rPr lang="zh-TW" altLang="en-US" sz="2800" b="1" dirty="0" smtClean="0">
                <a:ea typeface="標楷體" panose="03000509000000000000" pitchFamily="65" charset="-120"/>
              </a:rPr>
              <a:t>          日本地名（高雄、豐原、清水、龍井、</a:t>
            </a:r>
          </a:p>
          <a:p>
            <a:pPr eaLnBrk="1" hangingPunct="1">
              <a:lnSpc>
                <a:spcPct val="90000"/>
              </a:lnSpc>
              <a:buFont typeface="Arial" panose="020B0604020202020204" pitchFamily="34" charset="0"/>
              <a:buNone/>
            </a:pPr>
            <a:r>
              <a:rPr lang="zh-TW" altLang="en-US" sz="2800" b="1" dirty="0" smtClean="0">
                <a:ea typeface="標楷體" panose="03000509000000000000" pitchFamily="65" charset="-120"/>
              </a:rPr>
              <a:t>                            板橋、竹山、名間、池上</a:t>
            </a:r>
            <a:r>
              <a:rPr lang="en-US" altLang="zh-TW" sz="2800" b="1" dirty="0" smtClean="0">
                <a:latin typeface="標楷體" panose="03000509000000000000" pitchFamily="65" charset="-120"/>
                <a:ea typeface="標楷體" panose="03000509000000000000" pitchFamily="65" charset="-120"/>
              </a:rPr>
              <a:t>…</a:t>
            </a:r>
            <a:r>
              <a:rPr lang="zh-TW" altLang="en-US" sz="2800" b="1" dirty="0" smtClean="0">
                <a:ea typeface="標楷體" panose="03000509000000000000" pitchFamily="65" charset="-120"/>
              </a:rPr>
              <a:t>）</a:t>
            </a:r>
          </a:p>
        </p:txBody>
      </p:sp>
    </p:spTree>
    <p:extLst>
      <p:ext uri="{BB962C8B-B14F-4D97-AF65-F5344CB8AC3E}">
        <p14:creationId xmlns:p14="http://schemas.microsoft.com/office/powerpoint/2010/main" val="217778536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編號版面配置區 5"/>
          <p:cNvSpPr>
            <a:spLocks noGrp="1"/>
          </p:cNvSpPr>
          <p:nvPr>
            <p:ph type="sldNum" sz="quarter" idx="12"/>
          </p:nvPr>
        </p:nvSpPr>
        <p:spPr>
          <a:noFill/>
        </p:spPr>
        <p:txBody>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5388DF92-FCE6-4DFF-A2EC-321592017DE6}" type="slidenum">
              <a:rPr lang="en-US" altLang="zh-TW" sz="1400" smtClean="0"/>
              <a:pPr>
                <a:spcBef>
                  <a:spcPct val="0"/>
                </a:spcBef>
                <a:buFontTx/>
                <a:buNone/>
              </a:pPr>
              <a:t>8</a:t>
            </a:fld>
            <a:endParaRPr lang="en-US" altLang="zh-TW" sz="1400" smtClean="0"/>
          </a:p>
        </p:txBody>
      </p:sp>
      <p:sp>
        <p:nvSpPr>
          <p:cNvPr id="47107" name="Rectangle 2"/>
          <p:cNvSpPr>
            <a:spLocks noGrp="1" noChangeArrowheads="1"/>
          </p:cNvSpPr>
          <p:nvPr>
            <p:ph type="title"/>
          </p:nvPr>
        </p:nvSpPr>
        <p:spPr>
          <a:xfrm>
            <a:off x="251520" y="17838"/>
            <a:ext cx="8435280" cy="890882"/>
          </a:xfrm>
        </p:spPr>
        <p:txBody>
          <a:bodyPr/>
          <a:lstStyle/>
          <a:p>
            <a:pPr algn="l" eaLnBrk="1" hangingPunct="1"/>
            <a:r>
              <a:rPr lang="zh-TW" altLang="en-US" b="1" dirty="0" smtClean="0">
                <a:solidFill>
                  <a:srgbClr val="0000FF"/>
                </a:solidFill>
                <a:ea typeface="標楷體" panose="03000509000000000000" pitchFamily="65" charset="-120"/>
              </a:rPr>
              <a:t>二、</a:t>
            </a:r>
            <a:r>
              <a:rPr lang="zh-TW" altLang="en-US" b="1" dirty="0">
                <a:solidFill>
                  <a:srgbClr val="0000FF"/>
                </a:solidFill>
                <a:ea typeface="標楷體" panose="03000509000000000000" pitchFamily="65" charset="-120"/>
              </a:rPr>
              <a:t>民政</a:t>
            </a:r>
            <a:r>
              <a:rPr lang="zh-TW" altLang="en-US" b="1" dirty="0" smtClean="0">
                <a:solidFill>
                  <a:srgbClr val="0000FF"/>
                </a:solidFill>
                <a:ea typeface="標楷體" panose="03000509000000000000" pitchFamily="65" charset="-120"/>
              </a:rPr>
              <a:t>長官</a:t>
            </a:r>
            <a:r>
              <a:rPr lang="en-US" altLang="zh-TW" b="1" dirty="0" smtClean="0">
                <a:solidFill>
                  <a:srgbClr val="0000FF"/>
                </a:solidFill>
                <a:ea typeface="標楷體" panose="03000509000000000000" pitchFamily="65" charset="-120"/>
              </a:rPr>
              <a:t>-</a:t>
            </a:r>
            <a:r>
              <a:rPr lang="zh-TW" altLang="en-US" b="1" dirty="0" smtClean="0">
                <a:solidFill>
                  <a:srgbClr val="0000FF"/>
                </a:solidFill>
                <a:ea typeface="標楷體" panose="03000509000000000000" pitchFamily="65" charset="-120"/>
              </a:rPr>
              <a:t>後藤新平</a:t>
            </a:r>
            <a:r>
              <a:rPr lang="zh-TW" altLang="en-US" sz="2800" b="1" dirty="0" smtClean="0">
                <a:solidFill>
                  <a:srgbClr val="0000FF"/>
                </a:solidFill>
                <a:ea typeface="標楷體" panose="03000509000000000000" pitchFamily="65" charset="-120"/>
              </a:rPr>
              <a:t>（</a:t>
            </a:r>
            <a:r>
              <a:rPr lang="en-US" altLang="zh-TW" sz="2800" b="1" dirty="0" smtClean="0">
                <a:solidFill>
                  <a:srgbClr val="0000FF"/>
                </a:solidFill>
                <a:ea typeface="標楷體" panose="03000509000000000000" pitchFamily="65" charset="-120"/>
              </a:rPr>
              <a:t>1898</a:t>
            </a:r>
            <a:r>
              <a:rPr lang="zh-TW" altLang="en-US" sz="2800" b="1" dirty="0" smtClean="0">
                <a:solidFill>
                  <a:srgbClr val="0000FF"/>
                </a:solidFill>
                <a:ea typeface="標楷體" panose="03000509000000000000" pitchFamily="65" charset="-120"/>
              </a:rPr>
              <a:t>～</a:t>
            </a:r>
            <a:r>
              <a:rPr lang="en-US" altLang="zh-TW" sz="2800" b="1" dirty="0" smtClean="0">
                <a:solidFill>
                  <a:srgbClr val="0000FF"/>
                </a:solidFill>
                <a:ea typeface="標楷體" panose="03000509000000000000" pitchFamily="65" charset="-120"/>
              </a:rPr>
              <a:t>1906</a:t>
            </a:r>
            <a:r>
              <a:rPr lang="zh-TW" altLang="en-US" sz="2800" b="1" dirty="0" smtClean="0">
                <a:solidFill>
                  <a:srgbClr val="0000FF"/>
                </a:solidFill>
                <a:ea typeface="標楷體" panose="03000509000000000000" pitchFamily="65" charset="-120"/>
              </a:rPr>
              <a:t>）</a:t>
            </a:r>
          </a:p>
        </p:txBody>
      </p:sp>
      <p:sp>
        <p:nvSpPr>
          <p:cNvPr id="47108" name="Rectangle 3"/>
          <p:cNvSpPr>
            <a:spLocks noGrp="1" noChangeArrowheads="1"/>
          </p:cNvSpPr>
          <p:nvPr>
            <p:ph type="body" idx="1"/>
          </p:nvPr>
        </p:nvSpPr>
        <p:spPr>
          <a:xfrm>
            <a:off x="167155" y="871649"/>
            <a:ext cx="8784976" cy="5877272"/>
          </a:xfrm>
          <a:solidFill>
            <a:srgbClr val="99CCFF"/>
          </a:solidFill>
        </p:spPr>
        <p:txBody>
          <a:bodyPr/>
          <a:lstStyle/>
          <a:p>
            <a:pPr eaLnBrk="1" hangingPunct="1">
              <a:lnSpc>
                <a:spcPts val="3500"/>
              </a:lnSpc>
              <a:spcBef>
                <a:spcPts val="0"/>
              </a:spcBef>
              <a:buFontTx/>
              <a:buNone/>
            </a:pPr>
            <a:r>
              <a:rPr lang="zh-TW" altLang="en-US" sz="2800" b="1" dirty="0" smtClean="0">
                <a:ea typeface="標楷體" panose="03000509000000000000" pitchFamily="65" charset="-120"/>
              </a:rPr>
              <a:t>◎調查臺灣</a:t>
            </a:r>
            <a:r>
              <a:rPr lang="zh-TW" altLang="en-US" sz="2800" b="1" dirty="0">
                <a:ea typeface="標楷體" panose="03000509000000000000" pitchFamily="65" charset="-120"/>
              </a:rPr>
              <a:t>：</a:t>
            </a:r>
            <a:r>
              <a:rPr lang="zh-TW" altLang="en-US" sz="2800" b="1" dirty="0" smtClean="0">
                <a:ea typeface="標楷體" panose="03000509000000000000" pitchFamily="65" charset="-120"/>
              </a:rPr>
              <a:t>土地</a:t>
            </a:r>
            <a:r>
              <a:rPr lang="zh-TW" altLang="en-US" sz="2800" b="1" dirty="0">
                <a:ea typeface="標楷體" panose="03000509000000000000" pitchFamily="65" charset="-120"/>
              </a:rPr>
              <a:t>、</a:t>
            </a:r>
            <a:r>
              <a:rPr lang="zh-TW" altLang="en-US" sz="2800" b="1" dirty="0" smtClean="0">
                <a:ea typeface="標楷體" panose="03000509000000000000" pitchFamily="65" charset="-120"/>
              </a:rPr>
              <a:t>人口、林野、風俗習慣、法制</a:t>
            </a:r>
          </a:p>
          <a:p>
            <a:pPr eaLnBrk="1" hangingPunct="1">
              <a:lnSpc>
                <a:spcPts val="3500"/>
              </a:lnSpc>
              <a:spcBef>
                <a:spcPts val="0"/>
              </a:spcBef>
              <a:buNone/>
            </a:pPr>
            <a:r>
              <a:rPr lang="zh-TW" altLang="en-US" sz="2800" b="1" dirty="0" smtClean="0">
                <a:ea typeface="標楷體" panose="03000509000000000000" pitchFamily="65" charset="-120"/>
              </a:rPr>
              <a:t>    </a:t>
            </a:r>
            <a:r>
              <a:rPr lang="en-US" altLang="zh-TW" sz="2800" b="1" dirty="0" smtClean="0">
                <a:ea typeface="標楷體" panose="03000509000000000000" pitchFamily="65" charset="-120"/>
                <a:sym typeface="Wingdings" panose="05000000000000000000" pitchFamily="2" charset="2"/>
              </a:rPr>
              <a:t></a:t>
            </a:r>
            <a:r>
              <a:rPr lang="zh-TW" altLang="en-US" sz="2800" b="1" dirty="0" smtClean="0">
                <a:ea typeface="標楷體" panose="03000509000000000000" pitchFamily="65" charset="-120"/>
                <a:sym typeface="Wingdings" panose="05000000000000000000" pitchFamily="2" charset="2"/>
              </a:rPr>
              <a:t>了解臺灣，奠定治臺基礎（政治生物學原理）</a:t>
            </a:r>
          </a:p>
          <a:p>
            <a:pPr eaLnBrk="1" hangingPunct="1">
              <a:lnSpc>
                <a:spcPts val="3500"/>
              </a:lnSpc>
              <a:spcBef>
                <a:spcPts val="0"/>
              </a:spcBef>
              <a:buFontTx/>
              <a:buNone/>
            </a:pPr>
            <a:r>
              <a:rPr lang="en-US" altLang="zh-TW" sz="2800" b="1" dirty="0" smtClean="0">
                <a:ea typeface="標楷體" panose="03000509000000000000" pitchFamily="65" charset="-120"/>
              </a:rPr>
              <a:t>    ex.</a:t>
            </a:r>
            <a:r>
              <a:rPr lang="en-US" altLang="zh-TW" sz="2800" b="1" dirty="0" smtClean="0">
                <a:latin typeface="標楷體" panose="03000509000000000000" pitchFamily="65" charset="-120"/>
                <a:ea typeface="標楷體" panose="03000509000000000000" pitchFamily="65" charset="-120"/>
              </a:rPr>
              <a:t>《</a:t>
            </a:r>
            <a:r>
              <a:rPr lang="zh-TW" altLang="en-US" sz="2800" b="1" dirty="0" smtClean="0">
                <a:ea typeface="標楷體" panose="03000509000000000000" pitchFamily="65" charset="-120"/>
              </a:rPr>
              <a:t>臺灣慣習記事</a:t>
            </a:r>
            <a:r>
              <a:rPr lang="en-US" altLang="zh-TW" sz="2800" b="1" dirty="0" smtClean="0">
                <a:latin typeface="標楷體" panose="03000509000000000000" pitchFamily="65" charset="-120"/>
                <a:ea typeface="標楷體" panose="03000509000000000000" pitchFamily="65" charset="-120"/>
              </a:rPr>
              <a:t>》</a:t>
            </a:r>
            <a:r>
              <a:rPr lang="zh-TW" altLang="en-US" sz="2800" b="1" dirty="0" smtClean="0">
                <a:latin typeface="標楷體" panose="03000509000000000000" pitchFamily="65" charset="-120"/>
                <a:ea typeface="標楷體" panose="03000509000000000000" pitchFamily="65" charset="-120"/>
              </a:rPr>
              <a:t>～臺灣法制、風俗</a:t>
            </a:r>
            <a:endParaRPr lang="en-US" altLang="zh-TW" sz="2800" b="1" dirty="0" smtClean="0">
              <a:latin typeface="標楷體" panose="03000509000000000000" pitchFamily="65" charset="-120"/>
              <a:ea typeface="標楷體" panose="03000509000000000000" pitchFamily="65" charset="-120"/>
            </a:endParaRPr>
          </a:p>
          <a:p>
            <a:pPr eaLnBrk="1" hangingPunct="1">
              <a:lnSpc>
                <a:spcPts val="3500"/>
              </a:lnSpc>
              <a:spcBef>
                <a:spcPts val="0"/>
              </a:spcBef>
              <a:buFontTx/>
              <a:buNone/>
            </a:pPr>
            <a:r>
              <a:rPr lang="zh-TW" altLang="en-US" sz="2800" b="1" dirty="0" smtClean="0">
                <a:ea typeface="標楷體" panose="03000509000000000000" pitchFamily="65" charset="-120"/>
              </a:rPr>
              <a:t>◎衛生醫療</a:t>
            </a:r>
          </a:p>
          <a:p>
            <a:pPr eaLnBrk="1" hangingPunct="1">
              <a:lnSpc>
                <a:spcPts val="3500"/>
              </a:lnSpc>
              <a:spcBef>
                <a:spcPts val="0"/>
              </a:spcBef>
              <a:buFontTx/>
              <a:buNone/>
            </a:pPr>
            <a:r>
              <a:rPr lang="zh-TW" altLang="en-US" sz="2800" b="1" dirty="0" smtClean="0">
                <a:ea typeface="標楷體" panose="03000509000000000000" pitchFamily="65" charset="-120"/>
              </a:rPr>
              <a:t>    </a:t>
            </a:r>
            <a:r>
              <a:rPr lang="zh-TW" altLang="en-US" sz="2800" b="1" dirty="0" smtClean="0">
                <a:ea typeface="標楷體" panose="03000509000000000000" pitchFamily="65" charset="-120"/>
                <a:sym typeface="Wingdings" panose="05000000000000000000" pitchFamily="2" charset="2"/>
              </a:rPr>
              <a:t>醫學人才：</a:t>
            </a:r>
            <a:r>
              <a:rPr lang="zh-TW" altLang="en-US" sz="2800" b="1" dirty="0" smtClean="0">
                <a:ea typeface="標楷體" panose="03000509000000000000" pitchFamily="65" charset="-120"/>
              </a:rPr>
              <a:t>醫院（臺灣總督府醫學校</a:t>
            </a:r>
            <a:r>
              <a:rPr lang="zh-TW" altLang="en-US" sz="2800" b="1" dirty="0" smtClean="0">
                <a:ea typeface="標楷體" panose="03000509000000000000" pitchFamily="65" charset="-120"/>
                <a:sym typeface="Wingdings" panose="05000000000000000000" pitchFamily="2" charset="2"/>
              </a:rPr>
              <a:t>臺大醫學院</a:t>
            </a:r>
            <a:r>
              <a:rPr lang="zh-TW" altLang="en-US" sz="2800" b="1" dirty="0" smtClean="0">
                <a:ea typeface="標楷體" panose="03000509000000000000" pitchFamily="65" charset="-120"/>
              </a:rPr>
              <a:t>）</a:t>
            </a:r>
          </a:p>
          <a:p>
            <a:pPr eaLnBrk="1" hangingPunct="1">
              <a:lnSpc>
                <a:spcPts val="3500"/>
              </a:lnSpc>
              <a:spcBef>
                <a:spcPts val="0"/>
              </a:spcBef>
              <a:buFontTx/>
              <a:buNone/>
            </a:pPr>
            <a:r>
              <a:rPr lang="zh-TW" altLang="en-US" sz="2800" b="1" dirty="0" smtClean="0">
                <a:ea typeface="標楷體" panose="03000509000000000000" pitchFamily="65" charset="-120"/>
              </a:rPr>
              <a:t>    </a:t>
            </a:r>
            <a:r>
              <a:rPr lang="zh-TW" altLang="en-US" sz="2800" b="1" dirty="0" smtClean="0">
                <a:ea typeface="標楷體" panose="03000509000000000000" pitchFamily="65" charset="-120"/>
                <a:sym typeface="Wingdings 2" panose="05020102010507070707" pitchFamily="18" charset="2"/>
              </a:rPr>
              <a:t>公共衛生：</a:t>
            </a:r>
            <a:r>
              <a:rPr lang="zh-TW" altLang="en-US" sz="2800" b="1" dirty="0" smtClean="0">
                <a:ea typeface="標楷體" panose="03000509000000000000" pitchFamily="65" charset="-120"/>
              </a:rPr>
              <a:t>防疫措施、自來水廠、下水道</a:t>
            </a:r>
          </a:p>
          <a:p>
            <a:pPr eaLnBrk="1" hangingPunct="1">
              <a:lnSpc>
                <a:spcPts val="3500"/>
              </a:lnSpc>
              <a:spcBef>
                <a:spcPts val="0"/>
              </a:spcBef>
              <a:buFontTx/>
              <a:buNone/>
            </a:pPr>
            <a:r>
              <a:rPr lang="zh-TW" altLang="en-US" sz="2800" b="1" dirty="0" smtClean="0">
                <a:ea typeface="標楷體" panose="03000509000000000000" pitchFamily="65" charset="-120"/>
              </a:rPr>
              <a:t>◎經濟：</a:t>
            </a:r>
            <a:endParaRPr lang="en-US" altLang="zh-TW" sz="2800" b="1" dirty="0" smtClean="0">
              <a:ea typeface="標楷體" panose="03000509000000000000" pitchFamily="65" charset="-120"/>
            </a:endParaRPr>
          </a:p>
          <a:p>
            <a:pPr eaLnBrk="1" hangingPunct="1">
              <a:lnSpc>
                <a:spcPts val="3500"/>
              </a:lnSpc>
              <a:spcBef>
                <a:spcPts val="0"/>
              </a:spcBef>
              <a:buFontTx/>
              <a:buNone/>
            </a:pPr>
            <a:r>
              <a:rPr lang="en-US" altLang="zh-TW" sz="2800" b="1" dirty="0">
                <a:ea typeface="標楷體" panose="03000509000000000000" pitchFamily="65" charset="-120"/>
              </a:rPr>
              <a:t> </a:t>
            </a:r>
            <a:r>
              <a:rPr lang="en-US" altLang="zh-TW" sz="2800" b="1" dirty="0" smtClean="0">
                <a:ea typeface="標楷體" panose="03000509000000000000" pitchFamily="65" charset="-120"/>
              </a:rPr>
              <a:t>   </a:t>
            </a:r>
            <a:r>
              <a:rPr lang="en-US" altLang="zh-TW" sz="2800" b="1" dirty="0" smtClean="0">
                <a:ea typeface="標楷體" panose="03000509000000000000" pitchFamily="65" charset="-120"/>
                <a:sym typeface="Wingdings" panose="05000000000000000000" pitchFamily="2" charset="2"/>
              </a:rPr>
              <a:t></a:t>
            </a:r>
            <a:r>
              <a:rPr lang="zh-TW" altLang="en-US" sz="2800" b="1" dirty="0" smtClean="0">
                <a:ea typeface="標楷體" panose="03000509000000000000" pitchFamily="65" charset="-120"/>
              </a:rPr>
              <a:t>外國人投資</a:t>
            </a:r>
            <a:r>
              <a:rPr lang="en-US" altLang="zh-TW" sz="2800" b="1" baseline="30000" dirty="0" smtClean="0">
                <a:ea typeface="標楷體" panose="03000509000000000000" pitchFamily="65" charset="-120"/>
              </a:rPr>
              <a:t>X</a:t>
            </a:r>
            <a:r>
              <a:rPr lang="zh-TW" altLang="en-US" sz="2800" b="1" dirty="0" smtClean="0">
                <a:ea typeface="標楷體" panose="03000509000000000000" pitchFamily="65" charset="-120"/>
              </a:rPr>
              <a:t>、臺灣銀行、新貨幣</a:t>
            </a:r>
            <a:r>
              <a:rPr lang="en-US" altLang="zh-TW" sz="2800" b="1" dirty="0" smtClean="0">
                <a:ea typeface="標楷體" panose="03000509000000000000" pitchFamily="65" charset="-120"/>
              </a:rPr>
              <a:t>(</a:t>
            </a:r>
            <a:r>
              <a:rPr lang="zh-TW" altLang="en-US" sz="2800" b="1" dirty="0" smtClean="0">
                <a:ea typeface="標楷體" panose="03000509000000000000" pitchFamily="65" charset="-120"/>
              </a:rPr>
              <a:t>臺灣銀行券</a:t>
            </a:r>
            <a:r>
              <a:rPr lang="en-US" altLang="zh-TW" sz="2800" b="1" dirty="0" smtClean="0">
                <a:ea typeface="標楷體" panose="03000509000000000000" pitchFamily="65" charset="-120"/>
              </a:rPr>
              <a:t>)</a:t>
            </a:r>
            <a:r>
              <a:rPr lang="en-US" altLang="zh-TW" sz="2800" b="1" dirty="0" smtClean="0">
                <a:ea typeface="標楷體" panose="03000509000000000000" pitchFamily="65" charset="-120"/>
                <a:sym typeface="Wingdings 2" panose="05020102010507070707" pitchFamily="18" charset="2"/>
              </a:rPr>
              <a:t> </a:t>
            </a:r>
          </a:p>
          <a:p>
            <a:pPr eaLnBrk="1" hangingPunct="1">
              <a:lnSpc>
                <a:spcPts val="3500"/>
              </a:lnSpc>
              <a:spcBef>
                <a:spcPts val="0"/>
              </a:spcBef>
              <a:buNone/>
            </a:pPr>
            <a:r>
              <a:rPr lang="en-US" altLang="zh-TW" sz="2800" b="1" dirty="0">
                <a:ea typeface="標楷體" panose="03000509000000000000" pitchFamily="65" charset="-120"/>
                <a:sym typeface="Wingdings 2" panose="05020102010507070707" pitchFamily="18" charset="2"/>
              </a:rPr>
              <a:t> </a:t>
            </a:r>
            <a:r>
              <a:rPr lang="en-US" altLang="zh-TW" sz="2800" b="1" dirty="0" smtClean="0">
                <a:ea typeface="標楷體" panose="03000509000000000000" pitchFamily="65" charset="-120"/>
                <a:sym typeface="Wingdings 2" panose="05020102010507070707" pitchFamily="18" charset="2"/>
              </a:rPr>
              <a:t>   </a:t>
            </a:r>
            <a:r>
              <a:rPr lang="zh-TW" altLang="en-US" sz="2800" b="1" dirty="0" smtClean="0">
                <a:ea typeface="標楷體" panose="03000509000000000000" pitchFamily="65" charset="-120"/>
              </a:rPr>
              <a:t>水力發電</a:t>
            </a:r>
          </a:p>
          <a:p>
            <a:pPr eaLnBrk="1" hangingPunct="1">
              <a:lnSpc>
                <a:spcPts val="3500"/>
              </a:lnSpc>
              <a:spcBef>
                <a:spcPts val="0"/>
              </a:spcBef>
              <a:buFontTx/>
              <a:buNone/>
            </a:pPr>
            <a:r>
              <a:rPr lang="zh-TW" altLang="en-US" sz="2800" b="1" dirty="0" smtClean="0">
                <a:ea typeface="標楷體" panose="03000509000000000000" pitchFamily="65" charset="-120"/>
              </a:rPr>
              <a:t>◎交通建設</a:t>
            </a:r>
            <a:endParaRPr lang="en-US" altLang="zh-TW" sz="2800" b="1" dirty="0" smtClean="0">
              <a:ea typeface="標楷體" panose="03000509000000000000" pitchFamily="65" charset="-120"/>
            </a:endParaRPr>
          </a:p>
          <a:p>
            <a:pPr eaLnBrk="1" hangingPunct="1">
              <a:lnSpc>
                <a:spcPts val="3500"/>
              </a:lnSpc>
              <a:spcBef>
                <a:spcPts val="0"/>
              </a:spcBef>
              <a:buFontTx/>
              <a:buNone/>
            </a:pPr>
            <a:r>
              <a:rPr lang="en-US" altLang="zh-TW" sz="2800" b="1" dirty="0">
                <a:ea typeface="標楷體" panose="03000509000000000000" pitchFamily="65" charset="-120"/>
              </a:rPr>
              <a:t> </a:t>
            </a:r>
            <a:r>
              <a:rPr lang="en-US" altLang="zh-TW" sz="2800" b="1" dirty="0" smtClean="0">
                <a:ea typeface="標楷體" panose="03000509000000000000" pitchFamily="65" charset="-120"/>
              </a:rPr>
              <a:t>   </a:t>
            </a:r>
            <a:r>
              <a:rPr lang="en-US" altLang="zh-TW" sz="2800" b="1" dirty="0" smtClean="0">
                <a:ea typeface="標楷體" panose="03000509000000000000" pitchFamily="65" charset="-120"/>
                <a:sym typeface="Wingdings" panose="05000000000000000000" pitchFamily="2" charset="2"/>
              </a:rPr>
              <a:t></a:t>
            </a:r>
            <a:r>
              <a:rPr lang="zh-TW" altLang="en-US" sz="2800" b="1" dirty="0" smtClean="0">
                <a:ea typeface="標楷體" panose="03000509000000000000" pitchFamily="65" charset="-120"/>
              </a:rPr>
              <a:t>郵政</a:t>
            </a:r>
            <a:endParaRPr lang="en-US" altLang="zh-TW" sz="2800" b="1" dirty="0" smtClean="0">
              <a:ea typeface="標楷體" panose="03000509000000000000" pitchFamily="65" charset="-120"/>
            </a:endParaRPr>
          </a:p>
          <a:p>
            <a:pPr eaLnBrk="1" hangingPunct="1">
              <a:lnSpc>
                <a:spcPts val="3500"/>
              </a:lnSpc>
              <a:spcBef>
                <a:spcPts val="0"/>
              </a:spcBef>
              <a:buFontTx/>
              <a:buNone/>
            </a:pPr>
            <a:r>
              <a:rPr lang="en-US" altLang="zh-TW" sz="2800" b="1" dirty="0">
                <a:ea typeface="標楷體" panose="03000509000000000000" pitchFamily="65" charset="-120"/>
              </a:rPr>
              <a:t> </a:t>
            </a:r>
            <a:r>
              <a:rPr lang="en-US" altLang="zh-TW" sz="2800" b="1" dirty="0" smtClean="0">
                <a:ea typeface="標楷體" panose="03000509000000000000" pitchFamily="65" charset="-120"/>
              </a:rPr>
              <a:t>   </a:t>
            </a:r>
            <a:r>
              <a:rPr lang="en-US" altLang="zh-TW" sz="2800" b="1" dirty="0" smtClean="0">
                <a:ea typeface="標楷體" panose="03000509000000000000" pitchFamily="65" charset="-120"/>
                <a:sym typeface="Wingdings 2" panose="05020102010507070707" pitchFamily="18" charset="2"/>
              </a:rPr>
              <a:t></a:t>
            </a:r>
            <a:r>
              <a:rPr lang="zh-TW" altLang="en-US" sz="2800" b="1" dirty="0" smtClean="0">
                <a:ea typeface="標楷體" panose="03000509000000000000" pitchFamily="65" charset="-120"/>
              </a:rPr>
              <a:t>港灣：高雄港、基隆港</a:t>
            </a:r>
          </a:p>
          <a:p>
            <a:pPr eaLnBrk="1" hangingPunct="1">
              <a:lnSpc>
                <a:spcPts val="3500"/>
              </a:lnSpc>
              <a:spcBef>
                <a:spcPts val="0"/>
              </a:spcBef>
              <a:buFontTx/>
              <a:buNone/>
            </a:pPr>
            <a:r>
              <a:rPr lang="zh-TW" altLang="en-US" sz="2800" b="1" dirty="0" smtClean="0">
                <a:ea typeface="標楷體" panose="03000509000000000000" pitchFamily="65" charset="-120"/>
              </a:rPr>
              <a:t>    </a:t>
            </a:r>
            <a:r>
              <a:rPr lang="en-US" altLang="zh-TW" sz="2800" b="1" dirty="0" smtClean="0">
                <a:ea typeface="標楷體" panose="03000509000000000000" pitchFamily="65" charset="-120"/>
                <a:sym typeface="Wingdings 2" panose="05020102010507070707" pitchFamily="18" charset="2"/>
              </a:rPr>
              <a:t></a:t>
            </a:r>
            <a:r>
              <a:rPr lang="zh-TW" altLang="en-US" sz="2800" b="1" dirty="0" smtClean="0">
                <a:ea typeface="標楷體" panose="03000509000000000000" pitchFamily="65" charset="-120"/>
              </a:rPr>
              <a:t>鐵路：</a:t>
            </a:r>
            <a:r>
              <a:rPr lang="en-US" altLang="zh-TW" sz="2800" b="1" dirty="0" smtClean="0">
                <a:ea typeface="標楷體" panose="03000509000000000000" pitchFamily="65" charset="-120"/>
              </a:rPr>
              <a:t>1908</a:t>
            </a:r>
            <a:r>
              <a:rPr lang="en-US" altLang="zh-TW" sz="2800" b="1" dirty="0">
                <a:ea typeface="標楷體" panose="03000509000000000000" pitchFamily="65" charset="-120"/>
              </a:rPr>
              <a:t>.</a:t>
            </a:r>
            <a:r>
              <a:rPr lang="zh-TW" altLang="en-US" sz="2800" b="1" dirty="0" smtClean="0">
                <a:ea typeface="標楷體" panose="03000509000000000000" pitchFamily="65" charset="-120"/>
              </a:rPr>
              <a:t>縱貫鐵路全面通車、阿里山鐵路</a:t>
            </a:r>
            <a:r>
              <a:rPr lang="en-US" altLang="zh-TW" sz="2800" b="1" dirty="0" smtClean="0">
                <a:ea typeface="標楷體" panose="03000509000000000000" pitchFamily="65" charset="-120"/>
              </a:rPr>
              <a:t>-</a:t>
            </a:r>
            <a:r>
              <a:rPr lang="zh-TW" altLang="en-US" sz="2800" b="1" dirty="0" smtClean="0">
                <a:ea typeface="標楷體" panose="03000509000000000000" pitchFamily="65" charset="-120"/>
              </a:rPr>
              <a:t>林業</a:t>
            </a:r>
            <a:endParaRPr lang="en-US" altLang="zh-TW" sz="2800" b="1" dirty="0" smtClean="0">
              <a:ea typeface="標楷體" panose="03000509000000000000" pitchFamily="65" charset="-120"/>
            </a:endParaRPr>
          </a:p>
        </p:txBody>
      </p:sp>
    </p:spTree>
    <p:extLst>
      <p:ext uri="{BB962C8B-B14F-4D97-AF65-F5344CB8AC3E}">
        <p14:creationId xmlns:p14="http://schemas.microsoft.com/office/powerpoint/2010/main" val="35597732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編號版面配置區 3"/>
          <p:cNvSpPr>
            <a:spLocks noGrp="1"/>
          </p:cNvSpPr>
          <p:nvPr>
            <p:ph type="sldNum" sz="quarter" idx="12"/>
          </p:nvPr>
        </p:nvSpPr>
        <p:spPr>
          <a:noFill/>
        </p:spPr>
        <p:txBody>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spcBef>
                <a:spcPct val="0"/>
              </a:spcBef>
              <a:buFontTx/>
              <a:buNone/>
            </a:pPr>
            <a:fld id="{CCBAD78F-2A94-4C8F-86AF-22DC436CE471}" type="slidenum">
              <a:rPr lang="en-US" altLang="zh-TW" sz="1400" smtClean="0"/>
              <a:pPr>
                <a:spcBef>
                  <a:spcPct val="0"/>
                </a:spcBef>
                <a:buFontTx/>
                <a:buNone/>
              </a:pPr>
              <a:t>9</a:t>
            </a:fld>
            <a:endParaRPr lang="en-US" altLang="zh-TW" sz="1400" smtClean="0"/>
          </a:p>
        </p:txBody>
      </p:sp>
      <p:sp>
        <p:nvSpPr>
          <p:cNvPr id="48131" name="Text Box 2"/>
          <p:cNvSpPr txBox="1">
            <a:spLocks noChangeArrowheads="1"/>
          </p:cNvSpPr>
          <p:nvPr/>
        </p:nvSpPr>
        <p:spPr bwMode="auto">
          <a:xfrm>
            <a:off x="165100" y="332656"/>
            <a:ext cx="8863013" cy="6442075"/>
          </a:xfrm>
          <a:prstGeom prst="rect">
            <a:avLst/>
          </a:prstGeom>
          <a:solidFill>
            <a:srgbClr val="99CCFF"/>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p:spPr>
        <p:txBody>
          <a:bodyP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0"/>
              </a:spcBef>
              <a:buFontTx/>
              <a:buNone/>
            </a:pPr>
            <a:endParaRPr lang="zh-TW" altLang="en-US" sz="2600" b="1" dirty="0">
              <a:solidFill>
                <a:srgbClr val="0000FF"/>
              </a:solidFill>
              <a:ea typeface="標楷體" panose="03000509000000000000" pitchFamily="65" charset="-120"/>
            </a:endParaRPr>
          </a:p>
          <a:p>
            <a:pPr eaLnBrk="1" hangingPunct="1">
              <a:spcBef>
                <a:spcPct val="0"/>
              </a:spcBef>
              <a:buFontTx/>
              <a:buNone/>
            </a:pPr>
            <a:r>
              <a:rPr lang="zh-TW" altLang="en-US" sz="2600" b="1" dirty="0">
                <a:ea typeface="標楷體" panose="03000509000000000000" pitchFamily="65" charset="-120"/>
              </a:rPr>
              <a:t>    臺灣人民日益激烈的反抗，讓乃木希典對日本在臺灣的統治前景感到灰心失望。</a:t>
            </a:r>
            <a:r>
              <a:rPr lang="en-US" altLang="zh-TW" sz="2600" b="1" dirty="0">
                <a:ea typeface="標楷體" panose="03000509000000000000" pitchFamily="65" charset="-120"/>
              </a:rPr>
              <a:t>1897</a:t>
            </a:r>
            <a:r>
              <a:rPr lang="zh-TW" altLang="en-US" sz="2600" b="1" dirty="0">
                <a:ea typeface="標楷體" panose="03000509000000000000" pitchFamily="65" charset="-120"/>
              </a:rPr>
              <a:t>年春，乃木希典利用回國之機，向當時的日本首相松方正義等建議將臺灣賣給英國，遭到內閣中強硬派的反對。於是乃木私下與英法官員進行了秘密接觸。當時英國佔領的殖民地甚多，對此興趣不大。法國人則否，雙方外交官員經過討價還價，初步</a:t>
            </a:r>
            <a:r>
              <a:rPr lang="zh-TW" altLang="en-US" sz="2600" b="1" dirty="0">
                <a:solidFill>
                  <a:schemeClr val="tx2"/>
                </a:solidFill>
                <a:ea typeface="標楷體" panose="03000509000000000000" pitchFamily="65" charset="-120"/>
              </a:rPr>
              <a:t>確定臺灣的售價為</a:t>
            </a:r>
            <a:r>
              <a:rPr lang="en-US" altLang="zh-TW" sz="2600" b="1" dirty="0">
                <a:solidFill>
                  <a:schemeClr val="tx2"/>
                </a:solidFill>
                <a:ea typeface="標楷體" panose="03000509000000000000" pitchFamily="65" charset="-120"/>
              </a:rPr>
              <a:t>1500</a:t>
            </a:r>
            <a:r>
              <a:rPr lang="zh-TW" altLang="en-US" sz="2600" b="1" dirty="0">
                <a:solidFill>
                  <a:schemeClr val="tx2"/>
                </a:solidFill>
                <a:ea typeface="標楷體" panose="03000509000000000000" pitchFamily="65" charset="-120"/>
              </a:rPr>
              <a:t>萬法郎（</a:t>
            </a:r>
            <a:r>
              <a:rPr lang="en-US" altLang="zh-TW" sz="2600" b="1" dirty="0">
                <a:solidFill>
                  <a:schemeClr val="tx2"/>
                </a:solidFill>
                <a:ea typeface="標楷體" panose="03000509000000000000" pitchFamily="65" charset="-120"/>
              </a:rPr>
              <a:t>1</a:t>
            </a:r>
            <a:r>
              <a:rPr lang="zh-TW" altLang="en-US" sz="2600" b="1" dirty="0">
                <a:solidFill>
                  <a:schemeClr val="tx2"/>
                </a:solidFill>
                <a:ea typeface="標楷體" panose="03000509000000000000" pitchFamily="65" charset="-120"/>
              </a:rPr>
              <a:t>億日圓）</a:t>
            </a:r>
            <a:r>
              <a:rPr lang="zh-TW" altLang="en-US" sz="2600" b="1" dirty="0">
                <a:ea typeface="標楷體" panose="03000509000000000000" pitchFamily="65" charset="-120"/>
              </a:rPr>
              <a:t>。</a:t>
            </a:r>
            <a:r>
              <a:rPr lang="en-US" altLang="zh-TW" sz="2600" b="1" dirty="0">
                <a:ea typeface="標楷體" panose="03000509000000000000" pitchFamily="65" charset="-120"/>
              </a:rPr>
              <a:t>1898</a:t>
            </a:r>
            <a:r>
              <a:rPr lang="zh-TW" altLang="en-US" sz="2600" b="1" dirty="0">
                <a:ea typeface="標楷體" panose="03000509000000000000" pitchFamily="65" charset="-120"/>
              </a:rPr>
              <a:t>年他在對友人的信中抱怨日本佔領臺灣一事：「就像一位叫化子討到一匹馬，既不會</a:t>
            </a:r>
            <a:r>
              <a:rPr lang="zh-TW" altLang="en-US" sz="2600" b="1" dirty="0" smtClean="0">
                <a:ea typeface="標楷體" panose="03000509000000000000" pitchFamily="65" charset="-120"/>
              </a:rPr>
              <a:t>騎又</a:t>
            </a:r>
            <a:r>
              <a:rPr lang="zh-TW" altLang="en-US" sz="2600" b="1" dirty="0">
                <a:ea typeface="標楷體" panose="03000509000000000000" pitchFamily="65" charset="-120"/>
              </a:rPr>
              <a:t>會被馬踢」，認為臺灣是塊燙手山芋。</a:t>
            </a:r>
          </a:p>
          <a:p>
            <a:pPr eaLnBrk="1" hangingPunct="1">
              <a:spcBef>
                <a:spcPct val="0"/>
              </a:spcBef>
              <a:buFontTx/>
              <a:buNone/>
            </a:pPr>
            <a:r>
              <a:rPr lang="zh-TW" altLang="en-US" sz="2600" b="1" dirty="0">
                <a:ea typeface="標楷體" panose="03000509000000000000" pitchFamily="65" charset="-120"/>
              </a:rPr>
              <a:t>    </a:t>
            </a:r>
            <a:r>
              <a:rPr lang="en-US" altLang="zh-TW" sz="2600" b="1" dirty="0">
                <a:ea typeface="標楷體" panose="03000509000000000000" pitchFamily="65" charset="-120"/>
              </a:rPr>
              <a:t>1898</a:t>
            </a:r>
            <a:r>
              <a:rPr lang="zh-TW" altLang="en-US" sz="2600" b="1" dirty="0">
                <a:ea typeface="標楷體" panose="03000509000000000000" pitchFamily="65" charset="-120"/>
              </a:rPr>
              <a:t>年，伊藤博文重新成為日本首相，乃木希典再次提出建議，但兒玉源太郎反對說：「臺灣係日本南部的屏障，軍事價值甚大，不能賣給法國</a:t>
            </a:r>
            <a:r>
              <a:rPr lang="en-US" altLang="zh-TW" sz="2600" b="1" dirty="0">
                <a:ea typeface="標楷體" panose="03000509000000000000" pitchFamily="65" charset="-120"/>
              </a:rPr>
              <a:t>……</a:t>
            </a:r>
            <a:r>
              <a:rPr lang="zh-TW" altLang="en-US" sz="2600" b="1" dirty="0">
                <a:ea typeface="標楷體" panose="03000509000000000000" pitchFamily="65" charset="-120"/>
              </a:rPr>
              <a:t>我覺得不是臺灣不好</a:t>
            </a:r>
            <a:r>
              <a:rPr lang="zh-TW" altLang="en-US" sz="2600" b="1" dirty="0" smtClean="0">
                <a:ea typeface="標楷體" panose="03000509000000000000" pitchFamily="65" charset="-120"/>
              </a:rPr>
              <a:t>治理而是</a:t>
            </a:r>
            <a:r>
              <a:rPr lang="zh-TW" altLang="en-US" sz="2600" b="1" dirty="0">
                <a:ea typeface="標楷體" panose="03000509000000000000" pitchFamily="65" charset="-120"/>
              </a:rPr>
              <a:t>我們管理的官員無能。如果首相覺得政府中找不到治理臺灣的總督，我願前往。</a:t>
            </a:r>
            <a:r>
              <a:rPr lang="zh-TW" altLang="en-US" sz="2600" b="1">
                <a:ea typeface="標楷體" panose="03000509000000000000" pitchFamily="65" charset="-120"/>
              </a:rPr>
              <a:t>」</a:t>
            </a:r>
            <a:r>
              <a:rPr lang="zh-TW" altLang="en-US" sz="2600" b="1" smtClean="0">
                <a:ea typeface="標楷體" panose="03000509000000000000" pitchFamily="65" charset="-120"/>
              </a:rPr>
              <a:t>於是伊藤博文</a:t>
            </a:r>
            <a:r>
              <a:rPr lang="zh-TW" altLang="en-US" sz="2600" b="1" dirty="0">
                <a:ea typeface="標楷體" panose="03000509000000000000" pitchFamily="65" charset="-120"/>
              </a:rPr>
              <a:t>當即表態不會賣掉臺灣且改任命其為第四任總督。</a:t>
            </a:r>
            <a:endParaRPr lang="zh-TW" altLang="en-US" sz="2600" dirty="0">
              <a:ea typeface="標楷體" panose="03000509000000000000" pitchFamily="65" charset="-120"/>
            </a:endParaRPr>
          </a:p>
        </p:txBody>
      </p:sp>
      <p:pic>
        <p:nvPicPr>
          <p:cNvPr id="114691" name="Picture 3" descr="兒玉源太郎--維基百科"/>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03201" y="528179"/>
            <a:ext cx="4670425" cy="5781141"/>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p:cNvSpPr txBox="1">
            <a:spLocks noChangeArrowheads="1"/>
          </p:cNvSpPr>
          <p:nvPr/>
        </p:nvSpPr>
        <p:spPr bwMode="auto">
          <a:xfrm>
            <a:off x="179388" y="6307569"/>
            <a:ext cx="4679950" cy="457200"/>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rIns="0" anchor="ctr">
            <a:spAutoFit/>
          </a:bodyPr>
          <a:lstStyle>
            <a:lvl1pPr>
              <a:spcBef>
                <a:spcPct val="20000"/>
              </a:spcBef>
              <a:buFont typeface="Arial" panose="020B0604020202020204" pitchFamily="34" charset="0"/>
              <a:buChar char="•"/>
              <a:defRPr kumimoji="1" sz="3200">
                <a:solidFill>
                  <a:schemeClr val="tx1"/>
                </a:solidFill>
                <a:latin typeface="Arial" panose="020B0604020202020204" pitchFamily="34" charset="0"/>
                <a:ea typeface="新細明體" panose="02020500000000000000" pitchFamily="18" charset="-120"/>
              </a:defRPr>
            </a:lvl1pPr>
            <a:lvl2pPr marL="742950" indent="-285750">
              <a:spcBef>
                <a:spcPct val="20000"/>
              </a:spcBef>
              <a:buChar char="–"/>
              <a:defRPr kumimoji="1" sz="2800">
                <a:solidFill>
                  <a:srgbClr val="FF00FF"/>
                </a:solidFill>
                <a:latin typeface="Arial" panose="020B0604020202020204" pitchFamily="34" charset="0"/>
                <a:ea typeface="新細明體" panose="02020500000000000000" pitchFamily="18" charset="-120"/>
              </a:defRPr>
            </a:lvl2pPr>
            <a:lvl3pPr marL="1143000" indent="-228600">
              <a:spcBef>
                <a:spcPct val="20000"/>
              </a:spcBef>
              <a:buChar char="•"/>
              <a:defRPr kumimoji="1" sz="2400">
                <a:solidFill>
                  <a:schemeClr val="tx1"/>
                </a:solidFill>
                <a:latin typeface="Arial" panose="020B0604020202020204" pitchFamily="34" charset="0"/>
                <a:ea typeface="新細明體" panose="02020500000000000000" pitchFamily="18" charset="-120"/>
              </a:defRPr>
            </a:lvl3pPr>
            <a:lvl4pPr marL="1600200" indent="-228600">
              <a:spcBef>
                <a:spcPct val="20000"/>
              </a:spcBef>
              <a:buChar char="–"/>
              <a:defRPr kumimoji="1" sz="2000">
                <a:solidFill>
                  <a:srgbClr val="FF00FF"/>
                </a:solidFill>
                <a:latin typeface="Arial" panose="020B060402020202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Arial" panose="020B0604020202020204" pitchFamily="34" charset="0"/>
                <a:ea typeface="新細明體" panose="02020500000000000000" pitchFamily="18" charset="-120"/>
              </a:defRPr>
            </a:lvl9pPr>
          </a:lstStyle>
          <a:p>
            <a:pPr algn="ctr" eaLnBrk="1" hangingPunct="1">
              <a:spcBef>
                <a:spcPct val="50000"/>
              </a:spcBef>
              <a:buFontTx/>
              <a:buNone/>
            </a:pPr>
            <a:r>
              <a:rPr lang="zh-TW" altLang="en-US" sz="2400" b="1">
                <a:latin typeface="標楷體" panose="03000509000000000000" pitchFamily="65" charset="-120"/>
                <a:ea typeface="標楷體" panose="03000509000000000000" pitchFamily="65" charset="-120"/>
              </a:rPr>
              <a:t>第四任總督兒玉源太郎</a:t>
            </a:r>
            <a:r>
              <a:rPr lang="en-US" altLang="zh-TW" sz="2400" b="1">
                <a:latin typeface="標楷體" panose="03000509000000000000" pitchFamily="65" charset="-120"/>
                <a:ea typeface="標楷體" panose="03000509000000000000" pitchFamily="65" charset="-120"/>
              </a:rPr>
              <a:t>—</a:t>
            </a:r>
            <a:r>
              <a:rPr lang="zh-TW" altLang="en-US" sz="2400" b="1">
                <a:latin typeface="標楷體" panose="03000509000000000000" pitchFamily="65" charset="-120"/>
                <a:ea typeface="標楷體" panose="03000509000000000000" pitchFamily="65" charset="-120"/>
              </a:rPr>
              <a:t>圖：維基</a:t>
            </a:r>
          </a:p>
        </p:txBody>
      </p:sp>
      <p:sp>
        <p:nvSpPr>
          <p:cNvPr id="6" name="圓角矩形 5"/>
          <p:cNvSpPr/>
          <p:nvPr/>
        </p:nvSpPr>
        <p:spPr>
          <a:xfrm>
            <a:off x="2809769" y="26736"/>
            <a:ext cx="3573673" cy="684000"/>
          </a:xfrm>
          <a:prstGeom prst="roundRect">
            <a:avLst/>
          </a:prstGeom>
          <a:solidFill>
            <a:srgbClr val="0070C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200" b="1" dirty="0" smtClean="0">
                <a:latin typeface="標楷體" panose="03000509000000000000" pitchFamily="65" charset="-120"/>
                <a:ea typeface="標楷體" panose="03000509000000000000" pitchFamily="65" charset="-120"/>
              </a:rPr>
              <a:t>有趣的臺灣賣卻論</a:t>
            </a:r>
            <a:endParaRPr lang="zh-TW" altLang="en-US" sz="3200" b="1"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85241923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14691"/>
                                        </p:tgtEl>
                                        <p:attrNameLst>
                                          <p:attrName>style.visibility</p:attrName>
                                        </p:attrNameLst>
                                      </p:cBhvr>
                                      <p:to>
                                        <p:strVal val="visible"/>
                                      </p:to>
                                    </p:set>
                                    <p:animEffect transition="in" filter="blinds(horizontal)">
                                      <p:cBhvr>
                                        <p:cTn id="7" dur="500"/>
                                        <p:tgtEl>
                                          <p:spTgt spid="11469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4692"/>
                                        </p:tgtEl>
                                        <p:attrNameLst>
                                          <p:attrName>style.visibility</p:attrName>
                                        </p:attrNameLst>
                                      </p:cBhvr>
                                      <p:to>
                                        <p:strVal val="visible"/>
                                      </p:to>
                                    </p:set>
                                    <p:animEffect transition="in" filter="blinds(horizontal)">
                                      <p:cBhvr>
                                        <p:cTn id="10" dur="500"/>
                                        <p:tgtEl>
                                          <p:spTgt spid="114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animBg="1"/>
    </p:bldLst>
  </p:timing>
</p:sld>
</file>

<file path=ppt/theme/theme1.xml><?xml version="1.0" encoding="utf-8"?>
<a:theme xmlns:a="http://schemas.openxmlformats.org/drawingml/2006/main" name="熱氣球設計簡報範本">
  <a:themeElements>
    <a:clrScheme name="熱氣球設計簡報範本 14">
      <a:dk1>
        <a:srgbClr val="000000"/>
      </a:dk1>
      <a:lt1>
        <a:srgbClr val="FFFFFF"/>
      </a:lt1>
      <a:dk2>
        <a:srgbClr val="FF33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熱氣球設計簡報範本">
      <a:majorFont>
        <a:latin typeface="Arial"/>
        <a:ea typeface="新細明體"/>
        <a:cs typeface=""/>
      </a:majorFont>
      <a:minorFont>
        <a:latin typeface="Arial"/>
        <a:ea typeface="新細明體"/>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熱氣球設計簡報範本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熱氣球設計簡報範本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熱氣球設計簡報範本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熱氣球設計簡報範本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熱氣球設計簡報範本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熱氣球設計簡報範本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熱氣球設計簡報範本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熱氣球設計簡報範本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熱氣球設計簡報範本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熱氣球設計簡報範本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熱氣球設計簡報範本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熱氣球設計簡報範本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熱氣球設計簡報範本 13">
        <a:dk1>
          <a:srgbClr val="000000"/>
        </a:dk1>
        <a:lt1>
          <a:srgbClr val="FFFFFF"/>
        </a:lt1>
        <a:dk2>
          <a:srgbClr val="FF00FF"/>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熱氣球設計簡報範本 14">
        <a:dk1>
          <a:srgbClr val="000000"/>
        </a:dk1>
        <a:lt1>
          <a:srgbClr val="FFFFFF"/>
        </a:lt1>
        <a:dk2>
          <a:srgbClr val="FF33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熱氣球設計簡報範本</Template>
  <TotalTime>4194</TotalTime>
  <Words>6284</Words>
  <Application>Microsoft Office PowerPoint</Application>
  <PresentationFormat>如螢幕大小 (4:3)</PresentationFormat>
  <Paragraphs>388</Paragraphs>
  <Slides>70</Slides>
  <Notes>0</Notes>
  <HiddenSlides>0</HiddenSlides>
  <MMClips>0</MMClips>
  <ScaleCrop>false</ScaleCrop>
  <HeadingPairs>
    <vt:vector size="6" baseType="variant">
      <vt:variant>
        <vt:lpstr>使用字型</vt:lpstr>
      </vt:variant>
      <vt:variant>
        <vt:i4>9</vt:i4>
      </vt:variant>
      <vt:variant>
        <vt:lpstr>佈景主題</vt:lpstr>
      </vt:variant>
      <vt:variant>
        <vt:i4>1</vt:i4>
      </vt:variant>
      <vt:variant>
        <vt:lpstr>投影片標題</vt:lpstr>
      </vt:variant>
      <vt:variant>
        <vt:i4>70</vt:i4>
      </vt:variant>
    </vt:vector>
  </HeadingPairs>
  <TitlesOfParts>
    <vt:vector size="80" baseType="lpstr">
      <vt:lpstr>Arial Unicode MS</vt:lpstr>
      <vt:lpstr>華康POP1體W7</vt:lpstr>
      <vt:lpstr>新細明體</vt:lpstr>
      <vt:lpstr>標楷體</vt:lpstr>
      <vt:lpstr>Arial</vt:lpstr>
      <vt:lpstr>Tahoma</vt:lpstr>
      <vt:lpstr>Wingdings</vt:lpstr>
      <vt:lpstr>Wingdings 2</vt:lpstr>
      <vt:lpstr>Wingdings 3</vt:lpstr>
      <vt:lpstr>熱氣球設計簡報範本</vt:lpstr>
      <vt:lpstr>PowerPoint 簡報</vt:lpstr>
      <vt:lpstr>一、嚴密專制的管理</vt:lpstr>
      <vt:lpstr>PowerPoint 簡報</vt:lpstr>
      <vt:lpstr>PowerPoint 簡報</vt:lpstr>
      <vt:lpstr>PowerPoint 簡報</vt:lpstr>
      <vt:lpstr>臺灣總督府於1912開工至1919年完工。建築主體高5層，中央塔高11層，平面呈現「日」字，是當時臺灣最大建築物，也是即是後來的總統府。                     本張簡報之圖：總統府網頁</vt:lpstr>
      <vt:lpstr>PowerPoint 簡報</vt:lpstr>
      <vt:lpstr>二、民政長官-後藤新平（1898～1906）</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三、日治時期的經濟發展</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四、現代西方文明的引進</vt:lpstr>
      <vt:lpstr>PowerPoint 簡報</vt:lpstr>
      <vt:lpstr>PowerPoint 簡報</vt:lpstr>
      <vt:lpstr>PowerPoint 簡報</vt:lpstr>
      <vt:lpstr>PowerPoint 簡報</vt:lpstr>
      <vt:lpstr>PowerPoint 簡報</vt:lpstr>
      <vt:lpstr>PowerPoint 簡報</vt:lpstr>
      <vt:lpstr>PowerPoint 簡報</vt:lpstr>
      <vt:lpstr>PowerPoint 簡報</vt:lpstr>
      <vt:lpstr>2016年，誰是當紅的創作歌手？</vt:lpstr>
      <vt:lpstr>PowerPoint 簡報</vt:lpstr>
      <vt:lpstr>桃花泣血記歌詞 1932年 詹天馬作詞 王雲峰作曲 </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五、日式生活的足跡</vt:lpstr>
      <vt:lpstr>The end</vt:lpstr>
      <vt:lpstr>PowerPoint 簡報</vt:lpstr>
      <vt:lpstr>一、嚴密專制的管理</vt:lpstr>
      <vt:lpstr>二、民政長官-後藤新平（1898～1906）</vt:lpstr>
      <vt:lpstr>三、日治時期的經濟發展</vt:lpstr>
      <vt:lpstr>四、現代西方文明的引進</vt:lpstr>
      <vt:lpstr>五、日式生活的足跡</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焦點團體訪談法</dc:title>
  <dc:subject/>
  <dc:creator>panda</dc:creator>
  <cp:keywords/>
  <dc:description/>
  <cp:lastModifiedBy>panda</cp:lastModifiedBy>
  <cp:revision>202</cp:revision>
  <dcterms:created xsi:type="dcterms:W3CDTF">2008-07-08T15:00:38Z</dcterms:created>
  <dcterms:modified xsi:type="dcterms:W3CDTF">2016-07-12T06:49:02Z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TC011270911028</vt:lpwstr>
  </property>
</Properties>
</file>