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1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E5A39C-6ED6-420B-AA63-E9E2F3E97882}" type="datetimeFigureOut">
              <a:rPr lang="zh-TW" altLang="en-US" smtClean="0"/>
              <a:pPr/>
              <a:t>2019/3/13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7A7807-8F62-49AE-97F4-8DDB320214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KaiTi" pitchFamily="49" charset="-122"/>
          <a:ea typeface="KaiTi" pitchFamily="49" charset="-122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KaiTi" pitchFamily="49" charset="-122"/>
          <a:ea typeface="KaiTi" pitchFamily="49" charset="-122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KaiTi" pitchFamily="49" charset="-122"/>
          <a:ea typeface="KaiTi" pitchFamily="49" charset="-122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KaiTi" pitchFamily="49" charset="-122"/>
          <a:ea typeface="KaiTi" pitchFamily="49" charset="-122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KaiTi" pitchFamily="49" charset="-122"/>
          <a:ea typeface="KaiTi" pitchFamily="49" charset="-122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KaiTi" pitchFamily="49" charset="-122"/>
          <a:ea typeface="KaiTi" pitchFamily="49" charset="-122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9%9D%9E%E6%94%BF%E5%BA%9C%E7%BB%84%E7%BB%87" TargetMode="External"/><Relationship Id="rId2" Type="http://schemas.openxmlformats.org/officeDocument/2006/relationships/hyperlink" Target="https://zh.wikipedia.org/wiki/%E4%BA%BA%E9%81%93%E6%95%91%E6%8F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zh.wikipedia.org/wiki/%E5%9C%B0%E6%96%B9%E6%80%A7%E6%B5%81%E8%A1%8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B7%B4%E5%A1%9E%E9%9A%86%E7%B4%8D" TargetMode="External"/><Relationship Id="rId3" Type="http://schemas.openxmlformats.org/officeDocument/2006/relationships/hyperlink" Target="https://zh.wikipedia.org/wiki/%E6%97%A5%E5%85%A7%E7%93%A6" TargetMode="External"/><Relationship Id="rId7" Type="http://schemas.openxmlformats.org/officeDocument/2006/relationships/hyperlink" Target="https://zh.wikipedia.org/wiki/%E9%98%BF%E5%A7%86%E6%96%AF%E7%89%B9%E4%B8%B9" TargetMode="External"/><Relationship Id="rId2" Type="http://schemas.openxmlformats.org/officeDocument/2006/relationships/hyperlink" Target="https://zh.wikipedia.org/wiki/%E7%91%9E%E5%A3%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B8%83%E9%AD%AF%E5%A1%9E%E7%88%BE" TargetMode="External"/><Relationship Id="rId5" Type="http://schemas.openxmlformats.org/officeDocument/2006/relationships/hyperlink" Target="https://zh.wikipedia.org/wiki/%E5%B7%B4%E9%BB%8E" TargetMode="External"/><Relationship Id="rId10" Type="http://schemas.openxmlformats.org/officeDocument/2006/relationships/image" Target="../media/image27.gif"/><Relationship Id="rId4" Type="http://schemas.openxmlformats.org/officeDocument/2006/relationships/hyperlink" Target="https://zh.wikipedia.org/wiki/%E6%AD%90%E6%B4%B2" TargetMode="External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97%A5%E5%85%A7%E7%93%A6" TargetMode="External"/><Relationship Id="rId2" Type="http://schemas.openxmlformats.org/officeDocument/2006/relationships/hyperlink" Target="https://zh.wikipedia.org/wiki/%E7%91%9E%E5%A3%A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zh.wikipedia.org/wiki/%E8%81%94%E5%90%88%E5%9B%BD%E4%B8%93%E9%97%A8%E6%9C%BA%E6%9E%84" TargetMode="External"/><Relationship Id="rId7" Type="http://schemas.openxmlformats.org/officeDocument/2006/relationships/hyperlink" Target="https://zh.wikipedia.org/wiki/%E5%9C%8B%E9%9A%9B%E6%A8%99%E6%BA%96" TargetMode="External"/><Relationship Id="rId2" Type="http://schemas.openxmlformats.org/officeDocument/2006/relationships/hyperlink" Target="https://zh.wikipedia.org/wiki/%E8%81%AF%E5%90%88%E5%9C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9%86%AB%E7%99%82" TargetMode="External"/><Relationship Id="rId5" Type="http://schemas.openxmlformats.org/officeDocument/2006/relationships/hyperlink" Target="https://zh.wikipedia.org/wiki/%E7%96%BE%E7%97%85" TargetMode="External"/><Relationship Id="rId4" Type="http://schemas.openxmlformats.org/officeDocument/2006/relationships/hyperlink" Target="https://zh.wikipedia.org/wiki/%E5%85%AC%E5%85%B1%E8%A1%9B%E7%94%9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A8%99%E8%AA%8C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zh.wikipedia.org/wiki/%E9%86%AB%E7%99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zh.wikipedia.org/wiki/%E9%98%BF%E6%96%AF%E5%85%8B%E5%8B%92%E5%BA%87%E4%BF%84%E6%96%AF" TargetMode="External"/><Relationship Id="rId4" Type="http://schemas.openxmlformats.org/officeDocument/2006/relationships/hyperlink" Target="https://zh.wikipedia.org/wiki/%E5%B8%8C%E8%85%8A%E7%A5%9E%E8%AF%9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BA%AB%E9%AB%94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zh.wikipedia.org/wiki/%E5%81%A5%E5%BA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s://zh.wikipedia.org/wiki/%E7%A4%BE%E4%BC%9A%E7%94%9F%E6%B4%BB" TargetMode="External"/><Relationship Id="rId4" Type="http://schemas.openxmlformats.org/officeDocument/2006/relationships/hyperlink" Target="https://zh.wikipedia.org/wiki/%E7%B2%BE%E7%A5%9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%E4%B8%96%E7%95%8C%E5%8D%AB%E7%94%9F%E5%A4%A7%E4%BC%9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00232" y="857232"/>
            <a:ext cx="3571900" cy="1894362"/>
          </a:xfrm>
        </p:spPr>
        <p:txBody>
          <a:bodyPr/>
          <a:lstStyle/>
          <a:p>
            <a:r>
              <a:rPr lang="en-US" altLang="zh-TW" sz="6600" dirty="0" smtClean="0"/>
              <a:t>WHO.MSF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43108" y="3429000"/>
            <a:ext cx="6500842" cy="1928826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第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組</a:t>
            </a:r>
            <a:endParaRPr lang="en-US" altLang="zh-TW" sz="2000" dirty="0" smtClean="0"/>
          </a:p>
          <a:p>
            <a:r>
              <a:rPr lang="zh-TW" altLang="en-US" sz="2000" dirty="0" smtClean="0"/>
              <a:t>組員：</a:t>
            </a:r>
            <a:endParaRPr lang="en-US" altLang="zh-TW" sz="2000" dirty="0" smtClean="0"/>
          </a:p>
          <a:p>
            <a:r>
              <a:rPr lang="zh-TW" altLang="en-US" sz="2000" dirty="0" smtClean="0"/>
              <a:t>簡報製作：</a:t>
            </a:r>
            <a:r>
              <a:rPr lang="en-US" altLang="zh-TW" sz="2000" dirty="0" smtClean="0"/>
              <a:t>14</a:t>
            </a:r>
            <a:r>
              <a:rPr lang="zh-TW" altLang="en-US" sz="2000" dirty="0" smtClean="0"/>
              <a:t>陳怡寧</a:t>
            </a:r>
            <a:r>
              <a:rPr lang="en-US" altLang="zh-TW" sz="2000" dirty="0" smtClean="0"/>
              <a:t>.26</a:t>
            </a:r>
            <a:r>
              <a:rPr lang="zh-TW" altLang="en-US" sz="2000" dirty="0" smtClean="0"/>
              <a:t>柯詠晴 上臺報告：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洪健智</a:t>
            </a:r>
            <a:r>
              <a:rPr lang="en-US" altLang="zh-TW" sz="2000" dirty="0" smtClean="0"/>
              <a:t>.19</a:t>
            </a:r>
            <a:r>
              <a:rPr lang="zh-TW" altLang="en-US" sz="2000" dirty="0" smtClean="0"/>
              <a:t>侯佩宜</a:t>
            </a:r>
            <a:endParaRPr lang="en-US" altLang="zh-TW" sz="2000" dirty="0" smtClean="0"/>
          </a:p>
          <a:p>
            <a:r>
              <a:rPr lang="zh-TW" altLang="en-US" sz="2000" dirty="0" smtClean="0"/>
              <a:t>獎品提供：</a:t>
            </a:r>
            <a:r>
              <a:rPr lang="en-US" altLang="zh-TW" sz="2000" dirty="0" smtClean="0"/>
              <a:t>8</a:t>
            </a:r>
            <a:r>
              <a:rPr lang="zh-TW" altLang="en-US" sz="2000" dirty="0" smtClean="0"/>
              <a:t>施宏洋</a:t>
            </a:r>
            <a:endParaRPr lang="zh-TW" altLang="en-US" sz="2000" dirty="0"/>
          </a:p>
        </p:txBody>
      </p:sp>
      <p:pic>
        <p:nvPicPr>
          <p:cNvPr id="4" name="圖片 3" descr="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857232"/>
            <a:ext cx="2428892" cy="20321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3857652" cy="10604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發展目標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消滅貧窮和飢餓</a:t>
            </a:r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與疾病做對抗</a:t>
            </a:r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建立有助於促進發展的全球夥伴關係</a:t>
            </a:r>
          </a:p>
          <a:p>
            <a:pPr>
              <a:buNone/>
            </a:pPr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3" descr="6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28604"/>
            <a:ext cx="2286000" cy="2286000"/>
          </a:xfrm>
          <a:prstGeom prst="rect">
            <a:avLst/>
          </a:prstGeom>
        </p:spPr>
      </p:pic>
      <p:sp>
        <p:nvSpPr>
          <p:cNvPr id="5" name="乘號 4"/>
          <p:cNvSpPr/>
          <p:nvPr/>
        </p:nvSpPr>
        <p:spPr>
          <a:xfrm>
            <a:off x="6143636" y="642918"/>
            <a:ext cx="2428892" cy="2428892"/>
          </a:xfrm>
          <a:prstGeom prst="mathMultiply">
            <a:avLst/>
          </a:prstGeom>
          <a:solidFill>
            <a:srgbClr val="FF0000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下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929066"/>
            <a:ext cx="2143125" cy="2143125"/>
          </a:xfrm>
          <a:prstGeom prst="rect">
            <a:avLst/>
          </a:prstGeom>
        </p:spPr>
      </p:pic>
      <p:sp>
        <p:nvSpPr>
          <p:cNvPr id="7" name="乘號 6"/>
          <p:cNvSpPr/>
          <p:nvPr/>
        </p:nvSpPr>
        <p:spPr>
          <a:xfrm rot="754442">
            <a:off x="357158" y="3786190"/>
            <a:ext cx="3143272" cy="2500330"/>
          </a:xfrm>
          <a:prstGeom prst="mathMultiply">
            <a:avLst/>
          </a:prstGeom>
          <a:solidFill>
            <a:srgbClr val="FF000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1-1P1312216320-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143380"/>
            <a:ext cx="3171825" cy="228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3174" y="428604"/>
            <a:ext cx="3071834" cy="98903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/>
              <a:t>相關影片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https://www.facebook.com/trainyourself20/videos/1508616799198841/</a:t>
            </a:r>
            <a:endParaRPr lang="zh-TW" altLang="en-US" dirty="0"/>
          </a:p>
        </p:txBody>
      </p:sp>
      <p:pic>
        <p:nvPicPr>
          <p:cNvPr id="4" name="圖片 3" descr="1498113362-350572339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86058"/>
            <a:ext cx="3467100" cy="2857500"/>
          </a:xfrm>
          <a:prstGeom prst="rect">
            <a:avLst/>
          </a:prstGeom>
        </p:spPr>
      </p:pic>
      <p:pic>
        <p:nvPicPr>
          <p:cNvPr id="5" name="圖片 4" descr="pic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2619370" cy="22451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3042" y="1285860"/>
            <a:ext cx="5357850" cy="13462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dirty="0" smtClean="0"/>
              <a:t>無國界醫生組織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MSF</a:t>
            </a:r>
            <a:endParaRPr lang="zh-TW" altLang="en-US" sz="4400" dirty="0"/>
          </a:p>
        </p:txBody>
      </p:sp>
      <p:pic>
        <p:nvPicPr>
          <p:cNvPr id="3" name="圖片 2" descr="1920px-Médecins_Sans_Frontière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286124"/>
            <a:ext cx="5311472" cy="2428892"/>
          </a:xfrm>
          <a:prstGeom prst="rect">
            <a:avLst/>
          </a:prstGeom>
        </p:spPr>
      </p:pic>
      <p:pic>
        <p:nvPicPr>
          <p:cNvPr id="4" name="圖片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619250" cy="1619250"/>
          </a:xfrm>
          <a:prstGeom prst="rect">
            <a:avLst/>
          </a:prstGeom>
        </p:spPr>
      </p:pic>
      <p:pic>
        <p:nvPicPr>
          <p:cNvPr id="5" name="圖片 4" descr="1534263837639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285992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3429024" cy="1203348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介紹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是一個獨立的、從事</a:t>
            </a:r>
            <a:r>
              <a:rPr lang="zh-TW" altLang="en-US" sz="3200" dirty="0" smtClean="0">
                <a:hlinkClick r:id="rId2" tooltip="人道救援"/>
              </a:rPr>
              <a:t>人道救援</a:t>
            </a:r>
            <a:r>
              <a:rPr lang="zh-TW" altLang="en-US" sz="3200" dirty="0" smtClean="0"/>
              <a:t>的</a:t>
            </a:r>
            <a:r>
              <a:rPr lang="zh-TW" altLang="en-US" sz="3200" dirty="0" smtClean="0">
                <a:hlinkClick r:id="rId3" tooltip="非政府組織"/>
              </a:rPr>
              <a:t>非政府組織</a:t>
            </a:r>
            <a:r>
              <a:rPr lang="zh-TW" altLang="en-US" sz="3200" dirty="0" smtClean="0"/>
              <a:t>，以在飽受戰爭摧殘的地區和貧窮國家致力協助抵抗</a:t>
            </a:r>
            <a:r>
              <a:rPr lang="zh-TW" altLang="en-US" sz="3200" dirty="0" smtClean="0">
                <a:hlinkClick r:id="rId4" tooltip="地方性流行"/>
              </a:rPr>
              <a:t>地方疾病</a:t>
            </a:r>
            <a:r>
              <a:rPr lang="zh-TW" altLang="en-US" sz="3200" dirty="0" smtClean="0"/>
              <a:t>的計畫聞名。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4" name="圖片 3" descr="MSF2 攝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500438"/>
            <a:ext cx="3786214" cy="2526115"/>
          </a:xfrm>
          <a:prstGeom prst="rect">
            <a:avLst/>
          </a:prstGeom>
        </p:spPr>
      </p:pic>
      <p:pic>
        <p:nvPicPr>
          <p:cNvPr id="5" name="圖片 4" descr="0c4520ddf93a0f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714752"/>
            <a:ext cx="3480052" cy="22145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4214842" cy="1060472"/>
          </a:xfrm>
        </p:spPr>
        <p:txBody>
          <a:bodyPr/>
          <a:lstStyle/>
          <a:p>
            <a:pPr algn="ctr"/>
            <a:r>
              <a:rPr lang="zh-TW" altLang="en-US" sz="4800" dirty="0" smtClean="0"/>
              <a:t>組織和機構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目前總部設於</a:t>
            </a:r>
            <a:r>
              <a:rPr lang="zh-TW" altLang="en-US" sz="3600" dirty="0" smtClean="0">
                <a:hlinkClick r:id="rId2" tooltip="瑞士"/>
              </a:rPr>
              <a:t>瑞士</a:t>
            </a:r>
            <a:r>
              <a:rPr lang="zh-TW" altLang="en-US" sz="3600" dirty="0" smtClean="0"/>
              <a:t>的</a:t>
            </a:r>
            <a:r>
              <a:rPr lang="zh-TW" altLang="en-US" sz="3600" dirty="0" smtClean="0">
                <a:hlinkClick r:id="rId3" tooltip="日內瓦"/>
              </a:rPr>
              <a:t>日內瓦</a:t>
            </a:r>
            <a:r>
              <a:rPr lang="zh-TW" altLang="en-US" sz="3600" dirty="0" smtClean="0"/>
              <a:t>，有五個主要的行動中心位於</a:t>
            </a:r>
            <a:r>
              <a:rPr lang="zh-TW" altLang="en-US" sz="3600" dirty="0" smtClean="0">
                <a:hlinkClick r:id="rId4" tooltip="歐洲"/>
              </a:rPr>
              <a:t>歐洲</a:t>
            </a:r>
            <a:r>
              <a:rPr lang="zh-TW" altLang="en-US" sz="3600" dirty="0" smtClean="0"/>
              <a:t>，分別是</a:t>
            </a:r>
            <a:r>
              <a:rPr lang="zh-TW" altLang="en-US" sz="3600" dirty="0" smtClean="0">
                <a:hlinkClick r:id="rId5" tooltip="巴黎"/>
              </a:rPr>
              <a:t>巴黎</a:t>
            </a:r>
            <a:r>
              <a:rPr lang="zh-TW" altLang="en-US" sz="3600" dirty="0" smtClean="0"/>
              <a:t>、</a:t>
            </a:r>
            <a:r>
              <a:rPr lang="zh-TW" altLang="en-US" sz="3600" dirty="0" smtClean="0">
                <a:hlinkClick r:id="rId6" tooltip="布魯塞爾"/>
              </a:rPr>
              <a:t>布魯塞爾</a:t>
            </a:r>
            <a:r>
              <a:rPr lang="zh-TW" altLang="en-US" sz="3600" dirty="0" smtClean="0"/>
              <a:t>、</a:t>
            </a:r>
            <a:r>
              <a:rPr lang="zh-TW" altLang="en-US" sz="3600" dirty="0" smtClean="0">
                <a:hlinkClick r:id="rId7" tooltip="阿姆斯特丹"/>
              </a:rPr>
              <a:t>阿姆斯特丹</a:t>
            </a:r>
            <a:r>
              <a:rPr lang="zh-TW" altLang="en-US" sz="3600" dirty="0" smtClean="0"/>
              <a:t>、</a:t>
            </a:r>
            <a:r>
              <a:rPr lang="zh-TW" altLang="en-US" sz="3600" dirty="0" smtClean="0">
                <a:hlinkClick r:id="rId8" tooltip="巴塞隆納"/>
              </a:rPr>
              <a:t>巴塞隆納</a:t>
            </a:r>
            <a:r>
              <a:rPr lang="zh-TW" altLang="en-US" sz="3600" dirty="0" smtClean="0"/>
              <a:t>和</a:t>
            </a:r>
            <a:r>
              <a:rPr lang="zh-TW" altLang="en-US" sz="3600" dirty="0" smtClean="0">
                <a:hlinkClick r:id="rId3" tooltip="日內瓦"/>
              </a:rPr>
              <a:t>日內瓦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  <p:pic>
        <p:nvPicPr>
          <p:cNvPr id="4" name="圖片 3" descr="595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4214818"/>
            <a:ext cx="2286016" cy="2286016"/>
          </a:xfrm>
          <a:prstGeom prst="rect">
            <a:avLst/>
          </a:prstGeom>
        </p:spPr>
      </p:pic>
      <p:pic>
        <p:nvPicPr>
          <p:cNvPr id="5" name="圖片 4" descr="kanaq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8" y="4714884"/>
            <a:ext cx="1714500" cy="1714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000660" cy="1203348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工作的危險性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要面對在戰地和瘟疫區的死傷威脅</a:t>
            </a:r>
            <a:endParaRPr lang="en-US" altLang="zh-TW" sz="3600" dirty="0" smtClean="0"/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無國界醫生志願者有時會因為政治原因被攻擊或綁架。</a:t>
            </a:r>
            <a:endParaRPr lang="en-US" altLang="zh-TW" sz="3600" dirty="0" smtClean="0"/>
          </a:p>
          <a:p>
            <a:r>
              <a:rPr lang="en-US" altLang="zh-TW" sz="3600" dirty="0" smtClean="0"/>
              <a:t>3.</a:t>
            </a:r>
            <a:r>
              <a:rPr lang="zh-TW" altLang="en-US" sz="3600" dirty="0" smtClean="0"/>
              <a:t>在一些進行內戰的國家中，對其中單方的人道主義援助會被認為是對敵方的幫助，並因而被襲擊。</a:t>
            </a:r>
            <a:endParaRPr lang="zh-TW" altLang="en-US" sz="3600" dirty="0"/>
          </a:p>
        </p:txBody>
      </p:sp>
      <p:pic>
        <p:nvPicPr>
          <p:cNvPr id="4" name="圖片 3" descr="AS000629_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298" y="0"/>
            <a:ext cx="2563702" cy="1785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8860" y="500042"/>
            <a:ext cx="392909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zh-TW" altLang="en-US" sz="5300" dirty="0" smtClean="0"/>
              <a:t>相關影片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https://www.youtube.com/watch?v=zrxyOyGRHwY</a:t>
            </a:r>
            <a:endParaRPr lang="zh-TW" altLang="en-US" dirty="0"/>
          </a:p>
        </p:txBody>
      </p:sp>
      <p:pic>
        <p:nvPicPr>
          <p:cNvPr id="4" name="圖片 3" descr="97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786058"/>
            <a:ext cx="2357454" cy="2357454"/>
          </a:xfrm>
          <a:prstGeom prst="rect">
            <a:avLst/>
          </a:prstGeom>
        </p:spPr>
      </p:pic>
      <p:pic>
        <p:nvPicPr>
          <p:cNvPr id="5" name="圖片 4" descr="fcb7a59766ad30a4160cdebbba53e16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3524250" cy="2857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8860" y="2500306"/>
            <a:ext cx="4071966" cy="113191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有奨徵答</a:t>
            </a:r>
            <a:endParaRPr lang="zh-TW" altLang="en-US" sz="4800" dirty="0"/>
          </a:p>
        </p:txBody>
      </p:sp>
      <p:pic>
        <p:nvPicPr>
          <p:cNvPr id="4" name="圖片 3" descr="0fb6406f7719463599d0e33386baaaa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57166"/>
            <a:ext cx="3581400" cy="2190750"/>
          </a:xfrm>
          <a:prstGeom prst="rect">
            <a:avLst/>
          </a:prstGeom>
        </p:spPr>
      </p:pic>
      <p:pic>
        <p:nvPicPr>
          <p:cNvPr id="5" name="圖片 4" descr="5QRZx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929066"/>
            <a:ext cx="2286000" cy="2286000"/>
          </a:xfrm>
          <a:prstGeom prst="rect">
            <a:avLst/>
          </a:prstGeom>
        </p:spPr>
      </p:pic>
      <p:pic>
        <p:nvPicPr>
          <p:cNvPr id="6" name="圖片 5" descr="1498113361-7681593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71942"/>
            <a:ext cx="2714612" cy="248287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4143404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有奨徵答</a:t>
            </a:r>
            <a:r>
              <a:rPr lang="en-US" altLang="zh-TW" sz="6000" dirty="0" smtClean="0"/>
              <a:t>WHO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1.</a:t>
            </a:r>
            <a:r>
              <a:rPr lang="zh-TW" altLang="en-US" sz="4800" dirty="0" smtClean="0"/>
              <a:t>影片中的大狗是指什麼？</a:t>
            </a:r>
            <a:endParaRPr lang="en-US" altLang="zh-TW" sz="4800" dirty="0" smtClean="0"/>
          </a:p>
          <a:p>
            <a:r>
              <a:rPr lang="en-US" altLang="zh-TW" sz="4800" dirty="0" smtClean="0"/>
              <a:t>A</a:t>
            </a:r>
            <a:r>
              <a:rPr lang="zh-TW" altLang="en-US" sz="4800" dirty="0" smtClean="0"/>
              <a:t>：病毒</a:t>
            </a:r>
            <a:endParaRPr lang="zh-TW" altLang="en-US" sz="4800" dirty="0"/>
          </a:p>
        </p:txBody>
      </p:sp>
      <p:pic>
        <p:nvPicPr>
          <p:cNvPr id="4" name="圖片 3" descr="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86124"/>
            <a:ext cx="3143272" cy="3143272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5286380" y="2643182"/>
            <a:ext cx="1500198" cy="928694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是我嗎？</a:t>
            </a:r>
            <a:endParaRPr lang="zh-TW" altLang="en-US" sz="2800" dirty="0">
              <a:solidFill>
                <a:srgbClr val="7030A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6" name="圖片 5" descr="1438602410-13721790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786190"/>
            <a:ext cx="2000264" cy="2000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4143404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有奨徵答</a:t>
            </a:r>
            <a:r>
              <a:rPr lang="en-US" altLang="zh-TW" sz="6000" dirty="0" smtClean="0"/>
              <a:t>WHO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1.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WHO</a:t>
            </a:r>
            <a:r>
              <a:rPr lang="zh-TW" altLang="en-US" sz="4400" dirty="0" smtClean="0"/>
              <a:t>圖案上的蛇杖是什麼？</a:t>
            </a:r>
            <a:endParaRPr lang="en-US" altLang="zh-TW" sz="4400" dirty="0" smtClean="0"/>
          </a:p>
          <a:p>
            <a:r>
              <a:rPr lang="en-US" altLang="zh-TW" sz="4400" dirty="0" smtClean="0"/>
              <a:t>A</a:t>
            </a:r>
            <a:r>
              <a:rPr lang="zh-TW" altLang="en-US" sz="4400" dirty="0" smtClean="0"/>
              <a:t>：</a:t>
            </a:r>
            <a:r>
              <a:rPr lang="zh-TW" altLang="en-US" sz="4400" b="1" dirty="0" smtClean="0"/>
              <a:t>阿斯克勒庇俄斯之杖</a:t>
            </a:r>
            <a:endParaRPr lang="zh-TW" altLang="en-US" sz="4400" dirty="0"/>
          </a:p>
        </p:txBody>
      </p:sp>
      <p:pic>
        <p:nvPicPr>
          <p:cNvPr id="4" name="圖片 3" descr="1332348804-203492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286124"/>
            <a:ext cx="2143140" cy="2998933"/>
          </a:xfrm>
          <a:prstGeom prst="rect">
            <a:avLst/>
          </a:prstGeom>
        </p:spPr>
      </p:pic>
      <p:pic>
        <p:nvPicPr>
          <p:cNvPr id="5" name="圖片 4" descr="092210708158b67cf458b4553c3fc9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714752"/>
            <a:ext cx="2476920" cy="21431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2643206" cy="77472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/>
              <a:t>目錄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4000" dirty="0" smtClean="0"/>
              <a:t>（</a:t>
            </a:r>
            <a:r>
              <a:rPr lang="en-US" altLang="zh-TW" sz="4000" dirty="0" smtClean="0"/>
              <a:t>1</a:t>
            </a:r>
            <a:r>
              <a:rPr lang="zh-TW" altLang="en-US" sz="4000" dirty="0" smtClean="0"/>
              <a:t>）</a:t>
            </a:r>
            <a:r>
              <a:rPr lang="en-US" altLang="zh-TW" sz="4000" dirty="0" smtClean="0"/>
              <a:t>.</a:t>
            </a:r>
            <a:r>
              <a:rPr lang="zh-TW" altLang="zh-TW" sz="4000" dirty="0" smtClean="0"/>
              <a:t>世界衞生組織</a:t>
            </a:r>
            <a:endParaRPr lang="en-US" altLang="zh-TW" sz="4000" dirty="0" smtClean="0"/>
          </a:p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簡介</a:t>
            </a:r>
            <a:endParaRPr lang="en-US" altLang="zh-TW" sz="4000" dirty="0" smtClean="0"/>
          </a:p>
          <a:p>
            <a:r>
              <a:rPr lang="en-US" altLang="zh-TW" sz="4000" dirty="0" smtClean="0"/>
              <a:t>2.</a:t>
            </a:r>
            <a:r>
              <a:rPr lang="zh-TW" altLang="en-US" sz="4000" dirty="0" smtClean="0"/>
              <a:t>蛇杖的意義</a:t>
            </a:r>
            <a:endParaRPr lang="en-US" altLang="zh-TW" sz="4000" dirty="0" smtClean="0"/>
          </a:p>
          <a:p>
            <a:r>
              <a:rPr lang="en-US" altLang="zh-TW" sz="4000" dirty="0" smtClean="0"/>
              <a:t>3.</a:t>
            </a:r>
            <a:r>
              <a:rPr lang="zh-TW" altLang="en-US" sz="4000" dirty="0" smtClean="0"/>
              <a:t>宗旨</a:t>
            </a:r>
            <a:endParaRPr lang="en-US" altLang="zh-TW" sz="4000" dirty="0" smtClean="0"/>
          </a:p>
          <a:p>
            <a:r>
              <a:rPr lang="en-US" altLang="zh-TW" sz="4000" dirty="0" smtClean="0"/>
              <a:t>4.</a:t>
            </a:r>
            <a:r>
              <a:rPr lang="zh-TW" altLang="en-US" sz="4000" dirty="0" smtClean="0"/>
              <a:t>會員國</a:t>
            </a:r>
            <a:endParaRPr lang="en-US" altLang="zh-TW" sz="4000" dirty="0" smtClean="0"/>
          </a:p>
          <a:p>
            <a:r>
              <a:rPr lang="en-US" altLang="zh-TW" sz="4000" dirty="0" smtClean="0"/>
              <a:t>5.</a:t>
            </a:r>
            <a:r>
              <a:rPr lang="zh-TW" altLang="en-US" sz="4000" dirty="0" smtClean="0"/>
              <a:t>發展目標</a:t>
            </a:r>
            <a:endParaRPr lang="en-US" altLang="zh-TW" sz="4000" dirty="0" smtClean="0"/>
          </a:p>
          <a:p>
            <a:r>
              <a:rPr lang="en-US" altLang="zh-TW" sz="4000" dirty="0" smtClean="0"/>
              <a:t>6.</a:t>
            </a:r>
            <a:r>
              <a:rPr lang="zh-TW" altLang="en-US" sz="4000" dirty="0" smtClean="0"/>
              <a:t>相關影片</a:t>
            </a:r>
            <a:endParaRPr lang="zh-TW" altLang="zh-TW" sz="4000" dirty="0" smtClean="0"/>
          </a:p>
          <a:p>
            <a:endParaRPr lang="zh-TW" altLang="en-US" dirty="0"/>
          </a:p>
        </p:txBody>
      </p:sp>
      <p:pic>
        <p:nvPicPr>
          <p:cNvPr id="4" name="圖片 3" descr="781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71480"/>
            <a:ext cx="2102670" cy="1785950"/>
          </a:xfrm>
          <a:prstGeom prst="rect">
            <a:avLst/>
          </a:prstGeom>
        </p:spPr>
      </p:pic>
      <p:pic>
        <p:nvPicPr>
          <p:cNvPr id="5" name="圖片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496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4143404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有奨徵答</a:t>
            </a:r>
            <a:r>
              <a:rPr lang="en-US" altLang="zh-TW" sz="6000" dirty="0" smtClean="0"/>
              <a:t>MSF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1.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MSF</a:t>
            </a:r>
            <a:r>
              <a:rPr lang="zh-TW" altLang="en-US" sz="4400" dirty="0" smtClean="0"/>
              <a:t>總部設於那裡？</a:t>
            </a:r>
            <a:endParaRPr lang="en-US" altLang="zh-TW" sz="4400" dirty="0" smtClean="0"/>
          </a:p>
          <a:p>
            <a:r>
              <a:rPr lang="en-US" altLang="zh-TW" sz="4400" dirty="0" smtClean="0"/>
              <a:t>A</a:t>
            </a:r>
            <a:r>
              <a:rPr lang="zh-TW" altLang="en-US" sz="4400" dirty="0" smtClean="0"/>
              <a:t>：</a:t>
            </a:r>
            <a:r>
              <a:rPr lang="zh-TW" altLang="en-US" sz="4400" dirty="0" smtClean="0">
                <a:hlinkClick r:id="rId2" tooltip="瑞士"/>
              </a:rPr>
              <a:t>瑞士</a:t>
            </a:r>
            <a:r>
              <a:rPr lang="zh-TW" altLang="en-US" sz="4400" dirty="0" smtClean="0"/>
              <a:t>的</a:t>
            </a:r>
            <a:r>
              <a:rPr lang="zh-TW" altLang="en-US" sz="4400" dirty="0" smtClean="0">
                <a:hlinkClick r:id="rId3" tooltip="日內瓦"/>
              </a:rPr>
              <a:t>日內瓦</a:t>
            </a:r>
            <a:endParaRPr lang="zh-TW" altLang="en-US" sz="4400" dirty="0"/>
          </a:p>
        </p:txBody>
      </p:sp>
      <p:pic>
        <p:nvPicPr>
          <p:cNvPr id="4" name="圖片 3" descr="20160316092754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714752"/>
            <a:ext cx="3857652" cy="2615042"/>
          </a:xfrm>
          <a:prstGeom prst="rect">
            <a:avLst/>
          </a:prstGeom>
        </p:spPr>
      </p:pic>
      <p:pic>
        <p:nvPicPr>
          <p:cNvPr id="5" name="圖片 4" descr="1498113360-23464097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429132"/>
            <a:ext cx="2224646" cy="207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4143404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有奨徵答</a:t>
            </a:r>
            <a:r>
              <a:rPr lang="en-US" altLang="zh-TW" sz="6000" dirty="0" smtClean="0"/>
              <a:t>MSF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1. MSF</a:t>
            </a:r>
            <a:r>
              <a:rPr lang="zh-TW" altLang="en-US" sz="4400" dirty="0" smtClean="0"/>
              <a:t>工作的危險性是什麼（只要講出</a:t>
            </a:r>
            <a:r>
              <a:rPr lang="en-US" altLang="zh-TW" sz="4400" dirty="0" smtClean="0"/>
              <a:t>1</a:t>
            </a:r>
            <a:r>
              <a:rPr lang="zh-TW" altLang="en-US" sz="4400" dirty="0" smtClean="0"/>
              <a:t>個）？</a:t>
            </a:r>
            <a:endParaRPr lang="en-US" altLang="zh-TW" sz="4400" dirty="0" smtClean="0"/>
          </a:p>
          <a:p>
            <a:r>
              <a:rPr lang="en-US" altLang="zh-TW" sz="4400" dirty="0" smtClean="0"/>
              <a:t>A</a:t>
            </a:r>
            <a:r>
              <a:rPr lang="zh-TW" altLang="en-US" sz="4400" dirty="0" smtClean="0"/>
              <a:t>：要面對在戰地和瘟疫區的死傷威脅。</a:t>
            </a:r>
            <a:endParaRPr lang="zh-TW" altLang="en-US" sz="4400" dirty="0"/>
          </a:p>
        </p:txBody>
      </p:sp>
      <p:pic>
        <p:nvPicPr>
          <p:cNvPr id="4" name="圖片 3" descr="1498113362-38744998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476733"/>
            <a:ext cx="2714644" cy="2381267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 rot="2017053">
            <a:off x="3856469" y="4245228"/>
            <a:ext cx="1143008" cy="857256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蛤</a:t>
            </a:r>
            <a:r>
              <a:rPr lang="zh-TW" altLang="en-US" sz="2800" dirty="0" smtClean="0">
                <a:solidFill>
                  <a:srgbClr val="7030A0"/>
                </a:solidFill>
              </a:rPr>
              <a:t>？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pic>
        <p:nvPicPr>
          <p:cNvPr id="7" name="圖片 6" descr="m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86256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976" y="2571744"/>
            <a:ext cx="5929354" cy="1785950"/>
          </a:xfrm>
        </p:spPr>
        <p:txBody>
          <a:bodyPr>
            <a:noAutofit/>
          </a:bodyPr>
          <a:lstStyle/>
          <a:p>
            <a:pPr algn="ctr"/>
            <a:r>
              <a:rPr lang="en-US" altLang="zh-TW" sz="11500" dirty="0" smtClean="0"/>
              <a:t>THE END</a:t>
            </a:r>
            <a:endParaRPr lang="zh-TW" altLang="en-US" sz="11500" dirty="0"/>
          </a:p>
        </p:txBody>
      </p:sp>
      <p:pic>
        <p:nvPicPr>
          <p:cNvPr id="3" name="圖片 2" descr="115518y23xsx9e3n3p3nv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57166"/>
            <a:ext cx="2357454" cy="2357454"/>
          </a:xfrm>
          <a:prstGeom prst="rect">
            <a:avLst/>
          </a:prstGeom>
        </p:spPr>
      </p:pic>
      <p:pic>
        <p:nvPicPr>
          <p:cNvPr id="5" name="圖片 4" descr="gpvfFLZKFgf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2571768" cy="1851673"/>
          </a:xfrm>
          <a:prstGeom prst="rect">
            <a:avLst/>
          </a:prstGeom>
        </p:spPr>
      </p:pic>
      <p:pic>
        <p:nvPicPr>
          <p:cNvPr id="6" name="圖片 5" descr="img-1518169949-121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429132"/>
            <a:ext cx="3242921" cy="209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86116" y="428604"/>
            <a:ext cx="1857388" cy="989034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目錄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（</a:t>
            </a:r>
            <a:r>
              <a:rPr lang="en-US" altLang="zh-TW" sz="4000" dirty="0" smtClean="0"/>
              <a:t>2</a:t>
            </a:r>
            <a:r>
              <a:rPr lang="zh-TW" altLang="en-US" sz="4000" dirty="0" smtClean="0"/>
              <a:t>）無國界醫生組織</a:t>
            </a:r>
            <a:endParaRPr lang="en-US" altLang="zh-TW" sz="4000" dirty="0" smtClean="0"/>
          </a:p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介紹</a:t>
            </a:r>
            <a:endParaRPr lang="en-US" altLang="zh-TW" sz="4000" dirty="0" smtClean="0"/>
          </a:p>
          <a:p>
            <a:r>
              <a:rPr lang="en-US" altLang="zh-TW" sz="4000" dirty="0" smtClean="0"/>
              <a:t>2.</a:t>
            </a:r>
            <a:r>
              <a:rPr lang="zh-TW" altLang="en-US" sz="4000" dirty="0" smtClean="0"/>
              <a:t>組織和機構</a:t>
            </a:r>
            <a:endParaRPr lang="en-US" altLang="zh-TW" sz="4000" dirty="0" smtClean="0"/>
          </a:p>
          <a:p>
            <a:r>
              <a:rPr lang="en-US" altLang="zh-TW" sz="4000" dirty="0" smtClean="0"/>
              <a:t>3.</a:t>
            </a:r>
            <a:r>
              <a:rPr lang="zh-TW" altLang="en-US" sz="4000" dirty="0" smtClean="0"/>
              <a:t>工作的危險性</a:t>
            </a:r>
            <a:endParaRPr lang="en-US" altLang="zh-TW" sz="4000" dirty="0" smtClean="0"/>
          </a:p>
          <a:p>
            <a:r>
              <a:rPr lang="en-US" altLang="zh-TW" sz="4000" dirty="0" smtClean="0"/>
              <a:t>4.</a:t>
            </a:r>
            <a:r>
              <a:rPr lang="zh-TW" altLang="en-US" sz="4000" dirty="0" smtClean="0"/>
              <a:t>相關影片</a:t>
            </a:r>
            <a:endParaRPr lang="zh-TW" altLang="en-US" sz="4000" dirty="0"/>
          </a:p>
        </p:txBody>
      </p:sp>
      <p:pic>
        <p:nvPicPr>
          <p:cNvPr id="4" name="圖片 3" descr="781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71480"/>
            <a:ext cx="2102670" cy="1785950"/>
          </a:xfrm>
          <a:prstGeom prst="rect">
            <a:avLst/>
          </a:prstGeom>
        </p:spPr>
      </p:pic>
      <p:pic>
        <p:nvPicPr>
          <p:cNvPr id="5" name="圖片 4" descr="AW308273_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643314"/>
            <a:ext cx="3429024" cy="27802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571900" cy="120334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目錄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（</a:t>
            </a:r>
            <a:r>
              <a:rPr lang="en-US" altLang="zh-TW" sz="4000" dirty="0" smtClean="0"/>
              <a:t>3</a:t>
            </a:r>
            <a:r>
              <a:rPr lang="zh-TW" altLang="en-US" sz="4000" dirty="0" smtClean="0"/>
              <a:t>）有奨徵答</a:t>
            </a:r>
            <a:endParaRPr lang="en-US" altLang="zh-TW" sz="4000" dirty="0" smtClean="0"/>
          </a:p>
          <a:p>
            <a:r>
              <a:rPr lang="en-US" altLang="zh-TW" sz="4000" dirty="0" smtClean="0"/>
              <a:t>WHO</a:t>
            </a:r>
          </a:p>
          <a:p>
            <a:r>
              <a:rPr lang="en-US" altLang="zh-TW" sz="4000" dirty="0" smtClean="0"/>
              <a:t>1.Q</a:t>
            </a:r>
            <a:r>
              <a:rPr lang="zh-TW" altLang="en-US" sz="4000" dirty="0" smtClean="0"/>
              <a:t>＆</a:t>
            </a:r>
            <a:r>
              <a:rPr lang="en-US" altLang="zh-TW" sz="4000" dirty="0" smtClean="0"/>
              <a:t>A</a:t>
            </a:r>
          </a:p>
          <a:p>
            <a:r>
              <a:rPr lang="en-US" altLang="zh-TW" sz="4000" dirty="0" smtClean="0"/>
              <a:t>2. Q</a:t>
            </a:r>
            <a:r>
              <a:rPr lang="zh-TW" altLang="en-US" sz="4000" dirty="0" smtClean="0"/>
              <a:t>＆</a:t>
            </a:r>
            <a:r>
              <a:rPr lang="en-US" altLang="zh-TW" sz="4000" dirty="0" smtClean="0"/>
              <a:t>A</a:t>
            </a:r>
          </a:p>
          <a:p>
            <a:r>
              <a:rPr lang="en-US" altLang="zh-TW" sz="4000" dirty="0" smtClean="0"/>
              <a:t>MSF</a:t>
            </a:r>
          </a:p>
          <a:p>
            <a:r>
              <a:rPr lang="en-US" altLang="zh-TW" sz="4000" dirty="0" smtClean="0"/>
              <a:t>3. Q</a:t>
            </a:r>
            <a:r>
              <a:rPr lang="zh-TW" altLang="en-US" sz="4000" dirty="0" smtClean="0"/>
              <a:t>＆</a:t>
            </a:r>
            <a:r>
              <a:rPr lang="en-US" altLang="zh-TW" sz="4000" dirty="0" smtClean="0"/>
              <a:t>A</a:t>
            </a:r>
          </a:p>
          <a:p>
            <a:r>
              <a:rPr lang="en-US" altLang="zh-TW" sz="4000" dirty="0" smtClean="0"/>
              <a:t>4. Q</a:t>
            </a:r>
            <a:r>
              <a:rPr lang="zh-TW" altLang="en-US" sz="4000" dirty="0" smtClean="0"/>
              <a:t>＆</a:t>
            </a:r>
            <a:r>
              <a:rPr lang="en-US" altLang="zh-TW" sz="4000" dirty="0" smtClean="0"/>
              <a:t>A</a:t>
            </a:r>
            <a:endParaRPr lang="zh-TW" altLang="en-US" sz="4000" dirty="0"/>
          </a:p>
        </p:txBody>
      </p:sp>
      <p:pic>
        <p:nvPicPr>
          <p:cNvPr id="4" name="圖片 3" descr="781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71480"/>
            <a:ext cx="2102670" cy="1785950"/>
          </a:xfrm>
          <a:prstGeom prst="rect">
            <a:avLst/>
          </a:prstGeom>
        </p:spPr>
      </p:pic>
      <p:pic>
        <p:nvPicPr>
          <p:cNvPr id="5" name="圖片 4" descr="3126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214686"/>
            <a:ext cx="3238507" cy="24288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480" y="1357298"/>
            <a:ext cx="507209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6000" dirty="0" smtClean="0"/>
              <a:t>世界衞生組織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WHO</a:t>
            </a:r>
            <a:endParaRPr lang="zh-TW" altLang="en-US" sz="5400" dirty="0"/>
          </a:p>
        </p:txBody>
      </p:sp>
      <p:pic>
        <p:nvPicPr>
          <p:cNvPr id="3" name="圖片 2" descr="1024px-Flag_of_WH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214686"/>
            <a:ext cx="3786214" cy="2525375"/>
          </a:xfrm>
          <a:prstGeom prst="rect">
            <a:avLst/>
          </a:prstGeom>
        </p:spPr>
      </p:pic>
      <p:pic>
        <p:nvPicPr>
          <p:cNvPr id="4" name="圖片 3" descr="AS000823_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14290"/>
            <a:ext cx="2187789" cy="2000264"/>
          </a:xfrm>
          <a:prstGeom prst="rect">
            <a:avLst/>
          </a:prstGeom>
        </p:spPr>
      </p:pic>
      <p:pic>
        <p:nvPicPr>
          <p:cNvPr id="5" name="圖片 4" descr="AW474862_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78885" cy="192882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2357454" cy="989034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/>
              <a:t>簡介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是</a:t>
            </a:r>
            <a:r>
              <a:rPr lang="zh-TW" altLang="en-US" sz="3200" dirty="0" smtClean="0">
                <a:hlinkClick r:id="rId2" tooltip="聯合國"/>
              </a:rPr>
              <a:t>聯合國</a:t>
            </a:r>
            <a:r>
              <a:rPr lang="zh-TW" altLang="en-US" sz="3200" dirty="0" smtClean="0">
                <a:hlinkClick r:id="rId3" tooltip="聯合國專門機構"/>
              </a:rPr>
              <a:t>專門機構</a:t>
            </a:r>
            <a:r>
              <a:rPr lang="zh-TW" altLang="en-US" sz="3200" dirty="0" smtClean="0"/>
              <a:t>之一，國際最大的</a:t>
            </a:r>
            <a:r>
              <a:rPr lang="zh-TW" altLang="en-US" sz="3200" dirty="0" smtClean="0">
                <a:hlinkClick r:id="rId4" tooltip="公共衛生"/>
              </a:rPr>
              <a:t>公共衛生</a:t>
            </a:r>
            <a:r>
              <a:rPr lang="zh-TW" altLang="en-US" sz="3200" dirty="0" smtClean="0"/>
              <a:t>組織，主要職能包括：促進流行病和地方病的防治；提供和改進</a:t>
            </a:r>
            <a:r>
              <a:rPr lang="zh-TW" altLang="en-US" sz="3200" dirty="0" smtClean="0">
                <a:hlinkClick r:id="rId4" tooltip="公共衛生"/>
              </a:rPr>
              <a:t>公共衛生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hlinkClick r:id="rId5" tooltip="疾病"/>
              </a:rPr>
              <a:t>疾病</a:t>
            </a:r>
            <a:r>
              <a:rPr lang="zh-TW" altLang="en-US" sz="3200" dirty="0" smtClean="0">
                <a:hlinkClick r:id="rId6" tooltip="醫療"/>
              </a:rPr>
              <a:t>醫療</a:t>
            </a:r>
            <a:r>
              <a:rPr lang="zh-TW" altLang="en-US" sz="3200" dirty="0" smtClean="0"/>
              <a:t>和有關事項的教學與訓練；推動確定生物製品的</a:t>
            </a:r>
            <a:r>
              <a:rPr lang="zh-TW" altLang="en-US" sz="3200" u="sng" dirty="0" smtClean="0">
                <a:hlinkClick r:id="rId7"/>
              </a:rPr>
              <a:t>國際標準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  <p:pic>
        <p:nvPicPr>
          <p:cNvPr id="4" name="圖片 3" descr="Polio-Hassakeh-6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357694"/>
            <a:ext cx="367118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3714776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蛇杖的意義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阿斯克勒庇俄斯之杖</a:t>
            </a:r>
            <a:r>
              <a:rPr lang="zh-TW" altLang="en-US" dirty="0" smtClean="0"/>
              <a:t>，又稱</a:t>
            </a:r>
            <a:r>
              <a:rPr lang="zh-TW" altLang="en-US" b="1" dirty="0" smtClean="0"/>
              <a:t>蛇杖，</a:t>
            </a:r>
            <a:r>
              <a:rPr lang="zh-TW" altLang="en-US" dirty="0" smtClean="0"/>
              <a:t>在西方文化中是一種象徵</a:t>
            </a:r>
            <a:r>
              <a:rPr lang="zh-TW" altLang="en-US" dirty="0" smtClean="0">
                <a:hlinkClick r:id="rId2" tooltip="醫療"/>
              </a:rPr>
              <a:t>醫療</a:t>
            </a:r>
            <a:r>
              <a:rPr lang="zh-TW" altLang="en-US" dirty="0" smtClean="0"/>
              <a:t>的</a:t>
            </a:r>
            <a:r>
              <a:rPr lang="zh-TW" altLang="en-US" dirty="0" smtClean="0">
                <a:hlinkClick r:id="rId3" tooltip="標誌"/>
              </a:rPr>
              <a:t>標誌</a:t>
            </a:r>
            <a:r>
              <a:rPr lang="zh-TW" altLang="en-US" dirty="0" smtClean="0"/>
              <a:t>，為</a:t>
            </a:r>
            <a:r>
              <a:rPr lang="zh-TW" altLang="en-US" dirty="0" smtClean="0">
                <a:hlinkClick r:id="rId4" tooltip="希臘神話"/>
              </a:rPr>
              <a:t>希臘神話</a:t>
            </a:r>
            <a:r>
              <a:rPr lang="zh-TW" altLang="en-US" dirty="0" smtClean="0"/>
              <a:t>的醫療之神</a:t>
            </a:r>
            <a:r>
              <a:rPr lang="zh-TW" altLang="en-US" dirty="0" smtClean="0">
                <a:hlinkClick r:id="rId5" tooltip="阿斯克勒庇俄斯"/>
              </a:rPr>
              <a:t>阿斯克勒庇俄斯</a:t>
            </a:r>
            <a:r>
              <a:rPr lang="zh-TW" altLang="en-US" dirty="0" smtClean="0"/>
              <a:t>所執之杖。</a:t>
            </a:r>
            <a:endParaRPr lang="zh-TW" altLang="en-US" dirty="0"/>
          </a:p>
        </p:txBody>
      </p:sp>
      <p:pic>
        <p:nvPicPr>
          <p:cNvPr id="4" name="圖片 3" descr="1024px-Flag_of_WH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857496"/>
            <a:ext cx="5000660" cy="333540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橢圓 5"/>
          <p:cNvSpPr/>
          <p:nvPr/>
        </p:nvSpPr>
        <p:spPr>
          <a:xfrm>
            <a:off x="2428860" y="3714752"/>
            <a:ext cx="1214446" cy="12858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200px-Asklepios.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2714620"/>
            <a:ext cx="2357454" cy="353618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7072330" y="2786058"/>
            <a:ext cx="1143008" cy="26432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8926" y="357166"/>
            <a:ext cx="2286016" cy="106047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宗旨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該組織給</a:t>
            </a:r>
            <a:r>
              <a:rPr lang="zh-TW" altLang="en-US" sz="3600" dirty="0" smtClean="0">
                <a:hlinkClick r:id="rId2" tooltip="健康"/>
              </a:rPr>
              <a:t>健康</a:t>
            </a:r>
            <a:r>
              <a:rPr lang="zh-TW" altLang="en-US" sz="3600" dirty="0" smtClean="0"/>
              <a:t>下的定義為「</a:t>
            </a:r>
            <a:r>
              <a:rPr lang="zh-TW" altLang="en-US" sz="3600" dirty="0" smtClean="0">
                <a:hlinkClick r:id="rId3" tooltip="身體"/>
              </a:rPr>
              <a:t>身體</a:t>
            </a:r>
            <a:r>
              <a:rPr lang="zh-TW" altLang="en-US" sz="3600" dirty="0" smtClean="0"/>
              <a:t>，</a:t>
            </a:r>
            <a:r>
              <a:rPr lang="zh-TW" altLang="en-US" sz="3600" dirty="0" smtClean="0">
                <a:hlinkClick r:id="rId4" tooltip="精神"/>
              </a:rPr>
              <a:t>精神</a:t>
            </a:r>
            <a:r>
              <a:rPr lang="zh-TW" altLang="en-US" sz="3600" dirty="0" smtClean="0"/>
              <a:t>及</a:t>
            </a:r>
            <a:r>
              <a:rPr lang="zh-TW" altLang="en-US" sz="3600" dirty="0" smtClean="0">
                <a:hlinkClick r:id="rId5" tooltip="社會生活"/>
              </a:rPr>
              <a:t>社會生活</a:t>
            </a:r>
            <a:r>
              <a:rPr lang="zh-TW" altLang="en-US" sz="3600" dirty="0" smtClean="0"/>
              <a:t>中的完美狀態」 。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4" name="圖片 3" descr="201808061719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143248"/>
            <a:ext cx="2095500" cy="2095500"/>
          </a:xfrm>
          <a:prstGeom prst="rect">
            <a:avLst/>
          </a:prstGeom>
        </p:spPr>
      </p:pic>
      <p:pic>
        <p:nvPicPr>
          <p:cNvPr id="5" name="圖片 4" descr="opinion-59a685324f3a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071810"/>
            <a:ext cx="4461906" cy="29337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20180522-094046_U12418_M414659_a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42852"/>
            <a:ext cx="2428892" cy="1618249"/>
          </a:xfrm>
          <a:prstGeom prst="rect">
            <a:avLst/>
          </a:prstGeom>
        </p:spPr>
      </p:pic>
      <p:pic>
        <p:nvPicPr>
          <p:cNvPr id="6" name="圖片 5" descr="World_Health_Organization_membership_status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429000"/>
            <a:ext cx="6020245" cy="27860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3786214" cy="98903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會員國</a:t>
            </a:r>
            <a:endParaRPr lang="zh-TW" altLang="en-US" sz="4800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截至</a:t>
            </a:r>
            <a:r>
              <a:rPr lang="en-US" altLang="zh-TW" sz="3200" dirty="0" smtClean="0"/>
              <a:t>2013</a:t>
            </a:r>
            <a:r>
              <a:rPr lang="zh-TW" altLang="en-US" sz="3200" dirty="0" smtClean="0"/>
              <a:t>年為止，世界衛生組織共有</a:t>
            </a:r>
            <a:r>
              <a:rPr lang="en-US" altLang="zh-TW" sz="3200" dirty="0" smtClean="0"/>
              <a:t>194</a:t>
            </a:r>
            <a:r>
              <a:rPr lang="zh-TW" altLang="en-US" sz="3200" dirty="0" smtClean="0"/>
              <a:t>個會員國，  世界衛生組織的成員國會派代表團參加</a:t>
            </a:r>
            <a:r>
              <a:rPr lang="zh-TW" altLang="en-US" sz="3200" dirty="0" smtClean="0">
                <a:hlinkClick r:id="rId4" tooltip="世界衛生大會"/>
              </a:rPr>
              <a:t>世界衛生大會</a:t>
            </a:r>
            <a:r>
              <a:rPr lang="zh-TW" altLang="en-US" sz="3200" dirty="0" smtClean="0"/>
              <a:t>，是世界衛生組織的最高決策機構。</a:t>
            </a:r>
            <a:endParaRPr lang="zh-TW" alt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523</Words>
  <Application>Microsoft Office PowerPoint</Application>
  <PresentationFormat>如螢幕大小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壁窗</vt:lpstr>
      <vt:lpstr>WHO.MSF </vt:lpstr>
      <vt:lpstr>目錄</vt:lpstr>
      <vt:lpstr>目錄</vt:lpstr>
      <vt:lpstr>目錄</vt:lpstr>
      <vt:lpstr>世界衞生組織 WHO</vt:lpstr>
      <vt:lpstr>簡介</vt:lpstr>
      <vt:lpstr>蛇杖的意義</vt:lpstr>
      <vt:lpstr>宗旨</vt:lpstr>
      <vt:lpstr>會員國</vt:lpstr>
      <vt:lpstr>發展目標</vt:lpstr>
      <vt:lpstr>相關影片</vt:lpstr>
      <vt:lpstr>無國界醫生組織 MSF</vt:lpstr>
      <vt:lpstr>介紹</vt:lpstr>
      <vt:lpstr>組織和機構</vt:lpstr>
      <vt:lpstr>工作的危險性</vt:lpstr>
      <vt:lpstr>   相關影片</vt:lpstr>
      <vt:lpstr>有奨徵答</vt:lpstr>
      <vt:lpstr>有奨徵答WHO</vt:lpstr>
      <vt:lpstr>有奨徵答WHO</vt:lpstr>
      <vt:lpstr>有奨徵答MSF</vt:lpstr>
      <vt:lpstr>有奨徵答MSF</vt:lpstr>
      <vt:lpstr>THE END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WHO.MSF</dc:title>
  <dc:creator>sunya</dc:creator>
  <cp:lastModifiedBy>sunya</cp:lastModifiedBy>
  <cp:revision>24</cp:revision>
  <dcterms:created xsi:type="dcterms:W3CDTF">2019-03-13T11:11:00Z</dcterms:created>
  <dcterms:modified xsi:type="dcterms:W3CDTF">2019-03-13T15:11:29Z</dcterms:modified>
</cp:coreProperties>
</file>