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3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308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6258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77017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02173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021750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83349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176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843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424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245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989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440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146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93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242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9/4/2020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55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31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8000" dirty="0" smtClean="0"/>
              <a:t>109</a:t>
            </a:r>
            <a:r>
              <a:rPr lang="zh-TW" altLang="en-US" sz="8000" dirty="0" smtClean="0"/>
              <a:t>  學校</a:t>
            </a:r>
            <a:r>
              <a:rPr lang="zh-TW" altLang="en-US" sz="8000" dirty="0"/>
              <a:t>日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419091"/>
          </a:xfrm>
        </p:spPr>
        <p:txBody>
          <a:bodyPr>
            <a:noAutofit/>
          </a:bodyPr>
          <a:lstStyle/>
          <a:p>
            <a:r>
              <a:rPr lang="zh-TW" altLang="en-US" sz="3600" b="1" dirty="0" smtClean="0"/>
              <a:t>黃淑苓老師</a:t>
            </a:r>
            <a:endParaRPr lang="en-US" altLang="zh-TW" sz="3600" b="1" dirty="0" smtClean="0"/>
          </a:p>
          <a:p>
            <a:r>
              <a:rPr lang="zh-TW" altLang="en-US" sz="3600" b="1" dirty="0" smtClean="0"/>
              <a:t>辦公室：</a:t>
            </a:r>
            <a:r>
              <a:rPr lang="en-US" altLang="zh-TW" sz="3600" b="1" dirty="0" smtClean="0"/>
              <a:t>214</a:t>
            </a:r>
            <a:endParaRPr lang="zh-TW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814815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學、經歷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318054"/>
            <a:ext cx="8596668" cy="5404022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sz="3200" dirty="0" smtClean="0"/>
              <a:t>學歷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臺北市立教育大學 特教系碩士班 </a:t>
            </a:r>
            <a:r>
              <a:rPr lang="en-US" altLang="zh-TW" sz="2600" dirty="0" smtClean="0"/>
              <a:t>(</a:t>
            </a:r>
            <a:r>
              <a:rPr lang="zh-TW" altLang="en-US" sz="2600" dirty="0" smtClean="0"/>
              <a:t> 第一名畢業 </a:t>
            </a:r>
            <a:r>
              <a:rPr lang="en-US" altLang="zh-TW" sz="2600" dirty="0" smtClean="0"/>
              <a:t>)</a:t>
            </a:r>
          </a:p>
          <a:p>
            <a:pPr marL="457200" lvl="1" indent="0">
              <a:buNone/>
            </a:pPr>
            <a:endParaRPr lang="en-US" altLang="zh-TW" sz="2400" dirty="0" smtClean="0"/>
          </a:p>
          <a:p>
            <a:r>
              <a:rPr lang="zh-TW" altLang="en-US" sz="3200" dirty="0" smtClean="0"/>
              <a:t>臺中國小教師甄試 </a:t>
            </a:r>
            <a:r>
              <a:rPr lang="en-US" altLang="zh-TW" sz="2600" dirty="0" smtClean="0"/>
              <a:t>(</a:t>
            </a:r>
            <a:r>
              <a:rPr lang="zh-TW" altLang="en-US" sz="2600" dirty="0" smtClean="0"/>
              <a:t>正取第三名</a:t>
            </a:r>
            <a:r>
              <a:rPr lang="en-US" altLang="zh-TW" sz="2600" dirty="0" smtClean="0"/>
              <a:t>)</a:t>
            </a:r>
          </a:p>
          <a:p>
            <a:endParaRPr lang="en-US" altLang="zh-TW" sz="2600" dirty="0" smtClean="0"/>
          </a:p>
          <a:p>
            <a:r>
              <a:rPr lang="zh-TW" altLang="en-US" sz="3200" dirty="0" smtClean="0"/>
              <a:t>三張教師證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國小普通班、身心障礙、資賦優異</a:t>
            </a:r>
            <a:r>
              <a:rPr lang="en-US" altLang="zh-TW" sz="2400" dirty="0" smtClean="0"/>
              <a:t>)</a:t>
            </a:r>
          </a:p>
          <a:p>
            <a:pPr marL="457200" lvl="1" indent="0">
              <a:buNone/>
            </a:pPr>
            <a:endParaRPr lang="en-US" altLang="zh-TW" sz="2400" dirty="0" smtClean="0"/>
          </a:p>
          <a:p>
            <a:r>
              <a:rPr lang="zh-TW" altLang="en-US" sz="3200" dirty="0" smtClean="0">
                <a:solidFill>
                  <a:srgbClr val="FF0000"/>
                </a:solidFill>
              </a:rPr>
              <a:t>教育部閩南語語言能力認證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每年</a:t>
            </a:r>
            <a:r>
              <a:rPr lang="en-US" altLang="zh-TW" dirty="0" smtClean="0">
                <a:solidFill>
                  <a:schemeClr val="tx1"/>
                </a:solidFill>
              </a:rPr>
              <a:t>4</a:t>
            </a:r>
            <a:r>
              <a:rPr lang="zh-TW" altLang="en-US" dirty="0" smtClean="0">
                <a:solidFill>
                  <a:schemeClr val="tx1"/>
                </a:solidFill>
              </a:rPr>
              <a:t>，</a:t>
            </a:r>
            <a:r>
              <a:rPr lang="en-US" altLang="zh-TW" dirty="0" smtClean="0">
                <a:solidFill>
                  <a:schemeClr val="tx1"/>
                </a:solidFill>
              </a:rPr>
              <a:t>5</a:t>
            </a:r>
            <a:r>
              <a:rPr lang="zh-TW" altLang="en-US" dirty="0" smtClean="0">
                <a:solidFill>
                  <a:schemeClr val="tx1"/>
                </a:solidFill>
              </a:rPr>
              <a:t>月報名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  <a:endParaRPr lang="en-US" altLang="zh-TW" sz="3200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2800" dirty="0" smtClean="0"/>
              <a:t>高級</a:t>
            </a:r>
            <a:endParaRPr lang="en-US" altLang="zh-TW" sz="2800" dirty="0" smtClean="0"/>
          </a:p>
          <a:p>
            <a:pPr marL="457200" lvl="1" indent="0">
              <a:buNone/>
            </a:pPr>
            <a:endParaRPr lang="en-US" altLang="zh-TW" sz="2400" dirty="0" smtClean="0"/>
          </a:p>
          <a:p>
            <a:r>
              <a:rPr lang="zh-TW" altLang="en-US" sz="3200" dirty="0" smtClean="0"/>
              <a:t>經歷：教學</a:t>
            </a:r>
            <a:r>
              <a:rPr lang="zh-TW" altLang="en-US" sz="3200" dirty="0" smtClean="0"/>
              <a:t>年資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第</a:t>
            </a:r>
            <a:r>
              <a:rPr lang="en-US" altLang="zh-TW" sz="3200" dirty="0" smtClean="0"/>
              <a:t>17</a:t>
            </a:r>
            <a:r>
              <a:rPr lang="zh-TW" altLang="en-US" sz="3200" dirty="0" smtClean="0"/>
              <a:t>年</a:t>
            </a:r>
            <a:r>
              <a:rPr lang="en-US" altLang="zh-TW" sz="3200" dirty="0" smtClean="0"/>
              <a:t>)</a:t>
            </a:r>
            <a:endParaRPr lang="en-US" altLang="zh-TW" sz="3200" dirty="0" smtClean="0"/>
          </a:p>
          <a:p>
            <a:pPr lvl="1"/>
            <a:r>
              <a:rPr lang="zh-TW" altLang="en-US" sz="2400" dirty="0" smtClean="0"/>
              <a:t>特殊教育</a:t>
            </a:r>
            <a:r>
              <a:rPr lang="en-US" altLang="zh-TW" sz="2400" dirty="0" smtClean="0"/>
              <a:t>8</a:t>
            </a:r>
            <a:r>
              <a:rPr lang="zh-TW" altLang="en-US" sz="2400" dirty="0" smtClean="0"/>
              <a:t>年：</a:t>
            </a:r>
            <a:r>
              <a:rPr lang="zh-TW" altLang="en-US" sz="2400" dirty="0" smtClean="0"/>
              <a:t>特教班、潛能班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學校</a:t>
            </a:r>
            <a:r>
              <a:rPr lang="zh-TW" altLang="en-US" sz="2400" dirty="0" smtClean="0"/>
              <a:t>行政</a:t>
            </a:r>
            <a:r>
              <a:rPr lang="en-US" altLang="zh-TW" sz="2400" dirty="0" smtClean="0"/>
              <a:t>2</a:t>
            </a:r>
            <a:r>
              <a:rPr lang="zh-TW" altLang="en-US" sz="2400" dirty="0" smtClean="0"/>
              <a:t>年：</a:t>
            </a:r>
            <a:r>
              <a:rPr lang="zh-TW" altLang="en-US" sz="2400" dirty="0" smtClean="0"/>
              <a:t>學務處訓育組、輔導室輔導組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普通教育</a:t>
            </a:r>
            <a:r>
              <a:rPr lang="en-US" altLang="zh-TW" sz="2400" dirty="0" smtClean="0"/>
              <a:t>4</a:t>
            </a:r>
            <a:r>
              <a:rPr lang="zh-TW" altLang="en-US" sz="2400" dirty="0" smtClean="0"/>
              <a:t>年：</a:t>
            </a:r>
            <a:r>
              <a:rPr lang="zh-TW" altLang="en-US" sz="2400" dirty="0"/>
              <a:t>低、中、高年級</a:t>
            </a:r>
            <a:r>
              <a:rPr lang="zh-TW" altLang="en-US" sz="2400" dirty="0" smtClean="0"/>
              <a:t>導師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閩南語科</a:t>
            </a:r>
            <a:r>
              <a:rPr lang="zh-TW" altLang="en-US" sz="2400" dirty="0" smtClean="0"/>
              <a:t>任</a:t>
            </a:r>
            <a:r>
              <a:rPr lang="zh-TW" altLang="en-US" sz="2400" dirty="0" smtClean="0"/>
              <a:t>第</a:t>
            </a:r>
            <a:r>
              <a:rPr lang="en-US" altLang="zh-TW" sz="2400" dirty="0" smtClean="0"/>
              <a:t>3</a:t>
            </a:r>
            <a:r>
              <a:rPr lang="zh-TW" altLang="en-US" sz="2400"/>
              <a:t>年</a:t>
            </a:r>
            <a:endParaRPr lang="en-US" altLang="zh-TW" sz="2400" dirty="0" smtClean="0"/>
          </a:p>
          <a:p>
            <a:pPr lvl="1"/>
            <a:endParaRPr lang="zh-TW" altLang="en-US" sz="2400" dirty="0"/>
          </a:p>
          <a:p>
            <a:pPr marL="457200" lvl="1" indent="0">
              <a:buNone/>
            </a:pPr>
            <a:endParaRPr lang="en-US" altLang="zh-TW" sz="2400" dirty="0" smtClean="0"/>
          </a:p>
          <a:p>
            <a:pPr lvl="1"/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1410605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一年級 健康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542736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一週 </a:t>
            </a:r>
            <a:r>
              <a:rPr lang="en-US" altLang="zh-TW" dirty="0" smtClean="0"/>
              <a:t>1</a:t>
            </a:r>
            <a:r>
              <a:rPr lang="zh-TW" altLang="en-US" dirty="0" smtClean="0"/>
              <a:t> 節 </a:t>
            </a:r>
            <a:r>
              <a:rPr lang="en-US" altLang="zh-TW" dirty="0" smtClean="0"/>
              <a:t>-</a:t>
            </a:r>
            <a:r>
              <a:rPr lang="zh-TW" altLang="en-US" dirty="0" smtClean="0"/>
              <a:t> </a:t>
            </a:r>
            <a:r>
              <a:rPr lang="zh-TW" altLang="en-US" dirty="0" smtClean="0">
                <a:solidFill>
                  <a:srgbClr val="FF0000"/>
                </a:solidFill>
              </a:rPr>
              <a:t>身體</a:t>
            </a:r>
            <a:r>
              <a:rPr lang="zh-TW" altLang="en-US" dirty="0" smtClean="0"/>
              <a:t>健康</a:t>
            </a:r>
            <a:r>
              <a:rPr lang="en-US" altLang="zh-TW" dirty="0"/>
              <a:t>(</a:t>
            </a:r>
            <a:r>
              <a:rPr lang="zh-TW" altLang="en-US" u="sng" dirty="0"/>
              <a:t>飲食、運動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rgbClr val="FF0000"/>
                </a:solidFill>
              </a:rPr>
              <a:t>心理</a:t>
            </a:r>
            <a:r>
              <a:rPr lang="zh-TW" altLang="en-US" dirty="0" smtClean="0"/>
              <a:t>健康</a:t>
            </a:r>
            <a:r>
              <a:rPr lang="en-US" altLang="zh-TW" dirty="0" smtClean="0"/>
              <a:t>(</a:t>
            </a:r>
            <a:r>
              <a:rPr lang="zh-TW" altLang="en-US" u="sng" dirty="0" smtClean="0"/>
              <a:t>正向、支持</a:t>
            </a:r>
            <a:r>
              <a:rPr lang="zh-TW" altLang="en-US" u="sng" dirty="0"/>
              <a:t>、</a:t>
            </a:r>
            <a:r>
              <a:rPr lang="zh-TW" altLang="en-US" u="sng" dirty="0" smtClean="0"/>
              <a:t>陪伴、關心</a:t>
            </a:r>
            <a:r>
              <a:rPr lang="en-US" altLang="zh-TW" dirty="0" smtClean="0"/>
              <a:t>)</a:t>
            </a:r>
            <a:endParaRPr lang="zh-TW" altLang="en-US" dirty="0"/>
          </a:p>
          <a:p>
            <a:endParaRPr lang="en-US" altLang="zh-TW" dirty="0" smtClean="0"/>
          </a:p>
          <a:p>
            <a:r>
              <a:rPr lang="zh-TW" altLang="en-US" dirty="0" smtClean="0"/>
              <a:t>教學內容：</a:t>
            </a:r>
            <a:endParaRPr lang="en-US" altLang="zh-TW" dirty="0" smtClean="0"/>
          </a:p>
          <a:p>
            <a:pPr lvl="1">
              <a:buFont typeface="+mj-lt"/>
              <a:buAutoNum type="arabicPeriod"/>
            </a:pPr>
            <a:r>
              <a:rPr lang="zh-TW" altLang="en-US" dirty="0" smtClean="0"/>
              <a:t>新生進行曲</a:t>
            </a:r>
            <a:r>
              <a:rPr lang="en-US" altLang="zh-TW" dirty="0" smtClean="0"/>
              <a:t>(</a:t>
            </a:r>
            <a:r>
              <a:rPr lang="zh-TW" altLang="en-US" dirty="0" smtClean="0"/>
              <a:t>安全上學、在校園玩遊戲、平安回家</a:t>
            </a:r>
            <a:r>
              <a:rPr lang="en-US" altLang="zh-TW" dirty="0" smtClean="0"/>
              <a:t>)</a:t>
            </a:r>
          </a:p>
          <a:p>
            <a:pPr lvl="1">
              <a:buFont typeface="+mj-lt"/>
              <a:buAutoNum type="arabicPeriod"/>
            </a:pPr>
            <a:r>
              <a:rPr lang="zh-TW" altLang="en-US" dirty="0" smtClean="0"/>
              <a:t>健康小達人</a:t>
            </a:r>
            <a:r>
              <a:rPr lang="en-US" altLang="zh-TW" dirty="0" smtClean="0"/>
              <a:t>(</a:t>
            </a:r>
            <a:r>
              <a:rPr lang="zh-TW" altLang="en-US" dirty="0"/>
              <a:t>認識</a:t>
            </a:r>
            <a:r>
              <a:rPr lang="zh-TW" altLang="en-US" dirty="0" smtClean="0"/>
              <a:t>身體部位、身體清潔、上廁所</a:t>
            </a:r>
            <a:r>
              <a:rPr lang="en-US" altLang="zh-TW" dirty="0" smtClean="0"/>
              <a:t>)</a:t>
            </a:r>
          </a:p>
          <a:p>
            <a:pPr lvl="1">
              <a:buFont typeface="+mj-lt"/>
              <a:buAutoNum type="arabicPeriod"/>
            </a:pPr>
            <a:r>
              <a:rPr lang="zh-TW" altLang="en-US" dirty="0" smtClean="0"/>
              <a:t>我長大了</a:t>
            </a:r>
            <a:r>
              <a:rPr lang="en-US" altLang="zh-TW" dirty="0" smtClean="0"/>
              <a:t>(</a:t>
            </a:r>
            <a:r>
              <a:rPr lang="zh-TW" altLang="en-US" dirty="0" smtClean="0"/>
              <a:t>喜歡自己做、交朋友、分辨心情、說出感受</a:t>
            </a:r>
            <a:r>
              <a:rPr lang="en-US" altLang="zh-TW" dirty="0" smtClean="0"/>
              <a:t>)</a:t>
            </a:r>
          </a:p>
          <a:p>
            <a:pPr lvl="1">
              <a:buFont typeface="+mj-lt"/>
              <a:buAutoNum type="arabicPeriod"/>
            </a:pPr>
            <a:r>
              <a:rPr lang="zh-TW" altLang="en-US" dirty="0" smtClean="0"/>
              <a:t>活力加油站 </a:t>
            </a:r>
            <a:r>
              <a:rPr lang="en-US" altLang="zh-TW" dirty="0" smtClean="0"/>
              <a:t>(</a:t>
            </a:r>
            <a:r>
              <a:rPr lang="zh-TW" altLang="en-US" dirty="0" smtClean="0"/>
              <a:t>早餐、飲食好習慣</a:t>
            </a:r>
            <a:r>
              <a:rPr lang="en-US" altLang="zh-TW" dirty="0" smtClean="0"/>
              <a:t>)</a:t>
            </a:r>
          </a:p>
          <a:p>
            <a:pPr lvl="1">
              <a:buFont typeface="+mj-lt"/>
              <a:buAutoNum type="arabicPeriod"/>
            </a:pPr>
            <a:r>
              <a:rPr lang="zh-TW" altLang="en-US" dirty="0" smtClean="0"/>
              <a:t>校園生活健康多</a:t>
            </a:r>
            <a:r>
              <a:rPr lang="en-US" altLang="zh-TW" dirty="0" smtClean="0"/>
              <a:t>(</a:t>
            </a:r>
            <a:r>
              <a:rPr lang="zh-TW" altLang="en-US" dirty="0" smtClean="0"/>
              <a:t>身體不舒服或受傷時、健康中心</a:t>
            </a:r>
            <a:r>
              <a:rPr lang="en-US" altLang="zh-TW" dirty="0" smtClean="0"/>
              <a:t>)</a:t>
            </a:r>
          </a:p>
          <a:p>
            <a:pPr marL="457200" lvl="1" indent="0">
              <a:buNone/>
            </a:pPr>
            <a:endParaRPr lang="en-US" altLang="zh-TW" dirty="0" smtClean="0"/>
          </a:p>
          <a:p>
            <a:r>
              <a:rPr lang="zh-TW" altLang="en-US" dirty="0" smtClean="0"/>
              <a:t>評分：平時</a:t>
            </a:r>
            <a:r>
              <a:rPr lang="en-US" altLang="zh-TW" dirty="0" smtClean="0"/>
              <a:t>60%(</a:t>
            </a:r>
            <a:r>
              <a:rPr lang="zh-TW" altLang="en-US" dirty="0" smtClean="0"/>
              <a:t>上課態度、課堂發表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、作業</a:t>
            </a:r>
            <a:r>
              <a:rPr lang="en-US" altLang="zh-TW" dirty="0" smtClean="0"/>
              <a:t>40%</a:t>
            </a:r>
          </a:p>
        </p:txBody>
      </p:sp>
    </p:spTree>
    <p:extLst>
      <p:ext uri="{BB962C8B-B14F-4D97-AF65-F5344CB8AC3E}">
        <p14:creationId xmlns:p14="http://schemas.microsoft.com/office/powerpoint/2010/main" val="1116505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5FCBEF"/>
                </a:solidFill>
              </a:rPr>
              <a:t>一年級 </a:t>
            </a:r>
            <a:r>
              <a:rPr lang="zh-TW" altLang="en-US" dirty="0" smtClean="0">
                <a:solidFill>
                  <a:srgbClr val="5FCBEF"/>
                </a:solidFill>
              </a:rPr>
              <a:t>主題探究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40211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課程內容：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走進臺北城、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大手牽小手、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禮貌高手、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模範楷模推薦、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拜訪圖書館、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校慶課程、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生活高手ˋ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寒假生活規劃</a:t>
            </a:r>
            <a:endParaRPr lang="en-US" altLang="zh-TW" dirty="0" smtClean="0"/>
          </a:p>
          <a:p>
            <a:r>
              <a:rPr lang="zh-TW" altLang="en-US" dirty="0" smtClean="0"/>
              <a:t>情緒管理、品格教育、生活教育、生命教育、親情友誼</a:t>
            </a:r>
            <a:endParaRPr lang="en-US" altLang="zh-TW" dirty="0" smtClean="0"/>
          </a:p>
          <a:p>
            <a:pPr lvl="0">
              <a:buClr>
                <a:srgbClr val="5FCBEF"/>
              </a:buClr>
            </a:pP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評分：平時</a:t>
            </a: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</a:rPr>
              <a:t>60%(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上課態度、課堂發表</a:t>
            </a: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</a:rPr>
              <a:t>)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、作業</a:t>
            </a: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</a:rPr>
              <a:t>40%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56192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本土語言</a:t>
            </a:r>
            <a:r>
              <a:rPr lang="en-US" altLang="zh-TW" dirty="0" smtClean="0"/>
              <a:t>(</a:t>
            </a:r>
            <a:r>
              <a:rPr lang="zh-TW" altLang="en-US" dirty="0" smtClean="0"/>
              <a:t>閩南語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：一</a:t>
            </a:r>
            <a:r>
              <a:rPr lang="en-US" altLang="zh-TW" dirty="0" smtClean="0"/>
              <a:t>~</a:t>
            </a:r>
            <a:r>
              <a:rPr lang="zh-TW" altLang="en-US" dirty="0" smtClean="0"/>
              <a:t>六年級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32239"/>
            <a:ext cx="8596668" cy="491798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一週</a:t>
            </a:r>
            <a:r>
              <a:rPr lang="en-US" altLang="zh-TW" dirty="0" smtClean="0"/>
              <a:t>1</a:t>
            </a:r>
            <a:r>
              <a:rPr lang="zh-TW" altLang="en-US" dirty="0" smtClean="0"/>
              <a:t>節</a:t>
            </a:r>
            <a:endParaRPr lang="en-US" altLang="zh-TW" dirty="0" smtClean="0"/>
          </a:p>
          <a:p>
            <a:r>
              <a:rPr lang="zh-TW" altLang="en-US" dirty="0" smtClean="0"/>
              <a:t> 教學目標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(</a:t>
            </a:r>
            <a:r>
              <a:rPr lang="zh-TW" altLang="en-US" dirty="0" smtClean="0"/>
              <a:t> 低年級 </a:t>
            </a:r>
            <a:r>
              <a:rPr lang="en-US" altLang="zh-TW" dirty="0" smtClean="0"/>
              <a:t>)</a:t>
            </a:r>
            <a:r>
              <a:rPr lang="zh-TW" altLang="en-US" dirty="0" smtClean="0"/>
              <a:t> 聽、說、讀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 中、高年級 </a:t>
            </a:r>
            <a:r>
              <a:rPr lang="en-US" altLang="zh-TW" dirty="0" smtClean="0"/>
              <a:t>)</a:t>
            </a:r>
            <a:r>
              <a:rPr lang="zh-TW" altLang="en-US" dirty="0" smtClean="0"/>
              <a:t>聽、說、讀、寫</a:t>
            </a:r>
            <a:endParaRPr lang="en-US" altLang="zh-TW" dirty="0" smtClean="0"/>
          </a:p>
          <a:p>
            <a:r>
              <a:rPr lang="zh-TW" altLang="en-US" dirty="0" smtClean="0"/>
              <a:t>教學內容</a:t>
            </a:r>
            <a:endParaRPr lang="en-US" altLang="zh-TW" dirty="0" smtClean="0"/>
          </a:p>
          <a:p>
            <a:pPr lvl="1"/>
            <a:r>
              <a:rPr lang="zh-TW" altLang="en-US" dirty="0"/>
              <a:t>課文朗讀</a:t>
            </a:r>
            <a:endParaRPr lang="en-US" altLang="zh-TW" dirty="0"/>
          </a:p>
          <a:p>
            <a:pPr lvl="1"/>
            <a:r>
              <a:rPr lang="zh-TW" altLang="en-US" dirty="0" smtClean="0"/>
              <a:t>語詞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句型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俗諺、謎猜、講笑詼、看動畫學閩南語</a:t>
            </a:r>
            <a:endParaRPr lang="en-US" altLang="zh-TW" dirty="0" smtClean="0"/>
          </a:p>
          <a:p>
            <a:r>
              <a:rPr lang="zh-TW" altLang="en-US" dirty="0" smtClean="0"/>
              <a:t>請善用閩南語</a:t>
            </a:r>
            <a:r>
              <a:rPr lang="en-US" altLang="zh-TW" dirty="0" smtClean="0"/>
              <a:t>CD(</a:t>
            </a:r>
            <a:r>
              <a:rPr lang="zh-TW" altLang="en-US" dirty="0" smtClean="0"/>
              <a:t> 車上、課外時間多次播放 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>
                <a:solidFill>
                  <a:srgbClr val="FF0000"/>
                </a:solidFill>
              </a:rPr>
              <a:t>方音差</a:t>
            </a:r>
            <a:r>
              <a:rPr lang="en-US" altLang="zh-TW" dirty="0" smtClean="0"/>
              <a:t>(</a:t>
            </a:r>
            <a:r>
              <a:rPr lang="zh-TW" altLang="en-US" dirty="0" smtClean="0"/>
              <a:t>同一個語詞各地說法可能不同，考試以教育部公布的</a:t>
            </a:r>
            <a:r>
              <a:rPr lang="zh-TW" altLang="en-US" dirty="0" smtClean="0">
                <a:solidFill>
                  <a:srgbClr val="FF0000"/>
                </a:solidFill>
              </a:rPr>
              <a:t>台羅拼音</a:t>
            </a:r>
            <a:r>
              <a:rPr lang="zh-TW" altLang="en-US" dirty="0" smtClean="0"/>
              <a:t>為主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評分：平時</a:t>
            </a:r>
            <a:r>
              <a:rPr lang="en-US" altLang="zh-TW" dirty="0" smtClean="0"/>
              <a:t>60%</a:t>
            </a:r>
            <a:r>
              <a:rPr lang="zh-TW" altLang="en-US" dirty="0" smtClean="0"/>
              <a:t>、測驗</a:t>
            </a:r>
            <a:r>
              <a:rPr lang="en-US" altLang="zh-TW" dirty="0" smtClean="0"/>
              <a:t>40%(12</a:t>
            </a:r>
            <a:r>
              <a:rPr lang="zh-TW" altLang="en-US" dirty="0" smtClean="0"/>
              <a:t>月開始，範圍：</a:t>
            </a:r>
            <a:r>
              <a:rPr lang="zh-TW" altLang="en-US" u="sng" dirty="0" smtClean="0"/>
              <a:t>第一</a:t>
            </a:r>
            <a:r>
              <a:rPr lang="en-US" altLang="zh-TW" u="sng" dirty="0" smtClean="0"/>
              <a:t>~</a:t>
            </a:r>
            <a:r>
              <a:rPr lang="zh-TW" altLang="en-US" u="sng" dirty="0" smtClean="0"/>
              <a:t>五課</a:t>
            </a:r>
            <a:r>
              <a:rPr lang="zh-TW" altLang="en-US" dirty="0" smtClean="0">
                <a:solidFill>
                  <a:srgbClr val="FF0000"/>
                </a:solidFill>
              </a:rPr>
              <a:t>課文朗讀、語詞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62365542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1036</TotalTime>
  <Words>409</Words>
  <Application>Microsoft Office PowerPoint</Application>
  <PresentationFormat>寬螢幕</PresentationFormat>
  <Paragraphs>56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微軟正黑體</vt:lpstr>
      <vt:lpstr>Arial</vt:lpstr>
      <vt:lpstr>Trebuchet MS</vt:lpstr>
      <vt:lpstr>Wingdings 3</vt:lpstr>
      <vt:lpstr>多面向</vt:lpstr>
      <vt:lpstr>109  學校日</vt:lpstr>
      <vt:lpstr>學、經歷</vt:lpstr>
      <vt:lpstr>一年級 健康</vt:lpstr>
      <vt:lpstr>一年級 主題探究</vt:lpstr>
      <vt:lpstr>本土語言(閩南語)：一~六年級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107  學校日</dc:title>
  <dc:creator>user</dc:creator>
  <cp:lastModifiedBy>Julia</cp:lastModifiedBy>
  <cp:revision>32</cp:revision>
  <dcterms:created xsi:type="dcterms:W3CDTF">2018-09-03T00:27:35Z</dcterms:created>
  <dcterms:modified xsi:type="dcterms:W3CDTF">2020-09-04T07:32:11Z</dcterms:modified>
</cp:coreProperties>
</file>