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42"/>
  </p:notesMasterIdLst>
  <p:sldIdLst>
    <p:sldId id="257" r:id="rId2"/>
    <p:sldId id="432" r:id="rId3"/>
    <p:sldId id="454" r:id="rId4"/>
    <p:sldId id="431" r:id="rId5"/>
    <p:sldId id="455" r:id="rId6"/>
    <p:sldId id="433" r:id="rId7"/>
    <p:sldId id="456" r:id="rId8"/>
    <p:sldId id="434" r:id="rId9"/>
    <p:sldId id="435" r:id="rId10"/>
    <p:sldId id="436" r:id="rId11"/>
    <p:sldId id="437" r:id="rId12"/>
    <p:sldId id="438" r:id="rId13"/>
    <p:sldId id="439" r:id="rId14"/>
    <p:sldId id="440" r:id="rId15"/>
    <p:sldId id="441" r:id="rId16"/>
    <p:sldId id="458" r:id="rId17"/>
    <p:sldId id="457" r:id="rId18"/>
    <p:sldId id="442" r:id="rId19"/>
    <p:sldId id="459" r:id="rId20"/>
    <p:sldId id="443" r:id="rId21"/>
    <p:sldId id="461" r:id="rId22"/>
    <p:sldId id="460" r:id="rId23"/>
    <p:sldId id="444" r:id="rId24"/>
    <p:sldId id="462" r:id="rId25"/>
    <p:sldId id="445" r:id="rId26"/>
    <p:sldId id="463" r:id="rId27"/>
    <p:sldId id="446" r:id="rId28"/>
    <p:sldId id="447" r:id="rId29"/>
    <p:sldId id="464" r:id="rId30"/>
    <p:sldId id="448" r:id="rId31"/>
    <p:sldId id="466" r:id="rId32"/>
    <p:sldId id="465" r:id="rId33"/>
    <p:sldId id="449" r:id="rId34"/>
    <p:sldId id="467" r:id="rId35"/>
    <p:sldId id="450" r:id="rId36"/>
    <p:sldId id="468" r:id="rId37"/>
    <p:sldId id="451" r:id="rId38"/>
    <p:sldId id="469" r:id="rId39"/>
    <p:sldId id="452" r:id="rId40"/>
    <p:sldId id="453"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Rg st="1" end="24"/>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0099FF"/>
    <a:srgbClr val="000000"/>
    <a:srgbClr val="000099"/>
    <a:srgbClr val="33330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85" autoAdjust="0"/>
    <p:restoredTop sz="94151" autoAdjust="0"/>
  </p:normalViewPr>
  <p:slideViewPr>
    <p:cSldViewPr>
      <p:cViewPr varScale="1">
        <p:scale>
          <a:sx n="72" d="100"/>
          <a:sy n="72" d="100"/>
        </p:scale>
        <p:origin x="1128"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ltLang="zh-TW"/>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ltLang="zh-TW"/>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ltLang="zh-TW"/>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7BB68D2-D452-4E24-AAE5-A243813E406E}"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9AF65A5-0F3F-45D9-AE5E-DA8AFC8ABBB1}" type="slidenum">
              <a:rPr lang="en-US" altLang="zh-TW" smtClean="0"/>
              <a:pPr/>
              <a:t>1</a:t>
            </a:fld>
            <a:endParaRPr lang="en-US" altLang="zh-TW"/>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zh-TW"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pPr>
              <a:defRPr/>
            </a:pPr>
            <a:fld id="{97BB68D2-D452-4E24-AAE5-A243813E406E}" type="slidenum">
              <a:rPr lang="en-US" altLang="zh-TW" smtClean="0"/>
              <a:pPr>
                <a:defRPr/>
              </a:pPr>
              <a:t>9</a:t>
            </a:fld>
            <a:endParaRPr lang="en-US" altLang="zh-TW"/>
          </a:p>
        </p:txBody>
      </p:sp>
    </p:spTree>
    <p:extLst>
      <p:ext uri="{BB962C8B-B14F-4D97-AF65-F5344CB8AC3E}">
        <p14:creationId xmlns:p14="http://schemas.microsoft.com/office/powerpoint/2010/main" val="3595165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pPr>
              <a:defRPr/>
            </a:pPr>
            <a:fld id="{0CE1404E-DD9C-4E73-93CC-A7E69505674C}" type="datetimeFigureOut">
              <a:rPr lang="zh-TW" altLang="en-US" smtClean="0"/>
              <a:pPr>
                <a:defRPr/>
              </a:pPr>
              <a:t>2023/9/8</a:t>
            </a:fld>
            <a:endParaRPr lang="en-US" altLang="zh-TW"/>
          </a:p>
        </p:txBody>
      </p:sp>
      <p:sp>
        <p:nvSpPr>
          <p:cNvPr id="5" name="Footer Placeholder 4"/>
          <p:cNvSpPr>
            <a:spLocks noGrp="1"/>
          </p:cNvSpPr>
          <p:nvPr>
            <p:ph type="ftr" sz="quarter" idx="11"/>
          </p:nvPr>
        </p:nvSpPr>
        <p:spPr/>
        <p:txBody>
          <a:bodyPr/>
          <a:lstStyle>
            <a:lvl1pPr>
              <a:defRPr>
                <a:solidFill>
                  <a:srgbClr val="FFFFFF"/>
                </a:solidFill>
              </a:defRPr>
            </a:lvl1pPr>
          </a:lstStyle>
          <a:p>
            <a:pPr>
              <a:defRPr/>
            </a:pPr>
            <a:endParaRPr lang="en-US" altLang="zh-TW"/>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D961A68-5AA7-421C-B056-6228EEA72049}" type="slidenum">
              <a:rPr lang="zh-TW" altLang="en-US" smtClean="0"/>
              <a:pPr>
                <a:defRPr/>
              </a:pPr>
              <a:t>‹#›</a:t>
            </a:fld>
            <a:endParaRPr lang="en-US" altLang="zh-TW"/>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34196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1D133EC8-3C18-4211-86B3-F05315CC0F86}" type="datetimeFigureOut">
              <a:rPr lang="zh-TW" altLang="en-US" smtClean="0"/>
              <a:pPr>
                <a:defRPr/>
              </a:pPr>
              <a:t>2023/9/8</a:t>
            </a:fld>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EDC47DBA-4DB2-44C4-9F10-9C8AFD5DE96E}" type="slidenum">
              <a:rPr lang="zh-TW" altLang="en-US" smtClean="0"/>
              <a:pPr>
                <a:defRPr/>
              </a:pPr>
              <a:t>‹#›</a:t>
            </a:fld>
            <a:endParaRPr lang="en-US" altLang="zh-TW"/>
          </a:p>
        </p:txBody>
      </p:sp>
    </p:spTree>
    <p:extLst>
      <p:ext uri="{BB962C8B-B14F-4D97-AF65-F5344CB8AC3E}">
        <p14:creationId xmlns:p14="http://schemas.microsoft.com/office/powerpoint/2010/main" val="2257883663"/>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9C31E7EA-C51E-4086-86CF-7466AE18B200}" type="datetimeFigureOut">
              <a:rPr lang="zh-TW" altLang="en-US" smtClean="0"/>
              <a:pPr>
                <a:defRPr/>
              </a:pPr>
              <a:t>2023/9/8</a:t>
            </a:fld>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C78C97C7-5B79-4283-8440-FC5220403D1D}" type="slidenum">
              <a:rPr lang="zh-TW" altLang="en-US" smtClean="0"/>
              <a:pPr>
                <a:defRPr/>
              </a:pPr>
              <a:t>‹#›</a:t>
            </a:fld>
            <a:endParaRPr lang="en-US" altLang="zh-TW"/>
          </a:p>
        </p:txBody>
      </p:sp>
    </p:spTree>
    <p:extLst>
      <p:ext uri="{BB962C8B-B14F-4D97-AF65-F5344CB8AC3E}">
        <p14:creationId xmlns:p14="http://schemas.microsoft.com/office/powerpoint/2010/main" val="170733022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175859069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zh-TW" altLang="en-US"/>
              <a:t>按一下以編輯母片標題樣式</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09790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98065715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a:t>按一下以編輯母片文字樣式</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1900658797"/>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pPr>
              <a:defRPr/>
            </a:pPr>
            <a:fld id="{50087870-A22E-48F6-AF23-ADC0A9ACACBB}" type="datetimeFigureOut">
              <a:rPr lang="zh-TW" altLang="en-US" smtClean="0"/>
              <a:pPr>
                <a:defRPr/>
              </a:pPr>
              <a:t>2023/9/8</a:t>
            </a:fld>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476CEDCD-3A31-40C4-AFC6-01330C7BE41F}" type="slidenum">
              <a:rPr lang="zh-TW" altLang="en-US" smtClean="0"/>
              <a:pPr>
                <a:defRPr/>
              </a:pPr>
              <a:t>‹#›</a:t>
            </a:fld>
            <a:endParaRPr lang="en-US" altLang="zh-TW"/>
          </a:p>
        </p:txBody>
      </p:sp>
    </p:spTree>
    <p:extLst>
      <p:ext uri="{BB962C8B-B14F-4D97-AF65-F5344CB8AC3E}">
        <p14:creationId xmlns:p14="http://schemas.microsoft.com/office/powerpoint/2010/main" val="382655086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A66698C-5B46-4CEF-B48B-954EDD06EB26}" type="datetimeFigureOut">
              <a:rPr lang="zh-TW" altLang="en-US" smtClean="0"/>
              <a:pPr>
                <a:defRPr/>
              </a:pPr>
              <a:t>2023/9/8</a:t>
            </a:fld>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C59713B2-539B-45BE-B0A5-4EA9EA437342}" type="slidenum">
              <a:rPr lang="zh-TW" altLang="en-US" smtClean="0"/>
              <a:pPr>
                <a:defRPr/>
              </a:pPr>
              <a:t>‹#›</a:t>
            </a:fld>
            <a:endParaRPr lang="en-US" altLang="zh-TW"/>
          </a:p>
        </p:txBody>
      </p:sp>
    </p:spTree>
    <p:extLst>
      <p:ext uri="{BB962C8B-B14F-4D97-AF65-F5344CB8AC3E}">
        <p14:creationId xmlns:p14="http://schemas.microsoft.com/office/powerpoint/2010/main" val="248724231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zh-TW" altLang="en-US"/>
              <a:t>按一下以編輯母片標題樣式</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3190104404"/>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TW" altLang="en-US"/>
              <a:t>按一下圖示以新增圖片</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A23E7F7C-6299-4459-9604-978BBA3A575F}" type="datetimeFigureOut">
              <a:rPr lang="zh-TW" altLang="en-US" smtClean="0"/>
              <a:pPr>
                <a:defRPr/>
              </a:pPr>
              <a:t>2023/9/8</a:t>
            </a:fld>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132359172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pPr>
              <a:defRPr/>
            </a:pPr>
            <a:fld id="{A23E7F7C-6299-4459-9604-978BBA3A575F}" type="datetimeFigureOut">
              <a:rPr lang="zh-TW" altLang="en-US" smtClean="0"/>
              <a:pPr>
                <a:defRPr/>
              </a:pPr>
              <a:t>2023/9/8</a:t>
            </a:fld>
            <a:endParaRPr lang="en-US" altLang="zh-TW"/>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pPr>
              <a:defRPr/>
            </a:pPr>
            <a:endParaRPr lang="en-US" altLang="zh-TW"/>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pPr>
              <a:defRPr/>
            </a:pPr>
            <a:fld id="{121CB058-F07D-4923-AE18-859E54CAAD22}" type="slidenum">
              <a:rPr lang="zh-TW" altLang="en-US" smtClean="0"/>
              <a:pPr>
                <a:defRPr/>
              </a:pPr>
              <a:t>‹#›</a:t>
            </a:fld>
            <a:endParaRPr lang="en-US" altLang="zh-TW"/>
          </a:p>
        </p:txBody>
      </p:sp>
    </p:spTree>
    <p:extLst>
      <p:ext uri="{BB962C8B-B14F-4D97-AF65-F5344CB8AC3E}">
        <p14:creationId xmlns:p14="http://schemas.microsoft.com/office/powerpoint/2010/main" val="22153298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cc.yfes.tw/lunch"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hyperlink" Target="https://ecare.mohw.gov.t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圖片 5" descr="圖片1.pn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3076" name="WordArt 3"/>
          <p:cNvSpPr>
            <a:spLocks noChangeArrowheads="1" noChangeShapeType="1" noTextEdit="1"/>
          </p:cNvSpPr>
          <p:nvPr/>
        </p:nvSpPr>
        <p:spPr bwMode="auto">
          <a:xfrm>
            <a:off x="1393031" y="2571750"/>
            <a:ext cx="6357938" cy="1714500"/>
          </a:xfrm>
          <a:prstGeom prst="rect">
            <a:avLst/>
          </a:prstGeom>
        </p:spPr>
        <p:txBody>
          <a:bodyPr wrap="none" fromWordArt="1">
            <a:prstTxWarp prst="textPlain">
              <a:avLst>
                <a:gd name="adj" fmla="val 50000"/>
              </a:avLst>
            </a:prstTxWarp>
          </a:bodyPr>
          <a:lstStyle/>
          <a:p>
            <a:pPr algn="ctr"/>
            <a:r>
              <a:rPr lang="en-US" altLang="zh-TW" sz="4800" kern="10" dirty="0">
                <a:ln w="9525">
                  <a:noFill/>
                  <a:round/>
                  <a:headEnd/>
                  <a:tailEnd/>
                </a:ln>
                <a:solidFill>
                  <a:schemeClr val="accent3">
                    <a:lumMod val="50000"/>
                  </a:schemeClr>
                </a:solidFill>
                <a:effectLst>
                  <a:outerShdw dist="53882" dir="2700000" algn="ctr" rotWithShape="0">
                    <a:srgbClr val="C0C0C0"/>
                  </a:outerShdw>
                </a:effectLst>
                <a:latin typeface="標楷體" panose="03000509000000000000" pitchFamily="65" charset="-120"/>
                <a:ea typeface="標楷體" panose="03000509000000000000" pitchFamily="65" charset="-120"/>
              </a:rPr>
              <a:t>112</a:t>
            </a:r>
            <a:r>
              <a:rPr lang="zh-TW" altLang="en-US" sz="4800" kern="10" dirty="0">
                <a:ln w="9525">
                  <a:noFill/>
                  <a:round/>
                  <a:headEnd/>
                  <a:tailEnd/>
                </a:ln>
                <a:solidFill>
                  <a:schemeClr val="accent3">
                    <a:lumMod val="50000"/>
                  </a:schemeClr>
                </a:solidFill>
                <a:effectLst>
                  <a:outerShdw dist="53882" dir="2700000" algn="ctr" rotWithShape="0">
                    <a:srgbClr val="C0C0C0"/>
                  </a:outerShdw>
                </a:effectLst>
                <a:latin typeface="標楷體" panose="03000509000000000000" pitchFamily="65" charset="-120"/>
                <a:ea typeface="標楷體" panose="03000509000000000000" pitchFamily="65" charset="-120"/>
              </a:rPr>
              <a:t>學年度第一學期處室宣導</a:t>
            </a:r>
          </a:p>
        </p:txBody>
      </p:sp>
      <p:sp>
        <p:nvSpPr>
          <p:cNvPr id="3077" name="Rectangle 5"/>
          <p:cNvSpPr>
            <a:spLocks noChangeArrowheads="1"/>
          </p:cNvSpPr>
          <p:nvPr/>
        </p:nvSpPr>
        <p:spPr bwMode="auto">
          <a:xfrm>
            <a:off x="2714625" y="5029001"/>
            <a:ext cx="5241751" cy="707886"/>
          </a:xfrm>
          <a:prstGeom prst="rect">
            <a:avLst/>
          </a:prstGeom>
          <a:noFill/>
          <a:ln w="9525">
            <a:noFill/>
            <a:miter lim="800000"/>
            <a:headEnd/>
            <a:tailEnd/>
          </a:ln>
        </p:spPr>
        <p:txBody>
          <a:bodyPr wrap="square" anchor="ctr">
            <a:spAutoFit/>
          </a:bodyPr>
          <a:lstStyle/>
          <a:p>
            <a:pPr algn="ctr"/>
            <a:r>
              <a:rPr lang="zh-TW" altLang="en-US" sz="4000" dirty="0">
                <a:solidFill>
                  <a:srgbClr val="7030A0"/>
                </a:solidFill>
                <a:latin typeface="標楷體" panose="03000509000000000000" pitchFamily="65" charset="-120"/>
                <a:ea typeface="標楷體" panose="03000509000000000000" pitchFamily="65" charset="-120"/>
              </a:rPr>
              <a:t>二年</a:t>
            </a:r>
            <a:r>
              <a:rPr lang="en-US" altLang="zh-TW" sz="4000" dirty="0">
                <a:solidFill>
                  <a:srgbClr val="7030A0"/>
                </a:solidFill>
                <a:latin typeface="標楷體" panose="03000509000000000000" pitchFamily="65" charset="-120"/>
                <a:ea typeface="標楷體" panose="03000509000000000000" pitchFamily="65" charset="-120"/>
              </a:rPr>
              <a:t>7</a:t>
            </a:r>
            <a:r>
              <a:rPr lang="zh-TW" altLang="en-US" sz="4000" dirty="0">
                <a:solidFill>
                  <a:srgbClr val="7030A0"/>
                </a:solidFill>
                <a:latin typeface="標楷體" panose="03000509000000000000" pitchFamily="65" charset="-120"/>
                <a:ea typeface="標楷體" panose="03000509000000000000" pitchFamily="65" charset="-120"/>
              </a:rPr>
              <a:t>班  黃美英老師</a:t>
            </a:r>
          </a:p>
        </p:txBody>
      </p:sp>
      <p:sp>
        <p:nvSpPr>
          <p:cNvPr id="3079" name="WordArt 7"/>
          <p:cNvSpPr>
            <a:spLocks noChangeArrowheads="1" noChangeShapeType="1" noTextEdit="1"/>
          </p:cNvSpPr>
          <p:nvPr/>
        </p:nvSpPr>
        <p:spPr bwMode="auto">
          <a:xfrm>
            <a:off x="323528" y="260648"/>
            <a:ext cx="4139704" cy="883932"/>
          </a:xfrm>
          <a:prstGeom prst="rect">
            <a:avLst/>
          </a:prstGeom>
        </p:spPr>
        <p:style>
          <a:lnRef idx="2">
            <a:schemeClr val="accent3"/>
          </a:lnRef>
          <a:fillRef idx="1">
            <a:schemeClr val="lt1"/>
          </a:fillRef>
          <a:effectRef idx="0">
            <a:schemeClr val="accent3"/>
          </a:effectRef>
          <a:fontRef idx="minor">
            <a:schemeClr val="dk1"/>
          </a:fontRef>
        </p:style>
        <p:txBody>
          <a:bodyPr wrap="none" fromWordArt="1">
            <a:prstTxWarp prst="textDeflate">
              <a:avLst>
                <a:gd name="adj" fmla="val 26227"/>
              </a:avLst>
            </a:prstTxWarp>
          </a:bodyPr>
          <a:lstStyle/>
          <a:p>
            <a:pPr algn="ctr"/>
            <a:r>
              <a:rPr lang="zh-TW" altLang="en-US" sz="3600" kern="10" dirty="0">
                <a:ln w="9525">
                  <a:solidFill>
                    <a:srgbClr val="000000"/>
                  </a:solidFill>
                  <a:round/>
                  <a:headEnd/>
                  <a:tailEnd/>
                </a:ln>
                <a:solidFill>
                  <a:srgbClr val="0099FF"/>
                </a:solidFill>
                <a:latin typeface="華康儷楷書"/>
                <a:ea typeface="華康儷楷書"/>
                <a:cs typeface="華康儷楷書"/>
              </a:rPr>
              <a:t>新北市三重區永福國小</a:t>
            </a:r>
          </a:p>
        </p:txBody>
      </p:sp>
    </p:spTree>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7F7C5BC-0F81-46B9-8D04-925685284810}"/>
              </a:ext>
            </a:extLst>
          </p:cNvPr>
          <p:cNvSpPr>
            <a:spLocks noGrp="1"/>
          </p:cNvSpPr>
          <p:nvPr>
            <p:ph idx="1"/>
          </p:nvPr>
        </p:nvSpPr>
        <p:spPr>
          <a:xfrm>
            <a:off x="323528" y="346348"/>
            <a:ext cx="7562802" cy="6165304"/>
          </a:xfrm>
        </p:spPr>
        <p:txBody>
          <a:bodyPr>
            <a:normAutofit lnSpcReduction="10000"/>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本校「</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家長接送區</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」分別為：</a:t>
            </a: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→校門右側人行道：出校門右轉</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50</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公尺範圍。</a:t>
            </a: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→側門接送區：出側門左側處。</a:t>
            </a:r>
            <a:endParaRPr lang="en-US" altLang="zh-TW" sz="32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4</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）本校「</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安親班接送區</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」配合防疫措失，目前仍維持在校外接送。</a:t>
            </a: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預計在「解罩」會再改回校內接送。接送改變訊息，學校會提早公布並於安親班聯繫，請家長放心。</a:t>
            </a:r>
          </a:p>
          <a:p>
            <a:pPr marL="0" indent="0">
              <a:buNone/>
            </a:pPr>
            <a:r>
              <a:rPr lang="en-US" altLang="zh-TW" sz="3200" b="0" i="0" u="none" strike="noStrike" baseline="0" dirty="0">
                <a:solidFill>
                  <a:srgbClr val="FF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請家長多加利用校園四周或新北市公有永福國小地下停車場接送孩子，避免擠在校門口，一來可減少交通阻塞的機率，二來正門口的空氣品質會提升一些。</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endParaRPr lang="zh-TW" altLang="en-US" sz="3200" dirty="0"/>
          </a:p>
        </p:txBody>
      </p:sp>
    </p:spTree>
    <p:extLst>
      <p:ext uri="{BB962C8B-B14F-4D97-AF65-F5344CB8AC3E}">
        <p14:creationId xmlns:p14="http://schemas.microsoft.com/office/powerpoint/2010/main" val="332884922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6FDB2CE-F653-493F-975B-11EBC3892E9C}"/>
              </a:ext>
            </a:extLst>
          </p:cNvPr>
          <p:cNvSpPr>
            <a:spLocks noGrp="1"/>
          </p:cNvSpPr>
          <p:nvPr>
            <p:ph idx="1"/>
          </p:nvPr>
        </p:nvSpPr>
        <p:spPr>
          <a:xfrm>
            <a:off x="609600" y="620688"/>
            <a:ext cx="8282880" cy="5328592"/>
          </a:xfrm>
        </p:spPr>
        <p:txBody>
          <a:bodyPr>
            <a:normAutofit/>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1800" b="0" i="0" u="none" strike="noStrike" baseline="0" dirty="0">
                <a:solidFill>
                  <a:srgbClr val="000000"/>
                </a:solidFill>
                <a:latin typeface="標楷體" panose="03000509000000000000" pitchFamily="65" charset="-120"/>
                <a:ea typeface="標楷體" panose="03000509000000000000" pitchFamily="65" charset="-120"/>
              </a:rPr>
              <a:t> </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4.</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環保署公佈汽機車怠速超過 </a:t>
            </a:r>
            <a:endParaRPr lang="en-US" altLang="zh-TW" sz="40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4000" b="0" i="0" u="none" strike="noStrike" baseline="0" dirty="0">
                <a:solidFill>
                  <a:srgbClr val="FF0000"/>
                </a:solidFill>
                <a:latin typeface="標楷體" panose="03000509000000000000" pitchFamily="65" charset="-120"/>
                <a:ea typeface="標楷體" panose="03000509000000000000" pitchFamily="65" charset="-120"/>
              </a:rPr>
              <a:t> 3</a:t>
            </a:r>
            <a:r>
              <a:rPr lang="zh-TW" altLang="en-US" sz="4000" b="0" i="0" u="none" strike="noStrike" baseline="0" dirty="0">
                <a:solidFill>
                  <a:srgbClr val="FF0000"/>
                </a:solidFill>
                <a:latin typeface="標楷體" panose="03000509000000000000" pitchFamily="65" charset="-120"/>
                <a:ea typeface="標楷體" panose="03000509000000000000" pitchFamily="65" charset="-120"/>
              </a:rPr>
              <a:t>分鐘</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將會開罰，請接送孩 子上下學的家長配合，等待學生時請將汽機車熄火。</a:t>
            </a:r>
          </a:p>
          <a:p>
            <a:pPr marL="0" indent="0">
              <a:buNone/>
            </a:pP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5.</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交通部公布小客車後座未繫安全帶已實施罰則，請家長能配合實施，以維護自己與學童安全。</a:t>
            </a:r>
            <a:endParaRPr lang="zh-TW" altLang="en-US" sz="4000" dirty="0"/>
          </a:p>
        </p:txBody>
      </p:sp>
    </p:spTree>
    <p:extLst>
      <p:ext uri="{BB962C8B-B14F-4D97-AF65-F5344CB8AC3E}">
        <p14:creationId xmlns:p14="http://schemas.microsoft.com/office/powerpoint/2010/main" val="53883610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32DD6553-74B6-4BA5-B486-3FD43E749A79}"/>
              </a:ext>
            </a:extLst>
          </p:cNvPr>
          <p:cNvSpPr>
            <a:spLocks noGrp="1"/>
          </p:cNvSpPr>
          <p:nvPr>
            <p:ph idx="1"/>
          </p:nvPr>
        </p:nvSpPr>
        <p:spPr>
          <a:xfrm>
            <a:off x="323528" y="404664"/>
            <a:ext cx="7848872" cy="5570905"/>
          </a:xfrm>
        </p:spPr>
        <p:txBody>
          <a:bodyPr>
            <a:normAutofit fontScale="77500" lnSpcReduction="20000"/>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lnSpc>
                <a:spcPct val="120000"/>
              </a:lnSpc>
              <a:buNone/>
            </a:pP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二、服裝規定：</a:t>
            </a:r>
          </a:p>
          <a:p>
            <a:pPr marL="0" indent="0">
              <a:lnSpc>
                <a:spcPct val="120000"/>
              </a:lnSpc>
              <a:buNone/>
            </a:pP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每週</a:t>
            </a:r>
            <a:r>
              <a:rPr lang="zh-TW" altLang="en-US" sz="4000" b="0" i="0" u="none" strike="noStrike" baseline="0" dirty="0">
                <a:solidFill>
                  <a:srgbClr val="FF0000"/>
                </a:solidFill>
                <a:latin typeface="標楷體" panose="03000509000000000000" pitchFamily="65" charset="-120"/>
                <a:ea typeface="標楷體" panose="03000509000000000000" pitchFamily="65" charset="-120"/>
              </a:rPr>
              <a:t>一、二、四請穿著運動服</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上學，週三、五穿著便服上學</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請勿穿涼鞋或拖鞋上學</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；天氣較涼或冷時，可自行添加外套，但須配戴名牌，以利辨識。</a:t>
            </a:r>
          </a:p>
          <a:p>
            <a:pPr marL="0" indent="0">
              <a:lnSpc>
                <a:spcPct val="120000"/>
              </a:lnSpc>
              <a:buNone/>
            </a:pP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學校為團體生活，雨天時請學生穿著顏色較亮之雨衣，</a:t>
            </a:r>
            <a:r>
              <a:rPr lang="zh-TW" altLang="en-US" sz="4000" b="0" i="0" u="none" strike="noStrike" baseline="0" dirty="0">
                <a:solidFill>
                  <a:srgbClr val="FF0000"/>
                </a:solidFill>
                <a:latin typeface="標楷體" panose="03000509000000000000" pitchFamily="65" charset="-120"/>
                <a:ea typeface="標楷體" panose="03000509000000000000" pitchFamily="65" charset="-120"/>
              </a:rPr>
              <a:t>請勿讓學童帶傘上學</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，以免誤傷其他學童；平</a:t>
            </a:r>
          </a:p>
          <a:p>
            <a:pPr marL="0" indent="0">
              <a:lnSpc>
                <a:spcPct val="120000"/>
              </a:lnSpc>
              <a:buNone/>
            </a:pP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時請準備</a:t>
            </a:r>
            <a:r>
              <a:rPr lang="zh-TW" altLang="en-US" sz="4000" b="0" i="0" u="none" strike="noStrike" baseline="0" dirty="0">
                <a:solidFill>
                  <a:srgbClr val="FF0000"/>
                </a:solidFill>
                <a:latin typeface="標楷體" panose="03000509000000000000" pitchFamily="65" charset="-120"/>
                <a:ea typeface="標楷體" panose="03000509000000000000" pitchFamily="65" charset="-120"/>
              </a:rPr>
              <a:t>二件輕便雨衣</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放置於學童書包及學校置物櫃內，以備不時之需。</a:t>
            </a:r>
            <a:endParaRPr lang="zh-TW" altLang="en-US" sz="4000" dirty="0"/>
          </a:p>
        </p:txBody>
      </p:sp>
    </p:spTree>
    <p:extLst>
      <p:ext uri="{BB962C8B-B14F-4D97-AF65-F5344CB8AC3E}">
        <p14:creationId xmlns:p14="http://schemas.microsoft.com/office/powerpoint/2010/main" val="258184658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EF2BE2F-ED3D-4A3C-AB4F-EC5A8E973880}"/>
              </a:ext>
            </a:extLst>
          </p:cNvPr>
          <p:cNvSpPr>
            <a:spLocks noGrp="1"/>
          </p:cNvSpPr>
          <p:nvPr>
            <p:ph idx="1"/>
          </p:nvPr>
        </p:nvSpPr>
        <p:spPr>
          <a:xfrm>
            <a:off x="596568" y="306367"/>
            <a:ext cx="8223904" cy="5760640"/>
          </a:xfrm>
        </p:spPr>
        <p:txBody>
          <a:bodyPr>
            <a:normAutofit fontScale="92500" lnSpcReduction="10000"/>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三、午餐部份：</a:t>
            </a:r>
          </a:p>
          <a:p>
            <a:pPr marL="0" indent="0">
              <a:buNone/>
            </a:pP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本校有民間餐廚公司供應午餐（自由訂餐，若請假不用餐，請於</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前一上班日</a:t>
            </a:r>
            <a:r>
              <a:rPr lang="en-US" altLang="zh-TW" sz="3200" b="0" i="0" u="none" strike="noStrike" baseline="0" dirty="0">
                <a:solidFill>
                  <a:srgbClr val="FF0000"/>
                </a:solidFill>
                <a:latin typeface="標楷體" panose="03000509000000000000" pitchFamily="65" charset="-120"/>
                <a:ea typeface="標楷體" panose="03000509000000000000" pitchFamily="65" charset="-120"/>
              </a:rPr>
              <a:t>12:00</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前</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通知學務處午餐秘書</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FF0066"/>
                </a:solidFill>
                <a:latin typeface="標楷體" panose="03000509000000000000" pitchFamily="65" charset="-120"/>
                <a:ea typeface="標楷體" panose="03000509000000000000" pitchFamily="65" charset="-120"/>
              </a:rPr>
              <a:t>分機</a:t>
            </a:r>
            <a:r>
              <a:rPr lang="en-US" altLang="zh-TW" sz="3200" b="0" i="0" u="none" strike="noStrike" baseline="0" dirty="0">
                <a:solidFill>
                  <a:srgbClr val="FF0066"/>
                </a:solidFill>
                <a:latin typeface="標楷體" panose="03000509000000000000" pitchFamily="65" charset="-120"/>
                <a:ea typeface="標楷體" panose="03000509000000000000" pitchFamily="65" charset="-120"/>
              </a:rPr>
              <a:t>836</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或填寫</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google</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表單</a:t>
            </a:r>
            <a:r>
              <a:rPr lang="en-US" altLang="zh-TW" sz="3200" b="0" i="0" u="none" strike="noStrike" baseline="0" dirty="0">
                <a:solidFill>
                  <a:srgbClr val="0000FF"/>
                </a:solidFill>
                <a:latin typeface="標楷體" panose="03000509000000000000" pitchFamily="65" charset="-120"/>
                <a:ea typeface="標楷體" panose="03000509000000000000" pitchFamily="65" charset="-120"/>
                <a:hlinkClick r:id="rId2">
                  <a:extLst>
                    <a:ext uri="{A12FA001-AC4F-418D-AE19-62706E023703}">
                      <ahyp:hlinkClr xmlns:ahyp="http://schemas.microsoft.com/office/drawing/2018/hyperlinkcolor" val="tx"/>
                    </a:ext>
                  </a:extLst>
                </a:hlinkClick>
              </a:rPr>
              <a:t>https://cc.yfes.tw/lunch</a:t>
            </a:r>
            <a:endParaRPr lang="en-US" altLang="zh-TW" sz="3200" b="0" i="0" u="none" strike="noStrike" baseline="0" dirty="0">
              <a:solidFill>
                <a:srgbClr val="0000FF"/>
              </a:solidFill>
              <a:latin typeface="標楷體" panose="03000509000000000000" pitchFamily="65" charset="-120"/>
              <a:ea typeface="標楷體" panose="03000509000000000000" pitchFamily="65" charset="-120"/>
            </a:endParaRP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   ，方能辦理退費），校內亦提供蒸飯箱蒸便當。</a:t>
            </a:r>
          </a:p>
          <a:p>
            <a:pPr marL="0" indent="0">
              <a:buNone/>
            </a:pP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須自行送餐者，請將便當置放於警衛室後方之便當架，依排定的年級班級位置擺放即可，切勿自行進入教室，以維護校園秩序與教學品質，也提醒孩童於下課後自行到指定地點領取，家長無需久候。</a:t>
            </a:r>
            <a:endParaRPr lang="zh-TW" altLang="en-US" sz="3200" dirty="0"/>
          </a:p>
        </p:txBody>
      </p:sp>
    </p:spTree>
    <p:extLst>
      <p:ext uri="{BB962C8B-B14F-4D97-AF65-F5344CB8AC3E}">
        <p14:creationId xmlns:p14="http://schemas.microsoft.com/office/powerpoint/2010/main" val="116042313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ED20DA40-D1D8-4D50-84F0-27DD36BDD8AA}"/>
              </a:ext>
            </a:extLst>
          </p:cNvPr>
          <p:cNvSpPr>
            <a:spLocks noGrp="1"/>
          </p:cNvSpPr>
          <p:nvPr>
            <p:ph idx="1"/>
          </p:nvPr>
        </p:nvSpPr>
        <p:spPr>
          <a:xfrm>
            <a:off x="577480" y="336387"/>
            <a:ext cx="8315000" cy="5937059"/>
          </a:xfrm>
        </p:spPr>
        <p:txBody>
          <a:bodyPr>
            <a:normAutofit/>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四、視力保健宣導</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目前本校學童視力不良率偏高，每學期初辦理學童視力初檢，提供裸視視力不良者複檢單，請家長定期帶孩子就醫，並引導孩子養成</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天天睡滿八小時</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每日五蔬果</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每日使用</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3C</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產品少於一小時</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喝足白開水</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每週運動</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210</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分鐘</a:t>
            </a:r>
            <a:r>
              <a:rPr lang="en-US" altLang="zh-TW" sz="32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的良好生活習慣，並做到</a:t>
            </a:r>
            <a:r>
              <a:rPr lang="en-US" altLang="zh-TW" sz="3200" b="0" i="0" u="none" strike="noStrike" baseline="0" dirty="0">
                <a:solidFill>
                  <a:srgbClr val="FF0066"/>
                </a:solidFill>
                <a:latin typeface="標楷體" panose="03000509000000000000" pitchFamily="65" charset="-120"/>
                <a:ea typeface="標楷體" panose="03000509000000000000" pitchFamily="65" charset="-120"/>
              </a:rPr>
              <a:t>『</a:t>
            </a:r>
            <a:r>
              <a:rPr lang="zh-TW" altLang="en-US" sz="3200" b="0" i="0" u="none" strike="noStrike" baseline="0" dirty="0">
                <a:solidFill>
                  <a:srgbClr val="FF0066"/>
                </a:solidFill>
                <a:latin typeface="標楷體" panose="03000509000000000000" pitchFamily="65" charset="-120"/>
                <a:ea typeface="標楷體" panose="03000509000000000000" pitchFamily="65" charset="-120"/>
              </a:rPr>
              <a:t>規律用眼</a:t>
            </a:r>
            <a:r>
              <a:rPr lang="en-US" altLang="zh-TW" sz="3200" b="0" i="0" u="none" strike="noStrike" baseline="0" dirty="0">
                <a:solidFill>
                  <a:srgbClr val="FF0066"/>
                </a:solidFill>
                <a:latin typeface="標楷體" panose="03000509000000000000" pitchFamily="65" charset="-120"/>
                <a:ea typeface="標楷體" panose="03000509000000000000" pitchFamily="65" charset="-120"/>
              </a:rPr>
              <a:t>3010』-</a:t>
            </a:r>
            <a:r>
              <a:rPr lang="zh-TW" altLang="en-US" sz="3200" b="0" i="0" u="none" strike="noStrike" baseline="0" dirty="0">
                <a:solidFill>
                  <a:srgbClr val="FF0066"/>
                </a:solidFill>
                <a:latin typeface="標楷體" panose="03000509000000000000" pitchFamily="65" charset="-120"/>
                <a:ea typeface="標楷體" panose="03000509000000000000" pitchFamily="65" charset="-120"/>
              </a:rPr>
              <a:t>用眼</a:t>
            </a:r>
            <a:r>
              <a:rPr lang="en-US" altLang="zh-TW" sz="3200" b="0" i="0" u="none" strike="noStrike" baseline="0" dirty="0">
                <a:solidFill>
                  <a:srgbClr val="FF0066"/>
                </a:solidFill>
                <a:latin typeface="標楷體" panose="03000509000000000000" pitchFamily="65" charset="-120"/>
                <a:ea typeface="標楷體" panose="03000509000000000000" pitchFamily="65" charset="-120"/>
              </a:rPr>
              <a:t>30</a:t>
            </a:r>
            <a:r>
              <a:rPr lang="zh-TW" altLang="en-US" sz="3200" b="0" i="0" u="none" strike="noStrike" baseline="0" dirty="0">
                <a:solidFill>
                  <a:srgbClr val="FF0066"/>
                </a:solidFill>
                <a:latin typeface="標楷體" panose="03000509000000000000" pitchFamily="65" charset="-120"/>
                <a:ea typeface="標楷體" panose="03000509000000000000" pitchFamily="65" charset="-120"/>
              </a:rPr>
              <a:t>分鐘休息</a:t>
            </a:r>
            <a:r>
              <a:rPr lang="en-US" altLang="zh-TW" sz="3200" b="0" i="0" u="none" strike="noStrike" baseline="0" dirty="0">
                <a:solidFill>
                  <a:srgbClr val="FF0066"/>
                </a:solidFill>
                <a:latin typeface="標楷體" panose="03000509000000000000" pitchFamily="65" charset="-120"/>
                <a:ea typeface="標楷體" panose="03000509000000000000" pitchFamily="65" charset="-120"/>
              </a:rPr>
              <a:t>10</a:t>
            </a:r>
            <a:r>
              <a:rPr lang="zh-TW" altLang="en-US" sz="3200" b="0" i="0" u="none" strike="noStrike" baseline="0" dirty="0">
                <a:solidFill>
                  <a:srgbClr val="FF0066"/>
                </a:solidFill>
                <a:latin typeface="標楷體" panose="03000509000000000000" pitchFamily="65" charset="-120"/>
                <a:ea typeface="標楷體" panose="03000509000000000000" pitchFamily="65" charset="-120"/>
              </a:rPr>
              <a:t>分鐘，</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以利學童視力保健。</a:t>
            </a:r>
            <a:endParaRPr lang="zh-TW" altLang="en-US" sz="3200" dirty="0"/>
          </a:p>
        </p:txBody>
      </p:sp>
    </p:spTree>
    <p:extLst>
      <p:ext uri="{BB962C8B-B14F-4D97-AF65-F5344CB8AC3E}">
        <p14:creationId xmlns:p14="http://schemas.microsoft.com/office/powerpoint/2010/main" val="81545859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D446F0A1-208D-4771-9F8B-59A57B56D32F}"/>
              </a:ext>
            </a:extLst>
          </p:cNvPr>
          <p:cNvSpPr>
            <a:spLocks noGrp="1"/>
          </p:cNvSpPr>
          <p:nvPr>
            <p:ph idx="1"/>
          </p:nvPr>
        </p:nvSpPr>
        <p:spPr>
          <a:xfrm>
            <a:off x="251520" y="404664"/>
            <a:ext cx="9001000" cy="6336704"/>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五、綜合事項：</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配合新北市「</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校園禁用免洗餐具</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」政策，請孩子盡</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量在家食用早餐；如需外帶早餐進入校園食用，請</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盡量使用環保餐具，為保護地球盡一份心力。家長到</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校參與學校任何活動，亦請自備環保杯（餐具）。</a:t>
            </a:r>
          </a:p>
          <a:p>
            <a:pPr marL="0" indent="0">
              <a:buNone/>
            </a:pPr>
            <a:endParaRPr lang="zh-TW" altLang="en-US" sz="3200" b="0" i="0" u="none" strike="noStrike" baseline="0" dirty="0">
              <a:solidFill>
                <a:srgbClr val="00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3362782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D446F0A1-208D-4771-9F8B-59A57B56D32F}"/>
              </a:ext>
            </a:extLst>
          </p:cNvPr>
          <p:cNvSpPr>
            <a:spLocks noGrp="1"/>
          </p:cNvSpPr>
          <p:nvPr>
            <p:ph idx="1"/>
          </p:nvPr>
        </p:nvSpPr>
        <p:spPr>
          <a:xfrm>
            <a:off x="251520" y="404664"/>
            <a:ext cx="9001000" cy="6336704"/>
          </a:xfrm>
        </p:spPr>
        <p:txBody>
          <a:bodyPr>
            <a:noAutofit/>
          </a:bodyPr>
          <a:lstStyle/>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五、綜合事項：</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請鼓勵孩子將家中不能用的</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光碟片</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與</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廢電池</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帶至</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學校回收，廢電池</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10</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顆可換摸彩券一張，每月月</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底進行摸彩活動；家中學童對「二手衣物（含帽子、</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運動服）」如有需求，請聯繫衛生組。</a:t>
            </a:r>
          </a:p>
        </p:txBody>
      </p:sp>
    </p:spTree>
    <p:extLst>
      <p:ext uri="{BB962C8B-B14F-4D97-AF65-F5344CB8AC3E}">
        <p14:creationId xmlns:p14="http://schemas.microsoft.com/office/powerpoint/2010/main" val="114066446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D446F0A1-208D-4771-9F8B-59A57B56D32F}"/>
              </a:ext>
            </a:extLst>
          </p:cNvPr>
          <p:cNvSpPr>
            <a:spLocks noGrp="1"/>
          </p:cNvSpPr>
          <p:nvPr>
            <p:ph idx="1"/>
          </p:nvPr>
        </p:nvSpPr>
        <p:spPr>
          <a:xfrm>
            <a:off x="251520" y="404664"/>
            <a:ext cx="8496944" cy="4968552"/>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五、綜合事項：</a:t>
            </a:r>
          </a:p>
          <a:p>
            <a:pPr marL="0" indent="0">
              <a:lnSpc>
                <a:spcPct val="100000"/>
              </a:lnSpc>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請協助孩童準備手帕（或小方巾）與衛生紙，養</a:t>
            </a:r>
          </a:p>
          <a:p>
            <a:pPr marL="0" indent="0">
              <a:lnSpc>
                <a:spcPct val="100000"/>
              </a:lnSpc>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成孩童良好清潔習慣；另可攜帶環保水杯或水壺</a:t>
            </a:r>
          </a:p>
          <a:p>
            <a:pPr marL="0" indent="0">
              <a:lnSpc>
                <a:spcPct val="100000"/>
              </a:lnSpc>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到校，校內亦有提供安全衛生之飲用水。</a:t>
            </a:r>
            <a:endParaRPr lang="zh-TW" altLang="en-US" sz="4400" dirty="0"/>
          </a:p>
        </p:txBody>
      </p:sp>
    </p:spTree>
    <p:extLst>
      <p:ext uri="{BB962C8B-B14F-4D97-AF65-F5344CB8AC3E}">
        <p14:creationId xmlns:p14="http://schemas.microsoft.com/office/powerpoint/2010/main" val="317967715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600EB231-3212-43FA-9D35-7773BE332804}"/>
              </a:ext>
            </a:extLst>
          </p:cNvPr>
          <p:cNvSpPr>
            <a:spLocks noGrp="1"/>
          </p:cNvSpPr>
          <p:nvPr>
            <p:ph idx="1"/>
          </p:nvPr>
        </p:nvSpPr>
        <p:spPr>
          <a:xfrm>
            <a:off x="395536" y="504056"/>
            <a:ext cx="8064896" cy="5805264"/>
          </a:xfrm>
        </p:spPr>
        <p:txBody>
          <a:bodyPr>
            <a:norm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4.</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為預防傳染病</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新冠肺炎、流感與腸病毒等</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蔓延，請叮嚀孩童勤洗手，養成良好衛生習慣，並於書包</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自備口罩</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。如發現孩子有</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發燒</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現象與</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咳嗽</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肌肉痠痛</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等</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類流感症狀</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，請及早就醫。</a:t>
            </a:r>
            <a:endParaRPr lang="en-US" altLang="zh-TW" sz="4400" b="0" i="0" u="none" strike="noStrike" baseline="0" dirty="0">
              <a:solidFill>
                <a:srgbClr val="00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121075743"/>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600EB231-3212-43FA-9D35-7773BE332804}"/>
              </a:ext>
            </a:extLst>
          </p:cNvPr>
          <p:cNvSpPr>
            <a:spLocks noGrp="1"/>
          </p:cNvSpPr>
          <p:nvPr>
            <p:ph idx="1"/>
          </p:nvPr>
        </p:nvSpPr>
        <p:spPr>
          <a:xfrm>
            <a:off x="395536" y="504056"/>
            <a:ext cx="8424936" cy="6270848"/>
          </a:xfrm>
        </p:spPr>
        <p:txBody>
          <a:bodyPr>
            <a:noAutofit/>
          </a:bodyPr>
          <a:lstStyle/>
          <a:p>
            <a:pPr marL="0" indent="0">
              <a:buNone/>
            </a:pP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落實健康「</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級防護、健康</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5</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原則」：</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600" b="0" i="0" u="none" strike="noStrike" baseline="0" dirty="0">
                <a:solidFill>
                  <a:srgbClr val="FF0000"/>
                </a:solidFill>
                <a:latin typeface="標楷體" panose="03000509000000000000" pitchFamily="65" charset="-120"/>
                <a:ea typeface="標楷體" panose="03000509000000000000" pitchFamily="65" charset="-120"/>
              </a:rPr>
              <a:t>※ </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級防護：</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一</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第</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級：請家長上學前先幫孩子量好體溫。</a:t>
            </a:r>
          </a:p>
          <a:p>
            <a:pPr marL="0" indent="0">
              <a:buNone/>
            </a:pP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二</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第</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級：入校時再次量測體溫。</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三</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第</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級：隨時關懷學生身體狀況。</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600" b="0" i="0" u="none" strike="noStrike" baseline="0" dirty="0">
                <a:solidFill>
                  <a:srgbClr val="FF0000"/>
                </a:solidFill>
                <a:latin typeface="標楷體" panose="03000509000000000000" pitchFamily="65" charset="-120"/>
                <a:ea typeface="標楷體" panose="03000509000000000000" pitchFamily="65" charset="-120"/>
              </a:rPr>
              <a:t>※ </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健康</a:t>
            </a:r>
            <a:r>
              <a:rPr lang="en-US" altLang="zh-TW" sz="3600" b="0" i="0" u="none" strike="noStrike" baseline="0" dirty="0">
                <a:solidFill>
                  <a:srgbClr val="000000"/>
                </a:solidFill>
                <a:latin typeface="標楷體" panose="03000509000000000000" pitchFamily="65" charset="-120"/>
                <a:ea typeface="標楷體" panose="03000509000000000000" pitchFamily="65" charset="-120"/>
              </a:rPr>
              <a:t>5</a:t>
            </a: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原則：</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   量體溫、勤洗手、正確配戴口罩、</a:t>
            </a:r>
            <a:endParaRPr lang="en-US" altLang="zh-TW" sz="36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600" b="0" i="0" u="none" strike="noStrike" baseline="0" dirty="0">
                <a:solidFill>
                  <a:srgbClr val="000000"/>
                </a:solidFill>
                <a:latin typeface="標楷體" panose="03000509000000000000" pitchFamily="65" charset="-120"/>
                <a:ea typeface="標楷體" panose="03000509000000000000" pitchFamily="65" charset="-120"/>
              </a:rPr>
              <a:t>   保持教室通風、生病不上課。</a:t>
            </a:r>
            <a:endParaRPr lang="zh-TW" altLang="en-US" sz="3600" dirty="0"/>
          </a:p>
        </p:txBody>
      </p:sp>
    </p:spTree>
    <p:extLst>
      <p:ext uri="{BB962C8B-B14F-4D97-AF65-F5344CB8AC3E}">
        <p14:creationId xmlns:p14="http://schemas.microsoft.com/office/powerpoint/2010/main" val="387708938"/>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2CA827-95E7-4222-A957-32F806E9FC67}"/>
              </a:ext>
            </a:extLst>
          </p:cNvPr>
          <p:cNvSpPr>
            <a:spLocks noGrp="1"/>
          </p:cNvSpPr>
          <p:nvPr>
            <p:ph type="title"/>
          </p:nvPr>
        </p:nvSpPr>
        <p:spPr>
          <a:xfrm>
            <a:off x="467544" y="260647"/>
            <a:ext cx="6347713" cy="972989"/>
          </a:xfrm>
        </p:spPr>
        <p:txBody>
          <a:bodyPr>
            <a:noAutofit/>
          </a:bodyPr>
          <a:lstStyle/>
          <a:p>
            <a:pPr algn="l"/>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r>
              <a:rPr lang="zh-TW" altLang="en-US" sz="5400" b="0" i="0" u="none" strike="noStrike" baseline="0" dirty="0">
                <a:solidFill>
                  <a:srgbClr val="0000FF"/>
                </a:solidFill>
                <a:latin typeface="標楷體" panose="03000509000000000000" pitchFamily="65" charset="-120"/>
                <a:ea typeface="標楷體" panose="03000509000000000000" pitchFamily="65" charset="-120"/>
              </a:rPr>
              <a:t>教務處</a:t>
            </a:r>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endParaRPr lang="zh-TW" altLang="en-US" sz="5400" dirty="0">
              <a:solidFill>
                <a:srgbClr val="0000FF"/>
              </a:solidFill>
            </a:endParaRPr>
          </a:p>
        </p:txBody>
      </p:sp>
      <p:sp>
        <p:nvSpPr>
          <p:cNvPr id="3" name="內容版面配置區 2">
            <a:extLst>
              <a:ext uri="{FF2B5EF4-FFF2-40B4-BE49-F238E27FC236}">
                <a16:creationId xmlns:a16="http://schemas.microsoft.com/office/drawing/2014/main" id="{47958374-BD97-4923-AC9B-AD3A41DD8CD1}"/>
              </a:ext>
            </a:extLst>
          </p:cNvPr>
          <p:cNvSpPr>
            <a:spLocks noGrp="1"/>
          </p:cNvSpPr>
          <p:nvPr>
            <p:ph idx="1"/>
          </p:nvPr>
        </p:nvSpPr>
        <p:spPr>
          <a:xfrm>
            <a:off x="467544" y="1233637"/>
            <a:ext cx="8136904" cy="5688632"/>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一、 因應疫情，請家長確實掌握家中</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3C</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資訊設備並協助孩子熟悉親師生平台及相關線上教學媒材，並和班級導師及授課老師建立線上教學的默契，以因應瞬息萬變的疫情，為可能的「停課不停學」預做準備。</a:t>
            </a:r>
          </a:p>
          <a:p>
            <a:endParaRPr lang="zh-TW" altLang="en-US" dirty="0"/>
          </a:p>
        </p:txBody>
      </p:sp>
    </p:spTree>
    <p:extLst>
      <p:ext uri="{BB962C8B-B14F-4D97-AF65-F5344CB8AC3E}">
        <p14:creationId xmlns:p14="http://schemas.microsoft.com/office/powerpoint/2010/main" val="183575256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97CB758-645E-46D4-BD73-B5CA7AAC5DCE}"/>
              </a:ext>
            </a:extLst>
          </p:cNvPr>
          <p:cNvSpPr>
            <a:spLocks noGrp="1"/>
          </p:cNvSpPr>
          <p:nvPr>
            <p:ph idx="1"/>
          </p:nvPr>
        </p:nvSpPr>
        <p:spPr>
          <a:xfrm>
            <a:off x="395536" y="301960"/>
            <a:ext cx="8424936" cy="6556040"/>
          </a:xfrm>
        </p:spPr>
        <p:txBody>
          <a:bodyPr>
            <a:no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5.</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因低年級學童年齡較小在校園難自行服藥，家長如有需請導師協助學童服用處方藥，請務必於聯絡簿上詳細註明「</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用藥時間、內容與劑量</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等</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」重要事項，提高用藥安全。</a:t>
            </a:r>
          </a:p>
        </p:txBody>
      </p:sp>
    </p:spTree>
    <p:extLst>
      <p:ext uri="{BB962C8B-B14F-4D97-AF65-F5344CB8AC3E}">
        <p14:creationId xmlns:p14="http://schemas.microsoft.com/office/powerpoint/2010/main" val="718495524"/>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97CB758-645E-46D4-BD73-B5CA7AAC5DCE}"/>
              </a:ext>
            </a:extLst>
          </p:cNvPr>
          <p:cNvSpPr>
            <a:spLocks noGrp="1"/>
          </p:cNvSpPr>
          <p:nvPr>
            <p:ph idx="1"/>
          </p:nvPr>
        </p:nvSpPr>
        <p:spPr>
          <a:xfrm>
            <a:off x="395536" y="301960"/>
            <a:ext cx="8640960" cy="5647320"/>
          </a:xfrm>
        </p:spPr>
        <p:txBody>
          <a:bodyPr>
            <a:no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6.</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為配合「書包減重政策」與培養孩子「責任心」，請家長在孩子就寢前，提醒孩子自己整理書包，只需攜帶隔天上課之書本與作業即可，以減輕孩童負擔。在書包選擇上，儘量以</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雙肩背書包</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為主，避免使用拉桿（拖）式，以維護孩童身體發展。</a:t>
            </a:r>
          </a:p>
        </p:txBody>
      </p:sp>
    </p:spTree>
    <p:extLst>
      <p:ext uri="{BB962C8B-B14F-4D97-AF65-F5344CB8AC3E}">
        <p14:creationId xmlns:p14="http://schemas.microsoft.com/office/powerpoint/2010/main" val="2726090968"/>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97CB758-645E-46D4-BD73-B5CA7AAC5DCE}"/>
              </a:ext>
            </a:extLst>
          </p:cNvPr>
          <p:cNvSpPr>
            <a:spLocks noGrp="1"/>
          </p:cNvSpPr>
          <p:nvPr>
            <p:ph idx="1"/>
          </p:nvPr>
        </p:nvSpPr>
        <p:spPr>
          <a:xfrm>
            <a:off x="395536" y="301960"/>
            <a:ext cx="8280920" cy="5791336"/>
          </a:xfrm>
        </p:spPr>
        <p:txBody>
          <a:bodyPr>
            <a:no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7.</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請鼓勵您的孩子、陪您的孩子「多運動」，增進親子關係；亦請讓貴子弟走路上下學，有益健康，並能減少空氣污染。培養良好之運動習慣，可增強免疫功能，提升學習效率。</a:t>
            </a:r>
            <a:endParaRPr lang="zh-TW" altLang="en-US" sz="4400" dirty="0"/>
          </a:p>
        </p:txBody>
      </p:sp>
    </p:spTree>
    <p:extLst>
      <p:ext uri="{BB962C8B-B14F-4D97-AF65-F5344CB8AC3E}">
        <p14:creationId xmlns:p14="http://schemas.microsoft.com/office/powerpoint/2010/main" val="27591345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BEA5D40-5ADC-45EE-893F-6442C7F1B251}"/>
              </a:ext>
            </a:extLst>
          </p:cNvPr>
          <p:cNvSpPr>
            <a:spLocks noGrp="1"/>
          </p:cNvSpPr>
          <p:nvPr>
            <p:ph idx="1"/>
          </p:nvPr>
        </p:nvSpPr>
        <p:spPr>
          <a:xfrm>
            <a:off x="395536" y="177552"/>
            <a:ext cx="8352928" cy="6563816"/>
          </a:xfrm>
        </p:spPr>
        <p:txBody>
          <a:bodyPr>
            <a:no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8.</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請留意孩子交友的情形，關心其下課後的去處，避免進出不當場所或在外遊蕩。孩童於校內外期間，如遭遇欺凌情事，請務必先跟導師或校方聯繫，詳細告知事情經過，以便盡速處理，保護孩童安全。</a:t>
            </a:r>
          </a:p>
        </p:txBody>
      </p:sp>
    </p:spTree>
    <p:extLst>
      <p:ext uri="{BB962C8B-B14F-4D97-AF65-F5344CB8AC3E}">
        <p14:creationId xmlns:p14="http://schemas.microsoft.com/office/powerpoint/2010/main" val="103258563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7BEA5D40-5ADC-45EE-893F-6442C7F1B251}"/>
              </a:ext>
            </a:extLst>
          </p:cNvPr>
          <p:cNvSpPr>
            <a:spLocks noGrp="1"/>
          </p:cNvSpPr>
          <p:nvPr>
            <p:ph idx="1"/>
          </p:nvPr>
        </p:nvSpPr>
        <p:spPr>
          <a:xfrm>
            <a:off x="395536" y="177552"/>
            <a:ext cx="8352928" cy="6563816"/>
          </a:xfrm>
        </p:spPr>
        <p:txBody>
          <a:bodyPr>
            <a:noAutofit/>
          </a:bodyPr>
          <a:lstStyle/>
          <a:p>
            <a:pPr marL="0" indent="0">
              <a:buNone/>
            </a:pP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9.</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校園反霸凌，若受到同學惡意欺負，請聯絡永福國小學務處</a:t>
            </a:r>
            <a:r>
              <a:rPr lang="en-US" altLang="zh-TW" sz="4000" b="0" i="0" u="none" strike="noStrike" baseline="0" dirty="0">
                <a:solidFill>
                  <a:srgbClr val="FF0066"/>
                </a:solidFill>
                <a:latin typeface="標楷體" panose="03000509000000000000" pitchFamily="65" charset="-120"/>
                <a:ea typeface="標楷體" panose="03000509000000000000" pitchFamily="65" charset="-120"/>
              </a:rPr>
              <a:t>22876716</a:t>
            </a:r>
            <a:r>
              <a:rPr lang="zh-TW" altLang="en-US" sz="4000" b="0" i="0" u="none" strike="noStrike" baseline="0" dirty="0">
                <a:solidFill>
                  <a:srgbClr val="FF0066"/>
                </a:solidFill>
                <a:latin typeface="標楷體" panose="03000509000000000000" pitchFamily="65" charset="-120"/>
                <a:ea typeface="標楷體" panose="03000509000000000000" pitchFamily="65" charset="-120"/>
              </a:rPr>
              <a:t>轉</a:t>
            </a:r>
            <a:r>
              <a:rPr lang="en-US" altLang="zh-TW" sz="4000" b="0" i="0" u="none" strike="noStrike" baseline="0" dirty="0">
                <a:solidFill>
                  <a:srgbClr val="FF0066"/>
                </a:solidFill>
                <a:latin typeface="標楷體" panose="03000509000000000000" pitchFamily="65" charset="-120"/>
                <a:ea typeface="標楷體" panose="03000509000000000000" pitchFamily="65" charset="-120"/>
              </a:rPr>
              <a:t>835</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，老師一定會第一時間進行了解。學生請事（病）假，請務必事先與導師或校方聯繫；當您接獲不明恐嚇或疑似詐欺電話時，千萬別慌張，請先撥打學校電話（</a:t>
            </a:r>
            <a:r>
              <a:rPr lang="zh-TW" altLang="en-US" sz="4000" b="0" i="0" u="none" strike="noStrike" baseline="0" dirty="0">
                <a:solidFill>
                  <a:srgbClr val="FF0066"/>
                </a:solidFill>
                <a:latin typeface="標楷體" panose="03000509000000000000" pitchFamily="65" charset="-120"/>
                <a:ea typeface="標楷體" panose="03000509000000000000" pitchFamily="65" charset="-120"/>
              </a:rPr>
              <a:t>學校總機</a:t>
            </a:r>
            <a:r>
              <a:rPr lang="en-US" altLang="zh-TW" sz="4000" b="0" i="0" u="none" strike="noStrike" baseline="0" dirty="0">
                <a:solidFill>
                  <a:srgbClr val="FF0066"/>
                </a:solidFill>
                <a:latin typeface="標楷體" panose="03000509000000000000" pitchFamily="65" charset="-120"/>
                <a:ea typeface="標楷體" panose="03000509000000000000" pitchFamily="65" charset="-120"/>
              </a:rPr>
              <a:t>22876716</a:t>
            </a:r>
            <a:r>
              <a:rPr lang="zh-TW" altLang="en-US" sz="4000" b="0" i="0" u="none" strike="noStrike" baseline="0" dirty="0">
                <a:solidFill>
                  <a:srgbClr val="FF0066"/>
                </a:solidFill>
                <a:latin typeface="標楷體" panose="03000509000000000000" pitchFamily="65" charset="-120"/>
                <a:ea typeface="標楷體" panose="03000509000000000000" pitchFamily="65" charset="-120"/>
              </a:rPr>
              <a:t>，學務處分機</a:t>
            </a:r>
            <a:r>
              <a:rPr lang="en-US" altLang="zh-TW" sz="4000" b="0" i="0" u="none" strike="noStrike" baseline="0" dirty="0">
                <a:solidFill>
                  <a:srgbClr val="FF0066"/>
                </a:solidFill>
                <a:latin typeface="標楷體" panose="03000509000000000000" pitchFamily="65" charset="-120"/>
                <a:ea typeface="標楷體" panose="03000509000000000000" pitchFamily="65" charset="-120"/>
              </a:rPr>
              <a:t>835</a:t>
            </a:r>
            <a:r>
              <a:rPr lang="zh-TW" altLang="en-US" sz="4000" b="0" i="0" u="none" strike="noStrike" baseline="0" dirty="0">
                <a:solidFill>
                  <a:srgbClr val="FF0066"/>
                </a:solidFill>
                <a:latin typeface="標楷體" panose="03000509000000000000" pitchFamily="65" charset="-120"/>
                <a:ea typeface="標楷體" panose="03000509000000000000" pitchFamily="65" charset="-120"/>
              </a:rPr>
              <a:t>、</a:t>
            </a:r>
            <a:r>
              <a:rPr lang="en-US" altLang="zh-TW" sz="4000" b="0" i="0" u="none" strike="noStrike" baseline="0" dirty="0">
                <a:solidFill>
                  <a:srgbClr val="FF0066"/>
                </a:solidFill>
                <a:latin typeface="標楷體" panose="03000509000000000000" pitchFamily="65" charset="-120"/>
                <a:ea typeface="標楷體" panose="03000509000000000000" pitchFamily="65" charset="-120"/>
              </a:rPr>
              <a:t>837</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），確認孩子是否在校，並可撥「</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165</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」反詐騙專線，尋求警方協助。</a:t>
            </a:r>
            <a:endParaRPr lang="zh-TW" altLang="en-US" sz="4000" dirty="0"/>
          </a:p>
        </p:txBody>
      </p:sp>
    </p:spTree>
    <p:extLst>
      <p:ext uri="{BB962C8B-B14F-4D97-AF65-F5344CB8AC3E}">
        <p14:creationId xmlns:p14="http://schemas.microsoft.com/office/powerpoint/2010/main" val="57980450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136A35B-259B-43A2-9537-BF779AA15F99}"/>
              </a:ext>
            </a:extLst>
          </p:cNvPr>
          <p:cNvSpPr>
            <a:spLocks noGrp="1"/>
          </p:cNvSpPr>
          <p:nvPr>
            <p:ph idx="1"/>
          </p:nvPr>
        </p:nvSpPr>
        <p:spPr>
          <a:xfrm>
            <a:off x="609598" y="548680"/>
            <a:ext cx="8210874" cy="6120680"/>
          </a:xfrm>
        </p:spPr>
        <p:txBody>
          <a:bodyPr>
            <a:norm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10.</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為協助弱勢學童能順利就學，教育部推動「</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教育儲蓄戶</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」，提供民眾捐款平台；本校亦設有此帳戶，請有意願捐款協助弱勢學童之家長，可透過此管道捐出愛心款項。</a:t>
            </a:r>
          </a:p>
        </p:txBody>
      </p:sp>
    </p:spTree>
    <p:extLst>
      <p:ext uri="{BB962C8B-B14F-4D97-AF65-F5344CB8AC3E}">
        <p14:creationId xmlns:p14="http://schemas.microsoft.com/office/powerpoint/2010/main" val="286161090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136A35B-259B-43A2-9537-BF779AA15F99}"/>
              </a:ext>
            </a:extLst>
          </p:cNvPr>
          <p:cNvSpPr>
            <a:spLocks noGrp="1"/>
          </p:cNvSpPr>
          <p:nvPr>
            <p:ph idx="1"/>
          </p:nvPr>
        </p:nvSpPr>
        <p:spPr>
          <a:xfrm>
            <a:off x="609598" y="548680"/>
            <a:ext cx="8210874" cy="6120680"/>
          </a:xfrm>
        </p:spPr>
        <p:txBody>
          <a:bodyPr>
            <a:norm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本校秉持著讓學生適性且多元的發展，於</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放學後及週六</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開設各類型的</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社團</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，舉凡管樂、太鼓、繪畫、舞蹈、直排輪、美勞、陶笛、足球、籃球、跆拳道</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等，計有將近</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50</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餘種社團活動可提供學生及家長選擇，歡迎孩子一起加入永福才藝社團這個大家庭！</a:t>
            </a:r>
            <a:endParaRPr lang="zh-TW" altLang="en-US" sz="4400" dirty="0"/>
          </a:p>
        </p:txBody>
      </p:sp>
    </p:spTree>
    <p:extLst>
      <p:ext uri="{BB962C8B-B14F-4D97-AF65-F5344CB8AC3E}">
        <p14:creationId xmlns:p14="http://schemas.microsoft.com/office/powerpoint/2010/main" val="84981509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E313EB-4E30-4542-9E73-0A26E22B4B1E}"/>
              </a:ext>
            </a:extLst>
          </p:cNvPr>
          <p:cNvSpPr>
            <a:spLocks noGrp="1"/>
          </p:cNvSpPr>
          <p:nvPr>
            <p:ph type="title"/>
          </p:nvPr>
        </p:nvSpPr>
        <p:spPr>
          <a:xfrm>
            <a:off x="395536" y="307036"/>
            <a:ext cx="6347713" cy="1033731"/>
          </a:xfrm>
        </p:spPr>
        <p:txBody>
          <a:bodyPr>
            <a:normAutofit/>
          </a:bodyPr>
          <a:lstStyle/>
          <a:p>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r>
              <a:rPr lang="zh-TW" altLang="en-US" sz="5400" b="0" i="0" u="none" strike="noStrike" baseline="0" dirty="0">
                <a:solidFill>
                  <a:srgbClr val="0000FF"/>
                </a:solidFill>
                <a:latin typeface="標楷體" panose="03000509000000000000" pitchFamily="65" charset="-120"/>
                <a:ea typeface="標楷體" panose="03000509000000000000" pitchFamily="65" charset="-120"/>
              </a:rPr>
              <a:t>總務處</a:t>
            </a:r>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endParaRPr lang="zh-TW" altLang="en-US" sz="5400" dirty="0">
              <a:solidFill>
                <a:srgbClr val="0000FF"/>
              </a:solidFill>
            </a:endParaRPr>
          </a:p>
        </p:txBody>
      </p:sp>
      <p:sp>
        <p:nvSpPr>
          <p:cNvPr id="3" name="內容版面配置區 2">
            <a:extLst>
              <a:ext uri="{FF2B5EF4-FFF2-40B4-BE49-F238E27FC236}">
                <a16:creationId xmlns:a16="http://schemas.microsoft.com/office/drawing/2014/main" id="{C2026FEE-56CA-40EB-BCE3-416711E8AD7A}"/>
              </a:ext>
            </a:extLst>
          </p:cNvPr>
          <p:cNvSpPr>
            <a:spLocks noGrp="1"/>
          </p:cNvSpPr>
          <p:nvPr>
            <p:ph idx="1"/>
          </p:nvPr>
        </p:nvSpPr>
        <p:spPr>
          <a:xfrm>
            <a:off x="467544" y="1308647"/>
            <a:ext cx="8208912" cy="5242317"/>
          </a:xfrm>
        </p:spPr>
        <p:txBody>
          <a:bodyPr>
            <a:normAutofit/>
          </a:bodyPr>
          <a:lstStyle/>
          <a:p>
            <a:pPr marL="0" indent="0">
              <a:buNone/>
            </a:pP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一、校園開放：</a:t>
            </a:r>
          </a:p>
          <a:p>
            <a:pPr marL="0" indent="0">
              <a:buNone/>
            </a:pP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配合學生</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含夜補校</a:t>
            </a:r>
            <a:r>
              <a:rPr lang="en-US" altLang="zh-TW" sz="40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正常作息與假日社團期間校園安全維護不開放，其餘校園</a:t>
            </a:r>
            <a:r>
              <a:rPr lang="zh-TW" altLang="en-US" sz="4000" b="0" i="0" u="none" strike="noStrike" baseline="0" dirty="0">
                <a:solidFill>
                  <a:srgbClr val="FF0066"/>
                </a:solidFill>
                <a:latin typeface="標楷體" panose="03000509000000000000" pitchFamily="65" charset="-120"/>
                <a:ea typeface="標楷體" panose="03000509000000000000" pitchFamily="65" charset="-120"/>
              </a:rPr>
              <a:t>開放時間張貼於警衛室門口</a:t>
            </a:r>
            <a:r>
              <a:rPr lang="zh-TW" altLang="en-US" sz="4000" b="0" i="0" u="none" strike="noStrike" baseline="0" dirty="0">
                <a:solidFill>
                  <a:srgbClr val="000000"/>
                </a:solidFill>
                <a:latin typeface="標楷體" panose="03000509000000000000" pitchFamily="65" charset="-120"/>
                <a:ea typeface="標楷體" panose="03000509000000000000" pitchFamily="65" charset="-120"/>
              </a:rPr>
              <a:t>，敬請開放時間入校之民眾配合相關規定，同時一起愛護公物及校園整潔。</a:t>
            </a:r>
            <a:endParaRPr lang="zh-TW" altLang="en-US" sz="4000" dirty="0"/>
          </a:p>
        </p:txBody>
      </p:sp>
    </p:spTree>
    <p:extLst>
      <p:ext uri="{BB962C8B-B14F-4D97-AF65-F5344CB8AC3E}">
        <p14:creationId xmlns:p14="http://schemas.microsoft.com/office/powerpoint/2010/main" val="303570827"/>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42A52D4-D99D-41E0-9AFD-54452B82D5FD}"/>
              </a:ext>
            </a:extLst>
          </p:cNvPr>
          <p:cNvSpPr>
            <a:spLocks noGrp="1"/>
          </p:cNvSpPr>
          <p:nvPr>
            <p:ph idx="1"/>
          </p:nvPr>
        </p:nvSpPr>
        <p:spPr>
          <a:xfrm>
            <a:off x="611560" y="565793"/>
            <a:ext cx="8424936" cy="6175575"/>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二、門禁安全：</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上班時間大門盡量關閉，以避免野狗及閒雜人進出，影響學生安全，出入請走鄰近警衛室小門，並務必事先</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登記換證</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後再進校門。</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校內禁止社區人士停車，請多見諒。</a:t>
            </a:r>
          </a:p>
        </p:txBody>
      </p:sp>
    </p:spTree>
    <p:extLst>
      <p:ext uri="{BB962C8B-B14F-4D97-AF65-F5344CB8AC3E}">
        <p14:creationId xmlns:p14="http://schemas.microsoft.com/office/powerpoint/2010/main" val="285310502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42A52D4-D99D-41E0-9AFD-54452B82D5FD}"/>
              </a:ext>
            </a:extLst>
          </p:cNvPr>
          <p:cNvSpPr>
            <a:spLocks noGrp="1"/>
          </p:cNvSpPr>
          <p:nvPr>
            <p:ph idx="1"/>
          </p:nvPr>
        </p:nvSpPr>
        <p:spPr>
          <a:xfrm>
            <a:off x="611560" y="565793"/>
            <a:ext cx="8136904" cy="6175575"/>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二、門禁安全：</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學生因事、病須由家長帶離學校時，請家長</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先向導師拿取外出單</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，交由警衛後再行離校。</a:t>
            </a:r>
            <a:endParaRPr lang="zh-TW" altLang="en-US" sz="4400" dirty="0"/>
          </a:p>
        </p:txBody>
      </p:sp>
    </p:spTree>
    <p:extLst>
      <p:ext uri="{BB962C8B-B14F-4D97-AF65-F5344CB8AC3E}">
        <p14:creationId xmlns:p14="http://schemas.microsoft.com/office/powerpoint/2010/main" val="331565270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47958374-BD97-4923-AC9B-AD3A41DD8CD1}"/>
              </a:ext>
            </a:extLst>
          </p:cNvPr>
          <p:cNvSpPr>
            <a:spLocks noGrp="1"/>
          </p:cNvSpPr>
          <p:nvPr>
            <p:ph idx="1"/>
          </p:nvPr>
        </p:nvSpPr>
        <p:spPr>
          <a:xfrm>
            <a:off x="467544" y="1233637"/>
            <a:ext cx="6842721" cy="5688632"/>
          </a:xfrm>
        </p:spPr>
        <p:txBody>
          <a:bodyPr>
            <a:normAutofit/>
          </a:bodyPr>
          <a:lstStyle/>
          <a:p>
            <a:pPr marL="0" indent="0">
              <a:buNone/>
            </a:pPr>
            <a:r>
              <a:rPr lang="zh-TW" altLang="en-US" sz="3000" b="0" i="0" u="none" strike="noStrike" baseline="0" dirty="0">
                <a:solidFill>
                  <a:srgbClr val="000000"/>
                </a:solidFill>
                <a:latin typeface="標楷體" panose="03000509000000000000" pitchFamily="65" charset="-120"/>
                <a:ea typeface="標楷體" panose="03000509000000000000" pitchFamily="65" charset="-120"/>
              </a:rPr>
              <a:t>二、 請家長利用家長日的機會多了解班級教學計畫，遇到問題請馬上詢問（如：各領域的評量方式、評量標準，老師相關的教學理念與方式</a:t>
            </a:r>
            <a:r>
              <a:rPr lang="en-US" altLang="zh-TW" sz="30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3000" b="0" i="0" u="none" strike="noStrike" baseline="0" dirty="0">
                <a:solidFill>
                  <a:srgbClr val="000000"/>
                </a:solidFill>
                <a:latin typeface="標楷體" panose="03000509000000000000" pitchFamily="65" charset="-120"/>
                <a:ea typeface="標楷體" panose="03000509000000000000" pitchFamily="65" charset="-120"/>
              </a:rPr>
              <a:t>），並請先耐心的聆聽老師的說明，再提出疑問，與老師及其他學生家長討論最佳的班級運作方式、線上教學模式及親師溝通管道。</a:t>
            </a:r>
          </a:p>
          <a:p>
            <a:endParaRPr lang="zh-TW" altLang="en-US" dirty="0"/>
          </a:p>
        </p:txBody>
      </p:sp>
    </p:spTree>
    <p:extLst>
      <p:ext uri="{BB962C8B-B14F-4D97-AF65-F5344CB8AC3E}">
        <p14:creationId xmlns:p14="http://schemas.microsoft.com/office/powerpoint/2010/main" val="261996310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6CF21D0-D90D-4FB7-88F1-471357FB4FA8}"/>
              </a:ext>
            </a:extLst>
          </p:cNvPr>
          <p:cNvSpPr>
            <a:spLocks noGrp="1"/>
          </p:cNvSpPr>
          <p:nvPr>
            <p:ph idx="1"/>
          </p:nvPr>
        </p:nvSpPr>
        <p:spPr>
          <a:xfrm>
            <a:off x="323528" y="199728"/>
            <a:ext cx="8280920" cy="6541640"/>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三、防災教育宣導：</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請家長與學童共同參與討論填寫聯絡簿裡的</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家庭防災卡</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，使災難發生時便於聯絡親人，利用彼此互動及參與防災教育課題，讓防災意識向下扎根。</a:t>
            </a:r>
          </a:p>
        </p:txBody>
      </p:sp>
    </p:spTree>
    <p:extLst>
      <p:ext uri="{BB962C8B-B14F-4D97-AF65-F5344CB8AC3E}">
        <p14:creationId xmlns:p14="http://schemas.microsoft.com/office/powerpoint/2010/main" val="164102080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6CF21D0-D90D-4FB7-88F1-471357FB4FA8}"/>
              </a:ext>
            </a:extLst>
          </p:cNvPr>
          <p:cNvSpPr>
            <a:spLocks noGrp="1"/>
          </p:cNvSpPr>
          <p:nvPr>
            <p:ph idx="1"/>
          </p:nvPr>
        </p:nvSpPr>
        <p:spPr>
          <a:xfrm>
            <a:off x="323528" y="199728"/>
            <a:ext cx="8496944" cy="6541640"/>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三、防災教育宣導：</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請務必讓孩子知曉災害發生時的緊急聯絡人和緊急集合地點。緊急聯絡人請填寫父母親、監護人、親戚或前述之友人，以填寫</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人以上為原則。</a:t>
            </a:r>
          </a:p>
        </p:txBody>
      </p:sp>
    </p:spTree>
    <p:extLst>
      <p:ext uri="{BB962C8B-B14F-4D97-AF65-F5344CB8AC3E}">
        <p14:creationId xmlns:p14="http://schemas.microsoft.com/office/powerpoint/2010/main" val="3687260598"/>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6CF21D0-D90D-4FB7-88F1-471357FB4FA8}"/>
              </a:ext>
            </a:extLst>
          </p:cNvPr>
          <p:cNvSpPr>
            <a:spLocks noGrp="1"/>
          </p:cNvSpPr>
          <p:nvPr>
            <p:ph idx="1"/>
          </p:nvPr>
        </p:nvSpPr>
        <p:spPr>
          <a:xfrm>
            <a:off x="323528" y="199728"/>
            <a:ext cx="8496944" cy="6541640"/>
          </a:xfrm>
        </p:spPr>
        <p:txBody>
          <a:bodyPr>
            <a:no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三、防災教育宣導：</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內政部消防署「</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1991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急難通信平臺」已於</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111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年</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月</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日終止服務。故學校於災害發生時通知家長之約定通訊方式，將會於家長群組統一公告，或以簡訊、社群媒體等多元方式告知家長。</a:t>
            </a:r>
            <a:endParaRPr lang="zh-TW" altLang="en-US" sz="4400" dirty="0"/>
          </a:p>
        </p:txBody>
      </p:sp>
    </p:spTree>
    <p:extLst>
      <p:ext uri="{BB962C8B-B14F-4D97-AF65-F5344CB8AC3E}">
        <p14:creationId xmlns:p14="http://schemas.microsoft.com/office/powerpoint/2010/main" val="4138294698"/>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8753ECF-4484-4680-A33F-5FF5F2098FB9}"/>
              </a:ext>
            </a:extLst>
          </p:cNvPr>
          <p:cNvSpPr>
            <a:spLocks noGrp="1"/>
          </p:cNvSpPr>
          <p:nvPr>
            <p:ph idx="1"/>
          </p:nvPr>
        </p:nvSpPr>
        <p:spPr>
          <a:xfrm>
            <a:off x="323944" y="476672"/>
            <a:ext cx="8640544" cy="6120680"/>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四、飲用水：</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學生使用之飲水機每年皆由教育局委外定期進行相關檢測，請家長放心！</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請學生能</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自行帶水到學校</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，不夠再由學校飲水機補充使用，避免浪費。</a:t>
            </a:r>
          </a:p>
        </p:txBody>
      </p:sp>
    </p:spTree>
    <p:extLst>
      <p:ext uri="{BB962C8B-B14F-4D97-AF65-F5344CB8AC3E}">
        <p14:creationId xmlns:p14="http://schemas.microsoft.com/office/powerpoint/2010/main" val="450903271"/>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28753ECF-4484-4680-A33F-5FF5F2098FB9}"/>
              </a:ext>
            </a:extLst>
          </p:cNvPr>
          <p:cNvSpPr>
            <a:spLocks noGrp="1"/>
          </p:cNvSpPr>
          <p:nvPr>
            <p:ph idx="1"/>
          </p:nvPr>
        </p:nvSpPr>
        <p:spPr>
          <a:xfrm>
            <a:off x="323944" y="476672"/>
            <a:ext cx="8496528" cy="6120680"/>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五、學生註冊事宜：</a:t>
            </a:r>
          </a:p>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級任老師會於開學後先發下學生收費調查表，統計各項免繳費身分</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包括家長會費、低收入戶、身障、原住民</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等</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才會發註冊單</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代收代辦費</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 </a:t>
            </a:r>
            <a:endParaRPr lang="zh-TW" altLang="en-US" sz="4400" dirty="0"/>
          </a:p>
        </p:txBody>
      </p:sp>
    </p:spTree>
    <p:extLst>
      <p:ext uri="{BB962C8B-B14F-4D97-AF65-F5344CB8AC3E}">
        <p14:creationId xmlns:p14="http://schemas.microsoft.com/office/powerpoint/2010/main" val="249525400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1A0A5232-5D05-4E7C-89B5-07C32CD35CCC}"/>
              </a:ext>
            </a:extLst>
          </p:cNvPr>
          <p:cNvSpPr>
            <a:spLocks noGrp="1"/>
          </p:cNvSpPr>
          <p:nvPr>
            <p:ph idx="1"/>
          </p:nvPr>
        </p:nvSpPr>
        <p:spPr>
          <a:xfrm>
            <a:off x="323528" y="476672"/>
            <a:ext cx="8496944" cy="6192688"/>
          </a:xfrm>
        </p:spPr>
        <p:txBody>
          <a:bodyPr>
            <a:norm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為顧及學生學習和老師教學需求，並減低家長準備的不便，學生學用品及教學材料的採購，由學校統一招標代為採購及收費，故不在就學補助可減免項目之範圍內，無法辦理減免。</a:t>
            </a:r>
            <a:endParaRPr lang="en-US" altLang="zh-TW" sz="44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學用品</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例：作業簿、名牌</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等</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及教學材料採購品項細目，請家長逕上本校網站參閱。 </a:t>
            </a:r>
          </a:p>
        </p:txBody>
      </p:sp>
    </p:spTree>
    <p:extLst>
      <p:ext uri="{BB962C8B-B14F-4D97-AF65-F5344CB8AC3E}">
        <p14:creationId xmlns:p14="http://schemas.microsoft.com/office/powerpoint/2010/main" val="408212894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1A0A5232-5D05-4E7C-89B5-07C32CD35CCC}"/>
              </a:ext>
            </a:extLst>
          </p:cNvPr>
          <p:cNvSpPr>
            <a:spLocks noGrp="1"/>
          </p:cNvSpPr>
          <p:nvPr>
            <p:ph idx="1"/>
          </p:nvPr>
        </p:nvSpPr>
        <p:spPr>
          <a:xfrm>
            <a:off x="609598" y="476672"/>
            <a:ext cx="8354890" cy="6192688"/>
          </a:xfrm>
        </p:spPr>
        <p:txBody>
          <a:bodyPr>
            <a:normAutofit/>
          </a:bodyPr>
          <a:lstStyle/>
          <a:p>
            <a:pPr marL="0" indent="0">
              <a:buNone/>
            </a:pP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因學用品及教學材料代購不屬於公私立學校學雜費暨各項代收代辦費收取基準之法定收費項目。自本學期開始，代收代辦費與學用品及教學材料費將分開</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張繳費單，請家長依照繳費單上的期限及方式繳費。 </a:t>
            </a:r>
            <a:endParaRPr lang="zh-TW" altLang="en-US" sz="4400" dirty="0"/>
          </a:p>
        </p:txBody>
      </p:sp>
    </p:spTree>
    <p:extLst>
      <p:ext uri="{BB962C8B-B14F-4D97-AF65-F5344CB8AC3E}">
        <p14:creationId xmlns:p14="http://schemas.microsoft.com/office/powerpoint/2010/main" val="177296769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A8E717-6EB2-45D9-A296-002065EA100F}"/>
              </a:ext>
            </a:extLst>
          </p:cNvPr>
          <p:cNvSpPr>
            <a:spLocks noGrp="1"/>
          </p:cNvSpPr>
          <p:nvPr>
            <p:ph type="title"/>
          </p:nvPr>
        </p:nvSpPr>
        <p:spPr>
          <a:xfrm>
            <a:off x="323528" y="188640"/>
            <a:ext cx="6347713" cy="1019200"/>
          </a:xfrm>
        </p:spPr>
        <p:txBody>
          <a:bodyPr>
            <a:normAutofit/>
          </a:bodyPr>
          <a:lstStyle/>
          <a:p>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r>
              <a:rPr lang="zh-TW" altLang="en-US" sz="5400" b="0" i="0" u="none" strike="noStrike" baseline="0" dirty="0">
                <a:solidFill>
                  <a:srgbClr val="0000FF"/>
                </a:solidFill>
                <a:latin typeface="標楷體" panose="03000509000000000000" pitchFamily="65" charset="-120"/>
                <a:ea typeface="標楷體" panose="03000509000000000000" pitchFamily="65" charset="-120"/>
              </a:rPr>
              <a:t>輔導處</a:t>
            </a:r>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endParaRPr lang="zh-TW" altLang="en-US" sz="5400" dirty="0">
              <a:solidFill>
                <a:srgbClr val="0000FF"/>
              </a:solidFill>
            </a:endParaRPr>
          </a:p>
        </p:txBody>
      </p:sp>
      <p:sp>
        <p:nvSpPr>
          <p:cNvPr id="3" name="內容版面配置區 2">
            <a:extLst>
              <a:ext uri="{FF2B5EF4-FFF2-40B4-BE49-F238E27FC236}">
                <a16:creationId xmlns:a16="http://schemas.microsoft.com/office/drawing/2014/main" id="{BC865F4C-34F3-4C10-B6DB-2C6106219F33}"/>
              </a:ext>
            </a:extLst>
          </p:cNvPr>
          <p:cNvSpPr>
            <a:spLocks noGrp="1"/>
          </p:cNvSpPr>
          <p:nvPr>
            <p:ph idx="1"/>
          </p:nvPr>
        </p:nvSpPr>
        <p:spPr>
          <a:xfrm>
            <a:off x="609598" y="1207840"/>
            <a:ext cx="8138866" cy="5461520"/>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一、特殊需求鑑定安置申請：</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學生若有身心障礙或要申請暫緩入學、在家教育、入集中式特教班等問題，可來電諮詢（</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2287-6716</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854</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），其餘有關學習遲緩等需要施以補救教學者，亦可跟老師聯絡。</a:t>
            </a:r>
          </a:p>
        </p:txBody>
      </p:sp>
    </p:spTree>
    <p:extLst>
      <p:ext uri="{BB962C8B-B14F-4D97-AF65-F5344CB8AC3E}">
        <p14:creationId xmlns:p14="http://schemas.microsoft.com/office/powerpoint/2010/main" val="229808362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A8E717-6EB2-45D9-A296-002065EA100F}"/>
              </a:ext>
            </a:extLst>
          </p:cNvPr>
          <p:cNvSpPr>
            <a:spLocks noGrp="1"/>
          </p:cNvSpPr>
          <p:nvPr>
            <p:ph type="title"/>
          </p:nvPr>
        </p:nvSpPr>
        <p:spPr>
          <a:xfrm>
            <a:off x="323528" y="188640"/>
            <a:ext cx="6347713" cy="1019200"/>
          </a:xfrm>
        </p:spPr>
        <p:txBody>
          <a:bodyPr>
            <a:normAutofit/>
          </a:bodyPr>
          <a:lstStyle/>
          <a:p>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r>
              <a:rPr lang="zh-TW" altLang="en-US" sz="5400" b="0" i="0" u="none" strike="noStrike" baseline="0" dirty="0">
                <a:solidFill>
                  <a:srgbClr val="0000FF"/>
                </a:solidFill>
                <a:latin typeface="標楷體" panose="03000509000000000000" pitchFamily="65" charset="-120"/>
                <a:ea typeface="標楷體" panose="03000509000000000000" pitchFamily="65" charset="-120"/>
              </a:rPr>
              <a:t>輔導處</a:t>
            </a:r>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endParaRPr lang="zh-TW" altLang="en-US" sz="5400" dirty="0">
              <a:solidFill>
                <a:srgbClr val="0000FF"/>
              </a:solidFill>
            </a:endParaRPr>
          </a:p>
        </p:txBody>
      </p:sp>
      <p:sp>
        <p:nvSpPr>
          <p:cNvPr id="3" name="內容版面配置區 2">
            <a:extLst>
              <a:ext uri="{FF2B5EF4-FFF2-40B4-BE49-F238E27FC236}">
                <a16:creationId xmlns:a16="http://schemas.microsoft.com/office/drawing/2014/main" id="{BC865F4C-34F3-4C10-B6DB-2C6106219F33}"/>
              </a:ext>
            </a:extLst>
          </p:cNvPr>
          <p:cNvSpPr>
            <a:spLocks noGrp="1"/>
          </p:cNvSpPr>
          <p:nvPr>
            <p:ph idx="1"/>
          </p:nvPr>
        </p:nvSpPr>
        <p:spPr>
          <a:xfrm>
            <a:off x="609598" y="1207840"/>
            <a:ext cx="8210874" cy="5461520"/>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二、永福人輔導期刊電子化：</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永福人輔導期刊為電子刊物，下載方式為：永福校網首頁</a:t>
            </a:r>
            <a:r>
              <a:rPr lang="zh-TW" altLang="en-US" sz="4400" b="0" i="0" u="none" strike="noStrike" baseline="0" dirty="0">
                <a:solidFill>
                  <a:srgbClr val="000000"/>
                </a:solidFill>
                <a:latin typeface="新細明體" panose="02020500000000000000" pitchFamily="18" charset="-120"/>
                <a:ea typeface="新細明體" panose="02020500000000000000" pitchFamily="18"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首頁左側</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重要議題及活動</a:t>
            </a:r>
            <a:r>
              <a:rPr lang="zh-TW" altLang="en-US" sz="4400" b="0" i="0" u="none" strike="noStrike" baseline="0" dirty="0">
                <a:solidFill>
                  <a:srgbClr val="000000"/>
                </a:solidFill>
                <a:latin typeface="新細明體" panose="02020500000000000000" pitchFamily="18" charset="-120"/>
                <a:ea typeface="新細明體" panose="02020500000000000000" pitchFamily="18"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點選永福人</a:t>
            </a:r>
            <a:r>
              <a:rPr lang="en-US" altLang="zh-TW" sz="44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輔導期刊，即可看到學校精心編製的學輔刊物。</a:t>
            </a:r>
            <a:endParaRPr lang="zh-TW" altLang="en-US" sz="4400" dirty="0"/>
          </a:p>
        </p:txBody>
      </p:sp>
    </p:spTree>
    <p:extLst>
      <p:ext uri="{BB962C8B-B14F-4D97-AF65-F5344CB8AC3E}">
        <p14:creationId xmlns:p14="http://schemas.microsoft.com/office/powerpoint/2010/main" val="4186067646"/>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1CDD5D5-5379-4AE2-8F70-093E515CA577}"/>
              </a:ext>
            </a:extLst>
          </p:cNvPr>
          <p:cNvSpPr>
            <a:spLocks noGrp="1"/>
          </p:cNvSpPr>
          <p:nvPr>
            <p:ph idx="1"/>
          </p:nvPr>
        </p:nvSpPr>
        <p:spPr>
          <a:xfrm>
            <a:off x="323528" y="332656"/>
            <a:ext cx="8640960" cy="6408712"/>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三、輔導諮詢服務：</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校園設有輔導信箱，提供學生成長發展所需的訊息，若有任何教養及管教上的問題，可撥本校輔導諮詢電話</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22876716*855</a:t>
            </a:r>
            <a:r>
              <a:rPr lang="zh-TW" altLang="en-US" sz="4400" b="0" i="0" u="none" strike="noStrike" baseline="0" dirty="0">
                <a:solidFill>
                  <a:srgbClr val="FF0066"/>
                </a:solidFill>
                <a:latin typeface="標楷體" panose="03000509000000000000" pitchFamily="65" charset="-120"/>
                <a:ea typeface="標楷體" panose="03000509000000000000" pitchFamily="65" charset="-120"/>
              </a:rPr>
              <a:t>、</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860</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a:t>
            </a:r>
            <a:endParaRPr lang="en-US" altLang="zh-TW" sz="44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「家庭教育諮詢」專線</a:t>
            </a:r>
            <a:endParaRPr lang="en-US" altLang="zh-TW" sz="44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4400" b="0" i="0" u="none" strike="noStrike" baseline="0" dirty="0">
                <a:solidFill>
                  <a:srgbClr val="FF0066"/>
                </a:solidFill>
                <a:latin typeface="標楷體" panose="03000509000000000000" pitchFamily="65" charset="-120"/>
                <a:ea typeface="標楷體" panose="03000509000000000000" pitchFamily="65" charset="-120"/>
              </a:rPr>
              <a:t>412-8185</a:t>
            </a: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），此為新北市家庭教育中心提供教師、家長諮詢求助專線。</a:t>
            </a:r>
            <a:endParaRPr lang="zh-TW" altLang="en-US" sz="4400" dirty="0"/>
          </a:p>
        </p:txBody>
      </p:sp>
    </p:spTree>
    <p:extLst>
      <p:ext uri="{BB962C8B-B14F-4D97-AF65-F5344CB8AC3E}">
        <p14:creationId xmlns:p14="http://schemas.microsoft.com/office/powerpoint/2010/main" val="104644948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923E48DF-0653-4F09-BD92-F8AB18129309}"/>
              </a:ext>
            </a:extLst>
          </p:cNvPr>
          <p:cNvSpPr txBox="1"/>
          <p:nvPr/>
        </p:nvSpPr>
        <p:spPr>
          <a:xfrm>
            <a:off x="323528" y="0"/>
            <a:ext cx="7272808" cy="4801314"/>
          </a:xfrm>
          <a:prstGeom prst="rect">
            <a:avLst/>
          </a:prstGeom>
          <a:noFill/>
        </p:spPr>
        <p:txBody>
          <a:bodyPr wrap="square">
            <a:spAutoFit/>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r>
              <a:rPr lang="zh-TW" altLang="en-US" sz="1800" b="0" i="0" u="none" strike="noStrike" baseline="0" dirty="0">
                <a:solidFill>
                  <a:srgbClr val="000000"/>
                </a:solidFill>
                <a:latin typeface="標楷體" panose="03000509000000000000" pitchFamily="65" charset="-120"/>
                <a:ea typeface="標楷體" panose="03000509000000000000" pitchFamily="65" charset="-120"/>
              </a:rPr>
              <a:t> </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三、 老師是</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全班學生的老師</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您的孩子需要與全班同學一同成長。任何學習上的問題，老師會考量在不影響其他孩子的學習及被關照的權利下，盡心協助個別的孩子，也請家長務必相互理解及共同配合，才能讓孩子的學習與成長收到更佳的效果。</a:t>
            </a:r>
            <a:endParaRPr lang="en-US" altLang="zh-TW" sz="3200" b="0" i="0" u="none" strike="noStrike" baseline="0" dirty="0">
              <a:solidFill>
                <a:srgbClr val="000000"/>
              </a:solidFill>
              <a:latin typeface="標楷體" panose="03000509000000000000" pitchFamily="65" charset="-120"/>
              <a:ea typeface="標楷體" panose="03000509000000000000" pitchFamily="65" charset="-120"/>
            </a:endParaRPr>
          </a:p>
          <a:p>
            <a:endParaRPr lang="zh-TW" altLang="en-US" sz="3200" b="0" i="0" u="none" strike="noStrike" baseline="0" dirty="0">
              <a:solidFill>
                <a:srgbClr val="000000"/>
              </a:solidFill>
              <a:latin typeface="標楷體" panose="03000509000000000000" pitchFamily="65" charset="-120"/>
              <a:ea typeface="標楷體" panose="03000509000000000000" pitchFamily="65" charset="-120"/>
            </a:endParaRPr>
          </a:p>
          <a:p>
            <a:endParaRPr lang="zh-TW" altLang="en-US" sz="3200" b="0" i="0" u="none" strike="noStrike" baseline="0" dirty="0">
              <a:solidFill>
                <a:srgbClr val="00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40634878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A2B33815-AF94-4464-9E99-C5382425E77A}"/>
              </a:ext>
            </a:extLst>
          </p:cNvPr>
          <p:cNvSpPr>
            <a:spLocks noGrp="1"/>
          </p:cNvSpPr>
          <p:nvPr>
            <p:ph idx="1"/>
          </p:nvPr>
        </p:nvSpPr>
        <p:spPr>
          <a:xfrm>
            <a:off x="323528" y="332656"/>
            <a:ext cx="8784976" cy="6336704"/>
          </a:xfrm>
        </p:spPr>
        <p:txBody>
          <a:bodyPr>
            <a:normAutofit/>
          </a:bodyPr>
          <a:lstStyle/>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四、通報入口網站：</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衛服部建置之線上通報入口網站，乃針對家庭暴力、性侵害犯罪事件與兒童少年保護事件，請老師、家長加以使用。</a:t>
            </a:r>
            <a:r>
              <a:rPr lang="en-US" altLang="zh-TW" sz="4400" b="0" i="0" u="none" strike="noStrike" baseline="0" dirty="0">
                <a:solidFill>
                  <a:srgbClr val="0000FF"/>
                </a:solidFill>
                <a:latin typeface="標楷體" panose="03000509000000000000" pitchFamily="65" charset="-120"/>
                <a:ea typeface="標楷體" panose="03000509000000000000" pitchFamily="65" charset="-120"/>
                <a:hlinkClick r:id="rId2">
                  <a:extLst>
                    <a:ext uri="{A12FA001-AC4F-418D-AE19-62706E023703}">
                      <ahyp:hlinkClr xmlns:ahyp="http://schemas.microsoft.com/office/drawing/2018/hyperlinkcolor" val="tx"/>
                    </a:ext>
                  </a:extLst>
                </a:hlinkClick>
              </a:rPr>
              <a:t>https://ecare.mohw.gov.tw/</a:t>
            </a:r>
            <a:endParaRPr lang="en-US" altLang="zh-TW" sz="4400" b="0" i="0" u="none" strike="noStrike" baseline="0" dirty="0">
              <a:solidFill>
                <a:srgbClr val="0000FF"/>
              </a:solidFill>
              <a:latin typeface="標楷體" panose="03000509000000000000" pitchFamily="65" charset="-120"/>
              <a:ea typeface="標楷體" panose="03000509000000000000" pitchFamily="65" charset="-120"/>
            </a:endParaRP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五、親職增能講座：</a:t>
            </a:r>
          </a:p>
          <a:p>
            <a:pPr marL="0" indent="0">
              <a:buNone/>
            </a:pPr>
            <a:r>
              <a:rPr lang="zh-TW" altLang="en-US" sz="4400" b="0" i="0" u="none" strike="noStrike" baseline="0" dirty="0">
                <a:solidFill>
                  <a:srgbClr val="000000"/>
                </a:solidFill>
                <a:latin typeface="標楷體" panose="03000509000000000000" pitchFamily="65" charset="-120"/>
                <a:ea typeface="標楷體" panose="03000509000000000000" pitchFamily="65" charset="-120"/>
              </a:rPr>
              <a:t>輔導處每學期皆會辦理親職增能講座，歡迎有興趣的家長踴躍參與。</a:t>
            </a:r>
            <a:endParaRPr lang="zh-TW" altLang="en-US" sz="4400" dirty="0"/>
          </a:p>
        </p:txBody>
      </p:sp>
    </p:spTree>
    <p:extLst>
      <p:ext uri="{BB962C8B-B14F-4D97-AF65-F5344CB8AC3E}">
        <p14:creationId xmlns:p14="http://schemas.microsoft.com/office/powerpoint/2010/main" val="1952014562"/>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2">
            <a:extLst>
              <a:ext uri="{FF2B5EF4-FFF2-40B4-BE49-F238E27FC236}">
                <a16:creationId xmlns:a16="http://schemas.microsoft.com/office/drawing/2014/main" id="{923E48DF-0653-4F09-BD92-F8AB18129309}"/>
              </a:ext>
            </a:extLst>
          </p:cNvPr>
          <p:cNvSpPr txBox="1"/>
          <p:nvPr/>
        </p:nvSpPr>
        <p:spPr>
          <a:xfrm>
            <a:off x="323528" y="0"/>
            <a:ext cx="7272808" cy="3108543"/>
          </a:xfrm>
          <a:prstGeom prst="rect">
            <a:avLst/>
          </a:prstGeom>
          <a:noFill/>
        </p:spPr>
        <p:txBody>
          <a:bodyPr wrap="square">
            <a:spAutoFit/>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r>
              <a:rPr lang="zh-TW" altLang="en-US" sz="1800" b="0" i="0" u="none" strike="noStrike" baseline="0" dirty="0">
                <a:solidFill>
                  <a:srgbClr val="000000"/>
                </a:solidFill>
                <a:latin typeface="標楷體" panose="03000509000000000000" pitchFamily="65" charset="-120"/>
                <a:ea typeface="標楷體" panose="03000509000000000000" pitchFamily="65" charset="-120"/>
              </a:rPr>
              <a:t> </a:t>
            </a:r>
            <a:endParaRPr lang="zh-TW" altLang="en-US" sz="3200" b="0" i="0" u="none" strike="noStrike" baseline="0" dirty="0">
              <a:solidFill>
                <a:srgbClr val="000000"/>
              </a:solidFill>
              <a:latin typeface="標楷體" panose="03000509000000000000" pitchFamily="65" charset="-120"/>
              <a:ea typeface="標楷體" panose="03000509000000000000" pitchFamily="65" charset="-120"/>
            </a:endParaRPr>
          </a:p>
          <a:p>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四、 </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語文能力</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及</a:t>
            </a:r>
            <a:r>
              <a:rPr lang="zh-TW" altLang="en-US" sz="3200" b="0" i="0" u="none" strike="noStrike" baseline="0" dirty="0">
                <a:solidFill>
                  <a:srgbClr val="FF0000"/>
                </a:solidFill>
                <a:latin typeface="標楷體" panose="03000509000000000000" pitchFamily="65" charset="-120"/>
                <a:ea typeface="標楷體" panose="03000509000000000000" pitchFamily="65" charset="-120"/>
              </a:rPr>
              <a:t>閱讀素養</a:t>
            </a: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是孩子學習的基礎，請家長能利用課餘時間陪孩子閱讀並進行高層次推理練習，以培養孩子更高階的學習能力。</a:t>
            </a:r>
            <a:endParaRPr lang="en-US" altLang="zh-TW" sz="3200" b="0" i="0" u="none" strike="noStrike" baseline="0" dirty="0">
              <a:solidFill>
                <a:srgbClr val="000000"/>
              </a:solidFill>
              <a:latin typeface="標楷體" panose="03000509000000000000" pitchFamily="65" charset="-120"/>
              <a:ea typeface="標楷體" panose="03000509000000000000" pitchFamily="65" charset="-120"/>
            </a:endParaRPr>
          </a:p>
          <a:p>
            <a:endParaRPr lang="zh-TW" altLang="en-US" sz="3200" b="0" i="0" u="none" strike="noStrike" baseline="0" dirty="0">
              <a:solidFill>
                <a:srgbClr val="00000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77600489"/>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01AD197F-0761-4709-9F0D-0CB92A64EDAF}"/>
              </a:ext>
            </a:extLst>
          </p:cNvPr>
          <p:cNvSpPr>
            <a:spLocks noGrp="1"/>
          </p:cNvSpPr>
          <p:nvPr>
            <p:ph idx="1"/>
          </p:nvPr>
        </p:nvSpPr>
        <p:spPr>
          <a:xfrm>
            <a:off x="467545" y="474191"/>
            <a:ext cx="6698706" cy="6123161"/>
          </a:xfrm>
        </p:spPr>
        <p:txBody>
          <a:bodyPr>
            <a:normAutofit/>
          </a:bodyPr>
          <a:lstStyle/>
          <a:p>
            <a:pPr marL="0" indent="0">
              <a:buNone/>
            </a:pPr>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000" b="0" i="0" u="none" strike="noStrike" baseline="0" dirty="0">
                <a:solidFill>
                  <a:srgbClr val="000000"/>
                </a:solidFill>
                <a:latin typeface="標楷體" panose="03000509000000000000" pitchFamily="65" charset="-120"/>
                <a:ea typeface="標楷體" panose="03000509000000000000" pitchFamily="65" charset="-120"/>
              </a:rPr>
              <a:t>五、 教務處的工作重點在提昇學生學習成就，除了繼續關注學生語文能力外，亦會逐步藉由學校亮點的營造，培養學生的多元智能；另外會配合國際學生學習成就指標，調整學校學習與檢測方向，養成孩子分析、比較、綜合運用等學習能力，亦請家長能在學生學習上多與老師溝通，以了解新的學習趨勢。</a:t>
            </a:r>
            <a:endParaRPr lang="en-US" altLang="zh-TW" sz="30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endParaRPr lang="zh-TW" altLang="en-US" sz="30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endParaRPr lang="zh-TW" altLang="en-US" sz="2800" b="0" i="0" u="none" strike="noStrike" baseline="0" dirty="0">
              <a:solidFill>
                <a:srgbClr val="000000"/>
              </a:solidFill>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2300234287"/>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01AD197F-0761-4709-9F0D-0CB92A64EDAF}"/>
              </a:ext>
            </a:extLst>
          </p:cNvPr>
          <p:cNvSpPr>
            <a:spLocks noGrp="1"/>
          </p:cNvSpPr>
          <p:nvPr>
            <p:ph idx="1"/>
          </p:nvPr>
        </p:nvSpPr>
        <p:spPr>
          <a:xfrm>
            <a:off x="467545" y="474191"/>
            <a:ext cx="6698706" cy="6123161"/>
          </a:xfrm>
        </p:spPr>
        <p:txBody>
          <a:bodyPr>
            <a:normAutofit/>
          </a:bodyPr>
          <a:lstStyle/>
          <a:p>
            <a:pPr marL="0" indent="0">
              <a:buNone/>
            </a:pPr>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endParaRPr lang="zh-TW" altLang="en-US" sz="30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000" b="0" i="0" u="none" strike="noStrike" baseline="0" dirty="0">
                <a:solidFill>
                  <a:srgbClr val="000000"/>
                </a:solidFill>
                <a:latin typeface="標楷體" panose="03000509000000000000" pitchFamily="65" charset="-120"/>
                <a:ea typeface="標楷體" panose="03000509000000000000" pitchFamily="65" charset="-120"/>
              </a:rPr>
              <a:t>六、 近來針對兒童學習的研究指出，</a:t>
            </a:r>
            <a:r>
              <a:rPr lang="zh-TW" altLang="en-US" sz="3000" b="0" i="0" u="none" strike="noStrike" baseline="0" dirty="0">
                <a:solidFill>
                  <a:srgbClr val="FF0000"/>
                </a:solidFill>
                <a:latin typeface="標楷體" panose="03000509000000000000" pitchFamily="65" charset="-120"/>
                <a:ea typeface="標楷體" panose="03000509000000000000" pitchFamily="65" charset="-120"/>
              </a:rPr>
              <a:t>紙筆書寫</a:t>
            </a:r>
            <a:r>
              <a:rPr lang="zh-TW" altLang="en-US" sz="3000" b="0" i="0" u="none" strike="noStrike" baseline="0" dirty="0">
                <a:solidFill>
                  <a:srgbClr val="000000"/>
                </a:solidFill>
                <a:latin typeface="標楷體" panose="03000509000000000000" pitchFamily="65" charset="-120"/>
                <a:ea typeface="標楷體" panose="03000509000000000000" pitchFamily="65" charset="-120"/>
              </a:rPr>
              <a:t>練習之學習效果勝於電腦鍵盤輸入，請家長能鼓勵孩子多書寫並控制電腦使用時間。如因疫情而停課，亦請和孩子建立正確的線上學習機制和使用規範，不因停課而造成學習中斷。</a:t>
            </a:r>
            <a:endParaRPr lang="en-US" altLang="zh-TW" sz="30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endParaRPr lang="en-US" altLang="zh-TW" sz="2800" dirty="0">
              <a:solidFill>
                <a:srgbClr val="000000"/>
              </a:solidFill>
              <a:latin typeface="標楷體" panose="03000509000000000000" pitchFamily="65" charset="-120"/>
              <a:ea typeface="標楷體" panose="03000509000000000000" pitchFamily="65" charset="-120"/>
            </a:endParaRPr>
          </a:p>
          <a:p>
            <a:pPr marL="0" indent="0">
              <a:buNone/>
            </a:pPr>
            <a:endParaRPr lang="zh-TW" altLang="en-US" sz="2800" b="0" i="0" u="none" strike="noStrike" baseline="0" dirty="0">
              <a:solidFill>
                <a:srgbClr val="000000"/>
              </a:solidFill>
              <a:latin typeface="標楷體" panose="03000509000000000000" pitchFamily="65" charset="-120"/>
              <a:ea typeface="標楷體" panose="03000509000000000000" pitchFamily="65" charset="-120"/>
            </a:endParaRPr>
          </a:p>
          <a:p>
            <a:endParaRPr lang="zh-TW" altLang="en-US" dirty="0"/>
          </a:p>
        </p:txBody>
      </p:sp>
    </p:spTree>
    <p:extLst>
      <p:ext uri="{BB962C8B-B14F-4D97-AF65-F5344CB8AC3E}">
        <p14:creationId xmlns:p14="http://schemas.microsoft.com/office/powerpoint/2010/main" val="1859173530"/>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8F26E7-6447-44DD-B545-D852A749ECF3}"/>
              </a:ext>
            </a:extLst>
          </p:cNvPr>
          <p:cNvSpPr>
            <a:spLocks noGrp="1"/>
          </p:cNvSpPr>
          <p:nvPr>
            <p:ph type="title"/>
          </p:nvPr>
        </p:nvSpPr>
        <p:spPr>
          <a:xfrm>
            <a:off x="602752" y="188639"/>
            <a:ext cx="6347713" cy="928303"/>
          </a:xfrm>
        </p:spPr>
        <p:txBody>
          <a:bodyPr>
            <a:normAutofit/>
          </a:bodyPr>
          <a:lstStyle/>
          <a:p>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r>
              <a:rPr lang="zh-TW" altLang="en-US" sz="5400" b="0" i="0" u="none" strike="noStrike" baseline="0" dirty="0">
                <a:solidFill>
                  <a:srgbClr val="0000FF"/>
                </a:solidFill>
                <a:latin typeface="標楷體" panose="03000509000000000000" pitchFamily="65" charset="-120"/>
                <a:ea typeface="標楷體" panose="03000509000000000000" pitchFamily="65" charset="-120"/>
              </a:rPr>
              <a:t>學務處</a:t>
            </a:r>
            <a:r>
              <a:rPr lang="en-US" altLang="zh-TW" sz="5400" b="0" i="0" u="none" strike="noStrike" baseline="0" dirty="0">
                <a:solidFill>
                  <a:srgbClr val="0000FF"/>
                </a:solidFill>
                <a:latin typeface="標楷體" panose="03000509000000000000" pitchFamily="65" charset="-120"/>
                <a:ea typeface="標楷體" panose="03000509000000000000" pitchFamily="65" charset="-120"/>
              </a:rPr>
              <a:t>】</a:t>
            </a:r>
            <a:endParaRPr lang="zh-TW" altLang="en-US" sz="5400" dirty="0">
              <a:solidFill>
                <a:srgbClr val="0000FF"/>
              </a:solidFill>
            </a:endParaRPr>
          </a:p>
        </p:txBody>
      </p:sp>
      <p:sp>
        <p:nvSpPr>
          <p:cNvPr id="3" name="內容版面配置區 2">
            <a:extLst>
              <a:ext uri="{FF2B5EF4-FFF2-40B4-BE49-F238E27FC236}">
                <a16:creationId xmlns:a16="http://schemas.microsoft.com/office/drawing/2014/main" id="{9F09280E-3020-4E76-926F-17940E131F8E}"/>
              </a:ext>
            </a:extLst>
          </p:cNvPr>
          <p:cNvSpPr>
            <a:spLocks noGrp="1"/>
          </p:cNvSpPr>
          <p:nvPr>
            <p:ph idx="1"/>
          </p:nvPr>
        </p:nvSpPr>
        <p:spPr>
          <a:xfrm>
            <a:off x="618156" y="1116943"/>
            <a:ext cx="7381628" cy="5552418"/>
          </a:xfrm>
        </p:spPr>
        <p:txBody>
          <a:bodyPr>
            <a:normAutofit fontScale="85000" lnSpcReduction="20000"/>
          </a:bodyPr>
          <a:lstStyle/>
          <a:p>
            <a:pPr algn="l"/>
            <a:endParaRPr lang="zh-TW" altLang="en-US" sz="18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200" b="0" i="0" u="none" strike="noStrike" baseline="0" dirty="0">
                <a:solidFill>
                  <a:srgbClr val="000000"/>
                </a:solidFill>
                <a:latin typeface="標楷體" panose="03000509000000000000" pitchFamily="65" charset="-120"/>
                <a:ea typeface="標楷體" panose="03000509000000000000" pitchFamily="65" charset="-120"/>
              </a:rPr>
              <a:t> </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一、上下學事項：</a:t>
            </a:r>
          </a:p>
          <a:p>
            <a:pPr marL="0" indent="0">
              <a:buNone/>
            </a:pP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上學時段：</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每週一到五上午</a:t>
            </a:r>
            <a:r>
              <a:rPr lang="en-US" altLang="zh-TW" sz="3500" b="0" i="0" u="none" strike="noStrike" baseline="0" dirty="0">
                <a:solidFill>
                  <a:srgbClr val="FF0000"/>
                </a:solidFill>
                <a:latin typeface="標楷體" panose="03000509000000000000" pitchFamily="65" charset="-120"/>
                <a:ea typeface="標楷體" panose="03000509000000000000" pitchFamily="65" charset="-120"/>
              </a:rPr>
              <a:t>07</a:t>
            </a:r>
            <a:r>
              <a:rPr lang="zh-TW" altLang="en-US" sz="3500" b="0" i="0" u="none" strike="noStrike" baseline="0" dirty="0">
                <a:solidFill>
                  <a:srgbClr val="FF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FF0000"/>
                </a:solidFill>
                <a:latin typeface="標楷體" panose="03000509000000000000" pitchFamily="65" charset="-120"/>
                <a:ea typeface="標楷體" panose="03000509000000000000" pitchFamily="65" charset="-120"/>
              </a:rPr>
              <a:t>20</a:t>
            </a:r>
            <a:r>
              <a:rPr lang="zh-TW" altLang="en-US" sz="3500" b="0" i="0" u="none" strike="noStrike" baseline="0" dirty="0">
                <a:solidFill>
                  <a:srgbClr val="FF0000"/>
                </a:solidFill>
                <a:latin typeface="標楷體" panose="03000509000000000000" pitchFamily="65" charset="-120"/>
                <a:ea typeface="標楷體" panose="03000509000000000000" pitchFamily="65" charset="-120"/>
              </a:rPr>
              <a:t>至</a:t>
            </a:r>
            <a:r>
              <a:rPr lang="en-US" altLang="zh-TW" sz="3500" b="0" i="0" u="none" strike="noStrike" baseline="0" dirty="0">
                <a:solidFill>
                  <a:srgbClr val="FF0000"/>
                </a:solidFill>
                <a:latin typeface="標楷體" panose="03000509000000000000" pitchFamily="65" charset="-120"/>
                <a:ea typeface="標楷體" panose="03000509000000000000" pitchFamily="65" charset="-120"/>
              </a:rPr>
              <a:t>07</a:t>
            </a:r>
            <a:r>
              <a:rPr lang="zh-TW" altLang="en-US" sz="3500" b="0" i="0" u="none" strike="noStrike" baseline="0" dirty="0">
                <a:solidFill>
                  <a:srgbClr val="FF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FF0000"/>
                </a:solidFill>
                <a:latin typeface="標楷體" panose="03000509000000000000" pitchFamily="65" charset="-120"/>
                <a:ea typeface="標楷體" panose="03000509000000000000" pitchFamily="65" charset="-120"/>
              </a:rPr>
              <a:t>50</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（此時段有導護老師值勤），請勿太早到校。</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600" b="0" i="0" u="none" strike="noStrike" baseline="0" dirty="0">
                <a:solidFill>
                  <a:srgbClr val="FF0000"/>
                </a:solidFill>
                <a:latin typeface="標楷體" panose="03000509000000000000" pitchFamily="65" charset="-120"/>
                <a:ea typeface="標楷體" panose="03000509000000000000" pitchFamily="65" charset="-120"/>
              </a:rPr>
              <a:t>※</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本學期側門開啟時間改為</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500" dirty="0">
                <a:solidFill>
                  <a:srgbClr val="000000"/>
                </a:solidFill>
                <a:latin typeface="標楷體" panose="03000509000000000000" pitchFamily="65" charset="-120"/>
                <a:ea typeface="標楷體" panose="03000509000000000000" pitchFamily="65" charset="-120"/>
              </a:rPr>
              <a:t>  </a:t>
            </a:r>
            <a:r>
              <a:rPr lang="en-US" altLang="zh-TW" sz="3500" b="0" i="0" u="none" strike="noStrike" baseline="0" dirty="0">
                <a:solidFill>
                  <a:srgbClr val="FF0066"/>
                </a:solidFill>
                <a:latin typeface="標楷體" panose="03000509000000000000" pitchFamily="65" charset="-120"/>
                <a:ea typeface="標楷體" panose="03000509000000000000" pitchFamily="65" charset="-120"/>
              </a:rPr>
              <a:t>7</a:t>
            </a:r>
            <a:r>
              <a:rPr lang="zh-TW" altLang="en-US" sz="3500" b="0" i="0" u="none" strike="noStrike" baseline="0" dirty="0">
                <a:solidFill>
                  <a:srgbClr val="FF0066"/>
                </a:solidFill>
                <a:latin typeface="標楷體" panose="03000509000000000000" pitchFamily="65" charset="-120"/>
                <a:ea typeface="標楷體" panose="03000509000000000000" pitchFamily="65" charset="-120"/>
              </a:rPr>
              <a:t>：</a:t>
            </a:r>
            <a:r>
              <a:rPr lang="en-US" altLang="zh-TW" sz="3500" b="0" i="0" u="none" strike="noStrike" baseline="0" dirty="0">
                <a:solidFill>
                  <a:srgbClr val="FF0066"/>
                </a:solidFill>
                <a:latin typeface="標楷體" panose="03000509000000000000" pitchFamily="65" charset="-120"/>
                <a:ea typeface="標楷體" panose="03000509000000000000" pitchFamily="65" charset="-120"/>
              </a:rPr>
              <a:t>20-7</a:t>
            </a:r>
            <a:r>
              <a:rPr lang="zh-TW" altLang="en-US" sz="3500" b="0" i="0" u="none" strike="noStrike" baseline="0" dirty="0">
                <a:solidFill>
                  <a:srgbClr val="FF0066"/>
                </a:solidFill>
                <a:latin typeface="標楷體" panose="03000509000000000000" pitchFamily="65" charset="-120"/>
                <a:ea typeface="標楷體" panose="03000509000000000000" pitchFamily="65" charset="-120"/>
              </a:rPr>
              <a:t>：</a:t>
            </a:r>
            <a:r>
              <a:rPr lang="en-US" altLang="zh-TW" sz="3500" b="0" i="0" u="none" strike="noStrike" baseline="0" dirty="0">
                <a:solidFill>
                  <a:srgbClr val="FF0066"/>
                </a:solidFill>
                <a:latin typeface="標楷體" panose="03000509000000000000" pitchFamily="65" charset="-120"/>
                <a:ea typeface="標楷體" panose="03000509000000000000" pitchFamily="65" charset="-120"/>
              </a:rPr>
              <a:t>50</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  7</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20</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以前或</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7</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50</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以後到校的同學，</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  煩請從學校正門口進入。</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endParaRPr lang="zh-TW" altLang="en-US"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放學時間：半天課中午 </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11</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55</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endParaRPr lang="en-US" altLang="zh-TW" sz="3500" b="0" i="0" u="none" strike="noStrike" baseline="0" dirty="0">
              <a:solidFill>
                <a:srgbClr val="000000"/>
              </a:solidFill>
              <a:latin typeface="標楷體" panose="03000509000000000000" pitchFamily="65" charset="-120"/>
              <a:ea typeface="標楷體" panose="03000509000000000000" pitchFamily="65" charset="-120"/>
            </a:endParaRPr>
          </a:p>
          <a:p>
            <a:pPr marL="0" indent="0">
              <a:buNone/>
            </a:pPr>
            <a:r>
              <a:rPr lang="zh-TW" altLang="en-US" sz="3500" dirty="0">
                <a:solidFill>
                  <a:srgbClr val="000000"/>
                </a:solidFill>
                <a:latin typeface="標楷體" panose="03000509000000000000" pitchFamily="65" charset="-120"/>
                <a:ea typeface="標楷體" panose="03000509000000000000" pitchFamily="65" charset="-120"/>
              </a:rPr>
              <a:t>            </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全天課下午 </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16</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r>
              <a:rPr lang="en-US" altLang="zh-TW" sz="3500" b="0" i="0" u="none" strike="noStrike" baseline="0" dirty="0">
                <a:solidFill>
                  <a:srgbClr val="000000"/>
                </a:solidFill>
                <a:latin typeface="標楷體" panose="03000509000000000000" pitchFamily="65" charset="-120"/>
                <a:ea typeface="標楷體" panose="03000509000000000000" pitchFamily="65" charset="-120"/>
              </a:rPr>
              <a:t>00</a:t>
            </a:r>
            <a:r>
              <a:rPr lang="zh-TW" altLang="en-US" sz="3500" b="0" i="0" u="none" strike="noStrike" baseline="0" dirty="0">
                <a:solidFill>
                  <a:srgbClr val="000000"/>
                </a:solidFill>
                <a:latin typeface="標楷體" panose="03000509000000000000" pitchFamily="65" charset="-120"/>
                <a:ea typeface="標楷體" panose="03000509000000000000" pitchFamily="65" charset="-120"/>
              </a:rPr>
              <a:t>。</a:t>
            </a:r>
            <a:endParaRPr lang="zh-TW" altLang="en-US" sz="3500" dirty="0"/>
          </a:p>
        </p:txBody>
      </p:sp>
    </p:spTree>
    <p:extLst>
      <p:ext uri="{BB962C8B-B14F-4D97-AF65-F5344CB8AC3E}">
        <p14:creationId xmlns:p14="http://schemas.microsoft.com/office/powerpoint/2010/main" val="3640104237"/>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a:extLst>
              <a:ext uri="{FF2B5EF4-FFF2-40B4-BE49-F238E27FC236}">
                <a16:creationId xmlns:a16="http://schemas.microsoft.com/office/drawing/2014/main" id="{94286C9D-6A50-4FCF-9A55-08D66358E5E9}"/>
              </a:ext>
            </a:extLst>
          </p:cNvPr>
          <p:cNvSpPr>
            <a:spLocks noGrp="1"/>
          </p:cNvSpPr>
          <p:nvPr>
            <p:ph idx="1"/>
          </p:nvPr>
        </p:nvSpPr>
        <p:spPr>
          <a:xfrm>
            <a:off x="251520" y="548680"/>
            <a:ext cx="8027740" cy="6120680"/>
          </a:xfrm>
        </p:spPr>
        <p:txBody>
          <a:bodyPr>
            <a:noAutofit/>
          </a:bodyPr>
          <a:lstStyle/>
          <a:p>
            <a:pPr marL="0" indent="0">
              <a:buNone/>
            </a:pP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3.</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配合事項：</a:t>
            </a:r>
          </a:p>
          <a:p>
            <a:pPr marL="0" indent="0">
              <a:buNone/>
            </a:pP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(1)</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走路上學好處多，「運動</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SH150</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」、「望遠護眼」「節能減碳」政策，請家長讓孩子走一小段路，就每日</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5</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分鐘延著校園週邊紅磚道即可，你一定可以發現好處多。</a:t>
            </a:r>
          </a:p>
          <a:p>
            <a:pPr marL="0" indent="0">
              <a:buNone/>
            </a:pPr>
            <a:r>
              <a:rPr lang="en-US" altLang="zh-TW" sz="2800" b="0" i="0" u="none" strike="noStrike" baseline="0" dirty="0">
                <a:solidFill>
                  <a:srgbClr val="FF0000"/>
                </a:solidFill>
                <a:latin typeface="標楷體" panose="03000509000000000000" pitchFamily="65" charset="-120"/>
                <a:ea typeface="標楷體" panose="03000509000000000000" pitchFamily="65" charset="-120"/>
              </a:rPr>
              <a:t>※</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請提早讓孩子下車走一小段路</a:t>
            </a:r>
          </a:p>
          <a:p>
            <a:pPr marL="0" indent="0">
              <a:buNone/>
            </a:pP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(2)</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學生個別走路或家長汽機車接送上學</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請遵守交通號誌行進，切勿任意穿越馬路</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；如有必要以汽、機車接送時，汽車放在距離校門</a:t>
            </a:r>
            <a:r>
              <a:rPr lang="zh-TW" altLang="en-US" sz="2800" b="0" i="0" u="none" strike="noStrike" baseline="0" dirty="0">
                <a:solidFill>
                  <a:srgbClr val="FF0000"/>
                </a:solidFill>
                <a:latin typeface="標楷體" panose="03000509000000000000" pitchFamily="65" charset="-120"/>
                <a:ea typeface="標楷體" panose="03000509000000000000" pitchFamily="65" charset="-120"/>
              </a:rPr>
              <a:t>至少</a:t>
            </a:r>
            <a:r>
              <a:rPr lang="en-US" altLang="zh-TW" sz="2800" b="0" i="0" u="none" strike="noStrike" baseline="0" dirty="0">
                <a:solidFill>
                  <a:srgbClr val="FF0000"/>
                </a:solidFill>
                <a:latin typeface="標楷體" panose="03000509000000000000" pitchFamily="65" charset="-120"/>
                <a:ea typeface="標楷體" panose="03000509000000000000" pitchFamily="65" charset="-120"/>
              </a:rPr>
              <a:t>30</a:t>
            </a:r>
            <a:r>
              <a:rPr lang="zh-TW" altLang="en-US" sz="2800" b="0" i="0" u="none" strike="noStrike" baseline="0" dirty="0">
                <a:solidFill>
                  <a:srgbClr val="FF0000"/>
                </a:solidFill>
                <a:latin typeface="標楷體" panose="03000509000000000000" pitchFamily="65" charset="-120"/>
                <a:ea typeface="標楷體" panose="03000509000000000000" pitchFamily="65" charset="-120"/>
              </a:rPr>
              <a:t>公尺</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處，以免造成交通阻塞與人車爭道之情事，影響學童上下學安全，懇請配合！</a:t>
            </a:r>
          </a:p>
          <a:p>
            <a:pPr marL="0" indent="0">
              <a:buNone/>
            </a:pPr>
            <a:r>
              <a:rPr lang="en-US" altLang="zh-TW" sz="2800" b="0" i="0" u="none" strike="noStrike" baseline="0" dirty="0">
                <a:solidFill>
                  <a:srgbClr val="FF0000"/>
                </a:solidFill>
                <a:latin typeface="標楷體" panose="03000509000000000000" pitchFamily="65" charset="-120"/>
                <a:ea typeface="標楷體" panose="03000509000000000000" pitchFamily="65" charset="-120"/>
              </a:rPr>
              <a:t>※</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a:t>
            </a:r>
            <a:r>
              <a:rPr lang="zh-TW" altLang="en-US" sz="2800" b="0" i="0" u="none" strike="noStrike" baseline="0" dirty="0">
                <a:solidFill>
                  <a:srgbClr val="000000"/>
                </a:solidFill>
                <a:latin typeface="標楷體" panose="03000509000000000000" pitchFamily="65" charset="-120"/>
                <a:ea typeface="標楷體" panose="03000509000000000000" pitchFamily="65" charset="-120"/>
              </a:rPr>
              <a:t>騎乘機車請一定要戴安全帽，包括您的寶貝</a:t>
            </a:r>
            <a:r>
              <a:rPr lang="en-US" altLang="zh-TW" sz="2800" b="0" i="0" u="none" strike="noStrike" baseline="0" dirty="0">
                <a:solidFill>
                  <a:srgbClr val="000000"/>
                </a:solidFill>
                <a:latin typeface="標楷體" panose="03000509000000000000" pitchFamily="65" charset="-120"/>
                <a:ea typeface="標楷體" panose="03000509000000000000" pitchFamily="65" charset="-120"/>
              </a:rPr>
              <a:t>】</a:t>
            </a:r>
            <a:endParaRPr lang="zh-TW" altLang="en-US" sz="2800" dirty="0"/>
          </a:p>
        </p:txBody>
      </p:sp>
    </p:spTree>
    <p:extLst>
      <p:ext uri="{BB962C8B-B14F-4D97-AF65-F5344CB8AC3E}">
        <p14:creationId xmlns:p14="http://schemas.microsoft.com/office/powerpoint/2010/main" val="1877610285"/>
      </p:ext>
    </p:extLst>
  </p:cSld>
  <p:clrMapOvr>
    <a:masterClrMapping/>
  </p:clrMapOvr>
  <mc:AlternateContent xmlns:mc="http://schemas.openxmlformats.org/markup-compatibility/2006" xmlns:p14="http://schemas.microsoft.com/office/powerpoint/2010/main">
    <mc:Choice Requires="p14">
      <p:transition spd="slow" p14:dur="1500" advTm="8000">
        <p:random/>
      </p:transition>
    </mc:Choice>
    <mc:Fallback xmlns="">
      <p:transition spd="slow" advTm="8000">
        <p:random/>
      </p:transition>
    </mc:Fallback>
  </mc:AlternateContent>
</p:sld>
</file>

<file path=ppt/theme/theme1.xml><?xml version="1.0" encoding="utf-8"?>
<a:theme xmlns:a="http://schemas.openxmlformats.org/drawingml/2006/main" name="基礎">
  <a:themeElements>
    <a:clrScheme name="基礎">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TM03457444[[fn=基礎]]</Template>
  <TotalTime>2216</TotalTime>
  <Words>2819</Words>
  <Application>Microsoft Office PowerPoint</Application>
  <PresentationFormat>如螢幕大小 (4:3)</PresentationFormat>
  <Paragraphs>127</Paragraphs>
  <Slides>40</Slides>
  <Notes>2</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40</vt:i4>
      </vt:variant>
    </vt:vector>
  </HeadingPairs>
  <TitlesOfParts>
    <vt:vector size="46" baseType="lpstr">
      <vt:lpstr>華康儷楷書</vt:lpstr>
      <vt:lpstr>新細明體</vt:lpstr>
      <vt:lpstr>標楷體</vt:lpstr>
      <vt:lpstr>Arial</vt:lpstr>
      <vt:lpstr>Corbel</vt:lpstr>
      <vt:lpstr>基礎</vt:lpstr>
      <vt:lpstr>PowerPoint 簡報</vt:lpstr>
      <vt:lpstr>【教務處】</vt:lpstr>
      <vt:lpstr>PowerPoint 簡報</vt:lpstr>
      <vt:lpstr>PowerPoint 簡報</vt:lpstr>
      <vt:lpstr>PowerPoint 簡報</vt:lpstr>
      <vt:lpstr>PowerPoint 簡報</vt:lpstr>
      <vt:lpstr>PowerPoint 簡報</vt:lpstr>
      <vt:lpstr>【學務處】</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【總務處】</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【輔導處】</vt:lpstr>
      <vt:lpstr>【輔導處】</vt:lpstr>
      <vt:lpstr>PowerPoint 簡報</vt:lpstr>
      <vt:lpstr>PowerPoint 簡報</vt:lpstr>
    </vt:vector>
  </TitlesOfParts>
  <Company>FLP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勝南</dc:creator>
  <cp:lastModifiedBy>user</cp:lastModifiedBy>
  <cp:revision>221</cp:revision>
  <dcterms:created xsi:type="dcterms:W3CDTF">2008-09-04T12:14:31Z</dcterms:created>
  <dcterms:modified xsi:type="dcterms:W3CDTF">2023-09-08T08:41:09Z</dcterms:modified>
</cp:coreProperties>
</file>