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74" r:id="rId8"/>
    <p:sldId id="275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6" r:id="rId20"/>
    <p:sldId id="279" r:id="rId21"/>
    <p:sldId id="277" r:id="rId22"/>
    <p:sldId id="278" r:id="rId23"/>
    <p:sldId id="272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5B31DE-D24A-45B2-9B19-4E81AE9D6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FBA298A-F09F-4897-9B4F-4C88E9D908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0BB35B-7422-4B6B-8E2E-D9583A1A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3380-12E2-4BAB-BFB9-5C80BF4B100B}" type="datetimeFigureOut">
              <a:rPr lang="zh-TW" altLang="en-US" smtClean="0"/>
              <a:t>2025/9/15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28DE38A-2FBC-468C-8A70-7C734DF66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9BDCF4-AD33-467A-BD42-0BC213040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CD0-CB82-418D-8723-FE9AAAEFF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5141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D99923-425C-4D52-B12E-529C89AD2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B0ECE18-AE09-4E98-96D6-D2B45E571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A1D3EC1-CC19-4BFB-9E2E-A27CBFA76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3380-12E2-4BAB-BFB9-5C80BF4B100B}" type="datetimeFigureOut">
              <a:rPr lang="zh-TW" altLang="en-US" smtClean="0"/>
              <a:t>2025/9/15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7937277-494D-4926-A6BF-D02872012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AE627DD-C133-4203-94D5-E76D6C1C8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CD0-CB82-418D-8723-FE9AAAEFF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1384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9398445-F94B-4256-B677-5D5D1A4D9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2913876-0AD3-461E-8CFA-01F2591F6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4AC8BB7-5735-438A-8115-CF40765E7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3380-12E2-4BAB-BFB9-5C80BF4B100B}" type="datetimeFigureOut">
              <a:rPr lang="zh-TW" altLang="en-US" smtClean="0"/>
              <a:t>2025/9/15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4BF782-5C94-48E0-9182-E4A136F5B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3CFB82B-B277-42B1-8BF6-245B9857F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CD0-CB82-418D-8723-FE9AAAEFF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5660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4F2C37-2F2F-4F77-9DF5-701AE40C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DD73D0E-3ECF-46C1-8510-D89C9839E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7237596-274B-4ACF-900D-AB242EDB4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3380-12E2-4BAB-BFB9-5C80BF4B100B}" type="datetimeFigureOut">
              <a:rPr lang="zh-TW" altLang="en-US" smtClean="0"/>
              <a:t>2025/9/15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AF32FED-7C07-467C-9491-0E7078FE9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1E7919-2AAE-4136-B0E1-ADE3A01C5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CD0-CB82-418D-8723-FE9AAAEFF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2315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A23F87-3433-46AB-9652-7FFCDFA52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38EB48E-7D0A-4C38-91F5-3930E909B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6EA80CF-743A-41AF-98F7-5F55B701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3380-12E2-4BAB-BFB9-5C80BF4B100B}" type="datetimeFigureOut">
              <a:rPr lang="zh-TW" altLang="en-US" smtClean="0"/>
              <a:t>2025/9/15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B2EBEB-766D-4EA7-8636-C32A3C6C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F8A0468-32F9-4751-8C4A-CFC564653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CD0-CB82-418D-8723-FE9AAAEFF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4677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1593BC-0C3F-4159-A71D-673CC94EF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BC7A859-360A-49B7-972B-B96EBC752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EC06C59-B6EA-4494-A694-423EF01B0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30D6F7F-E925-4C05-96CB-2F39EF4FD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3380-12E2-4BAB-BFB9-5C80BF4B100B}" type="datetimeFigureOut">
              <a:rPr lang="zh-TW" altLang="en-US" smtClean="0"/>
              <a:t>2025/9/15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BD32695-644E-441B-8E1B-B4D5DD311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542FB85-3BBF-422D-ADED-9F01F3E4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CD0-CB82-418D-8723-FE9AAAEFF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6129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C7CB8F-E803-4A77-98AB-D000D8A7D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2E50590-13B4-46D4-B809-7992DB760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9ECB969-E021-4BC4-8B5A-0ABEE99A4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C712431-52B0-4AFC-8ED0-C52BE06F34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9CCDEEB-D7EE-4B24-B683-94DE368496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DA20CA2-F071-4A58-93F6-9786AD15D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3380-12E2-4BAB-BFB9-5C80BF4B100B}" type="datetimeFigureOut">
              <a:rPr lang="zh-TW" altLang="en-US" smtClean="0"/>
              <a:t>2025/9/15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7860553-D81E-4717-931D-6E6A3AAD2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140A0C4-ECC2-4DA3-BD2B-F36F039E9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CD0-CB82-418D-8723-FE9AAAEFF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6879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11BC44-90F3-4A9C-8B48-F03DD642D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3B65B0F-DF44-403B-94B9-1759C41CA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3380-12E2-4BAB-BFB9-5C80BF4B100B}" type="datetimeFigureOut">
              <a:rPr lang="zh-TW" altLang="en-US" smtClean="0"/>
              <a:t>2025/9/15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3388880-6482-49FE-B0B1-F4ADAD514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ABF794E-60F0-489E-BE46-FFDE51E7A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CD0-CB82-418D-8723-FE9AAAEFF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2806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9548DB9-4D39-4967-815B-32A914D51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3380-12E2-4BAB-BFB9-5C80BF4B100B}" type="datetimeFigureOut">
              <a:rPr lang="zh-TW" altLang="en-US" smtClean="0"/>
              <a:t>2025/9/15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A3CEBD6-303E-4117-9BE1-65323895E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B3652F8-6D97-4D32-9D64-723CDCD5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CD0-CB82-418D-8723-FE9AAAEFF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4686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45A19D-A43D-4E9D-A081-E5B273A6C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4AA334-85DE-4E9C-B3A0-5B3ACBD48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19B26DF-2E3B-4119-83EC-0A13D0E76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C424172-A786-4EF0-88F1-28934B7D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3380-12E2-4BAB-BFB9-5C80BF4B100B}" type="datetimeFigureOut">
              <a:rPr lang="zh-TW" altLang="en-US" smtClean="0"/>
              <a:t>2025/9/15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6C07276-257C-4735-9FBE-EF6FE59DB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0106998-2346-409D-83D7-A0E3C2710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CD0-CB82-418D-8723-FE9AAAEFF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5915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CC517F-D53B-4A17-BF5D-A7F48DBBE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9E0D76D-38B7-4E94-9A0F-E02BA9D034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66ED72F-9BE1-4811-BFEF-976F91BBA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8BDD917-BC3A-47DA-8D46-28EB4342D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3380-12E2-4BAB-BFB9-5C80BF4B100B}" type="datetimeFigureOut">
              <a:rPr lang="zh-TW" altLang="en-US" smtClean="0"/>
              <a:t>2025/9/15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F791C9A-FB68-4563-8F9D-C0E0A9F0F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82EB092-8882-4729-9E21-26375C8A5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9CD0-CB82-418D-8723-FE9AAAEFF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9268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07EDAC1-505A-4CBC-ADD3-5EDBA2ACA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B5AE3C0-B8DF-47BE-B52D-1077B6B91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A74C3F0-B39F-4976-A6B4-4203CF58F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C3380-12E2-4BAB-BFB9-5C80BF4B100B}" type="datetimeFigureOut">
              <a:rPr lang="zh-TW" altLang="en-US" smtClean="0"/>
              <a:t>2025/9/15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79D4649-CC52-475B-8875-39BB10D54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D4D1863-ADA5-45FD-BF97-40B4E6402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49CD0-CB82-418D-8723-FE9AAAEFF7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641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手绘PPT莫兰迪创意banner背景-背景-爱西西">
            <a:extLst>
              <a:ext uri="{FF2B5EF4-FFF2-40B4-BE49-F238E27FC236}">
                <a16:creationId xmlns:a16="http://schemas.microsoft.com/office/drawing/2014/main" id="{4D879B72-B4EA-4891-9C20-3761E442D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6F9C0FD-E7EF-49E9-987C-353816D2A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700" y="1638300"/>
            <a:ext cx="9880600" cy="3581399"/>
          </a:xfrm>
        </p:spPr>
        <p:txBody>
          <a:bodyPr>
            <a:normAutofit/>
          </a:bodyPr>
          <a:lstStyle/>
          <a:p>
            <a:r>
              <a:rPr lang="zh-TW" altLang="en-US" sz="11500" b="1" dirty="0">
                <a:solidFill>
                  <a:schemeClr val="accent2">
                    <a:lumMod val="75000"/>
                  </a:schemeClr>
                </a:solidFill>
                <a:ea typeface="文鼎粗行楷" panose="02010609010101010101" pitchFamily="49" charset="-120"/>
              </a:rPr>
              <a:t>歡迎蒞臨</a:t>
            </a:r>
            <a:r>
              <a:rPr lang="en-US" altLang="zh-TW" sz="11500" b="1" dirty="0">
                <a:solidFill>
                  <a:schemeClr val="accent2">
                    <a:lumMod val="75000"/>
                  </a:schemeClr>
                </a:solidFill>
                <a:ea typeface="文鼎粗行楷" panose="02010609010101010101" pitchFamily="49" charset="-120"/>
              </a:rPr>
              <a:t>103</a:t>
            </a:r>
            <a:r>
              <a:rPr lang="zh-TW" altLang="en-US" sz="11500" b="1" dirty="0">
                <a:solidFill>
                  <a:schemeClr val="accent2">
                    <a:lumMod val="75000"/>
                  </a:schemeClr>
                </a:solidFill>
                <a:ea typeface="文鼎粗行楷" panose="02010609010101010101" pitchFamily="49" charset="-120"/>
              </a:rPr>
              <a:t>班</a:t>
            </a:r>
            <a:br>
              <a:rPr lang="en-US" altLang="zh-TW" sz="11500" b="1" dirty="0">
                <a:solidFill>
                  <a:schemeClr val="accent2">
                    <a:lumMod val="75000"/>
                  </a:schemeClr>
                </a:solidFill>
                <a:ea typeface="文鼎粗行楷" panose="02010609010101010101" pitchFamily="49" charset="-120"/>
              </a:rPr>
            </a:br>
            <a:r>
              <a:rPr lang="zh-TW" altLang="en-US" sz="11500" b="1" dirty="0">
                <a:solidFill>
                  <a:schemeClr val="accent2">
                    <a:lumMod val="75000"/>
                  </a:schemeClr>
                </a:solidFill>
                <a:ea typeface="文鼎粗行楷" panose="02010609010101010101" pitchFamily="49" charset="-120"/>
              </a:rPr>
              <a:t>親師座談會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1F2E122-C023-0C60-939E-7FFA26C9D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34" y="218627"/>
            <a:ext cx="11336332" cy="642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18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81C530-DEB8-45DE-4229-CECEBD590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F59EAD-F57E-6AF9-41D1-42B569ED6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A5A9F29-B8AD-0282-DCD4-D38E23F08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55" y="294837"/>
            <a:ext cx="11212490" cy="62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69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66AB3BB-AFA4-4DC9-B1E7-C10D1AF3B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788" y="0"/>
            <a:ext cx="12319576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7" name="內容版面配置區 6" descr="一張含有 文字, 樹狀, 戶外, 天空 的圖片&#10;&#10;AI 產生的內容可能不正確。">
            <a:extLst>
              <a:ext uri="{FF2B5EF4-FFF2-40B4-BE49-F238E27FC236}">
                <a16:creationId xmlns:a16="http://schemas.microsoft.com/office/drawing/2014/main" id="{9AF7840C-3188-5682-4033-99FCAADDC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533" y="1128939"/>
            <a:ext cx="3777948" cy="2833461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ABF6967-2B42-FDFB-E09E-7A9B8F896828}"/>
              </a:ext>
            </a:extLst>
          </p:cNvPr>
          <p:cNvSpPr txBox="1"/>
          <p:nvPr/>
        </p:nvSpPr>
        <p:spPr>
          <a:xfrm>
            <a:off x="563216" y="4066903"/>
            <a:ext cx="6187912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latin typeface="Aptos" panose="020B0004020202020204" pitchFamily="34" charset="0"/>
                <a:ea typeface="王漢宗特黑體繁" panose="02020500000000000000" pitchFamily="18" charset="-120"/>
              </a:rPr>
              <a:t>▪</a:t>
            </a:r>
            <a:r>
              <a:rPr lang="zh-TW" altLang="en-US" sz="2800" b="1" dirty="0">
                <a:latin typeface="王漢宗特黑體繁" panose="02020500000000000000" pitchFamily="18" charset="-120"/>
                <a:ea typeface="王漢宗特黑體繁" panose="02020500000000000000" pitchFamily="18" charset="-120"/>
              </a:rPr>
              <a:t>英文</a:t>
            </a:r>
          </a:p>
          <a:p>
            <a:r>
              <a:rPr lang="zh-TW" altLang="en-US" sz="2800" b="1" dirty="0">
                <a:latin typeface="王漢宗特黑體繁" panose="02020500000000000000" pitchFamily="18" charset="-120"/>
                <a:ea typeface="王漢宗特黑體繁" panose="02020500000000000000" pitchFamily="18" charset="-120"/>
              </a:rPr>
              <a:t>上課態度</a:t>
            </a:r>
            <a:r>
              <a:rPr lang="en-US" altLang="zh-TW" sz="2800" b="1" dirty="0">
                <a:latin typeface="王漢宗特黑體繁" panose="02020500000000000000" pitchFamily="18" charset="-120"/>
                <a:ea typeface="王漢宗特黑體繁" panose="02020500000000000000" pitchFamily="18" charset="-120"/>
              </a:rPr>
              <a:t>40%</a:t>
            </a:r>
          </a:p>
          <a:p>
            <a:r>
              <a:rPr lang="zh-TW" altLang="en-US" sz="2800" b="1" dirty="0">
                <a:latin typeface="王漢宗特黑體繁" panose="02020500000000000000" pitchFamily="18" charset="-120"/>
                <a:ea typeface="王漢宗特黑體繁" panose="02020500000000000000" pitchFamily="18" charset="-120"/>
              </a:rPr>
              <a:t>口說評量</a:t>
            </a:r>
            <a:r>
              <a:rPr lang="en-US" altLang="zh-TW" sz="2800" b="1" dirty="0">
                <a:latin typeface="王漢宗特黑體繁" panose="02020500000000000000" pitchFamily="18" charset="-120"/>
                <a:ea typeface="王漢宗特黑體繁" panose="02020500000000000000" pitchFamily="18" charset="-120"/>
              </a:rPr>
              <a:t>30%</a:t>
            </a:r>
          </a:p>
          <a:p>
            <a:r>
              <a:rPr lang="zh-TW" altLang="en-US" sz="2800" b="1" dirty="0">
                <a:latin typeface="王漢宗特黑體繁" panose="02020500000000000000" pitchFamily="18" charset="-120"/>
                <a:ea typeface="王漢宗特黑體繁" panose="02020500000000000000" pitchFamily="18" charset="-120"/>
              </a:rPr>
              <a:t>上課任務完成度</a:t>
            </a:r>
            <a:r>
              <a:rPr lang="en-US" altLang="zh-TW" sz="2800" b="1" dirty="0">
                <a:latin typeface="王漢宗特黑體繁" panose="02020500000000000000" pitchFamily="18" charset="-120"/>
                <a:ea typeface="王漢宗特黑體繁" panose="02020500000000000000" pitchFamily="18" charset="-120"/>
              </a:rPr>
              <a:t>(</a:t>
            </a:r>
            <a:r>
              <a:rPr lang="zh-TW" altLang="en-US" sz="2800" b="1" dirty="0">
                <a:latin typeface="王漢宗特黑體繁" panose="02020500000000000000" pitchFamily="18" charset="-120"/>
                <a:ea typeface="王漢宗特黑體繁" panose="02020500000000000000" pitchFamily="18" charset="-120"/>
              </a:rPr>
              <a:t>含課本內容書寫</a:t>
            </a:r>
            <a:r>
              <a:rPr lang="en-US" altLang="zh-TW" sz="2800" b="1" dirty="0">
                <a:latin typeface="王漢宗特黑體繁" panose="02020500000000000000" pitchFamily="18" charset="-120"/>
                <a:ea typeface="王漢宗特黑體繁" panose="02020500000000000000" pitchFamily="18" charset="-120"/>
              </a:rPr>
              <a:t>)30%</a:t>
            </a:r>
            <a:endParaRPr lang="zh-TW" altLang="en-US" sz="2800" b="1" dirty="0">
              <a:latin typeface="王漢宗特黑體繁" panose="02020500000000000000" pitchFamily="18" charset="-120"/>
              <a:ea typeface="王漢宗特黑體繁" panose="02020500000000000000" pitchFamily="18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5A9C55F-2324-5ACA-3723-F1A5D006D3F0}"/>
              </a:ext>
            </a:extLst>
          </p:cNvPr>
          <p:cNvSpPr txBox="1"/>
          <p:nvPr/>
        </p:nvSpPr>
        <p:spPr>
          <a:xfrm>
            <a:off x="8553552" y="1128939"/>
            <a:ext cx="3201250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Aptos" panose="020B0004020202020204" pitchFamily="34" charset="0"/>
                <a:ea typeface="王漢宗特黑體繁" panose="02020500000000000000" pitchFamily="18" charset="-120"/>
              </a:rPr>
              <a:t>▪</a:t>
            </a:r>
            <a:r>
              <a:rPr lang="zh-TW" altLang="en-US" sz="2800" b="1" dirty="0">
                <a:latin typeface="王漢宗特黑體繁" panose="02020500000000000000" pitchFamily="18" charset="-120"/>
                <a:ea typeface="王漢宗特黑體繁" panose="02020500000000000000" pitchFamily="18" charset="-120"/>
              </a:rPr>
              <a:t>音樂</a:t>
            </a:r>
            <a:endParaRPr lang="en-US" altLang="zh-TW" sz="2800" b="1" dirty="0">
              <a:latin typeface="王漢宗特黑體繁" panose="02020500000000000000" pitchFamily="18" charset="-120"/>
              <a:ea typeface="王漢宗特黑體繁" panose="02020500000000000000" pitchFamily="18" charset="-120"/>
            </a:endParaRPr>
          </a:p>
          <a:p>
            <a:r>
              <a:rPr lang="zh-TW" altLang="en-US" sz="2800" b="1" dirty="0">
                <a:latin typeface="王漢宗特黑體繁" panose="02020500000000000000" pitchFamily="18" charset="-120"/>
                <a:ea typeface="王漢宗特黑體繁" panose="02020500000000000000" pitchFamily="18" charset="-120"/>
              </a:rPr>
              <a:t>一單元一成績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6D44B50-6F77-C884-059A-B09C44832622}"/>
              </a:ext>
            </a:extLst>
          </p:cNvPr>
          <p:cNvSpPr txBox="1"/>
          <p:nvPr/>
        </p:nvSpPr>
        <p:spPr>
          <a:xfrm>
            <a:off x="6984273" y="4066903"/>
            <a:ext cx="3366159" cy="2369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Aptos" panose="020B0004020202020204" pitchFamily="34" charset="0"/>
                <a:ea typeface="王漢宗特黑體繁" panose="02020500000000000000" pitchFamily="18" charset="-120"/>
              </a:rPr>
              <a:t>▪</a:t>
            </a:r>
            <a:r>
              <a:rPr lang="zh-TW" altLang="en-US" sz="2400" b="1" dirty="0">
                <a:latin typeface="王漢宗特黑體繁" panose="02020500000000000000" pitchFamily="18" charset="-120"/>
                <a:ea typeface="王漢宗特黑體繁" panose="02020500000000000000" pitchFamily="18" charset="-120"/>
              </a:rPr>
              <a:t>體育</a:t>
            </a:r>
            <a:endParaRPr lang="en-US" altLang="zh-TW" sz="2400" b="1" dirty="0">
              <a:latin typeface="王漢宗特黑體繁" panose="02020500000000000000" pitchFamily="18" charset="-120"/>
              <a:ea typeface="王漢宗特黑體繁" panose="02020500000000000000" pitchFamily="18" charset="-120"/>
            </a:endParaRPr>
          </a:p>
          <a:p>
            <a:r>
              <a:rPr lang="zh-TW" altLang="en-US" sz="2400" b="1" dirty="0">
                <a:latin typeface="王漢宗特黑體繁" panose="02020500000000000000" pitchFamily="18" charset="-120"/>
                <a:ea typeface="王漢宗特黑體繁" panose="02020500000000000000" pitchFamily="18" charset="-120"/>
              </a:rPr>
              <a:t>平時成績</a:t>
            </a:r>
            <a:r>
              <a:rPr lang="en-US" altLang="zh-TW" sz="2400" b="1" dirty="0">
                <a:latin typeface="王漢宗特黑體繁" panose="02020500000000000000" pitchFamily="18" charset="-120"/>
                <a:ea typeface="王漢宗特黑體繁" panose="02020500000000000000" pitchFamily="18" charset="-120"/>
              </a:rPr>
              <a:t>50%(</a:t>
            </a:r>
            <a:r>
              <a:rPr lang="zh-TW" altLang="en-US" sz="2400" b="1" dirty="0">
                <a:latin typeface="王漢宗特黑體繁" panose="02020500000000000000" pitchFamily="18" charset="-120"/>
                <a:ea typeface="王漢宗特黑體繁" panose="02020500000000000000" pitchFamily="18" charset="-120"/>
              </a:rPr>
              <a:t>上課態度，參與表現，團隊合作</a:t>
            </a:r>
            <a:r>
              <a:rPr lang="en-US" altLang="zh-TW" sz="2400" b="1" dirty="0">
                <a:latin typeface="王漢宗特黑體繁" panose="02020500000000000000" pitchFamily="18" charset="-120"/>
                <a:ea typeface="王漢宗特黑體繁" panose="02020500000000000000" pitchFamily="18" charset="-120"/>
              </a:rPr>
              <a:t>)</a:t>
            </a:r>
          </a:p>
          <a:p>
            <a:r>
              <a:rPr lang="zh-TW" altLang="en-US" sz="2400" b="1" dirty="0">
                <a:latin typeface="王漢宗特黑體繁" panose="02020500000000000000" pitchFamily="18" charset="-120"/>
                <a:ea typeface="王漢宗特黑體繁" panose="02020500000000000000" pitchFamily="18" charset="-120"/>
              </a:rPr>
              <a:t>定期測驗</a:t>
            </a:r>
            <a:r>
              <a:rPr lang="en-US" altLang="zh-TW" sz="2400" b="1" dirty="0">
                <a:latin typeface="王漢宗特黑體繁" panose="02020500000000000000" pitchFamily="18" charset="-120"/>
                <a:ea typeface="王漢宗特黑體繁" panose="02020500000000000000" pitchFamily="18" charset="-120"/>
              </a:rPr>
              <a:t>50%</a:t>
            </a:r>
          </a:p>
          <a:p>
            <a:r>
              <a:rPr lang="en-US" altLang="zh-TW" sz="2400" b="1" dirty="0">
                <a:latin typeface="王漢宗特黑體繁" panose="02020500000000000000" pitchFamily="18" charset="-120"/>
                <a:ea typeface="王漢宗特黑體繁" panose="02020500000000000000" pitchFamily="18" charset="-120"/>
              </a:rPr>
              <a:t>(60m</a:t>
            </a:r>
            <a:r>
              <a:rPr lang="zh-TW" altLang="en-US" sz="2400" b="1" dirty="0">
                <a:latin typeface="王漢宗特黑體繁" panose="02020500000000000000" pitchFamily="18" charset="-120"/>
                <a:ea typeface="王漢宗特黑體繁" panose="02020500000000000000" pitchFamily="18" charset="-120"/>
              </a:rPr>
              <a:t>短跑，原地拍球</a:t>
            </a:r>
            <a:r>
              <a:rPr lang="en-US" altLang="zh-TW" sz="2400" b="1" dirty="0">
                <a:latin typeface="王漢宗特黑體繁" panose="02020500000000000000" pitchFamily="18" charset="-120"/>
                <a:ea typeface="王漢宗特黑體繁" panose="02020500000000000000" pitchFamily="18" charset="-120"/>
              </a:rPr>
              <a:t>)</a:t>
            </a:r>
          </a:p>
          <a:p>
            <a:endParaRPr lang="zh-TW" altLang="en-US" sz="2800" b="1" dirty="0">
              <a:latin typeface="王漢宗特黑體繁" panose="02020500000000000000" pitchFamily="18" charset="-120"/>
              <a:ea typeface="王漢宗特黑體繁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194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30A8D7-60E6-5A39-0DB9-CCC7E607D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694453B-788F-6F8D-40D8-6BA6EA799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059F424-D400-51BB-4E3B-1F79CDA4B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9" y="0"/>
            <a:ext cx="12321152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141BACB-EC04-0CB8-CD32-03FBF8E3B0CA}"/>
              </a:ext>
            </a:extLst>
          </p:cNvPr>
          <p:cNvSpPr txBox="1"/>
          <p:nvPr/>
        </p:nvSpPr>
        <p:spPr>
          <a:xfrm>
            <a:off x="2725782" y="5807631"/>
            <a:ext cx="538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陸爸爸劇場</a:t>
            </a:r>
            <a:r>
              <a:rPr lang="en-US" altLang="zh-TW" sz="2800" dirty="0"/>
              <a:t>~</a:t>
            </a:r>
            <a:r>
              <a:rPr lang="zh-TW" altLang="en-US" sz="2800" dirty="0"/>
              <a:t>兒少性別暴力防治</a:t>
            </a:r>
          </a:p>
        </p:txBody>
      </p:sp>
    </p:spTree>
    <p:extLst>
      <p:ext uri="{BB962C8B-B14F-4D97-AF65-F5344CB8AC3E}">
        <p14:creationId xmlns:p14="http://schemas.microsoft.com/office/powerpoint/2010/main" val="2692566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EE6CFB-F1C4-BA37-6DCB-0C2114D6D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CABA80E-51F0-42D9-ABA2-484B30F1A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73AC32D-85CC-9E07-5192-0886665AC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5042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00ECF07-C1AC-B6A0-A730-BFA2A02AFD78}"/>
              </a:ext>
            </a:extLst>
          </p:cNvPr>
          <p:cNvSpPr txBox="1"/>
          <p:nvPr/>
        </p:nvSpPr>
        <p:spPr>
          <a:xfrm>
            <a:off x="4345578" y="1131597"/>
            <a:ext cx="2688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/>
              <a:t>校訂課程</a:t>
            </a:r>
            <a:endParaRPr lang="en-US" altLang="zh-TW" sz="2800" b="1" dirty="0"/>
          </a:p>
          <a:p>
            <a:pPr algn="ctr"/>
            <a:r>
              <a:rPr lang="en-US" altLang="zh-TW" sz="2800" b="1" dirty="0"/>
              <a:t>~</a:t>
            </a:r>
            <a:r>
              <a:rPr lang="zh-TW" altLang="en-US" sz="2800" b="1" dirty="0"/>
              <a:t>熊愛讀冊</a:t>
            </a:r>
            <a:r>
              <a:rPr lang="en-US" altLang="zh-TW" sz="2800" b="1" dirty="0"/>
              <a:t>~</a:t>
            </a:r>
            <a:endParaRPr lang="zh-TW" altLang="en-US" sz="2800" b="1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0B1C88C-3978-5677-C576-C1B6FF1C9C92}"/>
              </a:ext>
            </a:extLst>
          </p:cNvPr>
          <p:cNvSpPr txBox="1"/>
          <p:nvPr/>
        </p:nvSpPr>
        <p:spPr>
          <a:xfrm>
            <a:off x="1" y="4084320"/>
            <a:ext cx="3215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/>
              <a:t>認識圖書館 借閱圖書</a:t>
            </a:r>
            <a:endParaRPr lang="en-US" altLang="zh-TW" sz="2400" b="1" dirty="0"/>
          </a:p>
          <a:p>
            <a:r>
              <a:rPr lang="zh-TW" altLang="en-US" sz="2400" b="1" dirty="0"/>
              <a:t>認識書的結構</a:t>
            </a:r>
          </a:p>
        </p:txBody>
      </p:sp>
    </p:spTree>
    <p:extLst>
      <p:ext uri="{BB962C8B-B14F-4D97-AF65-F5344CB8AC3E}">
        <p14:creationId xmlns:p14="http://schemas.microsoft.com/office/powerpoint/2010/main" val="1339085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508412-11B4-4798-4C19-23A12E933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4B8AD82-9DF6-65C2-CBEE-4E19A89E5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4C0458A-D45C-6D41-EC61-8436C08B5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39"/>
            <a:ext cx="12191999" cy="683712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F090B59-BD4D-0A09-EFDC-98A64EBDB99A}"/>
              </a:ext>
            </a:extLst>
          </p:cNvPr>
          <p:cNvSpPr txBox="1"/>
          <p:nvPr/>
        </p:nvSpPr>
        <p:spPr>
          <a:xfrm>
            <a:off x="3955375" y="5558155"/>
            <a:ext cx="52116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/>
              <a:t>校訂課程</a:t>
            </a:r>
            <a:r>
              <a:rPr lang="en-US" altLang="zh-TW" sz="2800" b="1" dirty="0"/>
              <a:t>~</a:t>
            </a:r>
            <a:r>
              <a:rPr lang="zh-TW" altLang="en-US" sz="2800" b="1" dirty="0"/>
              <a:t>彈性課程</a:t>
            </a:r>
            <a:r>
              <a:rPr lang="en-US" altLang="zh-TW" sz="2800" b="1" dirty="0"/>
              <a:t>~</a:t>
            </a:r>
            <a:r>
              <a:rPr lang="zh-TW" altLang="en-US" sz="2800" b="1" dirty="0"/>
              <a:t>健康活力趣</a:t>
            </a:r>
            <a:endParaRPr lang="en-US" altLang="zh-TW" sz="2800" b="1" dirty="0"/>
          </a:p>
          <a:p>
            <a:r>
              <a:rPr lang="zh-TW" altLang="en-US" sz="2800" b="1" dirty="0"/>
              <a:t>大下課時間</a:t>
            </a:r>
            <a:r>
              <a:rPr lang="en-US" altLang="zh-TW" sz="2800" b="1" dirty="0"/>
              <a:t>~</a:t>
            </a:r>
            <a:r>
              <a:rPr lang="zh-TW" altLang="en-US" sz="2800" b="1" dirty="0"/>
              <a:t>跑步</a:t>
            </a:r>
            <a:r>
              <a:rPr lang="en-US" altLang="zh-TW" sz="2800" b="1" dirty="0"/>
              <a:t>~</a:t>
            </a:r>
            <a:r>
              <a:rPr lang="zh-TW" altLang="en-US" sz="2800" b="1" dirty="0"/>
              <a:t>跳繩 </a:t>
            </a:r>
          </a:p>
        </p:txBody>
      </p:sp>
    </p:spTree>
    <p:extLst>
      <p:ext uri="{BB962C8B-B14F-4D97-AF65-F5344CB8AC3E}">
        <p14:creationId xmlns:p14="http://schemas.microsoft.com/office/powerpoint/2010/main" val="1853041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476E19-14B8-A416-DBB7-3FB3CD5BF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3279BC5-1134-76FF-C429-435A60DBA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42E6502-4FBA-404E-9B32-C98EC6212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8"/>
            <a:ext cx="12192000" cy="685014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4E6FD26-AEC7-F8C9-314D-18C8267D66D3}"/>
              </a:ext>
            </a:extLst>
          </p:cNvPr>
          <p:cNvSpPr txBox="1"/>
          <p:nvPr/>
        </p:nvSpPr>
        <p:spPr>
          <a:xfrm>
            <a:off x="6444343" y="566057"/>
            <a:ext cx="31502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/>
              <a:t>活潑投入的課堂</a:t>
            </a:r>
            <a:endParaRPr lang="en-US" altLang="zh-TW" sz="3200" b="1" dirty="0"/>
          </a:p>
          <a:p>
            <a:r>
              <a:rPr lang="zh-TW" altLang="en-US" sz="3200" b="1" dirty="0"/>
              <a:t>多元教學風格</a:t>
            </a:r>
            <a:endParaRPr lang="en-US" altLang="zh-TW" sz="3200" b="1" dirty="0"/>
          </a:p>
          <a:p>
            <a:r>
              <a:rPr lang="zh-TW" altLang="en-US" sz="3200" b="1" dirty="0"/>
              <a:t> 正向的班級氣氛</a:t>
            </a:r>
          </a:p>
        </p:txBody>
      </p:sp>
    </p:spTree>
    <p:extLst>
      <p:ext uri="{BB962C8B-B14F-4D97-AF65-F5344CB8AC3E}">
        <p14:creationId xmlns:p14="http://schemas.microsoft.com/office/powerpoint/2010/main" val="3279700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8D05B2-EBCC-5ECA-00C8-45A9ACA05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1BD44D0-7F96-8588-C6AA-CD0E9EE9A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5075589-594E-8272-3C33-85F773CBE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4"/>
            <a:ext cx="12194908" cy="685636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43ACF41-3C0B-C2BD-989E-CC9412792182}"/>
              </a:ext>
            </a:extLst>
          </p:cNvPr>
          <p:cNvSpPr txBox="1"/>
          <p:nvPr/>
        </p:nvSpPr>
        <p:spPr>
          <a:xfrm>
            <a:off x="1254035" y="365125"/>
            <a:ext cx="3946914" cy="156966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zh-TW" altLang="en-US" sz="2400" b="1" dirty="0"/>
              <a:t>放學路隊長</a:t>
            </a:r>
            <a:r>
              <a:rPr lang="en-US" altLang="zh-TW" sz="2400" b="1" dirty="0"/>
              <a:t>~</a:t>
            </a:r>
            <a:r>
              <a:rPr lang="zh-TW" altLang="en-US" sz="2400" b="1" dirty="0"/>
              <a:t>每週輪流當</a:t>
            </a:r>
            <a:endParaRPr lang="en-US" altLang="zh-TW" sz="2400" b="1" dirty="0"/>
          </a:p>
          <a:p>
            <a:r>
              <a:rPr lang="zh-TW" altLang="en-US" sz="2400" b="1" dirty="0"/>
              <a:t>班級輪流</a:t>
            </a:r>
            <a:endParaRPr lang="en-US" altLang="zh-TW" sz="2400" b="1" dirty="0"/>
          </a:p>
          <a:p>
            <a:r>
              <a:rPr lang="zh-TW" altLang="en-US" sz="2400" b="1" dirty="0"/>
              <a:t>值日生輪流</a:t>
            </a:r>
            <a:endParaRPr lang="en-US" altLang="zh-TW" sz="2400" b="1" dirty="0"/>
          </a:p>
          <a:p>
            <a:r>
              <a:rPr lang="zh-TW" altLang="en-US" sz="2400" b="1" dirty="0"/>
              <a:t>讓每位孩子有榮譽心 責任心</a:t>
            </a:r>
          </a:p>
        </p:txBody>
      </p:sp>
    </p:spTree>
    <p:extLst>
      <p:ext uri="{BB962C8B-B14F-4D97-AF65-F5344CB8AC3E}">
        <p14:creationId xmlns:p14="http://schemas.microsoft.com/office/powerpoint/2010/main" val="3531430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AC9376-A547-1409-A586-839CF8F42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D737CC-FBB1-9A16-56D1-0EA14D38C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E10CBD4-5DD5-5FD3-A533-F20531BCA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72" y="0"/>
            <a:ext cx="12214172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B7361C2-FB57-883E-F689-23D0BEA7289B}"/>
              </a:ext>
            </a:extLst>
          </p:cNvPr>
          <p:cNvSpPr txBox="1"/>
          <p:nvPr/>
        </p:nvSpPr>
        <p:spPr>
          <a:xfrm>
            <a:off x="4720046" y="843677"/>
            <a:ext cx="2168433" cy="258532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/>
              <a:t>生活自理的能力</a:t>
            </a:r>
            <a:r>
              <a:rPr lang="en-US" altLang="zh-TW" b="1" dirty="0"/>
              <a:t>~</a:t>
            </a:r>
          </a:p>
          <a:p>
            <a:r>
              <a:rPr lang="zh-TW" altLang="en-US" b="1" dirty="0"/>
              <a:t>搬餐桶</a:t>
            </a:r>
            <a:endParaRPr lang="en-US" altLang="zh-TW" b="1" dirty="0"/>
          </a:p>
          <a:p>
            <a:r>
              <a:rPr lang="zh-TW" altLang="en-US" b="1" dirty="0"/>
              <a:t>小組打菜</a:t>
            </a:r>
            <a:endParaRPr lang="en-US" altLang="zh-TW" b="1" dirty="0"/>
          </a:p>
          <a:p>
            <a:r>
              <a:rPr lang="zh-TW" altLang="en-US" b="1" dirty="0"/>
              <a:t>收餐具</a:t>
            </a:r>
            <a:endParaRPr lang="en-US" altLang="zh-TW" b="1" dirty="0"/>
          </a:p>
          <a:p>
            <a:r>
              <a:rPr lang="zh-TW" altLang="en-US" b="1" dirty="0"/>
              <a:t>擦桌子</a:t>
            </a:r>
            <a:endParaRPr lang="en-US" altLang="zh-TW" b="1" dirty="0"/>
          </a:p>
          <a:p>
            <a:r>
              <a:rPr lang="zh-TW" altLang="en-US" b="1" dirty="0"/>
              <a:t>刷牙 漱口水</a:t>
            </a:r>
            <a:endParaRPr lang="en-US" altLang="zh-TW" b="1" dirty="0"/>
          </a:p>
          <a:p>
            <a:endParaRPr lang="en-US" altLang="zh-TW" b="1" dirty="0"/>
          </a:p>
          <a:p>
            <a:r>
              <a:rPr lang="zh-TW" altLang="en-US" b="1" dirty="0"/>
              <a:t>從小養成良好飲食和衛生習慣 </a:t>
            </a:r>
            <a:r>
              <a:rPr lang="en-US" altLang="zh-TW" b="1" dirty="0"/>
              <a:t>^_^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403746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8F9380-F3A7-3C51-17D7-89F2FDFF5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F3E3CC3-D577-D03D-DD00-34AFD2642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DE70A25-347C-811F-4EDF-EA32B1BC2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"/>
            <a:ext cx="12190172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1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2BC941-9B56-2A88-F8D4-889902D8C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2B6C1F-8055-EB93-1B01-113C7DD8D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4B2DB4D-5D92-8CE6-D795-A00329082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42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89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AC8E9C-1906-A93A-5AC3-9DE182CC8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A82219-7D98-A691-48E4-D3F11CF03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3F8B3C-A573-ED56-BFB4-C9C188168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18" y="237679"/>
            <a:ext cx="11383964" cy="63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5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DD0E6F2-57A1-BE6B-EB13-32311E168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16" y="2020388"/>
            <a:ext cx="7841811" cy="310025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8A14DE4-EFC0-0EBB-2A72-57E663537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995" y="1088300"/>
            <a:ext cx="4401005" cy="523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50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61E8AF-EFA7-A985-49C7-CD7D92FF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C66878A-FC18-B0D3-491A-2775C8E20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BF17940-4F39-E5CD-C57C-12185CDB6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724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64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838A07-9B5C-C677-E860-890A6B8E1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文字, 戶外, 樹狀, 天空 的圖片&#10;&#10;AI 產生的內容可能不正確。">
            <a:extLst>
              <a:ext uri="{FF2B5EF4-FFF2-40B4-BE49-F238E27FC236}">
                <a16:creationId xmlns:a16="http://schemas.microsoft.com/office/drawing/2014/main" id="{9BE862F1-E7DE-75C1-6C93-50F11139A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143"/>
            <a:ext cx="12200183" cy="6313714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06012F9-2909-4452-0AE7-85D26258F711}"/>
              </a:ext>
            </a:extLst>
          </p:cNvPr>
          <p:cNvSpPr txBox="1"/>
          <p:nvPr/>
        </p:nvSpPr>
        <p:spPr>
          <a:xfrm>
            <a:off x="9387840" y="6061166"/>
            <a:ext cx="226215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dirty="0"/>
              <a:t>校園安全死角不要去</a:t>
            </a:r>
          </a:p>
        </p:txBody>
      </p:sp>
    </p:spTree>
    <p:extLst>
      <p:ext uri="{BB962C8B-B14F-4D97-AF65-F5344CB8AC3E}">
        <p14:creationId xmlns:p14="http://schemas.microsoft.com/office/powerpoint/2010/main" val="2077235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551A61-320D-0520-928A-394F292F2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 descr="一張含有 圖解, 圖畫, 卡通, 藝術 的圖片&#10;&#10;AI 產生的內容可能不正確。">
            <a:extLst>
              <a:ext uri="{FF2B5EF4-FFF2-40B4-BE49-F238E27FC236}">
                <a16:creationId xmlns:a16="http://schemas.microsoft.com/office/drawing/2014/main" id="{0623AC7A-A59F-3EC2-6166-518AB4965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86" y="0"/>
            <a:ext cx="10951028" cy="6858000"/>
          </a:xfrm>
        </p:spPr>
      </p:pic>
      <p:sp>
        <p:nvSpPr>
          <p:cNvPr id="4" name="AutoShape 2" descr="小清新莫蘭迪色系ppt背景簡約邀請函背景圖桌布, 商務, 結婚, 邀請函背景圖片和桌布免費下載">
            <a:extLst>
              <a:ext uri="{FF2B5EF4-FFF2-40B4-BE49-F238E27FC236}">
                <a16:creationId xmlns:a16="http://schemas.microsoft.com/office/drawing/2014/main" id="{118D8D7D-9168-BFB1-336B-2EACA90200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6093C23-D25C-C00D-159B-688A008873E8}"/>
              </a:ext>
            </a:extLst>
          </p:cNvPr>
          <p:cNvSpPr txBox="1"/>
          <p:nvPr/>
        </p:nvSpPr>
        <p:spPr>
          <a:xfrm>
            <a:off x="4084319" y="2491770"/>
            <a:ext cx="38779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800" b="1" dirty="0"/>
              <a:t>提問時間</a:t>
            </a:r>
            <a:endParaRPr lang="en-US" altLang="zh-TW" sz="4800" b="1" dirty="0"/>
          </a:p>
          <a:p>
            <a:pPr algn="ctr"/>
            <a:r>
              <a:rPr lang="zh-TW" altLang="en-US" sz="4800" b="1" dirty="0"/>
              <a:t>個別會談時間</a:t>
            </a:r>
            <a:endParaRPr lang="en-US" altLang="zh-TW" sz="4800" b="1" dirty="0"/>
          </a:p>
          <a:p>
            <a:pPr algn="ctr"/>
            <a:r>
              <a:rPr lang="en-US" altLang="zh-TW" sz="4800" b="1" dirty="0"/>
              <a:t>~8:30</a:t>
            </a:r>
            <a:endParaRPr lang="zh-TW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433910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E5B4E5-D0B9-6055-5B2E-E38801A89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64A8CFB-4E78-AA78-9DA7-4993A5D66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0C8C3CE-A1C4-4B5F-46B4-01CBE685A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46" y="0"/>
            <a:ext cx="11354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40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307AFF-99B6-3A03-8B05-260A1A9EF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B76C392-4339-67C6-193E-3D1216E68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51E7588-573E-7A9D-BD3C-FC1944893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34" y="232916"/>
            <a:ext cx="11336332" cy="63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95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47C851-9548-26E1-F0A9-2C1FA7E55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37D8657-ED1E-DE10-3EF9-A7BB7AB21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7B9816D-4A20-D0A3-BD51-FCD0E29A3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97" y="0"/>
            <a:ext cx="12212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60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D8494B-5F8C-1736-A761-912597F08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D2EAA8-640C-500A-0ADB-51D2EFF99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E799BCA-983B-08FA-C874-EB64DBEC9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47" y="0"/>
            <a:ext cx="12245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02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1DCA18-4059-7450-787A-3A15F30D4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FEFDBC-5D53-DADE-BF53-405CC5CA7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6D7BBFB-F92E-706D-9839-0BA4B223F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52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32864D-52AD-0D85-33F5-4A3C5D0ED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C2E926-FD67-80DD-BF8E-0723920F8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4BFC6BC-CFA1-4138-AF5C-15BA37802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28"/>
            <a:ext cx="12213201" cy="67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50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57C73A-380E-1001-4B01-23ECB9E99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D46C15-FFDF-4606-6899-9826C2C24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3F7CB27-F2CB-BFF4-497C-A9AFBE9B9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82" y="1"/>
            <a:ext cx="12268892" cy="678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15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176</Words>
  <Application>Microsoft Office PowerPoint</Application>
  <PresentationFormat>寬螢幕</PresentationFormat>
  <Paragraphs>38</Paragraphs>
  <Slides>23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0" baseType="lpstr">
      <vt:lpstr>文鼎粗行楷</vt:lpstr>
      <vt:lpstr>王漢宗特黑體繁</vt:lpstr>
      <vt:lpstr>Aptos</vt:lpstr>
      <vt:lpstr>Arial</vt:lpstr>
      <vt:lpstr>Calibri</vt:lpstr>
      <vt:lpstr>Calibri Light</vt:lpstr>
      <vt:lpstr>Office 佈景主題</vt:lpstr>
      <vt:lpstr>歡迎蒞臨103班 親師座談會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歡迎蒞臨601班 親師座談會</dc:title>
  <dc:creator>USER</dc:creator>
  <cp:lastModifiedBy>teacher</cp:lastModifiedBy>
  <cp:revision>28</cp:revision>
  <dcterms:created xsi:type="dcterms:W3CDTF">2024-09-13T03:41:55Z</dcterms:created>
  <dcterms:modified xsi:type="dcterms:W3CDTF">2025-09-15T05:19:50Z</dcterms:modified>
</cp:coreProperties>
</file>