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notesMasterIdLst>
    <p:notesMasterId r:id="rId22"/>
  </p:notesMasterIdLst>
  <p:sldIdLst>
    <p:sldId id="690" r:id="rId2"/>
    <p:sldId id="746" r:id="rId3"/>
    <p:sldId id="747" r:id="rId4"/>
    <p:sldId id="748" r:id="rId5"/>
    <p:sldId id="749" r:id="rId6"/>
    <p:sldId id="750" r:id="rId7"/>
    <p:sldId id="751" r:id="rId8"/>
    <p:sldId id="752" r:id="rId9"/>
    <p:sldId id="753" r:id="rId10"/>
    <p:sldId id="754" r:id="rId11"/>
    <p:sldId id="755" r:id="rId12"/>
    <p:sldId id="761" r:id="rId13"/>
    <p:sldId id="762" r:id="rId14"/>
    <p:sldId id="756" r:id="rId15"/>
    <p:sldId id="757" r:id="rId16"/>
    <p:sldId id="758" r:id="rId17"/>
    <p:sldId id="759" r:id="rId18"/>
    <p:sldId id="760" r:id="rId19"/>
    <p:sldId id="763" r:id="rId20"/>
    <p:sldId id="764" r:id="rId2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0066"/>
    <a:srgbClr val="FF9933"/>
    <a:srgbClr val="F1FA3A"/>
    <a:srgbClr val="CCCC00"/>
    <a:srgbClr val="FF99CC"/>
    <a:srgbClr val="FFFF99"/>
    <a:srgbClr val="66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26" autoAdjust="0"/>
    <p:restoredTop sz="94516" autoAdjust="0"/>
  </p:normalViewPr>
  <p:slideViewPr>
    <p:cSldViewPr>
      <p:cViewPr varScale="1">
        <p:scale>
          <a:sx n="74" d="100"/>
          <a:sy n="74" d="100"/>
        </p:scale>
        <p:origin x="432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8" d="100"/>
          <a:sy n="58" d="100"/>
        </p:scale>
        <p:origin x="-181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48D72E0-72CF-4B17-ABD6-2D46657CAC71}" type="datetimeFigureOut">
              <a:rPr lang="zh-TW" altLang="en-US" smtClean="0"/>
              <a:pPr/>
              <a:t>2016/12/12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E212B46-7ED9-4575-9DF9-CDF45589ACA0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858999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212B46-7ED9-4575-9DF9-CDF45589ACA0}" type="slidenum">
              <a:rPr lang="zh-TW" altLang="en-US" smtClean="0"/>
              <a:pPr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2487901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212B46-7ED9-4575-9DF9-CDF45589ACA0}" type="slidenum">
              <a:rPr lang="zh-TW" altLang="en-US" smtClean="0"/>
              <a:pPr/>
              <a:t>10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0770711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212B46-7ED9-4575-9DF9-CDF45589ACA0}" type="slidenum">
              <a:rPr lang="zh-TW" altLang="en-US" smtClean="0"/>
              <a:pPr/>
              <a:t>11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8679584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212B46-7ED9-4575-9DF9-CDF45589ACA0}" type="slidenum">
              <a:rPr lang="zh-TW" altLang="en-US" smtClean="0"/>
              <a:pPr/>
              <a:t>12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5593141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212B46-7ED9-4575-9DF9-CDF45589ACA0}" type="slidenum">
              <a:rPr lang="zh-TW" altLang="en-US" smtClean="0"/>
              <a:pPr/>
              <a:t>13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9786787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212B46-7ED9-4575-9DF9-CDF45589ACA0}" type="slidenum">
              <a:rPr lang="zh-TW" altLang="en-US" smtClean="0"/>
              <a:pPr/>
              <a:t>14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1767253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212B46-7ED9-4575-9DF9-CDF45589ACA0}" type="slidenum">
              <a:rPr lang="zh-TW" altLang="en-US" smtClean="0"/>
              <a:pPr/>
              <a:t>15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1972916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212B46-7ED9-4575-9DF9-CDF45589ACA0}" type="slidenum">
              <a:rPr lang="zh-TW" altLang="en-US" smtClean="0"/>
              <a:pPr/>
              <a:t>16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4743593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212B46-7ED9-4575-9DF9-CDF45589ACA0}" type="slidenum">
              <a:rPr lang="zh-TW" altLang="en-US" smtClean="0"/>
              <a:pPr/>
              <a:t>17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2227203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212B46-7ED9-4575-9DF9-CDF45589ACA0}" type="slidenum">
              <a:rPr lang="zh-TW" altLang="en-US" smtClean="0"/>
              <a:pPr/>
              <a:t>18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8398440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212B46-7ED9-4575-9DF9-CDF45589ACA0}" type="slidenum">
              <a:rPr lang="zh-TW" altLang="en-US" smtClean="0"/>
              <a:pPr/>
              <a:t>19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630645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1C2FD7-9B53-46DA-9DB5-3DDA1C6DF369}" type="slidenum">
              <a:rPr lang="zh-TW" altLang="en-US" smtClean="0"/>
              <a:t>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8398547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212B46-7ED9-4575-9DF9-CDF45589ACA0}" type="slidenum">
              <a:rPr lang="zh-TW" altLang="en-US" smtClean="0"/>
              <a:pPr/>
              <a:t>20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5106529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212B46-7ED9-4575-9DF9-CDF45589ACA0}" type="slidenum">
              <a:rPr lang="zh-TW" altLang="en-US" smtClean="0"/>
              <a:pPr/>
              <a:t>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373843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212B46-7ED9-4575-9DF9-CDF45589ACA0}" type="slidenum">
              <a:rPr lang="zh-TW" altLang="en-US" smtClean="0"/>
              <a:pPr/>
              <a:t>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8224972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212B46-7ED9-4575-9DF9-CDF45589ACA0}" type="slidenum">
              <a:rPr lang="zh-TW" altLang="en-US" smtClean="0"/>
              <a:pPr/>
              <a:t>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3589630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212B46-7ED9-4575-9DF9-CDF45589ACA0}" type="slidenum">
              <a:rPr lang="zh-TW" altLang="en-US" smtClean="0"/>
              <a:pPr/>
              <a:t>6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4452868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1C2FD7-9B53-46DA-9DB5-3DDA1C6DF369}" type="slidenum">
              <a:rPr lang="zh-TW" altLang="en-US" smtClean="0"/>
              <a:t>7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8747885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212B46-7ED9-4575-9DF9-CDF45589ACA0}" type="slidenum">
              <a:rPr lang="zh-TW" altLang="en-US" smtClean="0"/>
              <a:pPr/>
              <a:t>8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5210825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212B46-7ED9-4575-9DF9-CDF45589ACA0}" type="slidenum">
              <a:rPr lang="zh-TW" altLang="en-US" smtClean="0"/>
              <a:pPr/>
              <a:t>9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736011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5970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 sz="4600"/>
            </a:lvl1pPr>
          </a:lstStyle>
          <a:p>
            <a:pPr lvl="0"/>
            <a:r>
              <a:rPr lang="zh-TW" altLang="en-US" noProof="0" smtClean="0"/>
              <a:t>按一下以編輯母片標題樣式</a:t>
            </a:r>
          </a:p>
        </p:txBody>
      </p:sp>
      <p:sp>
        <p:nvSpPr>
          <p:cNvPr id="595971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3400"/>
            </a:lvl1pPr>
          </a:lstStyle>
          <a:p>
            <a:pPr lvl="0"/>
            <a:r>
              <a:rPr lang="zh-TW" altLang="en-US" noProof="0" smtClean="0"/>
              <a:t>按一下以編輯母片副標題樣式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quarter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4E53ED-9016-455F-AB71-65C5C83E1B8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362B5D-1892-4452-85E5-8D015F7239C4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516563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516563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0DEC52-9DBC-4E34-877E-A73871EE04A2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242D39-DA49-4806-9CC4-90F59046AD3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55B8E0-CBE8-4750-9ADD-17DD1B73C3E5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4144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4144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48EA9C-4EDA-40E9-8501-1A78C562D57D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EE1B41-938F-4B35-BA9C-D9C4AE132118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FF7012-C3B9-4F45-90A4-39893E60D093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B93160-4E24-4DBD-BF3F-A6392CA06706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008FE7-F7A5-4B77-95AF-DD8E26611F51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 smtClean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3CDDA7-BF5B-4825-9DE4-3C2D28AFEDCE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49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609600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5949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4144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59494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9494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9495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A8FA6E8C-9AC0-4DAC-9803-4578BE688C98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31" r:id="rId1"/>
    <p:sldLayoutId id="2147484321" r:id="rId2"/>
    <p:sldLayoutId id="2147484322" r:id="rId3"/>
    <p:sldLayoutId id="2147484323" r:id="rId4"/>
    <p:sldLayoutId id="2147484324" r:id="rId5"/>
    <p:sldLayoutId id="2147484325" r:id="rId6"/>
    <p:sldLayoutId id="2147484326" r:id="rId7"/>
    <p:sldLayoutId id="2147484327" r:id="rId8"/>
    <p:sldLayoutId id="2147484328" r:id="rId9"/>
    <p:sldLayoutId id="2147484329" r:id="rId10"/>
    <p:sldLayoutId id="2147484330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新細明體" pitchFamily="18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新細明體" pitchFamily="18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新細明體" pitchFamily="18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新細明體" pitchFamily="18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新細明體" pitchFamily="18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新細明體" pitchFamily="18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新細明體" pitchFamily="18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新細明體" pitchFamily="18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996633"/>
        </a:buClr>
        <a:buSzPct val="70000"/>
        <a:buFont typeface="Wingdings" pitchFamily="2" charset="2"/>
        <a:buChar char="z"/>
        <a:defRPr kumimoji="1" sz="32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996633"/>
        </a:buClr>
        <a:buSzPct val="70000"/>
        <a:buFont typeface="Wingdings" pitchFamily="2" charset="2"/>
        <a:buChar char="z"/>
        <a:defRPr kumimoji="1" sz="28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996633"/>
        </a:buClr>
        <a:buSzPct val="70000"/>
        <a:buFont typeface="Wingdings" pitchFamily="2" charset="2"/>
        <a:buChar char="z"/>
        <a:defRPr kumimoji="1" sz="24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996633"/>
        </a:buClr>
        <a:buSzPct val="70000"/>
        <a:buFont typeface="Wingdings" pitchFamily="2" charset="2"/>
        <a:buChar char="z"/>
        <a:defRPr kumimoji="1"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996633"/>
        </a:buClr>
        <a:buSzPct val="70000"/>
        <a:buFont typeface="Wingdings" pitchFamily="2" charset="2"/>
        <a:buChar char="z"/>
        <a:defRPr kumimoji="1"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996633"/>
        </a:buClr>
        <a:buSzPct val="70000"/>
        <a:buFont typeface="Wingdings" pitchFamily="2" charset="2"/>
        <a:buChar char="z"/>
        <a:defRPr kumimoji="1"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996633"/>
        </a:buClr>
        <a:buSzPct val="70000"/>
        <a:buFont typeface="Wingdings" pitchFamily="2" charset="2"/>
        <a:buChar char="z"/>
        <a:defRPr kumimoji="1"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996633"/>
        </a:buClr>
        <a:buSzPct val="70000"/>
        <a:buFont typeface="Wingdings" pitchFamily="2" charset="2"/>
        <a:buChar char="z"/>
        <a:defRPr kumimoji="1"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996633"/>
        </a:buClr>
        <a:buSzPct val="70000"/>
        <a:buFont typeface="Wingdings" pitchFamily="2" charset="2"/>
        <a:buChar char="z"/>
        <a:defRPr kumimoji="1"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5250" name="Rectangle 2"/>
          <p:cNvSpPr>
            <a:spLocks noGrp="1" noChangeArrowheads="1"/>
          </p:cNvSpPr>
          <p:nvPr>
            <p:ph type="title" orient="vert"/>
          </p:nvPr>
        </p:nvSpPr>
        <p:spPr>
          <a:xfrm>
            <a:off x="3132138" y="692695"/>
            <a:ext cx="2028825" cy="5616625"/>
          </a:xfrm>
        </p:spPr>
        <p:txBody>
          <a:bodyPr/>
          <a:lstStyle/>
          <a:p>
            <a:pPr eaLnBrk="1" hangingPunct="1">
              <a:defRPr/>
            </a:pPr>
            <a:r>
              <a:rPr lang="zh-TW" altLang="en-US" sz="4800" dirty="0" smtClean="0">
                <a:solidFill>
                  <a:srgbClr val="0000FF"/>
                </a:solidFill>
              </a:rPr>
              <a:t>十四、小樹</a:t>
            </a:r>
            <a:endParaRPr lang="zh-TW" altLang="en-US" sz="4800" dirty="0" smtClean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1258888" y="1628775"/>
            <a:ext cx="4537075" cy="3168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>
                <a:solidFill>
                  <a:srgbClr val="FF0000"/>
                </a:solidFill>
              </a:rPr>
              <a:t>甘</a:t>
            </a:r>
            <a:endParaRPr lang="en-US" altLang="zh-TW" sz="6000" b="1">
              <a:solidFill>
                <a:srgbClr val="FF0000"/>
              </a:solidFill>
            </a:endParaRPr>
          </a:p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>
                <a:solidFill>
                  <a:srgbClr val="0000FF"/>
                </a:solidFill>
              </a:rPr>
              <a:t>不甘示弱</a:t>
            </a:r>
            <a:endParaRPr lang="en-US" altLang="zh-TW" sz="6000" b="1">
              <a:solidFill>
                <a:srgbClr val="0000FF"/>
              </a:solidFill>
            </a:endParaRPr>
          </a:p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>
                <a:solidFill>
                  <a:srgbClr val="0000FF"/>
                </a:solidFill>
              </a:rPr>
              <a:t>味香甘甜</a:t>
            </a:r>
            <a:endParaRPr lang="en-US" altLang="zh-TW" sz="6000" b="1">
              <a:solidFill>
                <a:srgbClr val="0000FF"/>
              </a:solidFill>
            </a:endParaRPr>
          </a:p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>
                <a:solidFill>
                  <a:srgbClr val="0000FF"/>
                </a:solidFill>
              </a:rPr>
              <a:t>苦盡甘來</a:t>
            </a: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6084888" y="1555750"/>
            <a:ext cx="2447925" cy="3168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>
                <a:solidFill>
                  <a:srgbClr val="FF0000"/>
                </a:solidFill>
              </a:rPr>
              <a:t>威</a:t>
            </a:r>
            <a:endParaRPr lang="en-US" altLang="zh-TW" sz="6000" b="1">
              <a:solidFill>
                <a:srgbClr val="FF0000"/>
              </a:solidFill>
            </a:endParaRPr>
          </a:p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>
                <a:solidFill>
                  <a:srgbClr val="0000FF"/>
                </a:solidFill>
              </a:rPr>
              <a:t>耀武揚威</a:t>
            </a:r>
          </a:p>
        </p:txBody>
      </p:sp>
    </p:spTree>
    <p:extLst>
      <p:ext uri="{BB962C8B-B14F-4D97-AF65-F5344CB8AC3E}">
        <p14:creationId xmlns:p14="http://schemas.microsoft.com/office/powerpoint/2010/main" val="6227011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  <p:bldP spid="4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4932363" y="1555750"/>
            <a:ext cx="3600450" cy="3168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>
                <a:solidFill>
                  <a:srgbClr val="FF0000"/>
                </a:solidFill>
              </a:rPr>
              <a:t>叢</a:t>
            </a:r>
            <a:endParaRPr lang="en-US" altLang="zh-TW" sz="6000" b="1" dirty="0">
              <a:solidFill>
                <a:srgbClr val="FF0000"/>
              </a:solidFill>
            </a:endParaRPr>
          </a:p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>
                <a:solidFill>
                  <a:srgbClr val="0000FF"/>
                </a:solidFill>
              </a:rPr>
              <a:t>草木叢生</a:t>
            </a:r>
            <a:endParaRPr lang="en-US" altLang="zh-TW" sz="6000" b="1" dirty="0">
              <a:solidFill>
                <a:srgbClr val="0000FF"/>
              </a:solidFill>
            </a:endParaRPr>
          </a:p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>
                <a:solidFill>
                  <a:srgbClr val="0000FF"/>
                </a:solidFill>
              </a:rPr>
              <a:t>雜草叢生</a:t>
            </a: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 bwMode="auto">
          <a:xfrm>
            <a:off x="1763688" y="1628800"/>
            <a:ext cx="2448322" cy="3168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FF0000"/>
                </a:solidFill>
              </a:rPr>
              <a:t>顫</a:t>
            </a:r>
            <a:endParaRPr lang="en-US" altLang="zh-TW" sz="6000" b="1" dirty="0">
              <a:solidFill>
                <a:srgbClr val="FF0000"/>
              </a:solidFill>
            </a:endParaRPr>
          </a:p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心驚膽顫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65508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4932363" y="1555750"/>
            <a:ext cx="3600450" cy="3168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FF0000"/>
                </a:solidFill>
              </a:rPr>
              <a:t>窄</a:t>
            </a:r>
            <a:endParaRPr lang="en-US" altLang="zh-TW" sz="6000" b="1" dirty="0">
              <a:solidFill>
                <a:srgbClr val="FF0000"/>
              </a:solidFill>
            </a:endParaRPr>
          </a:p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冤家路窄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 bwMode="auto">
          <a:xfrm>
            <a:off x="1763688" y="1628800"/>
            <a:ext cx="2448322" cy="3168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FF0000"/>
                </a:solidFill>
              </a:rPr>
              <a:t>橫</a:t>
            </a:r>
            <a:endParaRPr lang="en-US" altLang="zh-TW" sz="6000" b="1" dirty="0">
              <a:solidFill>
                <a:srgbClr val="FF0000"/>
              </a:solidFill>
            </a:endParaRPr>
          </a:p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老氣橫秋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75805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4932363" y="1555750"/>
            <a:ext cx="3600450" cy="3168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FF0000"/>
                </a:solidFill>
              </a:rPr>
              <a:t>撫</a:t>
            </a:r>
            <a:endParaRPr lang="en-US" altLang="zh-TW" sz="6000" b="1" dirty="0">
              <a:solidFill>
                <a:srgbClr val="FF0000"/>
              </a:solidFill>
            </a:endParaRPr>
          </a:p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撫心自問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 bwMode="auto">
          <a:xfrm>
            <a:off x="1763688" y="1628800"/>
            <a:ext cx="2448322" cy="3168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FF0000"/>
                </a:solidFill>
              </a:rPr>
              <a:t>擺</a:t>
            </a:r>
            <a:endParaRPr lang="en-US" altLang="zh-TW" sz="6000" b="1" dirty="0">
              <a:solidFill>
                <a:srgbClr val="FF0000"/>
              </a:solidFill>
            </a:endParaRPr>
          </a:p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大搖大擺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16332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2594" name="Rectangle 2"/>
          <p:cNvSpPr>
            <a:spLocks noGrp="1" noChangeArrowheads="1"/>
          </p:cNvSpPr>
          <p:nvPr>
            <p:ph type="title" orient="vert"/>
          </p:nvPr>
        </p:nvSpPr>
        <p:spPr>
          <a:xfrm>
            <a:off x="6948488" y="692150"/>
            <a:ext cx="1152525" cy="5689600"/>
          </a:xfrm>
        </p:spPr>
        <p:txBody>
          <a:bodyPr/>
          <a:lstStyle/>
          <a:p>
            <a:pPr eaLnBrk="1" hangingPunct="1"/>
            <a:r>
              <a:rPr lang="zh-TW" altLang="en-US" dirty="0" smtClean="0">
                <a:solidFill>
                  <a:srgbClr val="0000FF"/>
                </a:solidFill>
                <a:effectLst/>
              </a:rPr>
              <a:t>找出課文中的</a:t>
            </a:r>
            <a:r>
              <a:rPr lang="zh-TW" altLang="en-US" dirty="0" smtClean="0">
                <a:solidFill>
                  <a:srgbClr val="FF0000"/>
                </a:solidFill>
                <a:effectLst/>
              </a:rPr>
              <a:t>四字詞語</a:t>
            </a:r>
          </a:p>
        </p:txBody>
      </p:sp>
      <p:sp>
        <p:nvSpPr>
          <p:cNvPr id="622596" name="Rectangle 4"/>
          <p:cNvSpPr>
            <a:spLocks noChangeArrowheads="1"/>
          </p:cNvSpPr>
          <p:nvPr/>
        </p:nvSpPr>
        <p:spPr bwMode="auto">
          <a:xfrm>
            <a:off x="5362575" y="1557338"/>
            <a:ext cx="1225550" cy="3168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>
                <a:solidFill>
                  <a:srgbClr val="0000FF"/>
                </a:solidFill>
              </a:rPr>
              <a:t>不知不覺</a:t>
            </a:r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3348038" y="1557338"/>
            <a:ext cx="1225550" cy="3168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>
                <a:solidFill>
                  <a:srgbClr val="0000FF"/>
                </a:solidFill>
              </a:rPr>
              <a:t>不甘示弱</a:t>
            </a:r>
          </a:p>
        </p:txBody>
      </p:sp>
    </p:spTree>
    <p:extLst>
      <p:ext uri="{BB962C8B-B14F-4D97-AF65-F5344CB8AC3E}">
        <p14:creationId xmlns:p14="http://schemas.microsoft.com/office/powerpoint/2010/main" val="25725075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25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225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225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2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225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225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2594" grpId="0" autoUpdateAnimBg="0"/>
      <p:bldP spid="622596" grpId="0"/>
      <p:bldP spid="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6690" name="Rectangle 2"/>
          <p:cNvSpPr>
            <a:spLocks noGrp="1" noChangeArrowheads="1"/>
          </p:cNvSpPr>
          <p:nvPr>
            <p:ph type="title" orient="vert"/>
          </p:nvPr>
        </p:nvSpPr>
        <p:spPr>
          <a:xfrm>
            <a:off x="8027988" y="1196975"/>
            <a:ext cx="936625" cy="4608513"/>
          </a:xfrm>
        </p:spPr>
        <p:txBody>
          <a:bodyPr/>
          <a:lstStyle/>
          <a:p>
            <a:pPr eaLnBrk="1" hangingPunct="1"/>
            <a:r>
              <a:rPr lang="zh-TW" altLang="en-US" dirty="0" smtClean="0">
                <a:solidFill>
                  <a:srgbClr val="0000FF"/>
                </a:solidFill>
                <a:effectLst/>
              </a:rPr>
              <a:t>本課的</a:t>
            </a:r>
            <a:r>
              <a:rPr lang="zh-TW" altLang="en-US" dirty="0" smtClean="0">
                <a:solidFill>
                  <a:srgbClr val="FF0000"/>
                </a:solidFill>
                <a:effectLst/>
              </a:rPr>
              <a:t>形近字</a:t>
            </a:r>
          </a:p>
        </p:txBody>
      </p:sp>
      <p:sp>
        <p:nvSpPr>
          <p:cNvPr id="626691" name="Rectangle 3"/>
          <p:cNvSpPr>
            <a:spLocks noGrp="1" noChangeArrowheads="1"/>
          </p:cNvSpPr>
          <p:nvPr>
            <p:ph type="body" orient="vert" idx="1"/>
          </p:nvPr>
        </p:nvSpPr>
        <p:spPr>
          <a:xfrm>
            <a:off x="6804025" y="836613"/>
            <a:ext cx="1152525" cy="5329237"/>
          </a:xfrm>
          <a:noFill/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zh-TW" altLang="en-US" sz="6000" b="1" smtClean="0">
                <a:solidFill>
                  <a:srgbClr val="0000FF"/>
                </a:solidFill>
                <a:effectLst/>
              </a:rPr>
              <a:t>威、戚</a:t>
            </a:r>
          </a:p>
        </p:txBody>
      </p:sp>
      <p:sp>
        <p:nvSpPr>
          <p:cNvPr id="626694" name="Rectangle 6"/>
          <p:cNvSpPr>
            <a:spLocks noChangeArrowheads="1"/>
          </p:cNvSpPr>
          <p:nvPr/>
        </p:nvSpPr>
        <p:spPr bwMode="auto">
          <a:xfrm>
            <a:off x="4859338" y="836613"/>
            <a:ext cx="1152525" cy="5400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>
                <a:solidFill>
                  <a:srgbClr val="0000FF"/>
                </a:solidFill>
              </a:rPr>
              <a:t>詞、祠</a:t>
            </a:r>
          </a:p>
        </p:txBody>
      </p:sp>
      <p:sp>
        <p:nvSpPr>
          <p:cNvPr id="626695" name="Rectangle 7"/>
          <p:cNvSpPr>
            <a:spLocks noChangeArrowheads="1"/>
          </p:cNvSpPr>
          <p:nvPr/>
        </p:nvSpPr>
        <p:spPr bwMode="auto">
          <a:xfrm>
            <a:off x="2916238" y="836613"/>
            <a:ext cx="1152525" cy="5400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>
                <a:solidFill>
                  <a:srgbClr val="0000FF"/>
                </a:solidFill>
              </a:rPr>
              <a:t>棟、凍</a:t>
            </a: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827088" y="836613"/>
            <a:ext cx="1152525" cy="532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>
                <a:solidFill>
                  <a:srgbClr val="0000FF"/>
                </a:solidFill>
              </a:rPr>
              <a:t>幢、撞</a:t>
            </a:r>
          </a:p>
        </p:txBody>
      </p:sp>
    </p:spTree>
    <p:extLst>
      <p:ext uri="{BB962C8B-B14F-4D97-AF65-F5344CB8AC3E}">
        <p14:creationId xmlns:p14="http://schemas.microsoft.com/office/powerpoint/2010/main" val="26440216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6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266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266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26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26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6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266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266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6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266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266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6690" grpId="0" autoUpdateAnimBg="0"/>
      <p:bldP spid="626691" grpId="0" build="p"/>
      <p:bldP spid="626694" grpId="0" build="p"/>
      <p:bldP spid="626695" grpId="0" build="p"/>
      <p:bldP spid="6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6372225" y="836613"/>
            <a:ext cx="1944688" cy="532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>
                <a:solidFill>
                  <a:srgbClr val="0000FF"/>
                </a:solidFill>
              </a:rPr>
              <a:t>緒、諸</a:t>
            </a:r>
            <a:r>
              <a:rPr lang="zh-TW" altLang="en-US" sz="6000" b="1">
                <a:solidFill>
                  <a:srgbClr val="0000FF"/>
                </a:solidFill>
                <a:latin typeface="新細明體" panose="02020500000000000000" pitchFamily="18" charset="-120"/>
              </a:rPr>
              <a:t>、賭、堵</a:t>
            </a:r>
            <a:endParaRPr lang="zh-TW" altLang="en-US" sz="6000" b="1">
              <a:solidFill>
                <a:srgbClr val="0000FF"/>
              </a:solidFill>
            </a:endParaRP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5200569" y="836613"/>
            <a:ext cx="1152525" cy="532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>
                <a:solidFill>
                  <a:srgbClr val="0000FF"/>
                </a:solidFill>
              </a:rPr>
              <a:t>擺、襬</a:t>
            </a: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3347467" y="836712"/>
            <a:ext cx="1152525" cy="532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顫、擅</a:t>
            </a:r>
            <a:r>
              <a:rPr lang="zh-TW" altLang="en-US" sz="6000" b="1" dirty="0" smtClean="0">
                <a:solidFill>
                  <a:srgbClr val="0000FF"/>
                </a:solidFill>
                <a:latin typeface="新細明體" panose="02020500000000000000" pitchFamily="18" charset="-120"/>
              </a:rPr>
              <a:t>、顛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1475656" y="908720"/>
            <a:ext cx="1152525" cy="532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彷、仿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107504" y="989013"/>
            <a:ext cx="1080592" cy="532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彿、拂</a:t>
            </a:r>
            <a:r>
              <a:rPr lang="zh-TW" altLang="en-US" sz="6000" b="1" dirty="0" smtClean="0">
                <a:solidFill>
                  <a:srgbClr val="0000FF"/>
                </a:solidFill>
                <a:latin typeface="新細明體" panose="02020500000000000000" pitchFamily="18" charset="-120"/>
              </a:rPr>
              <a:t>、佛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35446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  <p:bldP spid="8" grpId="0" build="p"/>
      <p:bldP spid="4" grpId="0" build="p"/>
      <p:bldP spid="5" grpId="0" build="p"/>
      <p:bldP spid="6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7714" name="Rectangle 2"/>
          <p:cNvSpPr>
            <a:spLocks noGrp="1" noChangeArrowheads="1"/>
          </p:cNvSpPr>
          <p:nvPr>
            <p:ph type="title" orient="vert"/>
          </p:nvPr>
        </p:nvSpPr>
        <p:spPr>
          <a:xfrm>
            <a:off x="8027988" y="1196975"/>
            <a:ext cx="936625" cy="4608513"/>
          </a:xfrm>
        </p:spPr>
        <p:txBody>
          <a:bodyPr/>
          <a:lstStyle/>
          <a:p>
            <a:pPr eaLnBrk="1" hangingPunct="1"/>
            <a:r>
              <a:rPr lang="zh-TW" altLang="en-US" dirty="0" smtClean="0">
                <a:solidFill>
                  <a:srgbClr val="0000FF"/>
                </a:solidFill>
                <a:effectLst/>
              </a:rPr>
              <a:t>本課的</a:t>
            </a:r>
            <a:r>
              <a:rPr lang="zh-TW" altLang="en-US" dirty="0" smtClean="0">
                <a:solidFill>
                  <a:srgbClr val="FF0000"/>
                </a:solidFill>
                <a:effectLst/>
              </a:rPr>
              <a:t>多音字</a:t>
            </a:r>
          </a:p>
        </p:txBody>
      </p:sp>
      <p:sp>
        <p:nvSpPr>
          <p:cNvPr id="627715" name="Rectangle 3"/>
          <p:cNvSpPr>
            <a:spLocks noGrp="1" noChangeArrowheads="1"/>
          </p:cNvSpPr>
          <p:nvPr>
            <p:ph type="body" orient="vert" idx="1"/>
          </p:nvPr>
        </p:nvSpPr>
        <p:spPr>
          <a:xfrm>
            <a:off x="6083300" y="1484313"/>
            <a:ext cx="1152525" cy="4176712"/>
          </a:xfrm>
          <a:noFill/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FF0000"/>
                </a:solidFill>
                <a:effectLst/>
              </a:rPr>
              <a:t>鋪</a:t>
            </a: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4427538" y="908050"/>
            <a:ext cx="1152525" cy="417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>
                <a:solidFill>
                  <a:srgbClr val="0000FF"/>
                </a:solidFill>
              </a:rPr>
              <a:t>鋪床</a:t>
            </a:r>
            <a:r>
              <a:rPr lang="zh-TW" altLang="en-US" sz="6000" b="1">
                <a:solidFill>
                  <a:srgbClr val="0000FF"/>
                </a:solidFill>
                <a:latin typeface="新細明體" panose="02020500000000000000" pitchFamily="18" charset="-120"/>
              </a:rPr>
              <a:t>、鋪設</a:t>
            </a:r>
            <a:endParaRPr lang="zh-TW" altLang="en-US" sz="6000" b="1">
              <a:solidFill>
                <a:srgbClr val="0000FF"/>
              </a:solidFill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2916238" y="908050"/>
            <a:ext cx="1152525" cy="417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>
                <a:solidFill>
                  <a:srgbClr val="0000FF"/>
                </a:solidFill>
              </a:rPr>
              <a:t>店鋪</a:t>
            </a:r>
            <a:r>
              <a:rPr lang="zh-TW" altLang="en-US" sz="6000" b="1">
                <a:solidFill>
                  <a:srgbClr val="0000FF"/>
                </a:solidFill>
                <a:latin typeface="新細明體" panose="02020500000000000000" pitchFamily="18" charset="-120"/>
              </a:rPr>
              <a:t>、床鋪</a:t>
            </a:r>
            <a:endParaRPr lang="zh-TW" altLang="en-US" sz="6000" b="1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07863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77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277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277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77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277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277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7714" grpId="0" autoUpdateAnimBg="0"/>
      <p:bldP spid="627715" grpId="0" build="p"/>
      <p:bldP spid="4" grpId="0" build="p"/>
      <p:bldP spid="5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7715" name="Rectangle 3"/>
          <p:cNvSpPr>
            <a:spLocks noGrp="1" noChangeArrowheads="1"/>
          </p:cNvSpPr>
          <p:nvPr>
            <p:ph type="body" orient="vert" idx="1"/>
          </p:nvPr>
        </p:nvSpPr>
        <p:spPr>
          <a:xfrm>
            <a:off x="6083300" y="1484313"/>
            <a:ext cx="1152525" cy="4176712"/>
          </a:xfrm>
          <a:noFill/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FF0000"/>
                </a:solidFill>
                <a:effectLst/>
              </a:rPr>
              <a:t>喪</a:t>
            </a: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4427538" y="908050"/>
            <a:ext cx="1152525" cy="417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>
                <a:solidFill>
                  <a:srgbClr val="0000FF"/>
                </a:solidFill>
              </a:rPr>
              <a:t>喪禮</a:t>
            </a:r>
            <a:r>
              <a:rPr lang="zh-TW" altLang="en-US" sz="6000" b="1">
                <a:solidFill>
                  <a:srgbClr val="0000FF"/>
                </a:solidFill>
                <a:latin typeface="新細明體" panose="02020500000000000000" pitchFamily="18" charset="-120"/>
              </a:rPr>
              <a:t>、喪事</a:t>
            </a:r>
            <a:endParaRPr lang="zh-TW" altLang="en-US" sz="6000" b="1">
              <a:solidFill>
                <a:srgbClr val="0000FF"/>
              </a:solidFill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1692275" y="908050"/>
            <a:ext cx="2376488" cy="417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>
                <a:solidFill>
                  <a:srgbClr val="0000FF"/>
                </a:solidFill>
              </a:rPr>
              <a:t>喪盡天良</a:t>
            </a:r>
            <a:r>
              <a:rPr lang="zh-TW" altLang="en-US" sz="6000" b="1">
                <a:solidFill>
                  <a:srgbClr val="0000FF"/>
                </a:solidFill>
                <a:latin typeface="新細明體" panose="02020500000000000000" pitchFamily="18" charset="-120"/>
              </a:rPr>
              <a:t>、</a:t>
            </a:r>
            <a:endParaRPr lang="en-US" altLang="zh-TW" sz="6000" b="1">
              <a:solidFill>
                <a:srgbClr val="0000FF"/>
              </a:solidFill>
              <a:latin typeface="新細明體" panose="02020500000000000000" pitchFamily="18" charset="-120"/>
            </a:endParaRPr>
          </a:p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>
                <a:solidFill>
                  <a:srgbClr val="0000FF"/>
                </a:solidFill>
                <a:latin typeface="新細明體" panose="02020500000000000000" pitchFamily="18" charset="-120"/>
              </a:rPr>
              <a:t>玩物喪志</a:t>
            </a:r>
            <a:endParaRPr lang="zh-TW" altLang="en-US" sz="6000" b="1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54501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77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277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277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7715" grpId="0" build="p"/>
      <p:bldP spid="4" grpId="0" build="p"/>
      <p:bldP spid="5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7715" name="Rectangle 3"/>
          <p:cNvSpPr>
            <a:spLocks noGrp="1" noChangeArrowheads="1"/>
          </p:cNvSpPr>
          <p:nvPr>
            <p:ph type="body" orient="vert" idx="1"/>
          </p:nvPr>
        </p:nvSpPr>
        <p:spPr>
          <a:xfrm>
            <a:off x="6083300" y="1484313"/>
            <a:ext cx="1152525" cy="4176712"/>
          </a:xfrm>
          <a:noFill/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FF0000"/>
                </a:solidFill>
                <a:effectLst/>
              </a:rPr>
              <a:t>彷</a:t>
            </a:r>
            <a:endParaRPr lang="zh-TW" altLang="en-US" sz="6000" b="1" dirty="0" smtClean="0">
              <a:solidFill>
                <a:srgbClr val="FF0000"/>
              </a:solidFill>
              <a:effectLst/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4427538" y="908050"/>
            <a:ext cx="1152525" cy="417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彷彿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2843807" y="908050"/>
            <a:ext cx="1224955" cy="417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彷徨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04858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77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277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277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7715" grpId="0" build="p"/>
      <p:bldP spid="4" grpId="0" build="p"/>
      <p:bldP spid="5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6690" name="Rectangle 2"/>
          <p:cNvSpPr>
            <a:spLocks noGrp="1" noChangeArrowheads="1"/>
          </p:cNvSpPr>
          <p:nvPr>
            <p:ph type="title" orient="vert"/>
          </p:nvPr>
        </p:nvSpPr>
        <p:spPr>
          <a:xfrm>
            <a:off x="8027988" y="1196975"/>
            <a:ext cx="936625" cy="4608513"/>
          </a:xfrm>
        </p:spPr>
        <p:txBody>
          <a:bodyPr/>
          <a:lstStyle/>
          <a:p>
            <a:pPr eaLnBrk="1" hangingPunct="1"/>
            <a:r>
              <a:rPr lang="zh-TW" altLang="en-US" dirty="0" smtClean="0">
                <a:solidFill>
                  <a:srgbClr val="0000FF"/>
                </a:solidFill>
                <a:effectLst/>
              </a:rPr>
              <a:t>本課的</a:t>
            </a:r>
            <a:r>
              <a:rPr lang="zh-TW" altLang="en-US" dirty="0" smtClean="0">
                <a:solidFill>
                  <a:srgbClr val="FF0000"/>
                </a:solidFill>
                <a:effectLst/>
              </a:rPr>
              <a:t>生字</a:t>
            </a:r>
          </a:p>
        </p:txBody>
      </p:sp>
      <p:sp>
        <p:nvSpPr>
          <p:cNvPr id="626691" name="Rectangle 3"/>
          <p:cNvSpPr>
            <a:spLocks noGrp="1" noChangeArrowheads="1"/>
          </p:cNvSpPr>
          <p:nvPr>
            <p:ph type="body" orient="vert" idx="1"/>
          </p:nvPr>
        </p:nvSpPr>
        <p:spPr>
          <a:xfrm>
            <a:off x="6659563" y="836613"/>
            <a:ext cx="1152525" cy="5329237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  <a:effectLst/>
              </a:rPr>
              <a:t>脊</a:t>
            </a:r>
            <a:endParaRPr lang="zh-TW" altLang="en-US" sz="6000" b="1" dirty="0" smtClean="0">
              <a:solidFill>
                <a:srgbClr val="0000FF"/>
              </a:solidFill>
              <a:effectLst/>
            </a:endParaRPr>
          </a:p>
        </p:txBody>
      </p:sp>
      <p:sp>
        <p:nvSpPr>
          <p:cNvPr id="626694" name="Rectangle 6"/>
          <p:cNvSpPr>
            <a:spLocks noChangeArrowheads="1"/>
          </p:cNvSpPr>
          <p:nvPr/>
        </p:nvSpPr>
        <p:spPr bwMode="auto">
          <a:xfrm>
            <a:off x="4932363" y="836613"/>
            <a:ext cx="1152525" cy="540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顫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  <p:sp>
        <p:nvSpPr>
          <p:cNvPr id="626695" name="Rectangle 7"/>
          <p:cNvSpPr>
            <a:spLocks noChangeArrowheads="1"/>
          </p:cNvSpPr>
          <p:nvPr/>
        </p:nvSpPr>
        <p:spPr bwMode="auto">
          <a:xfrm>
            <a:off x="3203575" y="836613"/>
            <a:ext cx="1152525" cy="540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窄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1547813" y="873125"/>
            <a:ext cx="1152525" cy="5329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橫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70486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6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266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266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26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26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6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266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266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6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266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266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6690" grpId="0" autoUpdateAnimBg="0"/>
      <p:bldP spid="626691" grpId="0" build="p"/>
      <p:bldP spid="626694" grpId="0" build="p"/>
      <p:bldP spid="626695" grpId="0" build="p"/>
      <p:bldP spid="6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7715" name="Rectangle 3"/>
          <p:cNvSpPr>
            <a:spLocks noGrp="1" noChangeArrowheads="1"/>
          </p:cNvSpPr>
          <p:nvPr>
            <p:ph type="body" orient="vert" idx="1"/>
          </p:nvPr>
        </p:nvSpPr>
        <p:spPr>
          <a:xfrm>
            <a:off x="6083300" y="1484313"/>
            <a:ext cx="1152525" cy="4176712"/>
          </a:xfrm>
          <a:noFill/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FF0000"/>
                </a:solidFill>
                <a:effectLst/>
              </a:rPr>
              <a:t>橫</a:t>
            </a:r>
            <a:endParaRPr lang="zh-TW" altLang="en-US" sz="6000" b="1" dirty="0" smtClean="0">
              <a:solidFill>
                <a:srgbClr val="FF0000"/>
              </a:solidFill>
              <a:effectLst/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4427538" y="908050"/>
            <a:ext cx="1152525" cy="417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橫向</a:t>
            </a:r>
            <a:r>
              <a:rPr lang="zh-TW" altLang="en-US" sz="6000" b="1" dirty="0" smtClean="0">
                <a:solidFill>
                  <a:srgbClr val="0000FF"/>
                </a:solidFill>
                <a:latin typeface="新細明體" panose="02020500000000000000" pitchFamily="18" charset="-120"/>
              </a:rPr>
              <a:t>、橫渡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2843807" y="908050"/>
            <a:ext cx="1224955" cy="417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專橫</a:t>
            </a:r>
            <a:r>
              <a:rPr lang="zh-TW" altLang="en-US" sz="6000" b="1" dirty="0" smtClean="0">
                <a:solidFill>
                  <a:srgbClr val="0000FF"/>
                </a:solidFill>
                <a:latin typeface="新細明體" panose="02020500000000000000" pitchFamily="18" charset="-120"/>
              </a:rPr>
              <a:t>、蠻橫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36651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77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277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277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7715" grpId="0" build="p"/>
      <p:bldP spid="4" grpId="0" build="p"/>
      <p:bldP spid="5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6372225" y="874713"/>
            <a:ext cx="1296988" cy="5329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彷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4932363" y="884238"/>
            <a:ext cx="1152525" cy="5329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彿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3348038" y="836613"/>
            <a:ext cx="1152525" cy="5329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甦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1692275" y="836613"/>
            <a:ext cx="1296988" cy="5329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澗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83022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  <p:bldP spid="8" grpId="0" build="p"/>
      <p:bldP spid="10" grpId="0" build="p"/>
      <p:bldP spid="5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6372225" y="874713"/>
            <a:ext cx="1296988" cy="5329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毯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4932363" y="884238"/>
            <a:ext cx="1152525" cy="5329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>
                <a:solidFill>
                  <a:srgbClr val="0000FF"/>
                </a:solidFill>
              </a:rPr>
              <a:t>幢</a:t>
            </a: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3348038" y="836613"/>
            <a:ext cx="1152525" cy="5329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>
                <a:solidFill>
                  <a:srgbClr val="0000FF"/>
                </a:solidFill>
              </a:rPr>
              <a:t>緒</a:t>
            </a: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1692275" y="836613"/>
            <a:ext cx="1296988" cy="5329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撫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95371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  <p:bldP spid="8" grpId="0" build="p"/>
      <p:bldP spid="10" grpId="0" build="p"/>
      <p:bldP spid="5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7451725" y="836613"/>
            <a:ext cx="1152525" cy="5329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擺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3193878" y="836612"/>
            <a:ext cx="1152525" cy="5329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>
                <a:solidFill>
                  <a:srgbClr val="0000FF"/>
                </a:solidFill>
              </a:rPr>
              <a:t>鵪</a:t>
            </a: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1259632" y="869085"/>
            <a:ext cx="1152525" cy="5329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>
                <a:solidFill>
                  <a:srgbClr val="0000FF"/>
                </a:solidFill>
              </a:rPr>
              <a:t>鶉</a:t>
            </a: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5436096" y="908075"/>
            <a:ext cx="1152525" cy="5329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懼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38014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  <p:bldP spid="10" grpId="0" build="p"/>
      <p:bldP spid="4" grpId="0" build="p"/>
      <p:bldP spid="7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7451725" y="836613"/>
            <a:ext cx="1152525" cy="5329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啁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5436096" y="908075"/>
            <a:ext cx="1152525" cy="5329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啾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51152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  <p:bldP spid="7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1570" name="Rectangle 2"/>
          <p:cNvSpPr>
            <a:spLocks noGrp="1" noChangeArrowheads="1"/>
          </p:cNvSpPr>
          <p:nvPr>
            <p:ph type="title" orient="vert"/>
          </p:nvPr>
        </p:nvSpPr>
        <p:spPr>
          <a:xfrm>
            <a:off x="7524750" y="1196975"/>
            <a:ext cx="1439863" cy="4608513"/>
          </a:xfrm>
        </p:spPr>
        <p:txBody>
          <a:bodyPr/>
          <a:lstStyle/>
          <a:p>
            <a:pPr eaLnBrk="1" hangingPunct="1"/>
            <a:r>
              <a:rPr lang="zh-TW" altLang="en-US" dirty="0" smtClean="0">
                <a:solidFill>
                  <a:srgbClr val="0000FF"/>
                </a:solidFill>
                <a:effectLst/>
              </a:rPr>
              <a:t>課文生字延伸詞語</a:t>
            </a:r>
            <a:endParaRPr lang="zh-TW" altLang="en-US" dirty="0" smtClean="0">
              <a:solidFill>
                <a:srgbClr val="0000FF"/>
              </a:solidFill>
              <a:effectLst/>
            </a:endParaRPr>
          </a:p>
        </p:txBody>
      </p:sp>
      <p:sp>
        <p:nvSpPr>
          <p:cNvPr id="621571" name="Rectangle 3"/>
          <p:cNvSpPr>
            <a:spLocks noGrp="1" noChangeArrowheads="1"/>
          </p:cNvSpPr>
          <p:nvPr>
            <p:ph type="body" orient="vert" idx="1"/>
          </p:nvPr>
        </p:nvSpPr>
        <p:spPr>
          <a:xfrm>
            <a:off x="1476375" y="1268413"/>
            <a:ext cx="4751388" cy="3384550"/>
          </a:xfrm>
          <a:noFill/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zh-TW" altLang="en-US" sz="6000" b="1" smtClean="0">
                <a:solidFill>
                  <a:srgbClr val="FF0000"/>
                </a:solidFill>
                <a:effectLst/>
              </a:rPr>
              <a:t>寒</a:t>
            </a:r>
            <a:endParaRPr lang="en-US" altLang="zh-TW" sz="6000" b="1" smtClean="0">
              <a:solidFill>
                <a:srgbClr val="0000FF"/>
              </a:solidFill>
              <a:effectLst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zh-TW" altLang="en-US" sz="6000" b="1" smtClean="0">
                <a:solidFill>
                  <a:srgbClr val="0000FF"/>
                </a:solidFill>
                <a:effectLst/>
              </a:rPr>
              <a:t>天寒地凍</a:t>
            </a:r>
            <a:endParaRPr lang="en-US" altLang="zh-TW" sz="6000" b="1" smtClean="0">
              <a:solidFill>
                <a:srgbClr val="0000FF"/>
              </a:solidFill>
              <a:effectLst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zh-TW" altLang="en-US" sz="6000" b="1" smtClean="0">
                <a:solidFill>
                  <a:srgbClr val="0000FF"/>
                </a:solidFill>
                <a:effectLst/>
              </a:rPr>
              <a:t>一曝十寒</a:t>
            </a:r>
            <a:endParaRPr lang="en-US" altLang="zh-TW" sz="6000" b="1" smtClean="0">
              <a:solidFill>
                <a:srgbClr val="0000FF"/>
              </a:solidFill>
              <a:effectLst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zh-TW" altLang="en-US" sz="6000" b="1" smtClean="0">
                <a:solidFill>
                  <a:srgbClr val="0000FF"/>
                </a:solidFill>
                <a:effectLst/>
              </a:rPr>
              <a:t>噤若寒蟬</a:t>
            </a:r>
          </a:p>
        </p:txBody>
      </p:sp>
    </p:spTree>
    <p:extLst>
      <p:ext uri="{BB962C8B-B14F-4D97-AF65-F5344CB8AC3E}">
        <p14:creationId xmlns:p14="http://schemas.microsoft.com/office/powerpoint/2010/main" val="4824824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15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215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215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15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215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215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15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215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215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15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215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215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15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215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215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1570" grpId="0" autoUpdateAnimBg="0"/>
      <p:bldP spid="621571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1571" name="Rectangle 3"/>
          <p:cNvSpPr>
            <a:spLocks noGrp="1" noChangeArrowheads="1"/>
          </p:cNvSpPr>
          <p:nvPr>
            <p:ph type="body" orient="vert" idx="1"/>
          </p:nvPr>
        </p:nvSpPr>
        <p:spPr>
          <a:xfrm>
            <a:off x="5724525" y="1624013"/>
            <a:ext cx="2376488" cy="3168650"/>
          </a:xfrm>
          <a:noFill/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zh-TW" altLang="en-US" sz="6000" b="1" smtClean="0">
                <a:solidFill>
                  <a:srgbClr val="FF0000"/>
                </a:solidFill>
                <a:effectLst/>
              </a:rPr>
              <a:t>哼</a:t>
            </a:r>
            <a:endParaRPr lang="en-US" altLang="zh-TW" sz="6000" b="1" smtClean="0">
              <a:solidFill>
                <a:srgbClr val="0000FF"/>
              </a:solidFill>
              <a:effectLst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zh-TW" altLang="en-US" sz="6000" b="1" smtClean="0">
                <a:solidFill>
                  <a:srgbClr val="0000FF"/>
                </a:solidFill>
                <a:effectLst/>
              </a:rPr>
              <a:t>哼哼唱唱</a:t>
            </a: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2051050" y="1628775"/>
            <a:ext cx="2520950" cy="3168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>
                <a:solidFill>
                  <a:srgbClr val="FF0000"/>
                </a:solidFill>
              </a:rPr>
              <a:t>詞</a:t>
            </a:r>
            <a:endParaRPr lang="en-US" altLang="zh-TW" sz="6000" b="1">
              <a:solidFill>
                <a:srgbClr val="FF0000"/>
              </a:solidFill>
            </a:endParaRPr>
          </a:p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>
                <a:solidFill>
                  <a:srgbClr val="0000FF"/>
                </a:solidFill>
              </a:rPr>
              <a:t>唐詩宋詞</a:t>
            </a:r>
          </a:p>
        </p:txBody>
      </p:sp>
    </p:spTree>
    <p:extLst>
      <p:ext uri="{BB962C8B-B14F-4D97-AF65-F5344CB8AC3E}">
        <p14:creationId xmlns:p14="http://schemas.microsoft.com/office/powerpoint/2010/main" val="14990717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15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215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215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15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215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215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1571" grpId="0" build="p"/>
      <p:bldP spid="6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684213" y="1555750"/>
            <a:ext cx="3744912" cy="3168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>
                <a:solidFill>
                  <a:srgbClr val="FF0000"/>
                </a:solidFill>
              </a:rPr>
              <a:t>緒</a:t>
            </a:r>
            <a:endParaRPr lang="en-US" altLang="zh-TW" sz="6000" b="1">
              <a:solidFill>
                <a:srgbClr val="FF0000"/>
              </a:solidFill>
            </a:endParaRPr>
          </a:p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>
                <a:solidFill>
                  <a:srgbClr val="0000FF"/>
                </a:solidFill>
              </a:rPr>
              <a:t>千頭萬緒</a:t>
            </a:r>
            <a:endParaRPr lang="en-US" altLang="zh-TW" sz="6000" b="1">
              <a:solidFill>
                <a:srgbClr val="0000FF"/>
              </a:solidFill>
            </a:endParaRPr>
          </a:p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>
                <a:solidFill>
                  <a:srgbClr val="0000FF"/>
                </a:solidFill>
              </a:rPr>
              <a:t>一切就緒</a:t>
            </a: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6119813" y="1555750"/>
            <a:ext cx="2413000" cy="3168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>
                <a:solidFill>
                  <a:srgbClr val="FF0000"/>
                </a:solidFill>
              </a:rPr>
              <a:t>鋪</a:t>
            </a:r>
            <a:endParaRPr lang="en-US" altLang="zh-TW" sz="6000" b="1">
              <a:solidFill>
                <a:srgbClr val="FF0000"/>
              </a:solidFill>
            </a:endParaRPr>
          </a:p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>
                <a:solidFill>
                  <a:srgbClr val="0000FF"/>
                </a:solidFill>
              </a:rPr>
              <a:t>平鋪直敘</a:t>
            </a:r>
          </a:p>
        </p:txBody>
      </p:sp>
    </p:spTree>
    <p:extLst>
      <p:ext uri="{BB962C8B-B14F-4D97-AF65-F5344CB8AC3E}">
        <p14:creationId xmlns:p14="http://schemas.microsoft.com/office/powerpoint/2010/main" val="36774825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  <p:bldP spid="4" grpId="0" build="p"/>
    </p:bldLst>
  </p:timing>
</p:sld>
</file>

<file path=ppt/theme/theme1.xml><?xml version="1.0" encoding="utf-8"?>
<a:theme xmlns:a="http://schemas.openxmlformats.org/drawingml/2006/main" name="gwall">
  <a:themeElements>
    <a:clrScheme name="gwall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gwall">
      <a:majorFont>
        <a:latin typeface="Times New Roman"/>
        <a:ea typeface="新細明體"/>
        <a:cs typeface=""/>
      </a:majorFont>
      <a:minorFont>
        <a:latin typeface="Times New Roman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新細明體" pitchFamily="18" charset="-120"/>
          </a:defRPr>
        </a:defPPr>
      </a:lstStyle>
    </a:lnDef>
  </a:objectDefaults>
  <a:extraClrSchemeLst>
    <a:extraClrScheme>
      <a:clrScheme name="gwall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wall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wall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wall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wall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wall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wall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GWALL</Template>
  <TotalTime>3894</TotalTime>
  <Words>170</Words>
  <Application>Microsoft Office PowerPoint</Application>
  <PresentationFormat>如螢幕大小 (4:3)</PresentationFormat>
  <Paragraphs>100</Paragraphs>
  <Slides>20</Slides>
  <Notes>20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20</vt:i4>
      </vt:variant>
    </vt:vector>
  </HeadingPairs>
  <TitlesOfParts>
    <vt:vector size="25" baseType="lpstr">
      <vt:lpstr>新細明體</vt:lpstr>
      <vt:lpstr>Calibri</vt:lpstr>
      <vt:lpstr>Times New Roman</vt:lpstr>
      <vt:lpstr>Wingdings</vt:lpstr>
      <vt:lpstr>gwall</vt:lpstr>
      <vt:lpstr>十四、小樹</vt:lpstr>
      <vt:lpstr>本課的生字</vt:lpstr>
      <vt:lpstr>PowerPoint 簡報</vt:lpstr>
      <vt:lpstr>PowerPoint 簡報</vt:lpstr>
      <vt:lpstr>PowerPoint 簡報</vt:lpstr>
      <vt:lpstr>PowerPoint 簡報</vt:lpstr>
      <vt:lpstr>課文生字延伸詞語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找出課文中的四字詞語</vt:lpstr>
      <vt:lpstr>本課的形近字</vt:lpstr>
      <vt:lpstr>PowerPoint 簡報</vt:lpstr>
      <vt:lpstr>本課的多音字</vt:lpstr>
      <vt:lpstr>PowerPoint 簡報</vt:lpstr>
      <vt:lpstr>PowerPoint 簡報</vt:lpstr>
      <vt:lpstr>PowerPoint 簡報</vt:lpstr>
    </vt:vector>
  </TitlesOfParts>
  <Company>mychat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三、智救養馬人</dc:title>
  <dc:creator>SuperXP</dc:creator>
  <cp:lastModifiedBy>Teacher</cp:lastModifiedBy>
  <cp:revision>882</cp:revision>
  <cp:lastPrinted>1601-01-01T00:00:00Z</cp:lastPrinted>
  <dcterms:created xsi:type="dcterms:W3CDTF">2005-09-11T13:17:35Z</dcterms:created>
  <dcterms:modified xsi:type="dcterms:W3CDTF">2016-12-12T09:28:55Z</dcterms:modified>
</cp:coreProperties>
</file>