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96" r:id="rId3"/>
    <p:sldMasterId id="2147483708" r:id="rId4"/>
    <p:sldMasterId id="2147483883" r:id="rId5"/>
    <p:sldMasterId id="2147483895" r:id="rId6"/>
    <p:sldMasterId id="2147483955" r:id="rId7"/>
  </p:sldMasterIdLst>
  <p:notesMasterIdLst>
    <p:notesMasterId r:id="rId59"/>
  </p:notesMasterIdLst>
  <p:handoutMasterIdLst>
    <p:handoutMasterId r:id="rId60"/>
  </p:handoutMasterIdLst>
  <p:sldIdLst>
    <p:sldId id="256" r:id="rId8"/>
    <p:sldId id="273" r:id="rId9"/>
    <p:sldId id="257" r:id="rId10"/>
    <p:sldId id="258" r:id="rId11"/>
    <p:sldId id="302" r:id="rId12"/>
    <p:sldId id="341" r:id="rId13"/>
    <p:sldId id="342" r:id="rId14"/>
    <p:sldId id="282" r:id="rId15"/>
    <p:sldId id="295" r:id="rId16"/>
    <p:sldId id="303" r:id="rId17"/>
    <p:sldId id="316" r:id="rId18"/>
    <p:sldId id="317" r:id="rId19"/>
    <p:sldId id="289" r:id="rId20"/>
    <p:sldId id="325" r:id="rId21"/>
    <p:sldId id="326" r:id="rId22"/>
    <p:sldId id="318" r:id="rId23"/>
    <p:sldId id="319" r:id="rId24"/>
    <p:sldId id="320" r:id="rId25"/>
    <p:sldId id="340" r:id="rId26"/>
    <p:sldId id="321" r:id="rId27"/>
    <p:sldId id="322" r:id="rId28"/>
    <p:sldId id="323" r:id="rId29"/>
    <p:sldId id="324" r:id="rId30"/>
    <p:sldId id="338" r:id="rId31"/>
    <p:sldId id="313" r:id="rId32"/>
    <p:sldId id="343" r:id="rId33"/>
    <p:sldId id="300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04" r:id="rId44"/>
    <p:sldId id="336" r:id="rId45"/>
    <p:sldId id="261" r:id="rId46"/>
    <p:sldId id="266" r:id="rId47"/>
    <p:sldId id="268" r:id="rId48"/>
    <p:sldId id="269" r:id="rId49"/>
    <p:sldId id="270" r:id="rId50"/>
    <p:sldId id="314" r:id="rId51"/>
    <p:sldId id="259" r:id="rId52"/>
    <p:sldId id="307" r:id="rId53"/>
    <p:sldId id="346" r:id="rId54"/>
    <p:sldId id="344" r:id="rId55"/>
    <p:sldId id="345" r:id="rId56"/>
    <p:sldId id="337" r:id="rId57"/>
    <p:sldId id="28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25431D"/>
    <a:srgbClr val="FF99FF"/>
    <a:srgbClr val="FC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3811" autoAdjust="0"/>
  </p:normalViewPr>
  <p:slideViewPr>
    <p:cSldViewPr snapToGrid="0">
      <p:cViewPr varScale="1">
        <p:scale>
          <a:sx n="82" d="100"/>
          <a:sy n="82" d="100"/>
        </p:scale>
        <p:origin x="-149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992" y="-67"/>
      </p:cViewPr>
      <p:guideLst>
        <p:guide orient="horz" pos="2160"/>
        <p:guide orient="horz" pos="2880"/>
        <p:guide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A634-120B-41A5-9994-C3D5158792F4}" type="datetimeFigureOut">
              <a:rPr lang="zh-TW" altLang="en-US" smtClean="0"/>
              <a:pPr/>
              <a:t>2018/3/9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A87F-868F-4865-B6CE-0D8399AB2D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360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146CC9-70C1-4760-973E-095D2377E6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488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421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93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93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12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749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855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920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9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96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96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96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742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156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84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019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6CC9-70C1-4760-973E-095D2377E622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96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8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7897DE-E039-4621-9951-2DC52251B60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3BF13-DA66-4686-B110-AB0516AA8B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327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93992" y="274640"/>
            <a:ext cx="4592637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304C-BB5A-4F01-856C-8779BC2CC1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182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8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CB2DA9-9316-4541-9D5C-7B29661DBD1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59A3-C7E5-44B9-8053-ABCCB3D9E6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75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7EB6-EDAD-4883-B3D7-AC36626DF1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347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613" y="1600201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9" y="1600201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CDD37-18BD-4624-AE49-04E4A1D334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862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B456E-7595-4C0B-A396-49CB422547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434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B50D-B6AF-42AD-8F33-E959DC9291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069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69E23-EF9A-4DDF-8A5B-1A9655C896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89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3E7BA-40C6-40E5-BD7D-AD3777BC11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92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59486-FD3B-40FA-A6C3-D64FA22ED1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275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3B74-6095-4C61-A4F6-62014659EF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26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6877-A8A3-4D63-85BD-ECFB572313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565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7" y="274640"/>
            <a:ext cx="20558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613" y="274640"/>
            <a:ext cx="6018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6AA8-108A-45A4-BAF5-1401D3F6F5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279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8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45CA38-329B-4653-98BA-B89B7BF527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59486-FD3B-40FA-A6C3-D64FA22ED18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93988" y="1600201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2492" y="1600201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053-CC81-4C7A-82A9-FE0AE189174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A4FD-D725-46DE-8D27-BA9CA269769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D7E15-67DD-4752-8C20-4B190D70D4A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18302-C368-4E45-B9F1-EFA83849554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6E29-1C4A-432A-B304-4647AC185A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444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ADD68-01B5-4791-B7A0-D1787AA5216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02AF8-DEBA-4599-AA2F-CA7AEE4DE6C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3BF13-DA66-4686-B110-AB0516AA8B5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93992" y="274640"/>
            <a:ext cx="4592637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304C-BB5A-4F01-856C-8779BC2CC1D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8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F8CBDD-E29C-4AD5-9593-CC0DC06161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1175-15E3-4366-B4E6-E40D5DBF83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D54F6-F2BB-4387-B9BD-9D9036163E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613" y="1600201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9" y="1600201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3213-7816-42B5-8344-E983043CB48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C021-9394-4AD7-A1EB-E27B06E295C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D1AB-A6E8-447F-8431-E23CFE8827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93988" y="1600201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2492" y="1600201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053-CC81-4C7A-82A9-FE0AE18917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964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659C-DA4A-4FF0-A300-915120E2D5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EC54-DE5D-48AF-8BD4-CCBF07C0EF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0E15-125F-4188-8490-F19484D5CF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8E43B-E6A0-44D6-8381-2409F1281F4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7" y="274640"/>
            <a:ext cx="20558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613" y="274640"/>
            <a:ext cx="6018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D7FE-2DE4-43FE-976E-05135F7FC6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A4FD-D725-46DE-8D27-BA9CA26976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2159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F8CBDD-E29C-4AD5-9593-CC0DC06161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1175-15E3-4366-B4E6-E40D5DBF83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D54F6-F2BB-4387-B9BD-9D9036163E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3213-7816-42B5-8344-E983043CB48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D7E15-67DD-4752-8C20-4B190D70D4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0745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C021-9394-4AD7-A1EB-E27B06E295C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D1AB-A6E8-447F-8431-E23CFE8827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659C-DA4A-4FF0-A300-915120E2D5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EC54-DE5D-48AF-8BD4-CCBF07C0EF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40E15-125F-4188-8490-F19484D5CF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8E43B-E6A0-44D6-8381-2409F1281F4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D7FE-2DE4-43FE-976E-05135F7FC6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noProof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158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206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93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18302-C368-4E45-B9F1-EFA8384955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2368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7545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641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60786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250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570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334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118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3789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8976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415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ADD68-01B5-4791-B7A0-D1787AA521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526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02AF8-DEBA-4599-AA2F-CA7AEE4DE6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002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9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92" y="1600201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C073DE1A-E04C-4B92-8C19-44814E15D8C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7" y="274639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7" y="1600201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8EA7DC0B-4C26-4357-914E-40D0EDDFB17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9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92" y="1600201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7" y="274639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7" y="1600201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35273AB1-3FCB-434F-B893-CF5B169AEDA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35273AB1-3FCB-434F-B893-CF5B169AEDA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8A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IMG_2115v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GB" altLang="zh-TW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C073DE1A-E04C-4B92-8C19-44814E15D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love.moe.edu.tw/" TargetMode="External"/><Relationship Id="rId7" Type="http://schemas.openxmlformats.org/officeDocument/2006/relationships/hyperlink" Target="http://nga.moe.edu.tw/" TargetMode="External"/><Relationship Id="rId2" Type="http://schemas.openxmlformats.org/officeDocument/2006/relationships/hyperlink" Target="https://moe.familyedu.moe.gov.tw/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eteacher.edu.tw/Desktop.aspx" TargetMode="External"/><Relationship Id="rId5" Type="http://schemas.openxmlformats.org/officeDocument/2006/relationships/hyperlink" Target="https://isafe.moe.edu.tw/parents/" TargetMode="External"/><Relationship Id="rId4" Type="http://schemas.openxmlformats.org/officeDocument/2006/relationships/hyperlink" Target="https://imyfamily.moe.edu.tw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tn.edu.tw/modules/tad_web/index.php?WebID=4658" TargetMode="External"/><Relationship Id="rId2" Type="http://schemas.openxmlformats.org/officeDocument/2006/relationships/hyperlink" Target="http://www.lpes.ntpc.edu.tw/default.asp" TargetMode="External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8057" y="268477"/>
            <a:ext cx="4992625" cy="864984"/>
          </a:xfrm>
          <a:solidFill>
            <a:srgbClr val="FF99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龍埔</a:t>
            </a:r>
            <a:r>
              <a:rPr lang="zh-TW" altLang="en-US" sz="6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國小家長日</a:t>
            </a:r>
            <a:endParaRPr lang="zh-TW" altLang="zh-TW" sz="6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9188" y="464588"/>
            <a:ext cx="4839448" cy="886314"/>
          </a:xfrm>
          <a:noFill/>
          <a:ln>
            <a:noFill/>
          </a:ln>
        </p:spPr>
        <p:txBody>
          <a:bodyPr/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感謝您為愛前來</a:t>
            </a:r>
            <a:endParaRPr lang="zh-TW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200" name="Picture 8" descr="http://image.mleps.hlc.edu.tw/07網頁插圖/19像素圖庫/炫彩小動畫/2/Pixel1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912" y="230769"/>
            <a:ext cx="988140" cy="109354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39960" y="1395705"/>
            <a:ext cx="88760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18:30~19:00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簽到、相見歡、教室參觀 </a:t>
            </a:r>
            <a:endParaRPr lang="en-US" altLang="zh-TW" sz="4000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19:00~20:30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校務級務</a:t>
            </a:r>
            <a:r>
              <a:rPr lang="zh-TW" altLang="en-US" sz="40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、親</a:t>
            </a:r>
            <a:r>
              <a:rPr lang="zh-TW" altLang="en-US" sz="40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交流</a:t>
            </a:r>
            <a:endParaRPr lang="en-US" altLang="zh-TW" sz="4000" b="1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19:30~20</a:t>
            </a:r>
            <a:r>
              <a:rPr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30)</a:t>
            </a:r>
            <a:r>
              <a:rPr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六年級升學輔導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講座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展演廳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18:30~20</a:t>
            </a:r>
            <a:r>
              <a:rPr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30)</a:t>
            </a:r>
            <a:r>
              <a:rPr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開放圖書館館內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閱讀</a:t>
            </a:r>
            <a:endParaRPr lang="en-US" altLang="zh-TW" sz="3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12" y="0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教務處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5129" y="740744"/>
            <a:ext cx="9018871" cy="484632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9.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閱讀護照實施方式說明，以鼓勵為原則，由導師、家長協助認證。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(1)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認證方式建議為閱讀完一本認證簽章一本。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(2)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認證依據建議以問答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內容摘要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、口述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內容概述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、學習單、心得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報告等方式。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(3)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推動閱讀應先以養成良好的閱讀習慣開始，故以親子共讀、互動更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為重要。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(4)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每月最後一個禮拜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約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25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號起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開始統計閱讀護照。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(5)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依統計結果，每滿百本頒發獎狀鼓勵。閱讀護照滿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500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1000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本，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於兒童朝會進行表揚。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zh-TW" altLang="en-US" sz="24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三</a:t>
            </a:r>
            <a:r>
              <a:rPr lang="zh-TW" altLang="en-US" sz="24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年級開始自己練習保管借書證</a:t>
            </a:r>
            <a:r>
              <a:rPr lang="zh-TW" altLang="en-US" sz="24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，每天</a:t>
            </a:r>
            <a:r>
              <a:rPr lang="zh-TW" altLang="en-US" sz="24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都可以自己去圖書館</a:t>
            </a:r>
            <a:r>
              <a:rPr lang="zh-TW" altLang="en-US" sz="24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借</a:t>
            </a:r>
            <a:endParaRPr lang="en-US" altLang="zh-TW" sz="2400" b="1" i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4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書</a:t>
            </a:r>
            <a:r>
              <a:rPr lang="zh-TW" altLang="en-US" sz="24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喔</a:t>
            </a:r>
            <a:r>
              <a:rPr lang="en-US" altLang="zh-TW" sz="2400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!</a:t>
            </a:r>
            <a:endParaRPr lang="en-US" altLang="zh-TW" sz="2400" b="1" i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3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12" y="0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教務處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5128" y="818629"/>
            <a:ext cx="9018871" cy="4846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10.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健康上網</a:t>
            </a:r>
            <a:r>
              <a:rPr lang="zh-TW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「一聽二規三動動，四感五慣六讚讚」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：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(1)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一聽：傾聽孩子的需求。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(2)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二規：對孩子上網作規範。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(3)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三動動：每使用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分鐘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3C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產品，就要站起來活動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分鐘。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(4)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四感：培養子女的歸屬感、愉悅感、成就感及意義感之高四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感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生活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(5)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五慣：培養人、事、時、地、物五種網路使用的好習慣：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人：和父母討論網路交友情形。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事：保護自己與他人隱私。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時：規定每天網路使用時間上限；每天先做完功課再上網。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地：睡覺時手機不放床邊。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物：使用適合年齡遊戲。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(6)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六讚讚：多稱讚孩子合理使用網路的行為。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zh-TW" altLang="en-US" sz="2800" b="1" i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12" y="0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教務處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25129" y="818629"/>
            <a:ext cx="8762840" cy="48463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11.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「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網路守護天使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(NGA)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」軟體：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為使學生在家亦能安全上網，避免瀏覽不適宜資訊，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由教育部開發，可自行於網路守護天使推廣網站（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nga.moe.edu.tw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）免費下載使用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。該軟體針對個人電腦、智慧型手機及平板電腦使用者，提供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不適宜瀏覽資訊過濾防制服務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，並有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網路使用停歇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停止上網時段設定功能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，可避免學童網路沉迷，養成良好的電腦及網路使用習慣，相關軟體支援與使用方式，詳情可參閱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NGA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官方網站（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http://nga.moe.edu.tw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）說明。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zh-TW" altLang="en-US" sz="2800" b="1" i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9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423615" y="97835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.學生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上學、放學時間一覽表：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89818"/>
              </p:ext>
            </p:extLst>
          </p:nvPr>
        </p:nvGraphicFramePr>
        <p:xfrm>
          <a:off x="301752" y="1505996"/>
          <a:ext cx="8622791" cy="2032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7678"/>
                <a:gridCol w="1396527"/>
                <a:gridCol w="1397353"/>
                <a:gridCol w="1396527"/>
                <a:gridCol w="1397353"/>
                <a:gridCol w="1397353"/>
              </a:tblGrid>
              <a:tr h="426846">
                <a:tc>
                  <a:txBody>
                    <a:bodyPr/>
                    <a:lstStyle/>
                    <a:p>
                      <a:endParaRPr lang="zh-TW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</a:rPr>
                        <a:t>一</a:t>
                      </a:r>
                      <a:endParaRPr lang="zh-TW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</a:rPr>
                        <a:t>二</a:t>
                      </a:r>
                      <a:endParaRPr lang="zh-TW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</a:rPr>
                        <a:t>三</a:t>
                      </a:r>
                      <a:endParaRPr lang="zh-TW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</a:rPr>
                        <a:t>四</a:t>
                      </a:r>
                      <a:endParaRPr lang="zh-TW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</a:rPr>
                        <a:t>五</a:t>
                      </a:r>
                      <a:endParaRPr lang="zh-TW" sz="16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</a:tr>
              <a:tr h="45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</a:rPr>
                        <a:t>07:20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</a:rPr>
                        <a:t>～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</a:rPr>
                        <a:t>07:40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</a:rPr>
                        <a:t>上學時間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</a:rPr>
                        <a:t>12:40</a:t>
                      </a: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</a:rPr>
                        <a:t>～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</a:rPr>
                        <a:t>13:00</a:t>
                      </a:r>
                      <a:endParaRPr lang="zh-TW" sz="1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一、二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年級放學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全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effectLst/>
                        </a:rPr>
                        <a:t>校放學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一、二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年級放學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</a:rPr>
                        <a:t>一、二、三、四</a:t>
                      </a:r>
                      <a:endParaRPr lang="zh-TW" sz="1600" kern="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effectLst/>
                        </a:rPr>
                        <a:t>年級放學</a:t>
                      </a:r>
                      <a:endParaRPr lang="zh-TW" sz="1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</a:tr>
              <a:tr h="577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</a:rPr>
                        <a:t>16:00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</a:rPr>
                        <a:t>～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</a:rPr>
                        <a:t>16:20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</a:rPr>
                        <a:t>三、四、五、六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年級放學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全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effectLst/>
                        </a:rPr>
                        <a:t>校放學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</a:rPr>
                        <a:t>三、四、五、六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年級放學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五、六年級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</a:rPr>
                        <a:t>放學</a:t>
                      </a:r>
                      <a:endParaRPr lang="zh-TW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423615" y="3641147"/>
            <a:ext cx="8500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7:20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前早到學生請從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[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正門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]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進入校園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側門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AM 7:20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開啟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由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導護老師看顧管理。</a:t>
            </a:r>
          </a:p>
          <a:p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家長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接送請協助在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[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校門兩側指定之接送區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]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接送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貴子弟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避免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在校門口正前方停車，以免影響學生出入安全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；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另外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，為了維持校園安全防止陌生人入侵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，請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家長向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警衛室 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登記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換證進入校園，造成不方便尚祈見諒。</a:t>
            </a:r>
          </a:p>
        </p:txBody>
      </p:sp>
    </p:spTree>
    <p:extLst>
      <p:ext uri="{BB962C8B-B14F-4D97-AF65-F5344CB8AC3E}">
        <p14:creationId xmlns:p14="http://schemas.microsoft.com/office/powerpoint/2010/main" val="29732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圓角矩形 5"/>
          <p:cNvSpPr>
            <a:spLocks noChangeArrowheads="1"/>
          </p:cNvSpPr>
          <p:nvPr/>
        </p:nvSpPr>
        <p:spPr bwMode="auto">
          <a:xfrm>
            <a:off x="161861" y="1094864"/>
            <a:ext cx="2339976" cy="517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上放學接送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部曲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083" y="885527"/>
            <a:ext cx="904614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給孩子</a:t>
            </a:r>
            <a:r>
              <a:rPr kumimoji="0" lang="zh-TW" alt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成長獨立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的學習機會與</a:t>
            </a:r>
            <a:r>
              <a:rPr kumimoji="0" lang="zh-TW" alt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練習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學會獨立需要給孩子機會時間與練習喔</a:t>
            </a: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事先與孩子約定好接送地點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約定好校門兩側，不要在”校門正門口”造成堵塞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適度放手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讓孩子走一段路上學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大學路人行道夠寬且有導護老師守護，很安全，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希望家長您能在</a:t>
            </a:r>
            <a:r>
              <a:rPr kumimoji="0" lang="zh-TW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校門兩側人行道家長暨安親班接送區</a:t>
            </a:r>
            <a:r>
              <a:rPr kumimoji="0" lang="en-US" altLang="zh-TW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圖一</a:t>
            </a:r>
            <a:r>
              <a:rPr kumimoji="0" lang="en-US" altLang="zh-TW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讓孩子上下車，</a:t>
            </a:r>
            <a:r>
              <a:rPr kumimoji="0" lang="zh-TW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給孩子走一段路上學，讓孩子能擁有與同儕一起上學的美好晨光體驗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0" lang="zh-TW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學校每天都會安排導護老師、志工一起守護孩子的安全，請家長放心交給我們！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61861" y="3620212"/>
            <a:ext cx="8801100" cy="2608045"/>
            <a:chOff x="0" y="0"/>
            <a:chExt cx="7246620" cy="1866900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3" t="427" r="-1206" b="46997"/>
            <a:stretch/>
          </p:blipFill>
          <p:spPr bwMode="auto">
            <a:xfrm>
              <a:off x="0" y="0"/>
              <a:ext cx="7246620" cy="1866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矩形 11"/>
            <p:cNvSpPr/>
            <p:nvPr/>
          </p:nvSpPr>
          <p:spPr>
            <a:xfrm rot="19605326">
              <a:off x="121920" y="518160"/>
              <a:ext cx="1493331" cy="55954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rot="19548436">
              <a:off x="114300" y="861060"/>
              <a:ext cx="1630711" cy="4055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400"/>
                </a:spcBef>
                <a:spcAft>
                  <a:spcPts val="0"/>
                </a:spcAft>
              </a:pPr>
              <a:r>
                <a:rPr lang="zh-TW" sz="1200" b="1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家長接送區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>
                <a:spcBef>
                  <a:spcPts val="1400"/>
                </a:spcBef>
                <a:spcAft>
                  <a:spcPts val="0"/>
                </a:spcAft>
              </a:pPr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圓角矩形 5"/>
          <p:cNvSpPr>
            <a:spLocks noChangeArrowheads="1"/>
          </p:cNvSpPr>
          <p:nvPr/>
        </p:nvSpPr>
        <p:spPr bwMode="auto">
          <a:xfrm>
            <a:off x="247730" y="1043814"/>
            <a:ext cx="2339976" cy="517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上放學接送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部曲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" y="941913"/>
            <a:ext cx="8973838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hangingPunct="0"/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小小提醒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0" eaLnBrk="0" hangingPunct="0">
              <a:spcBef>
                <a:spcPts val="600"/>
              </a:spcBef>
            </a:pP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放學家長以汽車接送者，請善加利用本校規劃之「家長臨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停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接送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區」，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並請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孩子下車或是接到孩子後儘速駛離勿久佔，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勿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離開駕駛座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拖吊車會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不定時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巡邏拖吊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，方便其他家長接送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eaLnBrk="0" hangingPunct="0">
              <a:spcBef>
                <a:spcPts val="6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放學家長以機車接送者，請幫孩子配戴安全帽，並遵守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交通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規則。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0" eaLnBrk="0" hangingPunct="0">
              <a:spcBef>
                <a:spcPts val="6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大門口前希望保持空間流暢，避免在校門口前停放車輛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人行道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也禁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行摩托車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，以維護孩童行走安全，感謝協助配合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*為了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孩子的上下學安全，禁止在大學路迴轉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禁止校門口前臨停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!!!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感謝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配合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482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1100" y="1303466"/>
            <a:ext cx="85009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4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貴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子弟若上放學乘坐安親班娃娃車，請確實了解安親班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業者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是否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有合格執照、是否超載及行車安全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…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等安全事項，以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維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護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學生交通安全。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5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為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維護學童上下學安全，過馬路請在導護崗哨穿越，不要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私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自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過馬路。另熱烈召募校外導護崗哨之導護志工，懇請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家長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們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能熱烈響應，加入導護志工行列，目前人力編組常不足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請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一起加入維護龍埔學生行的安全。</a:t>
            </a: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導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護志工招募報名：請洽生教組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02-26745666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分機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820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或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輔導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室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資料組分機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841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6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在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校外遇到緊急事故，可就近到「愛心導護商店」尋求協助。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5081" y="1112649"/>
            <a:ext cx="872146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7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校園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小提醒：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(1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提醒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孩子養成自我管理、負責的習慣，於上學時間準時到校。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(2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服裝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自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106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下起，學生朝會改為每星期二施行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  校服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日為</a:t>
            </a:r>
            <a:r>
              <a:rPr lang="zh-TW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每週二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穿著學校運動服，其他時間請學生配合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課表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  並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以輕便服裝為主。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(3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請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盡量讓孩子到校前吃完早餐，享受早晨的親子時光。</a:t>
            </a:r>
          </a:p>
          <a:p>
            <a:pPr marL="457200" indent="-457200">
              <a:spcBef>
                <a:spcPts val="600"/>
              </a:spcBef>
              <a:buAutoNum type="arabicParenBoth" startAt="4"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因應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天氣變化請叮嚀學生攜帶輕便雨衣。雨天時請穿雨衣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不可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攜帶雨傘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，以防止發生戳傷他人眼睛情事，為保障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所有 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學生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安全，請務必配合。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(5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鼓勵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學生多走路上學，建議同社區可結伴而行。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(6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不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帶危險物品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刀械槍具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或不良物品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毒品不良刊物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到校。</a:t>
            </a:r>
          </a:p>
          <a:p>
            <a:pPr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1100" y="1285178"/>
            <a:ext cx="8721460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(7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中午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用餐可訂購學校午餐每餐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48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元按月計費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自備環保餐盒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家長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自行送便當或由學生自行帶便當，不可私自外出校門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購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買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便當。目前學校午餐由北大國小廚房供應，半天課之年級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需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用完餐後再於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PM 12:40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放學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孩子的午餐營養健康把關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從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本學期起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106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學年度第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學期，邀請家長一起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參與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[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午餐監廚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]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工作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。歡迎各班推派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1~2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位班親會成員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加入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監廚委員行列，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校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會統整全校報名人數後排表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公告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輪流監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廚。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algn="ctr">
              <a:lnSpc>
                <a:spcPts val="3360"/>
              </a:lnSpc>
              <a:spcBef>
                <a:spcPts val="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endParaRPr lang="en-US" altLang="zh-TW" sz="2400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031" y="131002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237794" y="871746"/>
            <a:ext cx="872146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監廚委員人數：採鼓勵性質不強迫，每班至多兩位。</a:t>
            </a:r>
          </a:p>
          <a:p>
            <a:pPr>
              <a:spcBef>
                <a:spcPts val="600"/>
              </a:spcBef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說明：</a:t>
            </a:r>
            <a:endParaRPr lang="en-US" altLang="zh-TW" sz="2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於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輪值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的星期二上午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7:30-8:30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至北大國小廚房進行參觀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、訪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視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工作：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請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先向警衛說明來意後，直接繞至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操場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後方的廚房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會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由營養師帶您做進入廚房的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前置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工作：洗手、戴口罩、網帽及網鞋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；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接著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進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到廚房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後，您可以驗收食材，檢視清洗、烹調、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挑選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水果的過程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也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可試吃各樣菜色的味道，更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可要求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查看庫房、冰箱、餐具清洗室等儲藏空間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；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最後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需要填寫簡單的表格並簽名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如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有任何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問題，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您可以填寫在表單上，亦可當場詢問營養師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、廚師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或廚工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他們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都會很樂意的為您解說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也歡迎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您將問題反應至學務處，讓校方、家長及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廚房三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方一同為孩子的午餐把關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有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您的寶貴建議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，我們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會做得更好。感謝您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！</a:t>
            </a:r>
            <a:endParaRPr lang="en-US" altLang="zh-TW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溫馨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提醒：請盡量步行或騎腳踏車、摩托車前往，北大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國小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不提供停車位喔！</a:t>
            </a: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　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26745666#824 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衛生組蕭幀勻老師</a:t>
            </a:r>
            <a:endParaRPr lang="en-US" altLang="zh-TW" b="1" i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5311" y="2402021"/>
            <a:ext cx="7137070" cy="4525963"/>
          </a:xfrm>
        </p:spPr>
        <p:txBody>
          <a:bodyPr/>
          <a:lstStyle/>
          <a:p>
            <a:pPr algn="ctr">
              <a:buNone/>
            </a:pPr>
            <a:r>
              <a:rPr lang="zh-TW" altLang="en-US" sz="6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校務</a:t>
            </a:r>
            <a:r>
              <a:rPr lang="en-US" altLang="zh-TW" sz="6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6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級務事務報告</a:t>
            </a:r>
            <a:endParaRPr lang="zh-TW" altLang="en-US" sz="6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700" y="201168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1100" y="1285178"/>
            <a:ext cx="87214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arenBoth" startAt="8"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上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、放學學生務必至指定集合地點排路隊，嚴禁奔跑併排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脫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隊買零食、任意穿越馬路、邊走邊玩（吃）等不良習慣。</a:t>
            </a:r>
          </a:p>
          <a:p>
            <a:pPr>
              <a:spcBef>
                <a:spcPts val="120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(9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)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如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有聯絡學生需求，必須帶手機帶校，請透過班級導師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向學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務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處提出申請，以有效控管學生使用手機，避免干擾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學生上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課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與正常學習作息。</a:t>
            </a:r>
          </a:p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(10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本校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以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[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榮譽點數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]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融入老師班級經營模式，鼓勵學童多元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發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展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及注重品格養成，並獎勵學童正向及良善的表現行為。</a:t>
            </a:r>
          </a:p>
          <a:p>
            <a:pPr>
              <a:spcBef>
                <a:spcPts val="0"/>
              </a:spcBef>
            </a:pPr>
            <a:endParaRPr lang="en-US" altLang="zh-TW" sz="2400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699" y="118872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5080" y="835650"/>
            <a:ext cx="87214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臨時有事、病假時，請先跟導師聯絡，撥打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2674-5666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再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轉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班級代號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如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班打「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101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」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；若導師聯絡不上，則可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於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早上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7:30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到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8:30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間打請假專線 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2674-5666 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轉 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888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，有專人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為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您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服務；長期請假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(3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日以上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請填寫長期請假單，並檢附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證明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(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出國須付電子機票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 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，於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日前交至學務處，以利辦理午餐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退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費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病假不在此限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；提早接走學生請與導師聯繫並填寫外出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申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請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單，謝謝。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9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請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多注意孩子的視力保健，平時要有適當的戶外活動，養成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早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睡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早起的習慣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10.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督促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孩子做好口腔清潔衛生，定期看牙醫，以避免齲齒的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發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生。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11.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請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事先告知級任導師孩子的重大病症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如先天性心臟病、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氣喘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等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其他疾病史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及習慣以便防範和及早因應。</a:t>
            </a:r>
          </a:p>
          <a:p>
            <a:pPr>
              <a:spcBef>
                <a:spcPts val="0"/>
              </a:spcBef>
            </a:pPr>
            <a:endParaRPr lang="en-US" altLang="zh-TW" sz="2400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699" y="118872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5080" y="835650"/>
            <a:ext cx="87214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12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有關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衛教宣導相關資訊請搜尋           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或直接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掃描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QR Code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13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每天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撥出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20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分鐘與孩子進行三件事：閱讀、遊戲、分享（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聊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學校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學習情形），以增進親子良好的互動關係。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14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給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孩子分配簡單家務，讓孩子學習服務做事並養成勤勞的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好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習慣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15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給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孩子一個愉快、活潑的童年，對孩子的功課應多鼓勵，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不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要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造成壓力，以免降低孩子學習興趣，破壞親子氣氛。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學校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也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非常重視家暴及性侵、性騷擾防治，請家長能善用妥當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管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教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方式，並培養孩子自我保護的能力。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16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天氣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炎熱後，民眾戲水務必注意自身與小孩的安全。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教育部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體育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署水域安全宣導網址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   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https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://www.sa.gov.tw/wSite/lp?ctNode=1200&amp;mp=11</a:t>
            </a:r>
          </a:p>
          <a:p>
            <a:pPr>
              <a:spcBef>
                <a:spcPts val="0"/>
              </a:spcBef>
            </a:pPr>
            <a:endParaRPr lang="en-US" altLang="zh-TW" sz="2400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943475" y="893434"/>
            <a:ext cx="1932813" cy="487310"/>
            <a:chOff x="0" y="0"/>
            <a:chExt cx="1446213" cy="31940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4" t="9931" r="77439" b="83897"/>
            <a:stretch/>
          </p:blipFill>
          <p:spPr bwMode="auto">
            <a:xfrm>
              <a:off x="0" y="0"/>
              <a:ext cx="1276350" cy="3194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27" t="9931" r="57462" b="83897"/>
            <a:stretch/>
          </p:blipFill>
          <p:spPr bwMode="auto">
            <a:xfrm>
              <a:off x="966788" y="0"/>
              <a:ext cx="479425" cy="3194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圖片 7" descr="C:\Users\admin\Desktop\龍埔x健康x生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81" y="603504"/>
            <a:ext cx="895035" cy="945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1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699" y="118872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335080" y="835650"/>
            <a:ext cx="872146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17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衣物弄髒弄溼時，學校備有衣服、褲子可更換，另外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有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吹風機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、針線包服務。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18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有關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課後班、社團相關問題可至本校首頁家長專區→運動服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課後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班、社團或洽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2674-5666 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轉 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829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孫如慧小姐或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822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郭天霖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老師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，體育團隊洽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823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徐宇澄老師。</a:t>
            </a:r>
          </a:p>
          <a:p>
            <a:pPr>
              <a:spcBef>
                <a:spcPts val="3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19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本校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設有反霸凌信箱及電話如下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:lpbaby885@gmail.com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   (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02)2674-5666#820</a:t>
            </a: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～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824</a:t>
            </a:r>
          </a:p>
          <a:p>
            <a:pPr>
              <a:spcBef>
                <a:spcPts val="300"/>
              </a:spcBef>
            </a:pPr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學務處各組業務連絡電話分機 一覽表</a:t>
            </a:r>
            <a:r>
              <a:rPr lang="en-US" altLang="zh-TW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:</a:t>
            </a:r>
          </a:p>
          <a:p>
            <a:pPr>
              <a:spcBef>
                <a:spcPts val="0"/>
              </a:spcBef>
            </a:pPr>
            <a:endParaRPr lang="en-US" altLang="zh-TW" sz="2400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90415"/>
              </p:ext>
            </p:extLst>
          </p:nvPr>
        </p:nvGraphicFramePr>
        <p:xfrm>
          <a:off x="649922" y="4248309"/>
          <a:ext cx="8292909" cy="16404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4410"/>
                <a:gridCol w="1517866"/>
                <a:gridCol w="1339766"/>
                <a:gridCol w="1338161"/>
                <a:gridCol w="1339766"/>
                <a:gridCol w="1472940"/>
              </a:tblGrid>
              <a:tr h="32808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龍埔國小電話：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</a:rPr>
                        <a:t>(02)2674-5666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學務主任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張家鈞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</a:rPr>
                        <a:t>820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生教組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蕭任熙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</a:rPr>
                        <a:t>821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護理師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林碧娥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</a:rPr>
                        <a:t>825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訓育組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郭天霖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</a:rPr>
                        <a:t>822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護理師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翁美娟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</a:rPr>
                        <a:t>826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體育組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徐宇澄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</a:rPr>
                        <a:t>823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午餐秘書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陳雪娥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</a:rPr>
                        <a:t>828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衛生組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蕭幀勻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</a:rPr>
                        <a:t>824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課後社團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</a:rPr>
                        <a:t>孫如慧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</a:rPr>
                        <a:t>分機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</a:rPr>
                        <a:t>829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699" y="118872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務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17" name="矩形 16"/>
          <p:cNvSpPr/>
          <p:nvPr/>
        </p:nvSpPr>
        <p:spPr>
          <a:xfrm>
            <a:off x="113407" y="1066558"/>
            <a:ext cx="8808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《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創藝之星才藝表演</a:t>
            </a:r>
            <a:r>
              <a:rPr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》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原為校園藝術秀，本學期改為下課的表演，更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free style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，更街頭藝術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，每週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二、五第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大節下課進行，會有廣播音提醒全校師生，歡迎老師鼓勵同學報名表演，最優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8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個團體還能入圍六月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LPES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</a:rPr>
              <a:t>創藝之星才藝大賽。 </a:t>
            </a:r>
            <a:endParaRPr lang="en-US" altLang="zh-TW" sz="3200" i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6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/>
          <a:stretch/>
        </p:blipFill>
        <p:spPr>
          <a:xfrm>
            <a:off x="1567295" y="989046"/>
            <a:ext cx="6615651" cy="6064691"/>
          </a:xfrm>
        </p:spPr>
      </p:pic>
    </p:spTree>
    <p:extLst>
      <p:ext uri="{BB962C8B-B14F-4D97-AF65-F5344CB8AC3E}">
        <p14:creationId xmlns:p14="http://schemas.microsoft.com/office/powerpoint/2010/main" val="41547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19459" y="1172582"/>
            <a:ext cx="8725989" cy="48463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新北動健康，</a:t>
            </a:r>
            <a:r>
              <a:rPr lang="ar-SA" altLang="zh-TW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祖孫</a:t>
            </a:r>
            <a:r>
              <a:rPr lang="zh-TW" altLang="zh-TW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作伙</a:t>
            </a:r>
            <a:r>
              <a:rPr lang="zh-TW" altLang="zh-TW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來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「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新北動健康，祖孫作伙來」藉由小朋友帶動家中祖父母及長輩，一起參與「動健康」。以祖孫共同參與的方式，喚醒學生及家長對長輩健康的關心，並同時增進小朋友與祖父母的健康，促進祖孫及家人間的情感連繫，進而建立健康和諧的家庭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一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、一起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響應新北祖孫動健康，可逕至衛生局官網「新北動健康專區」，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點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選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下載「新北動健康」影片一起運動。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網址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(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http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://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www.health.ntpc.gov.tw/content/?parent_id=13131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）。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二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、邀請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祖父母及長輩至鄰近運動休閒中心及樂齡學習中心，一起健康動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一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動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。參考網站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: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新北市運動達人網 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(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http://www.sportmaps.ntpc.edu.tw/index.aspx)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及新北市樂齡學習網  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(http://moe.senioredu.moe.gov.tw/HomeSon/Xinbei/XinbeiIndex)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三、歡迎參加新北市各國小辦理之「新北動健康，祖孫作伙來」各項活動。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zh-TW" altLang="en-US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6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19459" y="1280160"/>
            <a:ext cx="5971029" cy="48463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諮詢專線 幸福快遞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家庭教育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諮詢專線 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412-8185(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手機請加區碼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02)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服務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內容：夫妻相處、親子溝通、子女教養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婚前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交往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、情緒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調適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、家庭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資源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生活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適應、人際關係等問題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歡迎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撥打諮詢。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服務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時段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：周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一至周五上午 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9:00-12:00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下午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2:00-5:00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、晚上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6:00-9:00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周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六上午 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9:00-12:00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endParaRPr lang="en-US" altLang="zh-TW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    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下午 </a:t>
            </a:r>
            <a:r>
              <a:rPr lang="en-US" altLang="zh-TW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2:00-5:00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面談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諮詢服務：請撥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412–8185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專線預約面談時間。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169" y="1672912"/>
            <a:ext cx="2820951" cy="395064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9553" y="1177290"/>
            <a:ext cx="8540128" cy="48463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善用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3C 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幸福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3T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「滑時代」家庭的幸福秘訣</a:t>
            </a:r>
            <a:r>
              <a:rPr lang="en-US" altLang="zh-TW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︰</a:t>
            </a: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「善用</a:t>
            </a:r>
            <a:r>
              <a:rPr lang="en-US" altLang="zh-TW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3C </a:t>
            </a: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幸福</a:t>
            </a:r>
            <a:r>
              <a:rPr lang="en-US" altLang="zh-TW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3T</a:t>
            </a: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」（</a:t>
            </a:r>
            <a:r>
              <a:rPr lang="en-US" altLang="zh-TW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https://iCoparenting.moe.edu.tw/3c3t</a:t>
            </a: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）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教育部於國際家庭日發起「善用</a:t>
            </a:r>
            <a:r>
              <a:rPr lang="en-US" altLang="zh-TW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3C </a:t>
            </a: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幸福</a:t>
            </a:r>
            <a:r>
              <a:rPr lang="en-US" altLang="zh-TW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3T</a:t>
            </a:r>
            <a:r>
              <a:rPr lang="zh-TW" altLang="en-US" sz="2400" dirty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」正向理念及愛家行動的目的，是從推展家庭教育的觀點上，關注現今社會幾乎「全民皆滑」的現象，是如何影響著家人關係，並聚焦於倡導民眾「正向使用」數位科技及社群媒介，使數位科技成為「家庭學習」及「家庭凝聚」的助力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68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29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24034"/>
              </p:ext>
            </p:extLst>
          </p:nvPr>
        </p:nvGraphicFramePr>
        <p:xfrm>
          <a:off x="256400" y="1433321"/>
          <a:ext cx="8695941" cy="48119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8547"/>
                <a:gridCol w="2128745"/>
                <a:gridCol w="5758649"/>
              </a:tblGrid>
              <a:tr h="472802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400" kern="50" dirty="0">
                          <a:solidFill>
                            <a:srgbClr val="25431D"/>
                          </a:solidFill>
                          <a:effectLst/>
                        </a:rPr>
                        <a:t>善</a:t>
                      </a:r>
                      <a:endParaRPr lang="zh-TW" sz="28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400" kern="50" dirty="0">
                          <a:solidFill>
                            <a:srgbClr val="25431D"/>
                          </a:solidFill>
                          <a:effectLst/>
                        </a:rPr>
                        <a:t>用</a:t>
                      </a:r>
                      <a:endParaRPr lang="zh-TW" sz="24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50" dirty="0">
                          <a:solidFill>
                            <a:srgbClr val="25431D"/>
                          </a:solidFill>
                          <a:effectLst/>
                        </a:rPr>
                        <a:t>3C</a:t>
                      </a:r>
                      <a:endParaRPr lang="zh-TW" sz="2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3558" marR="53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25431D"/>
                          </a:solidFill>
                          <a:effectLst/>
                        </a:rPr>
                        <a:t>理念</a:t>
                      </a:r>
                      <a:endParaRPr lang="zh-TW" sz="2000" kern="10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3558" marR="53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內容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3558" marR="53558" marT="0" marB="0"/>
                </a:tc>
              </a:tr>
              <a:tr h="43391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25431D"/>
                          </a:solidFill>
                          <a:effectLst/>
                        </a:rPr>
                        <a:t>「正向使用」數位科技及社群媒體的力量</a:t>
                      </a:r>
                      <a:endParaRPr lang="zh-TW" sz="2000" kern="10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3558" marR="5355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數位時代的教養</a:t>
                      </a:r>
                      <a:r>
                        <a:rPr lang="en-US" sz="2000" kern="50" dirty="0">
                          <a:solidFill>
                            <a:srgbClr val="25431D"/>
                          </a:solidFill>
                          <a:effectLst/>
                        </a:rPr>
                        <a:t>: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609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父母要做的</a:t>
                      </a:r>
                      <a:r>
                        <a:rPr lang="en-US" sz="2000" kern="50" dirty="0">
                          <a:solidFill>
                            <a:srgbClr val="25431D"/>
                          </a:solidFill>
                          <a:effectLst/>
                        </a:rPr>
                        <a:t>3</a:t>
                      </a: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件事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ea"/>
                        <a:buAutoNum type="ea1ChtPlain"/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瞭解數位科技與社群媒體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ea"/>
                        <a:buAutoNum type="ea1ChtPlain"/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設定合宜的監控機制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ea"/>
                        <a:buAutoNum type="ea1ChtPlain"/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力行健康的使用型態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kern="0" dirty="0">
                          <a:solidFill>
                            <a:srgbClr val="25431D"/>
                          </a:solidFill>
                          <a:effectLst/>
                        </a:rPr>
                        <a:t>運用家庭教育相關的數位學習資源－</a:t>
                      </a:r>
                      <a:r>
                        <a:rPr lang="en-US" sz="2000" kern="0" dirty="0">
                          <a:solidFill>
                            <a:srgbClr val="25431D"/>
                          </a:solidFill>
                          <a:effectLst/>
                        </a:rPr>
                        <a:t>3i</a:t>
                      </a:r>
                      <a:r>
                        <a:rPr lang="ar-SA" sz="2000" kern="0" dirty="0">
                          <a:solidFill>
                            <a:srgbClr val="25431D"/>
                          </a:solidFill>
                          <a:effectLst/>
                        </a:rPr>
                        <a:t>學習網站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ea"/>
                        <a:buAutoNum type="ea1ChtPlain"/>
                      </a:pPr>
                      <a:r>
                        <a:rPr lang="en-US" sz="2000" kern="50" dirty="0" err="1">
                          <a:solidFill>
                            <a:srgbClr val="25431D"/>
                          </a:solidFill>
                          <a:effectLst/>
                        </a:rPr>
                        <a:t>iLove</a:t>
                      </a: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戀愛時光地圖︰以年輕世代為對象，提供婚前交友及婚姻預備之數位學習資源。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ea"/>
                        <a:buAutoNum type="ea1ChtPlain"/>
                      </a:pPr>
                      <a:r>
                        <a:rPr lang="en-US" sz="2000" kern="50" dirty="0" err="1">
                          <a:solidFill>
                            <a:srgbClr val="25431D"/>
                          </a:solidFill>
                          <a:effectLst/>
                        </a:rPr>
                        <a:t>iCoparenting</a:t>
                      </a: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和樂共親職︰以新手</a:t>
                      </a:r>
                      <a:r>
                        <a:rPr lang="zh-TW" sz="2000" kern="50" dirty="0">
                          <a:solidFill>
                            <a:srgbClr val="25431D"/>
                          </a:solidFill>
                          <a:effectLst/>
                        </a:rPr>
                        <a:t>父</a:t>
                      </a: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母為對象，提供共親職之數位學習資源。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ea"/>
                        <a:buAutoNum type="ea1ChtPlain"/>
                      </a:pPr>
                      <a:r>
                        <a:rPr lang="en-US" sz="2000" kern="50" dirty="0" err="1">
                          <a:solidFill>
                            <a:srgbClr val="25431D"/>
                          </a:solidFill>
                          <a:effectLst/>
                        </a:rPr>
                        <a:t>iMyfamily</a:t>
                      </a: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愛我的家︰以全家為對象之家庭共學資源。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3558" marR="535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011" y="151002"/>
            <a:ext cx="6938578" cy="466514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zh-TW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本學期重要行事</a:t>
            </a:r>
            <a:r>
              <a:rPr lang="en-US" altLang="zh-TW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詳細內容請參考附件</a:t>
            </a:r>
            <a:r>
              <a:rPr lang="en-US" altLang="zh-TW" sz="31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7058" y="1102025"/>
            <a:ext cx="7767688" cy="541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0</a:t>
            </a: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3/31(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補上課 </a:t>
            </a: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補</a:t>
            </a: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4/6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週五的課</a:t>
            </a:r>
            <a:r>
              <a:rPr lang="en-US" altLang="zh-TW" sz="2800" b="1" kern="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7057" y="1568919"/>
            <a:ext cx="8951892" cy="25621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buFontTx/>
              <a:buNone/>
            </a:pP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放假</a:t>
            </a:r>
            <a:r>
              <a:rPr lang="zh-TW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02/28(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二二八和平紀念日放假 </a:t>
            </a:r>
            <a:endParaRPr lang="en-US" altLang="zh-TW" sz="28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03/26(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園遊會補假</a:t>
            </a:r>
            <a:endParaRPr lang="en-US" altLang="zh-TW" sz="28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zh-TW" altLang="en-US" sz="28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04/04(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兒童節放假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.04/05(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清明節放</a:t>
            </a:r>
            <a:r>
              <a:rPr lang="zh-TW" altLang="en-US" sz="28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假</a:t>
            </a:r>
            <a:endParaRPr lang="en-US" altLang="zh-TW" sz="28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zh-TW" altLang="en-US" sz="28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04/06(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彈性放假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(04/04~04/08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連放五天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06/18(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端午節放假</a:t>
            </a:r>
            <a:endParaRPr lang="en-US" altLang="zh-TW" sz="28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5009" y="3908326"/>
            <a:ext cx="8883941" cy="1038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期中評量：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04/19(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).04/20(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2800" b="1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期末評量</a:t>
            </a:r>
            <a:r>
              <a:rPr lang="zh-TW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06/20(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).06/21(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kern="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9289" y="643473"/>
            <a:ext cx="7767688" cy="541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0</a:t>
            </a: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3/24(</a:t>
            </a:r>
            <a:r>
              <a:rPr lang="zh-TW" alt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園遊會 </a:t>
            </a: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預定</a:t>
            </a: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12:40</a:t>
            </a:r>
            <a:r>
              <a:rPr lang="zh-TW" alt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放學</a:t>
            </a:r>
            <a:r>
              <a:rPr lang="en-US" altLang="zh-TW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026" y="4883888"/>
            <a:ext cx="8883941" cy="146585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buNone/>
            </a:pPr>
            <a:r>
              <a:rPr lang="en-US" altLang="zh-TW" sz="28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28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戶外教育：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三月插秧體驗</a:t>
            </a:r>
            <a:r>
              <a:rPr lang="en-US" altLang="zh-TW" sz="2400" b="1" kern="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(3/31</a:t>
            </a:r>
            <a:r>
              <a:rPr lang="en-US" altLang="zh-TW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四月</a:t>
            </a:r>
            <a:r>
              <a:rPr lang="en-US" altLang="zh-TW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(4/3)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北大生活地圖</a:t>
            </a:r>
            <a:endParaRPr lang="en-US" altLang="zh-TW" sz="2400" b="1" kern="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300"/>
              </a:spcBef>
              <a:buNone/>
            </a:pPr>
            <a:r>
              <a:rPr lang="zh-TW" altLang="en-US" sz="2400" b="1" kern="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  四月梅樹月</a:t>
            </a:r>
            <a:r>
              <a:rPr lang="en-US" altLang="zh-TW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李梅樹紀念館</a:t>
            </a:r>
            <a:r>
              <a:rPr lang="en-US" altLang="zh-TW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+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祖師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廟</a:t>
            </a:r>
            <a:r>
              <a:rPr lang="en-US" altLang="zh-TW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</a:p>
          <a:p>
            <a:pPr>
              <a:spcBef>
                <a:spcPts val="300"/>
              </a:spcBef>
              <a:buNone/>
            </a:pPr>
            <a:r>
              <a:rPr lang="zh-TW" altLang="en-US" sz="2400" b="1" kern="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kern="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        五月</a:t>
            </a:r>
            <a:r>
              <a:rPr lang="zh-TW" altLang="en-US" sz="2400" b="1" kern="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藍染</a:t>
            </a:r>
            <a:r>
              <a:rPr lang="en-US" altLang="zh-TW" sz="2400" b="1" kern="0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DIY</a:t>
            </a:r>
          </a:p>
          <a:p>
            <a:pPr>
              <a:spcBef>
                <a:spcPts val="300"/>
              </a:spcBef>
              <a:buNone/>
            </a:pPr>
            <a:endParaRPr lang="en-US" altLang="zh-TW" sz="2800" b="1" kern="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8579" y="6196263"/>
            <a:ext cx="3616891" cy="6489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結業式</a:t>
            </a:r>
            <a:r>
              <a:rPr lang="zh-TW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06/29(</a:t>
            </a:r>
            <a:r>
              <a:rPr lang="zh-TW" altLang="en-US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endParaRPr lang="en-US" altLang="zh-TW" sz="28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8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30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95183"/>
              </p:ext>
            </p:extLst>
          </p:nvPr>
        </p:nvGraphicFramePr>
        <p:xfrm>
          <a:off x="361555" y="1275310"/>
          <a:ext cx="8485632" cy="4791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9706"/>
                <a:gridCol w="1008238"/>
                <a:gridCol w="2971800"/>
                <a:gridCol w="3675888"/>
              </a:tblGrid>
              <a:tr h="40233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400" kern="50" dirty="0">
                          <a:solidFill>
                            <a:srgbClr val="25431D"/>
                          </a:solidFill>
                          <a:effectLst/>
                        </a:rPr>
                        <a:t>幸</a:t>
                      </a:r>
                      <a:endParaRPr lang="zh-TW" sz="24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400" kern="50" dirty="0">
                          <a:solidFill>
                            <a:srgbClr val="25431D"/>
                          </a:solidFill>
                          <a:effectLst/>
                        </a:rPr>
                        <a:t>福</a:t>
                      </a:r>
                      <a:endParaRPr lang="zh-TW" sz="24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2400" kern="50" dirty="0">
                          <a:solidFill>
                            <a:srgbClr val="25431D"/>
                          </a:solidFill>
                          <a:effectLst/>
                        </a:rPr>
                        <a:t>3T</a:t>
                      </a:r>
                      <a:endParaRPr lang="zh-TW" sz="2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>
                          <a:solidFill>
                            <a:srgbClr val="25431D"/>
                          </a:solidFill>
                          <a:effectLst/>
                        </a:rPr>
                        <a:t>理念</a:t>
                      </a:r>
                      <a:endParaRPr lang="zh-TW" sz="20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>
                          <a:solidFill>
                            <a:srgbClr val="25431D"/>
                          </a:solidFill>
                          <a:effectLst/>
                        </a:rPr>
                        <a:t>主題</a:t>
                      </a:r>
                      <a:endParaRPr lang="zh-TW" sz="20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>
                          <a:solidFill>
                            <a:srgbClr val="25431D"/>
                          </a:solidFill>
                          <a:effectLst/>
                        </a:rPr>
                        <a:t>活動內容</a:t>
                      </a:r>
                      <a:endParaRPr lang="zh-TW" sz="20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</a:tr>
              <a:tr h="524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增進家庭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凝聚力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家庭共學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solidFill>
                            <a:srgbClr val="25431D"/>
                          </a:solidFill>
                          <a:effectLst/>
                        </a:rPr>
                        <a:t>(Reading together)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 rowSpan="3">
                  <a:txBody>
                    <a:bodyPr/>
                    <a:lstStyle/>
                    <a:p>
                      <a:pPr indent="30480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25431D"/>
                          </a:solidFill>
                          <a:effectLst/>
                        </a:rPr>
                        <a:t>以「增進家庭凝聚力」的目標出發，提出「幸福</a:t>
                      </a:r>
                      <a:r>
                        <a:rPr lang="en-US" sz="2400" kern="100" dirty="0">
                          <a:solidFill>
                            <a:srgbClr val="25431D"/>
                          </a:solidFill>
                          <a:effectLst/>
                        </a:rPr>
                        <a:t>3T</a:t>
                      </a:r>
                      <a:r>
                        <a:rPr lang="zh-TW" sz="2400" kern="100" dirty="0">
                          <a:solidFill>
                            <a:srgbClr val="25431D"/>
                          </a:solidFill>
                          <a:effectLst/>
                        </a:rPr>
                        <a:t>」－「全家共讀、同樂、一起動一動」</a:t>
                      </a:r>
                      <a:r>
                        <a:rPr lang="en-US" sz="2400" kern="100" dirty="0">
                          <a:solidFill>
                            <a:srgbClr val="25431D"/>
                          </a:solidFill>
                          <a:effectLst/>
                        </a:rPr>
                        <a:t>(Reading </a:t>
                      </a:r>
                      <a:r>
                        <a:rPr lang="en-US" sz="2400" kern="100" dirty="0" err="1" smtClean="0">
                          <a:solidFill>
                            <a:srgbClr val="25431D"/>
                          </a:solidFill>
                          <a:effectLst/>
                        </a:rPr>
                        <a:t>togethe</a:t>
                      </a:r>
                      <a:r>
                        <a:rPr lang="zh-TW" sz="2400" kern="100" dirty="0" smtClean="0">
                          <a:solidFill>
                            <a:srgbClr val="25431D"/>
                          </a:solidFill>
                          <a:effectLst/>
                        </a:rPr>
                        <a:t>、</a:t>
                      </a:r>
                      <a:r>
                        <a:rPr lang="en-US" sz="2400" kern="100" dirty="0">
                          <a:solidFill>
                            <a:srgbClr val="25431D"/>
                          </a:solidFill>
                          <a:effectLst/>
                        </a:rPr>
                        <a:t>Playing together</a:t>
                      </a:r>
                      <a:r>
                        <a:rPr lang="zh-TW" sz="2400" kern="100" dirty="0">
                          <a:solidFill>
                            <a:srgbClr val="25431D"/>
                          </a:solidFill>
                          <a:effectLst/>
                        </a:rPr>
                        <a:t>、</a:t>
                      </a:r>
                      <a:r>
                        <a:rPr lang="en-US" sz="2400" kern="100" dirty="0">
                          <a:solidFill>
                            <a:srgbClr val="25431D"/>
                          </a:solidFill>
                          <a:effectLst/>
                        </a:rPr>
                        <a:t>Running together) </a:t>
                      </a:r>
                      <a:r>
                        <a:rPr lang="zh-TW" sz="2400" kern="100" dirty="0">
                          <a:solidFill>
                            <a:srgbClr val="25431D"/>
                          </a:solidFill>
                          <a:effectLst/>
                        </a:rPr>
                        <a:t>的愛家行動，鼓勵民眾於生活中建立家庭共學的習慣，營造家人美好的相聚時光，一起維護家人的身心健康，並推出系列之家庭教育宣導活動。</a:t>
                      </a:r>
                      <a:endParaRPr lang="zh-TW" sz="2400" kern="10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</a:tr>
              <a:tr h="4155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000" kern="50" dirty="0">
                          <a:solidFill>
                            <a:srgbClr val="25431D"/>
                          </a:solidFill>
                          <a:effectLst/>
                        </a:rPr>
                        <a:t>同樂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2000" kern="50" dirty="0">
                          <a:solidFill>
                            <a:srgbClr val="25431D"/>
                          </a:solidFill>
                          <a:effectLst/>
                        </a:rPr>
                        <a:t>(Playing together)</a:t>
                      </a:r>
                      <a:endParaRPr lang="zh-TW" sz="20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04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25431D"/>
                          </a:solidFill>
                          <a:effectLst/>
                        </a:rPr>
                        <a:t>一起動一動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25431D"/>
                          </a:solidFill>
                          <a:effectLst/>
                        </a:rPr>
                        <a:t>(Running together)</a:t>
                      </a:r>
                      <a:endParaRPr lang="zh-TW" sz="2400" kern="10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048" marR="59048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9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i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0" y="1172843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25431D"/>
                </a:solidFill>
              </a:rPr>
              <a:t>從</a:t>
            </a:r>
            <a:r>
              <a:rPr lang="zh-TW" altLang="en-US" dirty="0">
                <a:solidFill>
                  <a:srgbClr val="25431D"/>
                </a:solidFill>
              </a:rPr>
              <a:t>「善用3C，避免網路沈迷」，遠離視力傷害的具體做法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請</a:t>
            </a:r>
            <a:r>
              <a:rPr lang="zh-TW" altLang="en-US" dirty="0">
                <a:solidFill>
                  <a:srgbClr val="25431D"/>
                </a:solidFill>
              </a:rPr>
              <a:t>家長注意孩子過早使用及過度使用手機、平板及電腦等數位產品對視力及身心之</a:t>
            </a:r>
            <a:r>
              <a:rPr lang="zh-TW" altLang="en-US" dirty="0" smtClean="0">
                <a:solidFill>
                  <a:srgbClr val="25431D"/>
                </a:solidFill>
              </a:rPr>
              <a:t>傷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</a:t>
            </a:r>
            <a:r>
              <a:rPr lang="zh-TW" altLang="en-US" dirty="0" smtClean="0">
                <a:solidFill>
                  <a:srgbClr val="25431D"/>
                </a:solidFill>
              </a:rPr>
              <a:t>害</a:t>
            </a:r>
            <a:r>
              <a:rPr lang="zh-TW" altLang="en-US" dirty="0">
                <a:solidFill>
                  <a:srgbClr val="25431D"/>
                </a:solidFill>
              </a:rPr>
              <a:t>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教育部</a:t>
            </a:r>
            <a:r>
              <a:rPr lang="zh-TW" altLang="en-US" dirty="0">
                <a:solidFill>
                  <a:srgbClr val="25431D"/>
                </a:solidFill>
              </a:rPr>
              <a:t>國民及學前教育署製播之「高度近視防治宣導影片」供參(影片網址</a:t>
            </a:r>
            <a:r>
              <a:rPr lang="zh-TW" altLang="en-US" dirty="0" smtClean="0">
                <a:solidFill>
                  <a:srgbClr val="25431D"/>
                </a:solidFill>
              </a:rPr>
              <a:t>：  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 </a:t>
            </a:r>
            <a:r>
              <a:rPr lang="zh-TW" altLang="en-US" dirty="0" smtClean="0">
                <a:solidFill>
                  <a:srgbClr val="25431D"/>
                </a:solidFill>
              </a:rPr>
              <a:t>https</a:t>
            </a:r>
            <a:r>
              <a:rPr lang="zh-TW" altLang="en-US" dirty="0">
                <a:solidFill>
                  <a:srgbClr val="25431D"/>
                </a:solidFill>
              </a:rPr>
              <a:t>://www.youtube.com/watch?v=ILzfFqEPQOI)。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衛生</a:t>
            </a:r>
            <a:r>
              <a:rPr lang="zh-TW" altLang="en-US" dirty="0">
                <a:solidFill>
                  <a:srgbClr val="25431D"/>
                </a:solidFill>
              </a:rPr>
              <a:t>福利部國民及健康署宣導</a:t>
            </a:r>
            <a:r>
              <a:rPr lang="zh-TW" altLang="en-US" dirty="0" smtClean="0">
                <a:solidFill>
                  <a:srgbClr val="25431D"/>
                </a:solidFill>
              </a:rPr>
              <a:t>資源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 </a:t>
            </a:r>
            <a:r>
              <a:rPr lang="zh-TW" altLang="en-US" dirty="0" smtClean="0">
                <a:solidFill>
                  <a:srgbClr val="25431D"/>
                </a:solidFill>
              </a:rPr>
              <a:t>(http</a:t>
            </a:r>
            <a:r>
              <a:rPr lang="zh-TW" altLang="en-US" dirty="0">
                <a:solidFill>
                  <a:srgbClr val="25431D"/>
                </a:solidFill>
              </a:rPr>
              <a:t>://www.hpa.gov.tw/Pages/List.aspx?nodeid=45)。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先</a:t>
            </a:r>
            <a:r>
              <a:rPr lang="zh-TW" altLang="en-US" dirty="0">
                <a:solidFill>
                  <a:srgbClr val="25431D"/>
                </a:solidFill>
              </a:rPr>
              <a:t>釐清上網目的：包括找資料、找朋友、無聊、娛樂、舒解壓力、緩解情緒起伏。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建立</a:t>
            </a:r>
            <a:r>
              <a:rPr lang="zh-TW" altLang="en-US" dirty="0">
                <a:solidFill>
                  <a:srgbClr val="25431D"/>
                </a:solidFill>
              </a:rPr>
              <a:t>現實的人際關係，強化人際互動技巧：包括從一些可接觸的家人、朋友開始，</a:t>
            </a:r>
            <a:r>
              <a:rPr lang="zh-TW" altLang="en-US" dirty="0" smtClean="0">
                <a:solidFill>
                  <a:srgbClr val="25431D"/>
                </a:solidFill>
              </a:rPr>
              <a:t>多</a:t>
            </a:r>
            <a:r>
              <a:rPr lang="zh-TW" altLang="en-US" dirty="0" smtClean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endParaRPr lang="en-US" altLang="zh-TW" dirty="0" smtClean="0">
              <a:solidFill>
                <a:srgbClr val="25431D"/>
              </a:solidFill>
              <a:sym typeface="Wingdings" panose="05000000000000000000" pitchFamily="2" charset="2"/>
            </a:endParaRPr>
          </a:p>
          <a:p>
            <a:r>
              <a:rPr lang="en-US" altLang="zh-TW" dirty="0">
                <a:solidFill>
                  <a:srgbClr val="25431D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  <a:sym typeface="Wingdings" panose="05000000000000000000" pitchFamily="2" charset="2"/>
              </a:rPr>
              <a:t>  </a:t>
            </a:r>
            <a:r>
              <a:rPr lang="zh-TW" altLang="en-US" dirty="0" smtClean="0">
                <a:solidFill>
                  <a:srgbClr val="25431D"/>
                </a:solidFill>
              </a:rPr>
              <a:t>分享</a:t>
            </a:r>
            <a:r>
              <a:rPr lang="zh-TW" altLang="en-US" dirty="0">
                <a:solidFill>
                  <a:srgbClr val="25431D"/>
                </a:solidFill>
              </a:rPr>
              <a:t>多接觸。安排親子可以互動的活動，協助孩子強化交朋友的技巧，多傾聽及了解</a:t>
            </a:r>
            <a:r>
              <a:rPr lang="zh-TW" altLang="en-US" dirty="0" smtClean="0">
                <a:solidFill>
                  <a:srgbClr val="25431D"/>
                </a:solidFill>
              </a:rPr>
              <a:t>孩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</a:t>
            </a:r>
            <a:r>
              <a:rPr lang="zh-TW" altLang="en-US" dirty="0" smtClean="0">
                <a:solidFill>
                  <a:srgbClr val="25431D"/>
                </a:solidFill>
              </a:rPr>
              <a:t>子</a:t>
            </a:r>
            <a:r>
              <a:rPr lang="zh-TW" altLang="en-US" dirty="0">
                <a:solidFill>
                  <a:srgbClr val="25431D"/>
                </a:solidFill>
              </a:rPr>
              <a:t>挫折的人際關係。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提升</a:t>
            </a:r>
            <a:r>
              <a:rPr lang="zh-TW" altLang="en-US" dirty="0">
                <a:solidFill>
                  <a:srgbClr val="25431D"/>
                </a:solidFill>
              </a:rPr>
              <a:t>自我肯定：包括他人肯定及自我肯定，讓孩子學習自我回饋，鼓勵表現自我的</a:t>
            </a:r>
            <a:r>
              <a:rPr lang="zh-TW" altLang="en-US" dirty="0" smtClean="0">
                <a:solidFill>
                  <a:srgbClr val="25431D"/>
                </a:solidFill>
              </a:rPr>
              <a:t>優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</a:t>
            </a:r>
            <a:r>
              <a:rPr lang="zh-TW" altLang="en-US" dirty="0" smtClean="0">
                <a:solidFill>
                  <a:srgbClr val="25431D"/>
                </a:solidFill>
              </a:rPr>
              <a:t>勢</a:t>
            </a:r>
            <a:r>
              <a:rPr lang="zh-TW" altLang="en-US" dirty="0">
                <a:solidFill>
                  <a:srgbClr val="25431D"/>
                </a:solidFill>
              </a:rPr>
              <a:t>，鼓勵進行自我挑戰。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提升</a:t>
            </a:r>
            <a:r>
              <a:rPr lang="zh-TW" altLang="en-US" dirty="0">
                <a:solidFill>
                  <a:srgbClr val="25431D"/>
                </a:solidFill>
              </a:rPr>
              <a:t>挫折忍受力：包括學習欣賞過程而非結果，並陪著度過挫折經驗。</a:t>
            </a:r>
          </a:p>
          <a:p>
            <a:r>
              <a:rPr lang="zh-TW" altLang="en-US" dirty="0">
                <a:solidFill>
                  <a:srgbClr val="25431D"/>
                </a:solidFill>
                <a:sym typeface="Wingdings" panose="05000000000000000000" pitchFamily="2" charset="2"/>
              </a:rPr>
              <a:t></a:t>
            </a:r>
            <a:r>
              <a:rPr lang="zh-TW" altLang="en-US" dirty="0" smtClean="0">
                <a:solidFill>
                  <a:srgbClr val="25431D"/>
                </a:solidFill>
              </a:rPr>
              <a:t>重要</a:t>
            </a:r>
            <a:r>
              <a:rPr lang="zh-TW" altLang="en-US" dirty="0">
                <a:solidFill>
                  <a:srgbClr val="25431D"/>
                </a:solidFill>
              </a:rPr>
              <a:t>他人得適度約束與規範：包括鼓勵孩子分享網路經驗，親子共同商訂上網時間﹙</a:t>
            </a:r>
            <a:r>
              <a:rPr lang="zh-TW" altLang="en-US" dirty="0" smtClean="0">
                <a:solidFill>
                  <a:srgbClr val="25431D"/>
                </a:solidFill>
              </a:rPr>
              <a:t>善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</a:t>
            </a:r>
            <a:r>
              <a:rPr lang="zh-TW" altLang="en-US" dirty="0" smtClean="0">
                <a:solidFill>
                  <a:srgbClr val="25431D"/>
                </a:solidFill>
              </a:rPr>
              <a:t>用</a:t>
            </a:r>
            <a:r>
              <a:rPr lang="zh-TW" altLang="en-US" dirty="0">
                <a:solidFill>
                  <a:srgbClr val="25431D"/>
                </a:solidFill>
              </a:rPr>
              <a:t>上網時間管理平台，http://hicare.hinet.net/timecontrol/service.html﹚及頻率，調整</a:t>
            </a:r>
            <a:r>
              <a:rPr lang="zh-TW" altLang="en-US" dirty="0" smtClean="0">
                <a:solidFill>
                  <a:srgbClr val="25431D"/>
                </a:solidFill>
              </a:rPr>
              <a:t>電</a:t>
            </a:r>
            <a:endParaRPr lang="en-US" altLang="zh-TW" dirty="0" smtClean="0">
              <a:solidFill>
                <a:srgbClr val="25431D"/>
              </a:solidFill>
            </a:endParaRPr>
          </a:p>
          <a:p>
            <a:r>
              <a:rPr lang="en-US" altLang="zh-TW" dirty="0">
                <a:solidFill>
                  <a:srgbClr val="25431D"/>
                </a:solidFill>
              </a:rPr>
              <a:t> </a:t>
            </a:r>
            <a:r>
              <a:rPr lang="en-US" altLang="zh-TW" dirty="0" smtClean="0">
                <a:solidFill>
                  <a:srgbClr val="25431D"/>
                </a:solidFill>
              </a:rPr>
              <a:t>  </a:t>
            </a:r>
            <a:r>
              <a:rPr lang="zh-TW" altLang="en-US" dirty="0" smtClean="0">
                <a:solidFill>
                  <a:srgbClr val="25431D"/>
                </a:solidFill>
              </a:rPr>
              <a:t>腦</a:t>
            </a:r>
            <a:r>
              <a:rPr lang="zh-TW" altLang="en-US" dirty="0">
                <a:solidFill>
                  <a:srgbClr val="25431D"/>
                </a:solidFill>
              </a:rPr>
              <a:t>擺放位置，並評估使用網路監控軟體，陪伴共同成長之必要。</a:t>
            </a:r>
          </a:p>
        </p:txBody>
      </p:sp>
    </p:spTree>
    <p:extLst>
      <p:ext uri="{BB962C8B-B14F-4D97-AF65-F5344CB8AC3E}">
        <p14:creationId xmlns:p14="http://schemas.microsoft.com/office/powerpoint/2010/main" val="29579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40105" y="1108045"/>
            <a:ext cx="780213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網站資源 幸福共享</a:t>
            </a:r>
            <a:endParaRPr kumimoji="0" lang="zh-TW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新北市政府家庭教育中心網站資訊</a:t>
            </a:r>
            <a:endParaRPr kumimoji="0" lang="zh-TW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歡迎至本中心網頁，查詢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最新訊息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、各項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家庭教育資源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或下載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出版品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參考。</a:t>
            </a:r>
            <a:endParaRPr kumimoji="0" lang="zh-TW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97230" y="7043420"/>
            <a:ext cx="6705600" cy="2567940"/>
            <a:chOff x="0" y="0"/>
            <a:chExt cx="6705600" cy="256794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6999" r="16536" b="5949"/>
            <a:stretch>
              <a:fillRect/>
            </a:stretch>
          </p:blipFill>
          <p:spPr bwMode="auto">
            <a:xfrm>
              <a:off x="0" y="0"/>
              <a:ext cx="6705600" cy="2562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466725" y="161925"/>
              <a:ext cx="3740785" cy="2406015"/>
              <a:chOff x="84" y="2471"/>
              <a:chExt cx="5891" cy="3789"/>
            </a:xfrm>
          </p:grpSpPr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4638" y="2471"/>
                <a:ext cx="1337" cy="366"/>
              </a:xfrm>
              <a:prstGeom prst="ellipse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84" y="5720"/>
                <a:ext cx="2001" cy="540"/>
              </a:xfrm>
              <a:prstGeom prst="ellipse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1733550" y="1628775"/>
              <a:ext cx="848995" cy="23241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4714875" y="1485900"/>
              <a:ext cx="1270635" cy="108204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768096" y="2145030"/>
            <a:ext cx="7918704" cy="4786122"/>
            <a:chOff x="0" y="0"/>
            <a:chExt cx="6705600" cy="256794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6999" r="16536" b="5949"/>
            <a:stretch>
              <a:fillRect/>
            </a:stretch>
          </p:blipFill>
          <p:spPr bwMode="auto">
            <a:xfrm>
              <a:off x="0" y="0"/>
              <a:ext cx="6705600" cy="2562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466725" y="161925"/>
              <a:ext cx="3740785" cy="2406015"/>
              <a:chOff x="84" y="2471"/>
              <a:chExt cx="5891" cy="3789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4638" y="2471"/>
                <a:ext cx="1337" cy="366"/>
              </a:xfrm>
              <a:prstGeom prst="ellipse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84" y="5720"/>
                <a:ext cx="2001" cy="540"/>
              </a:xfrm>
              <a:prstGeom prst="ellipse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733550" y="1628775"/>
              <a:ext cx="848995" cy="23241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714875" y="1485900"/>
              <a:ext cx="1270635" cy="108204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7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97230" y="1122152"/>
            <a:ext cx="403187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TW" altLang="zh-TW" sz="2000" b="1" dirty="0"/>
              <a:t>家庭教育相關學習及服務資源介紹</a:t>
            </a:r>
            <a:endParaRPr lang="zh-TW" altLang="zh-TW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13102"/>
              </p:ext>
            </p:extLst>
          </p:nvPr>
        </p:nvGraphicFramePr>
        <p:xfrm>
          <a:off x="210312" y="1522579"/>
          <a:ext cx="8823959" cy="46431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3041"/>
                <a:gridCol w="1301290"/>
                <a:gridCol w="1941479"/>
                <a:gridCol w="2094629"/>
                <a:gridCol w="2643520"/>
              </a:tblGrid>
              <a:tr h="365667">
                <a:tc grid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800" kern="50" dirty="0">
                          <a:solidFill>
                            <a:srgbClr val="25431D"/>
                          </a:solidFill>
                          <a:effectLst/>
                        </a:rPr>
                        <a:t>網站名稱</a:t>
                      </a:r>
                      <a:endParaRPr lang="zh-TW" sz="18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800" kern="50" dirty="0">
                          <a:solidFill>
                            <a:srgbClr val="25431D"/>
                          </a:solidFill>
                          <a:effectLst/>
                        </a:rPr>
                        <a:t>主要對象</a:t>
                      </a:r>
                      <a:endParaRPr lang="zh-TW" sz="18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800" kern="50" dirty="0">
                          <a:solidFill>
                            <a:srgbClr val="25431D"/>
                          </a:solidFill>
                          <a:effectLst/>
                        </a:rPr>
                        <a:t>主要內容</a:t>
                      </a:r>
                      <a:endParaRPr lang="zh-TW" sz="18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800" kern="50" dirty="0">
                          <a:solidFill>
                            <a:srgbClr val="25431D"/>
                          </a:solidFill>
                          <a:effectLst/>
                        </a:rPr>
                        <a:t>網址</a:t>
                      </a:r>
                      <a:endParaRPr lang="zh-TW" sz="18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</a:tr>
              <a:tr h="516626">
                <a:tc grid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教育部家庭教育網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全國民眾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查詢各縣市家庭教育中心服務及活動資訊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 dirty="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https://moe.familyedu.moe.gov.tw</a:t>
                      </a:r>
                      <a:endParaRPr lang="en-US" altLang="zh-TW" sz="1400" b="0" i="0" u="sng" strike="noStrike" kern="50" dirty="0">
                        <a:solidFill>
                          <a:srgbClr val="2543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  <a:tr h="554041">
                <a:tc rowSpan="3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25431D"/>
                          </a:solidFill>
                          <a:effectLst/>
                        </a:rPr>
                        <a:t>3i</a:t>
                      </a:r>
                      <a:endParaRPr lang="zh-TW" sz="1600" kern="10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25431D"/>
                          </a:solidFill>
                          <a:effectLst/>
                        </a:rPr>
                        <a:t>學習網站</a:t>
                      </a:r>
                      <a:endParaRPr lang="zh-TW" sz="1600" kern="10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 err="1">
                          <a:solidFill>
                            <a:srgbClr val="25431D"/>
                          </a:solidFill>
                          <a:effectLst/>
                        </a:rPr>
                        <a:t>iLove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戀愛時光地圖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年輕世代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交友</a:t>
                      </a: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、婚姻預備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 dirty="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https://ilove.moe.edu.tw</a:t>
                      </a:r>
                      <a:endParaRPr lang="en-US" altLang="zh-TW" sz="1400" b="0" i="0" u="sng" strike="noStrike" kern="50" dirty="0">
                        <a:solidFill>
                          <a:srgbClr val="2543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  <a:tr h="4210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solidFill>
                            <a:srgbClr val="25431D"/>
                          </a:solidFill>
                          <a:effectLst/>
                        </a:rPr>
                        <a:t>iCoparenting</a:t>
                      </a: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和樂共親職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新手父母幼兒期父母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共親職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 dirty="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https://iCoparenting.moe.edu.tw</a:t>
                      </a:r>
                      <a:endParaRPr lang="en-US" altLang="zh-TW" sz="1400" b="0" i="0" u="sng" strike="noStrike" kern="50" dirty="0">
                        <a:solidFill>
                          <a:srgbClr val="25431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  <a:tr h="4210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solidFill>
                            <a:srgbClr val="25431D"/>
                          </a:solidFill>
                          <a:effectLst/>
                        </a:rPr>
                        <a:t>iMyfamily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愛我的家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家庭成員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家庭共學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 dirty="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https://iMyfamily.moe.edu.tw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  <a:tr h="453760">
                <a:tc grid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教育部全民資安素養網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家長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子女資安素養指導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https://isafe.moe.edu.tw/parents/</a:t>
                      </a:r>
                      <a:endParaRPr lang="en-US" altLang="zh-TW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  <a:tr h="543952">
                <a:tc grid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教育部中小學網路素養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與認知網路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 smtClean="0">
                          <a:solidFill>
                            <a:srgbClr val="25431D"/>
                          </a:solidFill>
                          <a:effectLst/>
                        </a:rPr>
                        <a:t>中小學學生及其家長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網路素養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https://eteacher.edu.tw/Desktop.aspx</a:t>
                      </a:r>
                      <a:endParaRPr lang="en-US" altLang="zh-TW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  <a:tr h="1000598">
                <a:tc gridSpan="2"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網路守護天使軟體</a:t>
                      </a:r>
                      <a:r>
                        <a:rPr lang="en-US" sz="1400" kern="50">
                          <a:solidFill>
                            <a:srgbClr val="25431D"/>
                          </a:solidFill>
                          <a:effectLst/>
                        </a:rPr>
                        <a:t>(Network Guardian Angels, NGA)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>
                          <a:solidFill>
                            <a:srgbClr val="25431D"/>
                          </a:solidFill>
                          <a:effectLst/>
                        </a:rPr>
                        <a:t>家長</a:t>
                      </a:r>
                      <a:endParaRPr lang="zh-TW" sz="1400" kern="5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ar-SA" sz="1400" kern="50" dirty="0">
                          <a:solidFill>
                            <a:srgbClr val="25431D"/>
                          </a:solidFill>
                          <a:effectLst/>
                        </a:rPr>
                        <a:t>過濾網路不當資訊的軟體，瀏覽到不當網址就會進行阻擋。可安裝在家用電腦、筆電、智慧手機或平板使用。</a:t>
                      </a:r>
                      <a:endParaRPr lang="zh-TW" sz="1400" kern="50" dirty="0">
                        <a:solidFill>
                          <a:srgbClr val="25431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59836" marR="5983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sng" strike="noStrike" kern="50" dirty="0">
                          <a:solidFill>
                            <a:srgbClr val="25431D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http://nga.moe.edu.tw/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7" marR="59817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輔導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76414" y="1197944"/>
            <a:ext cx="8455914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ts val="1800"/>
              </a:spcBef>
            </a:pPr>
            <a:r>
              <a:rPr lang="zh-TW" altLang="en-US" sz="2000" b="1" dirty="0">
                <a:solidFill>
                  <a:srgbClr val="FF0000"/>
                </a:solidFill>
              </a:rPr>
              <a:t>遠離毒品 幸福相隨</a:t>
            </a:r>
          </a:p>
          <a:p>
            <a:pPr lvl="0">
              <a:spcBef>
                <a:spcPts val="1800"/>
              </a:spcBef>
            </a:pPr>
            <a:r>
              <a:rPr lang="zh-TW" altLang="en-US" sz="2000" b="1" dirty="0"/>
              <a:t>參</a:t>
            </a:r>
            <a:r>
              <a:rPr lang="zh-TW" altLang="en-US" sz="2000" b="1" dirty="0" smtClean="0"/>
              <a:t>、家人</a:t>
            </a:r>
            <a:r>
              <a:rPr lang="zh-TW" altLang="en-US" sz="2000" b="1" dirty="0"/>
              <a:t>的關懷是守護孩子不受「毒」害之重要關鍵</a:t>
            </a:r>
            <a:r>
              <a:rPr lang="zh-TW" altLang="en-US" sz="2000" b="1" dirty="0" smtClean="0"/>
              <a:t>，唯有</a:t>
            </a:r>
            <a:r>
              <a:rPr lang="zh-TW" altLang="en-US" sz="2000" b="1" dirty="0"/>
              <a:t>親師協力</a:t>
            </a:r>
            <a:r>
              <a:rPr lang="zh-TW" altLang="en-US" sz="2000" b="1" dirty="0" smtClean="0"/>
              <a:t>合作</a:t>
            </a:r>
            <a:endParaRPr lang="en-US" altLang="zh-TW" sz="2000" b="1" dirty="0" smtClean="0"/>
          </a:p>
          <a:p>
            <a:pPr lvl="0">
              <a:spcBef>
                <a:spcPts val="1800"/>
              </a:spcBef>
            </a:pPr>
            <a:r>
              <a:rPr lang="zh-TW" altLang="en-US" sz="2000" b="1" dirty="0"/>
              <a:t> </a:t>
            </a:r>
            <a:r>
              <a:rPr lang="zh-TW" altLang="en-US" sz="2000" b="1" dirty="0" smtClean="0"/>
              <a:t>      ，</a:t>
            </a:r>
            <a:r>
              <a:rPr lang="zh-TW" altLang="en-US" sz="2000" b="1" dirty="0"/>
              <a:t>共同陪伴成長，才能遠離毒品。</a:t>
            </a:r>
          </a:p>
          <a:p>
            <a:pPr lvl="0">
              <a:spcBef>
                <a:spcPts val="1800"/>
              </a:spcBef>
            </a:pPr>
            <a:r>
              <a:rPr lang="zh-TW" altLang="en-US" sz="2000" b="1" dirty="0"/>
              <a:t>肆</a:t>
            </a:r>
            <a:r>
              <a:rPr lang="zh-TW" altLang="en-US" sz="2000" b="1" dirty="0" smtClean="0"/>
              <a:t>、家長</a:t>
            </a:r>
            <a:r>
              <a:rPr lang="zh-TW" altLang="en-US" sz="2000" b="1" dirty="0"/>
              <a:t>是孩子成長過程中，健康促進的協助者</a:t>
            </a:r>
            <a:r>
              <a:rPr lang="zh-TW" altLang="en-US" sz="2000" b="1" dirty="0" smtClean="0"/>
              <a:t>，唯有</a:t>
            </a:r>
            <a:r>
              <a:rPr lang="zh-TW" altLang="en-US" sz="2000" b="1" dirty="0"/>
              <a:t>提升父母效能與</a:t>
            </a:r>
            <a:r>
              <a:rPr lang="zh-TW" altLang="en-US" sz="2000" b="1" dirty="0" smtClean="0"/>
              <a:t>敏</a:t>
            </a:r>
            <a:endParaRPr lang="en-US" altLang="zh-TW" sz="2000" b="1" dirty="0" smtClean="0"/>
          </a:p>
          <a:p>
            <a:pPr lvl="0">
              <a:spcBef>
                <a:spcPts val="1800"/>
              </a:spcBef>
            </a:pPr>
            <a:r>
              <a:rPr lang="zh-TW" altLang="en-US" sz="2000" b="1" dirty="0"/>
              <a:t> </a:t>
            </a:r>
            <a:r>
              <a:rPr lang="zh-TW" altLang="en-US" sz="2000" b="1" dirty="0" smtClean="0"/>
              <a:t>       銳</a:t>
            </a:r>
            <a:r>
              <a:rPr lang="zh-TW" altLang="en-US" sz="2000" b="1" dirty="0"/>
              <a:t>知覺，才能引領孩子邁向健康快樂的人生。</a:t>
            </a:r>
          </a:p>
          <a:p>
            <a:pPr lvl="0">
              <a:spcBef>
                <a:spcPts val="1800"/>
              </a:spcBef>
            </a:pPr>
            <a:r>
              <a:rPr lang="zh-TW" altLang="en-US" sz="2000" b="1" dirty="0"/>
              <a:t>伍</a:t>
            </a:r>
            <a:r>
              <a:rPr lang="zh-TW" altLang="en-US" sz="2000" b="1" dirty="0" smtClean="0"/>
              <a:t>、</a:t>
            </a:r>
            <a:r>
              <a:rPr lang="en-US" altLang="zh-TW" sz="2000" b="1" dirty="0" smtClean="0"/>
              <a:t>3</a:t>
            </a:r>
            <a:r>
              <a:rPr lang="zh-TW" altLang="en-US" sz="2000" b="1" dirty="0"/>
              <a:t>份親職宣傳資料如下：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4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634"/>
            <a:ext cx="4651248" cy="6915109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22" y="0"/>
            <a:ext cx="4573778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0" y="0"/>
            <a:ext cx="5252466" cy="69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260" y="356107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總務處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32816" y="1267250"/>
            <a:ext cx="8725989" cy="5368067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1.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各年級學生若需添購運動服，可至本校合作社現場購買。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2.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為了避免學生燙傷，本校飲水機出水溫度限制最高為攝氏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40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度。因本校飲水機設計上採用兩道濾心過濾後沸騰殺菌，自然降溫後再出水，所以用水量增大時會有溫度偏高狀況，如果用量太大來不及降溫就會產生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『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溫度過高無法出水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』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之狀況。本校學生數量超過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1600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名，用水需求量大，建議學生也可自備飲水，不足時使用學校飲水機補充。 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3.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本校運動場於假日開放民眾從事正當休閒運動，請共同遵守場地開放規則，維護場地衛生，避免攜帶飲食進入操場，讓大家有整潔美麗的運動場地可以活動。 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4.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校園環境優美舒適且綠化面積廣闊，需要人力維護，目前本校綠美化志工團隊人數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30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人，誠摯的歡迎各位家長加入，讓校園更美麗，意者請洽總務處文書組長，分機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833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64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17" y="356107"/>
            <a:ext cx="835398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研發處</a:t>
            </a:r>
            <a:r>
              <a:rPr lang="en-US" altLang="zh-TW" sz="3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&amp;</a:t>
            </a:r>
            <a:r>
              <a:rPr lang="zh-TW" altLang="en-US" sz="3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英速魔法學院</a:t>
            </a:r>
            <a:endParaRPr lang="zh-TW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32817" y="1267250"/>
            <a:ext cx="8427136" cy="5368067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本校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雙語課程推動於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3~6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年級各班綜合課每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周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節方式實施，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目前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有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位外師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Lisa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負責高年級採單雙週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註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1)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上課，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Gerardo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負責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中年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級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採單雙週 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註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1) 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上課，學校協助規劃老師為向郁芬及楊明鑫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位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老師。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下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學期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中年級雙語實驗每週再加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1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節健康課同樣採單雙週 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註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1) </a:t>
            </a:r>
            <a:endParaRPr lang="en-US" altLang="zh-TW" sz="2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上課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，由各班健康領域老師與外師共同上課。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(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註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1)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單雙週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: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單數週為單數年級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(3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5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年級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，雙數週為雙數年級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(4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、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6</a:t>
            </a:r>
            <a:r>
              <a:rPr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年級</a:t>
            </a:r>
            <a:r>
              <a:rPr lang="en-US" altLang="zh-TW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低年級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於下學期起由英速魔法學院外師輪流於晨光時間入班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進行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繪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本說故事，每班約有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次。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今年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英速魔法學院平日梯隊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(3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天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夜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，龍埔國小</a:t>
            </a: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5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年級全部班級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皆</a:t>
            </a:r>
            <a:endParaRPr lang="en-US" altLang="zh-TW" sz="2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參加</a:t>
            </a:r>
            <a:r>
              <a:rPr lang="zh-TW" altLang="en-US" sz="2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5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19" y="268266"/>
            <a:ext cx="2319750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班級經營</a:t>
            </a:r>
            <a:endParaRPr lang="zh-TW" altLang="zh-TW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4449" y="961385"/>
            <a:ext cx="85344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晨間活動</a:t>
            </a:r>
            <a:endParaRPr lang="en-US" altLang="zh-TW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基於安全考量，學生請於</a:t>
            </a:r>
            <a:r>
              <a:rPr lang="en-US" altLang="zh-TW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7</a:t>
            </a:r>
            <a:r>
              <a:rPr lang="zh-TW" altLang="en-US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：</a:t>
            </a:r>
            <a:r>
              <a:rPr lang="en-US" altLang="zh-TW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20~7</a:t>
            </a:r>
            <a:r>
              <a:rPr lang="zh-TW" altLang="en-US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：</a:t>
            </a:r>
            <a:r>
              <a:rPr lang="en-US" altLang="zh-TW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40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到校。</a:t>
            </a:r>
            <a:endParaRPr lang="en-US" altLang="zh-TW" sz="2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若需請假，請盡量於當日早上八點前完成請假手續。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學校請假專線：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02-2674-5666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分機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888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班級電話： 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2674-5666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再轉班級代號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「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307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」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) 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endParaRPr lang="en-US" altLang="zh-TW" sz="2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事先寫聯絡簿、電洽導師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0955101704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3.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到校後，學生繳交作業、吃早餐、打掃環境。</a:t>
            </a:r>
            <a:endParaRPr lang="en-US" altLang="zh-TW" sz="2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4.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早餐請盡量於家中或早餐店吃完，如需帶到學校，要求學生</a:t>
            </a:r>
            <a:endParaRPr lang="en-US" altLang="zh-TW" sz="2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務必最慢於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第一節下課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吃完，以免影響學習狀況及午餐用餐。</a:t>
            </a:r>
          </a:p>
          <a:p>
            <a:pPr>
              <a:buNone/>
            </a:pPr>
            <a:endParaRPr lang="zh-TW" altLang="en-US" sz="2500" u="wavyHeavy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buNone/>
            </a:pPr>
            <a:endParaRPr lang="zh-TW" altLang="en-US" sz="30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3570" y="323881"/>
            <a:ext cx="2870669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2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i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5513" y="5408399"/>
            <a:ext cx="4732715" cy="5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打掃工作開學、期中更換。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buFontTx/>
              <a:buNone/>
            </a:pPr>
            <a:endParaRPr lang="zh-TW" altLang="en-US" sz="2500" u="wavyHeavy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buFontTx/>
              <a:buNone/>
            </a:pPr>
            <a:endParaRPr lang="zh-TW" altLang="en-US" sz="30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57300" y="5400009"/>
            <a:ext cx="4001549" cy="84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開學、期中考後選幹部。</a:t>
            </a:r>
            <a:endParaRPr lang="zh-TW" altLang="en-US" sz="2500" u="wavyHeavy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buFontTx/>
              <a:buNone/>
            </a:pPr>
            <a:endParaRPr lang="zh-TW" altLang="en-US" sz="30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5513" y="5964022"/>
            <a:ext cx="3665915" cy="54723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每月換一次座位。</a:t>
            </a:r>
            <a:endParaRPr lang="zh-TW" altLang="en-US" sz="2500" u="wavyHeavy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buFontTx/>
              <a:buNone/>
            </a:pPr>
            <a:endParaRPr lang="zh-TW" altLang="en-US" sz="30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570" y="45629"/>
            <a:ext cx="2697480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班級概況</a:t>
            </a:r>
            <a:endParaRPr lang="zh-TW" altLang="zh-TW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944" y="879489"/>
            <a:ext cx="8900888" cy="55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學生人數：男生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15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人、女生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14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人，共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29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人</a:t>
            </a:r>
            <a:r>
              <a:rPr lang="en-US" altLang="zh-TW" sz="2800" kern="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</a:t>
            </a:r>
            <a:r>
              <a:rPr lang="zh-TW" altLang="en-US" sz="2800" kern="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本學期新轉入</a:t>
            </a:r>
            <a:r>
              <a:rPr lang="en-US" altLang="zh-TW" sz="2800" kern="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1</a:t>
            </a:r>
            <a:r>
              <a:rPr lang="zh-TW" altLang="en-US" sz="2800" kern="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人</a:t>
            </a:r>
            <a:r>
              <a:rPr lang="en-US" altLang="zh-TW" sz="2800" kern="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)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333045" y="1434517"/>
            <a:ext cx="442846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級任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老師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：鄭梅如老師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92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學年度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~100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學年度 三峽國小</a:t>
            </a:r>
            <a:endParaRPr lang="en-US" altLang="zh-TW" sz="24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101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學年度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~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至今     龍埔國小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     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pic>
        <p:nvPicPr>
          <p:cNvPr id="8" name="圖片 7" descr="相關圖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09" y="1380101"/>
            <a:ext cx="3871229" cy="204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33045" y="3295344"/>
            <a:ext cx="7066045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 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科任老師：</a:t>
            </a:r>
          </a:p>
          <a:p>
            <a:pPr>
              <a:spcBef>
                <a:spcPts val="1200"/>
              </a:spcBef>
              <a:buNone/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英文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江明儀老師 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自然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陳喬愈老師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體育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張家鈞老師 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健康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張佩祺老師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美勞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丁云秀老師  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音樂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蕭薇娳老師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【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電腦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】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郭偉民老師                 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9853" y="731127"/>
            <a:ext cx="2319750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班級經營</a:t>
            </a:r>
            <a:endParaRPr lang="zh-TW" altLang="zh-TW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40352" y="1535925"/>
            <a:ext cx="8008717" cy="4525963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午餐</a:t>
            </a:r>
            <a:endParaRPr lang="en-US" altLang="zh-TW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飯前洗手，飯後刷牙。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注重營養均衡，要求學生不挑食、把飯菜吃光，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如有特殊用餐情形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吃素、過敏食物等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，請事先告知老師。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12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：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40~13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：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20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為午休時間，前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10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分鐘先做靜態活動，靜下身心，再要求學生趴下閉眼睛休息，下午上課才有精神，對視力保健也很重要！</a:t>
            </a:r>
          </a:p>
          <a:p>
            <a:pPr>
              <a:buNone/>
            </a:pPr>
            <a:endParaRPr lang="zh-TW" altLang="en-US" sz="2500" b="1" u="wavyHeavy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buNone/>
            </a:pPr>
            <a:endParaRPr lang="zh-TW" altLang="en-US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3569" y="847101"/>
            <a:ext cx="2870669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2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i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91797"/>
            <a:ext cx="2389955" cy="813141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班級經營</a:t>
            </a:r>
            <a:endParaRPr lang="zh-TW" altLang="zh-TW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39773" y="1599300"/>
            <a:ext cx="8190081" cy="503639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回家功課</a:t>
            </a:r>
            <a:endParaRPr lang="en-US" altLang="zh-TW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每天作業內容均抄在家庭聯絡簿上，作業份量以學習狀況酌量增減。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每次抄完聯絡簿都會有說明，孩子如果回家還是不懂，請再協助上課一定要注意聽老師說明、立即發問。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懇請家長每天務必抽空看看孩子的家庭聯絡簿，留意學校或教師所規定的事項並簽名；如有任何問題或建議，歡迎在聯絡簿上直接留言，老師會盡快回覆與協助。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800" b="1" dirty="0" smtClean="0">
                <a:solidFill>
                  <a:srgbClr val="25431D"/>
                </a:solidFill>
                <a:latin typeface="標楷體" pitchFamily="65" charset="-120"/>
                <a:ea typeface="標楷體" pitchFamily="65" charset="-120"/>
                <a:sym typeface="Symbol"/>
              </a:rPr>
              <a:t>分配家務，讓孩子學習做事並養成勤勞習慣。</a:t>
            </a:r>
            <a:endParaRPr lang="zh-TW" altLang="en-US" dirty="0" smtClean="0">
              <a:solidFill>
                <a:srgbClr val="25431D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28128" y="961257"/>
            <a:ext cx="2870669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2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i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801" y="387080"/>
            <a:ext cx="2319750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班級經營</a:t>
            </a:r>
            <a:endParaRPr lang="zh-TW" altLang="zh-TW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79508" y="1026636"/>
            <a:ext cx="8090901" cy="2626030"/>
          </a:xfrm>
        </p:spPr>
        <p:txBody>
          <a:bodyPr/>
          <a:lstStyle/>
          <a:p>
            <a:pPr>
              <a:buNone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3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sym typeface="Symbol"/>
              </a:rPr>
              <a:t>日常生活</a:t>
            </a:r>
            <a:endParaRPr lang="en-US" altLang="zh-TW" sz="30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1.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為了落實書包減重，除了作業、會看的書本要帶回家，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其他用品及書本可以放在教室的置物櫃，請要求孩子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zh-TW" altLang="en-US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每天整理書包，避免書包過重。</a:t>
            </a:r>
            <a:endParaRPr lang="zh-TW" altLang="en-US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2829" y="2990947"/>
            <a:ext cx="806758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2.</a:t>
            </a:r>
            <a:r>
              <a:rPr lang="zh-TW" altLang="en-US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請協助叮嚀孩子不要帶貴重物品、玩具、零食和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到校。 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pPr>
              <a:spcBef>
                <a:spcPts val="300"/>
              </a:spcBef>
            </a:pP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特殊狀況另行通知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)</a:t>
            </a:r>
            <a:endParaRPr lang="zh-TW" altLang="en-US" sz="25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5401" y="3843570"/>
            <a:ext cx="8065008" cy="24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Bef>
                <a:spcPts val="600"/>
              </a:spcBef>
              <a:buFontTx/>
              <a:buNone/>
            </a:pP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3.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請盡量不要讓孩子帶太多的錢到校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〈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特殊情形請寫在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600"/>
              </a:spcBef>
              <a:buFontTx/>
              <a:buNone/>
            </a:pPr>
            <a:r>
              <a:rPr lang="en-US" altLang="zh-TW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聯絡簿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〉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，如孩子有固定的零用錢，也請協助叮嚀正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600"/>
              </a:spcBef>
              <a:buFontTx/>
              <a:buNone/>
            </a:pPr>
            <a:r>
              <a:rPr lang="en-US" altLang="zh-TW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確的金錢觀念，並請大家共同關心有無到處請客、借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600"/>
              </a:spcBef>
              <a:buFontTx/>
              <a:buNone/>
            </a:pPr>
            <a:r>
              <a:rPr lang="zh-TW" altLang="en-US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人的情形。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600"/>
              </a:spcBef>
              <a:buFontTx/>
              <a:buNone/>
            </a:pP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*孩子如果肚子餓等臨時需求，都可以</a:t>
            </a:r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先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找老師支援喔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!</a:t>
            </a:r>
            <a:endParaRPr lang="zh-TW" altLang="en-US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01952" y="508439"/>
            <a:ext cx="2870669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2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i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920" y="246888"/>
            <a:ext cx="2319750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班級經營</a:t>
            </a:r>
            <a:endParaRPr lang="zh-TW" altLang="zh-TW" sz="40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69863" y="784942"/>
            <a:ext cx="8042761" cy="798375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日常生活</a:t>
            </a:r>
            <a:endParaRPr lang="en-US" altLang="zh-TW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010" y="1497429"/>
            <a:ext cx="7709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4.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教室旁邊走廊即有飲水機，提供溫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.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熱二種開水，請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鼓勵孩子多喝開水、少喝飲料。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學校會定期檢查與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更換濾心，請安心飲用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!)(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水壺建議以品質安全、耐</a:t>
            </a:r>
            <a:endParaRPr lang="en-US" altLang="zh-TW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摔為主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)</a:t>
            </a:r>
            <a:endParaRPr lang="zh-TW" altLang="en-US" sz="2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9863" y="3128645"/>
            <a:ext cx="7927982" cy="3554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5.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下課：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(1)</a:t>
            </a:r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教室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內提供圖書、益智玩具、棋類等，讓孩子下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  課可以多些選擇。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  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家中如有多餘的資源，也歡迎提供喔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!)</a:t>
            </a: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(2)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中年級遊樂器材區是孩子們的最愛，但也容易因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  為人多、使用不當等原因發生意外，再請家長多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  協助提醒。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(3)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需要到科任教室上課的下課時間，會以上廁所、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   喝水為主，稍作休息就整隊出發。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098519" y="390993"/>
            <a:ext cx="2870669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2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i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5920" y="246888"/>
            <a:ext cx="2319750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班級經營</a:t>
            </a:r>
            <a:endParaRPr lang="zh-TW" altLang="zh-TW" sz="40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12011" y="977889"/>
            <a:ext cx="8042761" cy="798375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日常生活</a:t>
            </a:r>
            <a:endParaRPr lang="en-US" altLang="zh-TW" sz="3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510" y="1810815"/>
            <a:ext cx="78749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6.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家中電話或住址更改，請務必告知，以免緊急時無法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聯繫；如有重大變故也請知會老師，以便給予孩子適</a:t>
            </a:r>
            <a:endParaRPr lang="en-US" altLang="zh-TW" sz="2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  <a:sym typeface="Symbol"/>
            </a:endParaRPr>
          </a:p>
          <a:p>
            <a:r>
              <a:rPr lang="zh-TW" altLang="en-US" sz="2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 當的輔導與協助。</a:t>
            </a:r>
          </a:p>
        </p:txBody>
      </p:sp>
      <p:sp>
        <p:nvSpPr>
          <p:cNvPr id="2" name="矩形 1"/>
          <p:cNvSpPr/>
          <p:nvPr/>
        </p:nvSpPr>
        <p:spPr>
          <a:xfrm>
            <a:off x="536510" y="3099508"/>
            <a:ext cx="8146096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7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為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幫助孩子養成負責及解決問題的習慣，如有餐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盒、作業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457200" indent="-457200">
              <a:spcBef>
                <a:spcPts val="30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或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學用品忘記帶到學校的情形，請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家長不用特地幫忙送到學校。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如果真的有需要，老師會親自致電連絡家長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507" y="4415058"/>
            <a:ext cx="80202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8</a:t>
            </a:r>
            <a:r>
              <a:rPr lang="en-US" altLang="zh-TW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.</a:t>
            </a:r>
            <a:r>
              <a:rPr lang="zh-TW" altLang="en-US" sz="2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n-cs"/>
                <a:sym typeface="Symbol"/>
              </a:rPr>
              <a:t>獎勵制度：班級集點制度結合學校榮譽制度。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111304" y="340472"/>
            <a:ext cx="2870669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2200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 smtClean="0"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2800" i="1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zh-TW" sz="2200" i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i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i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好</a:t>
            </a:r>
            <a:endParaRPr lang="zh-TW" altLang="en-US" sz="28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58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231" y="100128"/>
            <a:ext cx="3529584" cy="740744"/>
          </a:xfrm>
          <a:solidFill>
            <a:srgbClr val="FF99FF"/>
          </a:solidFill>
          <a:ln>
            <a:noFill/>
          </a:ln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親師聯絡方式</a:t>
            </a:r>
            <a:endParaRPr lang="zh-TW" altLang="zh-TW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19456" y="913813"/>
            <a:ext cx="8744517" cy="559671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聯絡簿</a:t>
            </a: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導師手機：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0955101704</a:t>
            </a:r>
          </a:p>
          <a:p>
            <a:pPr>
              <a:spcBef>
                <a:spcPts val="1200"/>
              </a:spcBef>
              <a:buNone/>
            </a:pP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班級網頁：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307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班網</a:t>
            </a: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由</a:t>
            </a:r>
            <a:r>
              <a:rPr lang="zh-TW" altLang="en-US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  <a:hlinkClick r:id="rId2"/>
              </a:rPr>
              <a:t>龍埔國小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首頁進入→班級資訊</a:t>
            </a: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→ </a:t>
            </a:r>
            <a:r>
              <a:rPr lang="en-US" altLang="zh-TW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  <a:hlinkClick r:id="rId3"/>
              </a:rPr>
              <a:t>3</a:t>
            </a:r>
            <a:r>
              <a:rPr lang="zh-TW" alt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  <a:hlinkClick r:id="rId3"/>
              </a:rPr>
              <a:t>年</a:t>
            </a:r>
            <a:r>
              <a:rPr lang="en-US" altLang="zh-TW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  <a:hlinkClick r:id="rId3"/>
              </a:rPr>
              <a:t>7</a:t>
            </a:r>
            <a:r>
              <a:rPr lang="zh-TW" alt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  <a:hlinkClick r:id="rId3"/>
              </a:rPr>
              <a:t>班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班級網頁：</a:t>
            </a:r>
            <a:r>
              <a:rPr lang="en-US" altLang="zh-TW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307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班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網</a:t>
            </a: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LINE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群組：</a:t>
            </a:r>
            <a:endParaRPr lang="en-US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歡迎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好康訊息、重要訊息分享；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但孩子個人問題涉及隱私，請避免在群組上公開討論，請私下與老師聯繫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  <a:p>
            <a:pPr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老師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會透過群組即時分享班級活動照片，但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重要訊息還是以聯絡簿貼通知單為主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  <a:p>
            <a:pPr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請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避免幫孩子在群組上問作業、問規定；孩子必須自己在學校就聽清楚、問清楚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  <a:endParaRPr lang="zh-TW" altLang="en-US" sz="40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74025" y="6381750"/>
            <a:ext cx="2133600" cy="476250"/>
          </a:xfrm>
        </p:spPr>
        <p:txBody>
          <a:bodyPr/>
          <a:lstStyle/>
          <a:p>
            <a:fld id="{C073DE1A-E04C-4B92-8C19-44814E15D8C8}" type="slidenum">
              <a:rPr lang="en-US" altLang="zh-TW" smtClean="0"/>
              <a:pPr/>
              <a:t>46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21714" r="40235" b="16389"/>
          <a:stretch/>
        </p:blipFill>
        <p:spPr bwMode="auto">
          <a:xfrm>
            <a:off x="1590875" y="-44858"/>
            <a:ext cx="6062805" cy="69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6341084" y="6689140"/>
            <a:ext cx="2802916" cy="337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18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18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此為草案</a:t>
            </a:r>
            <a:r>
              <a:rPr lang="en-US" altLang="zh-TW" sz="18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下週正式通知</a:t>
            </a:r>
            <a:endParaRPr lang="zh-TW" altLang="en-US" sz="1800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47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48194" y="108360"/>
            <a:ext cx="6620256" cy="9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5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園遊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5400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303" y="1083484"/>
            <a:ext cx="8948056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跳蚤市場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教室走廊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感謝已經有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家願意提供二手商品，請於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下週五前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將東西帶到學校，將開始整理囉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美食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教室走廊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進口巧克力棒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根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冠銘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手工餅乾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包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亮頡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油飯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易修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茶葉蛋或煮玉米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份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天猷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杏仁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片糯米船餅乾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念恩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手工餅乾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40~50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芷菱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果醬三明治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份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慧竹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遊戲區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神射手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射飛鏢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磁鐵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安全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教室內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需要各家踴躍提供大小獎品喔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!(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全新文具、玩具、糖果、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餅乾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…)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當天協助學生銷售、顧攤的家長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4.9.10.11.13.18.21.22.23.28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詳細輪班時間，等下週學校行程確定後，再協調、確認喔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!)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7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48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48194" y="108360"/>
            <a:ext cx="6620256" cy="9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5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園遊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5400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303" y="1057288"/>
            <a:ext cx="8948056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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分組：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跳蚤市場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3.5.6.8.9.13.15.23.24.27</a:t>
            </a: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美食區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1.10.11.14.20.21.22.25.28</a:t>
            </a:r>
          </a:p>
          <a:p>
            <a:pPr>
              <a:spcBef>
                <a:spcPts val="1200"/>
              </a:spcBef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遊戲區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2.4.7.12.16.17.18.19.26.29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303" y="3868510"/>
            <a:ext cx="8948056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盈餘運用</a:t>
            </a:r>
            <a:r>
              <a:rPr lang="zh-TW" alt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：三分之一愛心捐款、</a:t>
            </a:r>
            <a:endParaRPr lang="en-US" altLang="zh-TW" sz="3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三分之二班級用</a:t>
            </a:r>
            <a:endParaRPr lang="zh-TW" altLang="zh-TW" sz="24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9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49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48194" y="108360"/>
            <a:ext cx="6620256" cy="9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54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園遊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5400" b="1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14" y="-231004"/>
            <a:ext cx="8569853" cy="908943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學年度下學期三年級成績評量說明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18498"/>
              </p:ext>
            </p:extLst>
          </p:nvPr>
        </p:nvGraphicFramePr>
        <p:xfrm>
          <a:off x="125834" y="557923"/>
          <a:ext cx="8841996" cy="563467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213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2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5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zh-TW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學習態度、作業、</a:t>
                      </a:r>
                      <a:r>
                        <a:rPr 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複習小考</a:t>
                      </a:r>
                      <a:r>
                        <a:rPr 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定期</a:t>
                      </a:r>
                      <a:r>
                        <a:rPr 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評量</a:t>
                      </a:r>
                      <a:r>
                        <a:rPr 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</a:t>
                      </a:r>
                      <a:r>
                        <a:rPr lang="en-US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50%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學習態度、作業、複習小考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定期</a:t>
                      </a:r>
                      <a:r>
                        <a:rPr 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評量</a:t>
                      </a:r>
                      <a:r>
                        <a:rPr 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</a:t>
                      </a:r>
                      <a:r>
                        <a:rPr lang="en-US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社會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平時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50%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學習態度、作業、複習小考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定期</a:t>
                      </a:r>
                      <a:r>
                        <a:rPr 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評量</a:t>
                      </a:r>
                      <a:r>
                        <a:rPr 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</a:t>
                      </a:r>
                      <a:r>
                        <a:rPr lang="en-US" sz="16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673385"/>
                  </a:ext>
                </a:extLst>
              </a:tr>
              <a:tr h="41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英語</a:t>
                      </a:r>
                      <a:endParaRPr lang="en-US" altLang="zh-TW" sz="2000" kern="100" dirty="0" smtClean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習作成績、聽力作業、其他作業、學習態度、平時小考</a:t>
                      </a:r>
                      <a:endParaRPr lang="zh-TW" sz="16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自然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平常成績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50%(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習作、隨堂考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；定期評量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50%(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期中考、期末考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468017"/>
                  </a:ext>
                </a:extLst>
              </a:tr>
              <a:tr h="823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音樂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平時成績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60% -- 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上課表現、攜帶上課用品。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期末檢測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40% -- 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唱歌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上學期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、吹奏直笛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下學期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期末檢測加分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--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額外準備歌曲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上學期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、直笛曲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下學期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 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391905"/>
                  </a:ext>
                </a:extLst>
              </a:tr>
              <a:tr h="557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健康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課堂表現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50%(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出席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15%.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小組討論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20%.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課堂發言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15%)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學習評量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50%(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學習單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15%.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評量測驗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35%)</a:t>
                      </a: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285678"/>
                  </a:ext>
                </a:extLst>
              </a:tr>
              <a:tr h="402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體</a:t>
                      </a: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育</a:t>
                      </a:r>
                      <a:endParaRPr lang="zh-TW" altLang="zh-TW" sz="2000" kern="100" dirty="0" smtClean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上課表現。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期中體育室外課堂測驗。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期末體育室外課堂測驗。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2663717"/>
                  </a:ext>
                </a:extLst>
              </a:tr>
              <a:tr h="1031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資訊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平時成績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50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％：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(1)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學習態度及上課表現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務必遵守上課秩序及規範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(2)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課堂作業。   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期中評量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％：新注音中文打字測驗</a:t>
                      </a:r>
                      <a:b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</a:b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期末評量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％：新注音中文打字測驗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電腦簡易繪圖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小畫家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配合事項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: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課堂作業皆在課堂間操作並完成，提醒孩子，上課務必專心實作。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1624252"/>
                  </a:ext>
                </a:extLst>
              </a:tr>
              <a:tr h="366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鄉土語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學習態度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聽力測驗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生活會話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學習單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52181"/>
                  </a:ext>
                </a:extLst>
              </a:tr>
              <a:tr h="372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綜合活動</a:t>
                      </a:r>
                      <a:endParaRPr lang="zh-TW" sz="2000" kern="100" dirty="0"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學習態度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活動參與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活動省思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生活實踐   </a:t>
                      </a:r>
                      <a:r>
                        <a:rPr lang="en-US" altLang="zh-TW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5.</a:t>
                      </a:r>
                      <a:r>
                        <a:rPr lang="zh-TW" altLang="en-US" sz="1600" b="0" kern="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作業。</a:t>
                      </a:r>
                      <a:endParaRPr lang="en-US" altLang="zh-TW" sz="1600" b="0" kern="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4194" marR="141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3568265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03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idx="1"/>
          </p:nvPr>
        </p:nvSpPr>
        <p:spPr>
          <a:xfrm>
            <a:off x="293571" y="18504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TW" altLang="en-US" sz="90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建議與</a:t>
            </a:r>
            <a:r>
              <a:rPr lang="zh-TW" altLang="en-US" sz="90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回饋</a:t>
            </a:r>
            <a:endParaRPr lang="zh-TW" altLang="en-US" sz="90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40123" y="5913120"/>
            <a:ext cx="4508087" cy="66141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親師雙向交流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394318_322741501155652_107385566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671" y="285009"/>
            <a:ext cx="6377049" cy="4782787"/>
          </a:xfrm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275799" y="5129348"/>
            <a:ext cx="4435539" cy="719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再次感謝您的蒞臨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14" y="-231004"/>
            <a:ext cx="8569853" cy="908943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學年度下學期三年級成績評量說明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81837" y="1138919"/>
            <a:ext cx="87987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一、學習成果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每件作品製作到完成的過程會有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個分數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學習過程分數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製作過程至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3/4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的時間時，老師會評比創意思考及完成進度的分數，以各小組為單位，各分組中完成度最高者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90+6(96),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其次是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90+4(94)&gt;90+2(92)&gt;90&gt;90-2(88)&gt;90-4(86)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個等級差距分數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作品完成時，作品的藝術表現分數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@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優等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上課時間內如期完成作品者，即可獲得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分基本分數，老師和小朋友一起挑優點，每說出一項優點即可再加一分，最多可加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@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甲等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無法如期繳交作品，需於隔週補交作品者，可得基本分數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分，挑出的優點可加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分，最多可加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@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乙等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無法如期繳交作品，又無法於隔週上課時利用時間補交完成者，可得基本分數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分，老師再視其完成內容的優點予以加分，最多不超過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2596" y="662473"/>
            <a:ext cx="1315616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美勞</a:t>
            </a:r>
            <a:endParaRPr lang="zh-TW" altLang="en-US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7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14" y="-231004"/>
            <a:ext cx="8569853" cy="908943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學年度下學期三年級成績評量說明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" y="574198"/>
            <a:ext cx="9078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學習態度及平時表現成績</a:t>
            </a: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加分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完成組長任務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完成副組長任務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如期完成作品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+1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熱心助人願意指導同學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收拾歸位整理，能完成座位清潔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+1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6-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上課樂於發表具創意及建設性看法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作品表現優異可以做為同學榜樣者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+2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作品獲選參加美展者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作品參展獲得甲等成績者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+4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10-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作品參展獲得優點成績者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919" y="2887682"/>
            <a:ext cx="8906847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下課時出去玩而上課時還在外逗留者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使用工具惡意造成自己或他人受傷者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無法完成組長或副組長任務及個人座位清潔者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無法如期完成作品者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無法於隔週上課時間內完成補交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上課時干擾同學經老師提醒而未改善者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未經老師許可動用教室內大型機具造成自己或他人受傷者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-10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下課時在教室內奔跑嬉戲經勸阻不聽者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浪費教學材料或顏料經勸告不聽者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破壞教室公物造成毀損髒污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-10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需負修復責任，加以修復者可以抵銷扣分，如無法修復可能需負賠償責任！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以上是本學期三年級同學上美術課時的評分依據，敬請指教！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相信三年級的小朋友都是最棒的，一定會有最佳的表現和並得到優秀的成績！</a:t>
            </a:r>
          </a:p>
        </p:txBody>
      </p:sp>
    </p:spTree>
    <p:extLst>
      <p:ext uri="{BB962C8B-B14F-4D97-AF65-F5344CB8AC3E}">
        <p14:creationId xmlns:p14="http://schemas.microsoft.com/office/powerpoint/2010/main" val="2601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2773" y="122666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教務處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46891" y="1088136"/>
            <a:ext cx="8725989" cy="4846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1.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學校每週三晨光時間進行無聲共讀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30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分鐘。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2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年級搭配共讀書箱及借閱圖書館圖書，並提供圖書館利用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教育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及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圖書館主題月活動，另外配合學校推展閱讀護照認證，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鼓勵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學生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喜愛閱讀、大量閱讀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.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本學期鄉土語言課程，除了有閩南語外，還有開設客語、原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民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語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課程。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4.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各項獎助學金之訊息均會公告在學校網站，請有需求的家長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可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定期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上網查看。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5.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政府重視弱勢照顧，若貴家長您有下列身分請主動提醒導師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協助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辦理相關補助，以維護本身權利：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低收入戶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(2)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中低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收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戶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(3)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學生身心障礙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(4)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家長身心障礙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(5)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原住民。如果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學校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需要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相關補助證明文件請配合交由導師轉交給註冊組或電洽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註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 冊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組查詢。註冊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組長倪玉婷老師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，電話：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26745666#812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34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12" y="328675"/>
            <a:ext cx="5894223" cy="740744"/>
          </a:xfrm>
          <a:solidFill>
            <a:srgbClr val="FF99FF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各處室宣導重點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教務處</a:t>
            </a:r>
            <a:endParaRPr lang="zh-TW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45291" y="1309809"/>
            <a:ext cx="8725989" cy="442597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6.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學生請假請依學校請假流程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辦理，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3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天以上未請假者通報中輟，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另外長期缺額累計達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49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節者，依強迫入學條例辦理通報中輟，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執行強迫入學，以維護學生就學權益。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7.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學生須依規定參加期中、期末評量，若須請假，僅能隔天補考、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事後補考，不得提前評量，成績以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實得分數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計算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。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8.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本校目前一</a:t>
            </a:r>
            <a:r>
              <a:rPr lang="en-US" altLang="zh-TW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~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六年級為額滿學校，依據額滿學校作業規定，學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期中不受理轉入作業，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只開放寒暑假的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Symbol"/>
              </a:rPr>
              <a:t>前三天辦理轉入登記</a:t>
            </a:r>
            <a:endParaRPr lang="en-US" altLang="zh-TW" sz="24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依設籍本校學區時間先後排序，非前來教務處申請轉入的時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間排序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，之後再依規定編入班級，轉出生欲再轉回比照前述</a:t>
            </a: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規定辦理。</a:t>
            </a:r>
            <a:endParaRPr lang="zh-TW" altLang="en-US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sym typeface="Symbo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DE1A-E04C-4B92-8C19-44814E15D8C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3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教書2">
  <a:themeElements>
    <a:clrScheme name="Office 佈景主題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Office 佈景主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3291_slide">
  <a:themeElements>
    <a:clrScheme name="Office 佈景主題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佈景主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nd_3291_slide">
  <a:themeElements>
    <a:clrScheme name="Office 佈景主題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佈景主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教書2</Template>
  <TotalTime>1381</TotalTime>
  <Words>6531</Words>
  <Application>Microsoft Office PowerPoint</Application>
  <PresentationFormat>如螢幕大小 (4:3)</PresentationFormat>
  <Paragraphs>635</Paragraphs>
  <Slides>51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51</vt:i4>
      </vt:variant>
    </vt:vector>
  </HeadingPairs>
  <TitlesOfParts>
    <vt:vector size="58" baseType="lpstr">
      <vt:lpstr>教書2</vt:lpstr>
      <vt:lpstr>1_Default Design</vt:lpstr>
      <vt:lpstr>ind_3291_slide</vt:lpstr>
      <vt:lpstr>2_Default Design</vt:lpstr>
      <vt:lpstr>1_ind_3291_slide</vt:lpstr>
      <vt:lpstr>3_Default Design</vt:lpstr>
      <vt:lpstr>Default Design</vt:lpstr>
      <vt:lpstr>龍埔國小家長日</vt:lpstr>
      <vt:lpstr>PowerPoint 簡報</vt:lpstr>
      <vt:lpstr>本學期重要行事(詳細內容請參考附件)</vt:lpstr>
      <vt:lpstr>班級概況</vt:lpstr>
      <vt:lpstr>106學年度下學期三年級成績評量說明</vt:lpstr>
      <vt:lpstr>106學年度下學期三年級成績評量說明</vt:lpstr>
      <vt:lpstr>106學年度下學期三年級成績評量說明</vt:lpstr>
      <vt:lpstr>各處室宣導重點~教務處</vt:lpstr>
      <vt:lpstr>各處室宣導重點~教務處</vt:lpstr>
      <vt:lpstr>各處室宣導重點~教務處</vt:lpstr>
      <vt:lpstr>各處室宣導重點~教務處</vt:lpstr>
      <vt:lpstr>各處室宣導重點~教務處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各處室宣導重點~學務處</vt:lpstr>
      <vt:lpstr>各處室宣導重點~輔導處</vt:lpstr>
      <vt:lpstr>各處室宣導重點~輔導處</vt:lpstr>
      <vt:lpstr>各處室宣導重點~輔導處</vt:lpstr>
      <vt:lpstr>各處室宣導重點~輔導處</vt:lpstr>
      <vt:lpstr>各處室宣導重點~輔導處</vt:lpstr>
      <vt:lpstr>各處室宣導重點~輔導處</vt:lpstr>
      <vt:lpstr>各處室宣導重點~輔導處</vt:lpstr>
      <vt:lpstr>各處室宣導重點~輔導處</vt:lpstr>
      <vt:lpstr>各處室宣導重點~輔導處</vt:lpstr>
      <vt:lpstr>各處室宣導重點~輔導處</vt:lpstr>
      <vt:lpstr>PowerPoint 簡報</vt:lpstr>
      <vt:lpstr>PowerPoint 簡報</vt:lpstr>
      <vt:lpstr>各處室宣導重點~總務處</vt:lpstr>
      <vt:lpstr>各處室宣導重點~研發處&amp;英速魔法學院</vt:lpstr>
      <vt:lpstr>班級經營</vt:lpstr>
      <vt:lpstr>班級經營</vt:lpstr>
      <vt:lpstr>班級經營</vt:lpstr>
      <vt:lpstr>班級經營</vt:lpstr>
      <vt:lpstr>班級經營</vt:lpstr>
      <vt:lpstr>班級經營</vt:lpstr>
      <vt:lpstr>親師聯絡方式</vt:lpstr>
      <vt:lpstr>PowerPoint 簡報</vt:lpstr>
      <vt:lpstr>PowerPoint 簡報</vt:lpstr>
      <vt:lpstr>PowerPoint 簡報</vt:lpstr>
      <vt:lpstr>PowerPoint 簡報</vt:lpstr>
      <vt:lpstr>PowerPoint 簡報</vt:lpstr>
      <vt:lpstr>親師雙向交流……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龍埔國小家長日</dc:title>
  <dc:creator>USER</dc:creator>
  <cp:lastModifiedBy>USER</cp:lastModifiedBy>
  <cp:revision>340</cp:revision>
  <dcterms:created xsi:type="dcterms:W3CDTF">2012-09-06T06:50:01Z</dcterms:created>
  <dcterms:modified xsi:type="dcterms:W3CDTF">2018-03-09T03:56:13Z</dcterms:modified>
</cp:coreProperties>
</file>