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04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2" r:id="rId16"/>
    <p:sldId id="543" r:id="rId17"/>
    <p:sldId id="544" r:id="rId18"/>
    <p:sldId id="525" r:id="rId19"/>
    <p:sldId id="608" r:id="rId20"/>
    <p:sldId id="609" r:id="rId21"/>
    <p:sldId id="588" r:id="rId22"/>
    <p:sldId id="589" r:id="rId23"/>
    <p:sldId id="602" r:id="rId24"/>
    <p:sldId id="590" r:id="rId25"/>
    <p:sldId id="591" r:id="rId26"/>
    <p:sldId id="592" r:id="rId27"/>
    <p:sldId id="593" r:id="rId28"/>
    <p:sldId id="594" r:id="rId29"/>
    <p:sldId id="595" r:id="rId30"/>
    <p:sldId id="596" r:id="rId31"/>
    <p:sldId id="597" r:id="rId32"/>
    <p:sldId id="598" r:id="rId33"/>
    <p:sldId id="599" r:id="rId34"/>
    <p:sldId id="600" r:id="rId35"/>
    <p:sldId id="601" r:id="rId36"/>
    <p:sldId id="604" r:id="rId37"/>
    <p:sldId id="605" r:id="rId38"/>
    <p:sldId id="603" r:id="rId39"/>
    <p:sldId id="606" r:id="rId40"/>
    <p:sldId id="607" r:id="rId41"/>
    <p:sldId id="305" r:id="rId42"/>
    <p:sldId id="563" r:id="rId43"/>
    <p:sldId id="564" r:id="rId44"/>
    <p:sldId id="566" r:id="rId45"/>
    <p:sldId id="567" r:id="rId46"/>
    <p:sldId id="568" r:id="rId47"/>
    <p:sldId id="569" r:id="rId48"/>
    <p:sldId id="570" r:id="rId49"/>
    <p:sldId id="571" r:id="rId50"/>
    <p:sldId id="520" r:id="rId51"/>
    <p:sldId id="610" r:id="rId52"/>
    <p:sldId id="611" r:id="rId53"/>
    <p:sldId id="612" r:id="rId54"/>
    <p:sldId id="613" r:id="rId55"/>
    <p:sldId id="614" r:id="rId56"/>
    <p:sldId id="615" r:id="rId57"/>
    <p:sldId id="404" r:id="rId58"/>
    <p:sldId id="572" r:id="rId59"/>
    <p:sldId id="573" r:id="rId60"/>
    <p:sldId id="617" r:id="rId61"/>
    <p:sldId id="574" r:id="rId62"/>
    <p:sldId id="575" r:id="rId63"/>
    <p:sldId id="576" r:id="rId64"/>
    <p:sldId id="526" r:id="rId6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EE9"/>
    <a:srgbClr val="C0BCB6"/>
    <a:srgbClr val="BB8968"/>
    <a:srgbClr val="A49383"/>
    <a:srgbClr val="F6F7FB"/>
    <a:srgbClr val="DDF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0974" autoAdjust="0"/>
  </p:normalViewPr>
  <p:slideViewPr>
    <p:cSldViewPr>
      <p:cViewPr>
        <p:scale>
          <a:sx n="33" d="100"/>
          <a:sy n="33" d="100"/>
        </p:scale>
        <p:origin x="2520" y="9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E5748-E245-404D-88E8-396A77A08A07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544BC-67F1-4AE1-9C44-B9BD548EB7F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132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544BC-67F1-4AE1-9C44-B9BD548EB7FE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96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youtube.com/watch?v=kytydwClBt4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4rZ0ADlOWk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youtube.com/watch?v=9nqE1cnEuIU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CQxYckMxFk" TargetMode="External"/><Relationship Id="rId2" Type="http://schemas.openxmlformats.org/officeDocument/2006/relationships/hyperlink" Target="https://www.youtube.com/watch?v=EbDfEqJsI2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B_Q7iO4sQw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0629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000" y="549000"/>
            <a:ext cx="6336712" cy="70802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b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拍攝樣式的選定─豎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著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208213" y="739776"/>
            <a:ext cx="8064500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zh-TW" altLang="en-US" sz="4000" dirty="0">
              <a:solidFill>
                <a:schemeClr val="accent4">
                  <a:lumMod val="50000"/>
                </a:schemeClr>
              </a:solidFill>
              <a:latin typeface="華康POP1W7注音字" panose="040B0700000000000000" pitchFamily="82" charset="-120"/>
              <a:ea typeface="華康POP1W7注音字" panose="040B0700000000000000" pitchFamily="82" charset="-120"/>
            </a:endParaRPr>
          </a:p>
        </p:txBody>
      </p:sp>
      <p:sp>
        <p:nvSpPr>
          <p:cNvPr id="10244" name="文字方塊 4"/>
          <p:cNvSpPr txBox="1">
            <a:spLocks noChangeArrowheads="1"/>
          </p:cNvSpPr>
          <p:nvPr/>
        </p:nvSpPr>
        <p:spPr bwMode="auto">
          <a:xfrm>
            <a:off x="604063" y="1447801"/>
            <a:ext cx="6229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強調被攝影物體</a:t>
            </a:r>
            <a:r>
              <a:rPr lang="zh-TW" altLang="en-US" sz="2800" dirty="0" smtClean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</a:t>
            </a:r>
            <a:endParaRPr lang="en-US" altLang="zh-TW" sz="2800" dirty="0" smtClean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延伸</a:t>
            </a:r>
            <a:r>
              <a:rPr lang="zh-TW" altLang="en-US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與高度</a:t>
            </a:r>
            <a:endParaRPr lang="en-US" altLang="zh-TW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10245" name="Picture 2" descr="F:\寒假社區拍拍樂\12\照片 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95" y="189000"/>
            <a:ext cx="3535396" cy="625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F:\寒假社區拍拍樂\12\照片 2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956" y="2214477"/>
            <a:ext cx="2520000" cy="445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7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2068" y="539943"/>
            <a:ext cx="7416712" cy="1232023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b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拍攝樣式的選定─橫舉</a:t>
            </a:r>
            <a:b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168526" y="981076"/>
            <a:ext cx="8074025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zh-TW" altLang="en-US" sz="4000" dirty="0">
              <a:solidFill>
                <a:schemeClr val="accent4">
                  <a:lumMod val="50000"/>
                </a:schemeClr>
              </a:solidFill>
              <a:latin typeface="華康POP1W7注音字" panose="040B0700000000000000" pitchFamily="82" charset="-120"/>
              <a:ea typeface="華康POP1W7注音字" panose="040B0700000000000000" pitchFamily="82" charset="-120"/>
            </a:endParaRPr>
          </a:p>
        </p:txBody>
      </p:sp>
      <p:sp>
        <p:nvSpPr>
          <p:cNvPr id="11268" name="文字方塊 4"/>
          <p:cNvSpPr txBox="1">
            <a:spLocks noChangeArrowheads="1"/>
          </p:cNvSpPr>
          <p:nvPr/>
        </p:nvSpPr>
        <p:spPr bwMode="auto">
          <a:xfrm>
            <a:off x="2497138" y="5157789"/>
            <a:ext cx="741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拍攝範圍更寬廣</a:t>
            </a:r>
            <a:endParaRPr lang="en-US" altLang="zh-TW" sz="32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拍攝連綿不決的景色</a:t>
            </a:r>
            <a:endParaRPr lang="en-US" altLang="zh-TW" sz="32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11269" name="內容版面配置區 4" descr="DSCN1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0" y="1629000"/>
            <a:ext cx="4320000" cy="324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9000"/>
            <a:ext cx="5363198" cy="324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1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470" y="560954"/>
            <a:ext cx="5256712" cy="117454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b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拍攝樣式的選定</a:t>
            </a:r>
            <a:b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362200" y="731839"/>
            <a:ext cx="7124700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zh-TW" altLang="en-US" sz="4400" dirty="0">
              <a:solidFill>
                <a:schemeClr val="accent4">
                  <a:lumMod val="50000"/>
                </a:schemeClr>
              </a:solidFill>
              <a:latin typeface="華康POP1W7注音字" panose="040B0700000000000000" pitchFamily="82" charset="-120"/>
              <a:ea typeface="華康POP1W7注音字" panose="040B0700000000000000" pitchFamily="82" charset="-120"/>
            </a:endParaRPr>
          </a:p>
        </p:txBody>
      </p:sp>
      <p:pic>
        <p:nvPicPr>
          <p:cNvPr id="12292" name="Picture 2" descr="神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763678"/>
            <a:ext cx="31337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北插天山.....神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00" y="3886201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pic.pimg.tw/ecotour/49f182e501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159" y="747149"/>
            <a:ext cx="32734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甜甜圈 10"/>
          <p:cNvSpPr/>
          <p:nvPr/>
        </p:nvSpPr>
        <p:spPr>
          <a:xfrm>
            <a:off x="9819271" y="278836"/>
            <a:ext cx="936625" cy="936625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甜甜圈 11"/>
          <p:cNvSpPr/>
          <p:nvPr/>
        </p:nvSpPr>
        <p:spPr>
          <a:xfrm>
            <a:off x="957262" y="3429000"/>
            <a:ext cx="936625" cy="935037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2297" name="Picture 6" descr="http://pic.pimg.tw/ecotour/49f182e501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7" r="27109"/>
          <a:stretch>
            <a:fillRect/>
          </a:stretch>
        </p:blipFill>
        <p:spPr bwMode="auto">
          <a:xfrm>
            <a:off x="7536000" y="3789000"/>
            <a:ext cx="2160000" cy="29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21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4852" y="555374"/>
            <a:ext cx="5391196" cy="103267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五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b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構圖的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技巧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362200" y="731839"/>
            <a:ext cx="7124700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zh-TW" altLang="en-US" sz="4800" dirty="0">
              <a:solidFill>
                <a:schemeClr val="accent4">
                  <a:lumMod val="50000"/>
                </a:schemeClr>
              </a:solidFill>
              <a:latin typeface="華康POP1W7注音字" panose="040B0700000000000000" pitchFamily="82" charset="-120"/>
              <a:ea typeface="華康POP1W7注音字" panose="040B0700000000000000" pitchFamily="82" charset="-120"/>
            </a:endParaRPr>
          </a:p>
        </p:txBody>
      </p:sp>
      <p:sp>
        <p:nvSpPr>
          <p:cNvPr id="13316" name="文字方塊 4"/>
          <p:cNvSpPr txBox="1">
            <a:spLocks noChangeArrowheads="1"/>
          </p:cNvSpPr>
          <p:nvPr/>
        </p:nvSpPr>
        <p:spPr bwMode="auto">
          <a:xfrm>
            <a:off x="2063750" y="5157788"/>
            <a:ext cx="8280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將畫面分成三等份</a:t>
            </a:r>
            <a:endParaRPr lang="en-US" altLang="zh-TW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被攝影的人物可以在交點或線上</a:t>
            </a:r>
            <a:endParaRPr lang="en-US" altLang="zh-TW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不要總是把人或物擺在正中間</a:t>
            </a:r>
            <a:endParaRPr lang="en-US" altLang="zh-TW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2997200" y="1655763"/>
          <a:ext cx="5475288" cy="33575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5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5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9187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8" marR="9143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8" marR="9143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38" marR="9143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9187"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38" marR="9143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8" marR="9143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8" marR="9143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87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8" marR="9143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38" marR="9143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8" marR="9143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甜甜圈 2"/>
          <p:cNvSpPr/>
          <p:nvPr/>
        </p:nvSpPr>
        <p:spPr>
          <a:xfrm>
            <a:off x="4408488" y="2400300"/>
            <a:ext cx="792162" cy="719138"/>
          </a:xfrm>
          <a:prstGeom prst="donut">
            <a:avLst>
              <a:gd name="adj" fmla="val 1164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甜甜圈 6"/>
          <p:cNvSpPr/>
          <p:nvPr/>
        </p:nvSpPr>
        <p:spPr>
          <a:xfrm>
            <a:off x="4408488" y="3500439"/>
            <a:ext cx="792162" cy="720725"/>
          </a:xfrm>
          <a:prstGeom prst="donut">
            <a:avLst>
              <a:gd name="adj" fmla="val 1164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甜甜圈 8"/>
          <p:cNvSpPr/>
          <p:nvPr/>
        </p:nvSpPr>
        <p:spPr>
          <a:xfrm>
            <a:off x="6210301" y="2401889"/>
            <a:ext cx="792163" cy="720725"/>
          </a:xfrm>
          <a:prstGeom prst="donut">
            <a:avLst>
              <a:gd name="adj" fmla="val 1164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甜甜圈 9"/>
          <p:cNvSpPr/>
          <p:nvPr/>
        </p:nvSpPr>
        <p:spPr>
          <a:xfrm>
            <a:off x="6234113" y="3500439"/>
            <a:ext cx="792162" cy="720725"/>
          </a:xfrm>
          <a:prstGeom prst="donut">
            <a:avLst>
              <a:gd name="adj" fmla="val 1164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0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000" y="549000"/>
            <a:ext cx="4163338" cy="112422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五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b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構圖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技巧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774825" y="749301"/>
            <a:ext cx="7124700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zh-TW" altLang="en-US" sz="4400" dirty="0">
              <a:solidFill>
                <a:schemeClr val="accent4">
                  <a:lumMod val="50000"/>
                </a:schemeClr>
              </a:solidFill>
              <a:latin typeface="華康POP1W7注音字" panose="040B0700000000000000" pitchFamily="82" charset="-120"/>
              <a:ea typeface="華康POP1W7注音字" panose="040B0700000000000000" pitchFamily="82" charset="-120"/>
            </a:endParaRPr>
          </a:p>
        </p:txBody>
      </p:sp>
      <p:pic>
        <p:nvPicPr>
          <p:cNvPr id="14340" name="Picture 4" descr="http://image2.sina.com.cn/IT/cr/2007/0423/35228547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574660"/>
            <a:ext cx="416718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ttp://image2.sina.com.cn/IT/cr/2007/0226/28416517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00" y="3789000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http://ts1.mm.bing.net/th?id=H.5039784610825548&amp;pid=15.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038" y="4131741"/>
            <a:ext cx="312896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 descr="攝影的構圖———三分法-三分,三分法,分法,構圖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2" y="1528400"/>
            <a:ext cx="338931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7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ts4.explicit.bing.net/th?id=H.4559843501409075&amp;pid=15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1" y="1717676"/>
            <a:ext cx="28575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攝影入門 FotoBeginner - 寵物拍攝小Tips(2) - 利用構圖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00" y="3794126"/>
            <a:ext cx="28575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http://ts2.mm.bing.net/th?id=H.4994820583654629&amp;pid=15.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00" y="12690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拍好橡皮鴨: 構圖要避免插頭 - 攝影入門教學 - ImageJo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4" y="4149000"/>
            <a:ext cx="34750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乘號 16"/>
          <p:cNvSpPr/>
          <p:nvPr/>
        </p:nvSpPr>
        <p:spPr>
          <a:xfrm>
            <a:off x="1992314" y="3622676"/>
            <a:ext cx="1214437" cy="1223963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96000" y="549000"/>
            <a:ext cx="4163338" cy="1124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280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五</a:t>
            </a:r>
            <a:r>
              <a:rPr lang="en-US" altLang="zh-TW" sz="280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br>
              <a:rPr lang="en-US" altLang="zh-TW" sz="280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構圖的技巧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10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36000" y="574035"/>
            <a:ext cx="4031576" cy="111623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六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b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其他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技巧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727576" y="296864"/>
            <a:ext cx="4392613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zh-TW" altLang="en-US" sz="4400" dirty="0">
              <a:solidFill>
                <a:schemeClr val="accent4">
                  <a:lumMod val="50000"/>
                </a:schemeClr>
              </a:solidFill>
              <a:latin typeface="華康POP1W7注音字" panose="040B0700000000000000" pitchFamily="82" charset="-120"/>
              <a:ea typeface="華康POP1W7注音字" panose="040B0700000000000000" pitchFamily="82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35859" y="4149000"/>
            <a:ext cx="11736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水平線或垂直線不要太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歪斜。</a:t>
            </a:r>
            <a:endParaRPr lang="en-US" altLang="zh-TW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多多變化你的拍攝風格</a:t>
            </a:r>
            <a:endParaRPr lang="en-US" altLang="zh-TW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defRPr/>
            </a:pP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例如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：好天氣壞天氣、全景特寫、人物風景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…</a:t>
            </a:r>
          </a:p>
          <a:p>
            <a:pPr>
              <a:defRPr/>
            </a:pP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3.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先觀察景物或景物與人，決定在何地拍照。</a:t>
            </a:r>
            <a:endParaRPr lang="en-US" altLang="zh-TW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defRPr/>
            </a:pP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4.</a:t>
            </a: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以伸縮鏡頭或攝影者走近、退後取景。</a:t>
            </a:r>
            <a:r>
              <a:rPr lang="en-US" altLang="zh-TW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</a:p>
        </p:txBody>
      </p:sp>
      <p:pic>
        <p:nvPicPr>
          <p:cNvPr id="16389" name="Picture 5" descr="I:\寒假社區拍拍樂\4\20140204_124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59" y="574035"/>
            <a:ext cx="5949726" cy="334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9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706048" y="559048"/>
            <a:ext cx="7124700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為什麼要拍照？</a:t>
            </a:r>
          </a:p>
        </p:txBody>
      </p:sp>
      <p:sp>
        <p:nvSpPr>
          <p:cNvPr id="9" name="文字方塊 4"/>
          <p:cNvSpPr txBox="1">
            <a:spLocks noChangeArrowheads="1"/>
          </p:cNvSpPr>
          <p:nvPr/>
        </p:nvSpPr>
        <p:spPr bwMode="auto">
          <a:xfrm>
            <a:off x="2220913" y="472440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 2" panose="05020102010507070707" pitchFamily="18" charset="2"/>
              <a:buNone/>
            </a:pPr>
            <a:endParaRPr lang="en-US" altLang="zh-TW" sz="2800" dirty="0">
              <a:solidFill>
                <a:srgbClr val="0070C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11" name="文字方塊 4"/>
          <p:cNvSpPr txBox="1">
            <a:spLocks noChangeArrowheads="1"/>
          </p:cNvSpPr>
          <p:nvPr/>
        </p:nvSpPr>
        <p:spPr bwMode="auto">
          <a:xfrm>
            <a:off x="696000" y="1482973"/>
            <a:ext cx="11160000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itchFamily="18" charset="2"/>
              <a:buChar char=""/>
              <a:defRPr>
                <a:solidFill>
                  <a:srgbClr val="404040"/>
                </a:solidFill>
                <a:latin typeface="Verdana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itchFamily="18" charset="2"/>
              <a:buChar char=""/>
              <a:defRPr sz="16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itchFamily="18" charset="2"/>
              <a:buChar char=""/>
              <a:defRPr sz="14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itchFamily="18" charset="2"/>
              <a:buChar char=""/>
              <a:defRPr sz="1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itchFamily="18" charset="2"/>
              <a:buChar char=""/>
              <a:defRPr sz="1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itchFamily="18" charset="2"/>
              <a:buChar char=""/>
              <a:defRPr sz="1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itchFamily="18" charset="2"/>
              <a:buChar char=""/>
              <a:defRPr sz="1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itchFamily="18" charset="2"/>
              <a:buChar char=""/>
              <a:defRPr sz="1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itchFamily="18" charset="2"/>
              <a:buChar char=""/>
              <a:defRPr sz="1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charset="0"/>
              <a:buChar char="•"/>
              <a:defRPr/>
            </a:pPr>
            <a:r>
              <a:rPr lang="zh-TW" altLang="en-US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留下珍貴的時光，感動的一刻</a:t>
            </a:r>
            <a:endParaRPr lang="en-US" altLang="zh-TW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charset="0"/>
              <a:buChar char="•"/>
              <a:defRPr/>
            </a:pPr>
            <a:endParaRPr lang="en-US" altLang="zh-TW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charset="0"/>
              <a:buChar char="•"/>
              <a:defRPr/>
            </a:pPr>
            <a:r>
              <a:rPr lang="zh-TW" altLang="en-US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紀錄：地方的變化、成長的</a:t>
            </a:r>
            <a:r>
              <a:rPr lang="zh-TW" altLang="en-US" sz="2800" dirty="0" smtClean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改變</a:t>
            </a:r>
            <a:endParaRPr lang="en-US" altLang="zh-TW" sz="2800" dirty="0" smtClean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</a:t>
            </a:r>
            <a:endParaRPr lang="en-US" altLang="zh-TW" sz="2800" dirty="0" smtClean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TW" altLang="en-US" sz="3600" dirty="0" smtClean="0">
                <a:solidFill>
                  <a:srgbClr val="0070C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所以</a:t>
            </a:r>
            <a:endParaRPr lang="en-US" altLang="zh-TW" sz="3600" dirty="0">
              <a:solidFill>
                <a:srgbClr val="0070C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2800" dirty="0" smtClean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</a:t>
            </a:r>
            <a:r>
              <a:rPr lang="zh-TW" altLang="en-US" sz="3600" dirty="0" smtClean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走到</a:t>
            </a:r>
            <a:r>
              <a:rPr lang="zh-TW" altLang="en-US" sz="36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哪拍到哪</a:t>
            </a:r>
            <a:endParaRPr lang="en-US" altLang="zh-TW" sz="36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36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只要你覺得這個畫面好</a:t>
            </a:r>
            <a:endParaRPr lang="en-US" altLang="zh-TW" sz="36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3600" dirty="0" smtClean="0">
                <a:solidFill>
                  <a:srgbClr val="0070C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大膽</a:t>
            </a:r>
            <a:r>
              <a:rPr lang="zh-TW" altLang="en-US" sz="3600" dirty="0">
                <a:solidFill>
                  <a:srgbClr val="0070C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去做吧！</a:t>
            </a:r>
            <a:r>
              <a:rPr lang="en-US" altLang="zh-TW" sz="3600" dirty="0">
                <a:solidFill>
                  <a:srgbClr val="0070C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GO</a:t>
            </a:r>
            <a:r>
              <a:rPr lang="zh-TW" altLang="en-US" sz="3600" dirty="0">
                <a:solidFill>
                  <a:srgbClr val="0070C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！</a:t>
            </a:r>
            <a:r>
              <a:rPr lang="en-US" altLang="zh-TW" sz="3600" dirty="0">
                <a:solidFill>
                  <a:srgbClr val="0070C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GO</a:t>
            </a:r>
            <a:r>
              <a:rPr lang="zh-TW" altLang="en-US" sz="3600" dirty="0">
                <a:solidFill>
                  <a:srgbClr val="0070C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！</a:t>
            </a:r>
            <a:r>
              <a:rPr lang="en-US" altLang="zh-TW" sz="3600" dirty="0">
                <a:solidFill>
                  <a:srgbClr val="0070C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GO</a:t>
            </a:r>
            <a:r>
              <a:rPr lang="zh-TW" altLang="en-US" sz="3600" dirty="0" smtClean="0">
                <a:solidFill>
                  <a:srgbClr val="0070C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！</a:t>
            </a:r>
            <a:endParaRPr lang="en-US" altLang="zh-TW" sz="36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897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0629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四國語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80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" y="328992"/>
            <a:ext cx="12168000" cy="61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8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0629 </a:t>
            </a: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一東興國際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tx2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132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" y="316861"/>
            <a:ext cx="12168000" cy="61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16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-28575"/>
            <a:ext cx="7648575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39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316041" y="0"/>
            <a:ext cx="9559917" cy="6840000"/>
            <a:chOff x="624755" y="-29374"/>
            <a:chExt cx="9559917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6000" y="-29374"/>
              <a:ext cx="4808672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755" y="-29374"/>
              <a:ext cx="4751245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553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-28575"/>
            <a:ext cx="763905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09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786048" y="5141"/>
            <a:ext cx="8621010" cy="6840000"/>
            <a:chOff x="1745856" y="-45099"/>
            <a:chExt cx="8621010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6000" y="-45099"/>
              <a:ext cx="4990866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856" y="-45099"/>
              <a:ext cx="3844706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0680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37" y="-9525"/>
            <a:ext cx="762952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3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610389" y="-31114"/>
            <a:ext cx="8971659" cy="6840000"/>
            <a:chOff x="816576" y="-31114"/>
            <a:chExt cx="8971659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6000" y="-31114"/>
              <a:ext cx="5132235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576" y="-31114"/>
              <a:ext cx="3825000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770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14287"/>
            <a:ext cx="76390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21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962191" y="0"/>
            <a:ext cx="8271736" cy="6840000"/>
            <a:chOff x="1520074" y="0"/>
            <a:chExt cx="8271736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6000" y="0"/>
              <a:ext cx="4415810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0074" y="0"/>
              <a:ext cx="3855926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7957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0"/>
            <a:ext cx="7648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6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ctrTitle"/>
          </p:nvPr>
        </p:nvSpPr>
        <p:spPr>
          <a:xfrm>
            <a:off x="2495550" y="3429000"/>
            <a:ext cx="7118350" cy="10382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sz="4800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rebuchet MS" panose="020B0603020202020204" pitchFamily="34" charset="0"/>
              </a:rPr>
              <a:t>一起來學照相吧！</a:t>
            </a:r>
          </a:p>
        </p:txBody>
      </p:sp>
      <p:sp>
        <p:nvSpPr>
          <p:cNvPr id="3075" name="副標題 2"/>
          <p:cNvSpPr>
            <a:spLocks noGrp="1"/>
          </p:cNvSpPr>
          <p:nvPr>
            <p:ph type="subTitle" idx="1"/>
          </p:nvPr>
        </p:nvSpPr>
        <p:spPr>
          <a:xfrm>
            <a:off x="2495550" y="1484314"/>
            <a:ext cx="7416800" cy="13684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72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</a:p>
        </p:txBody>
      </p:sp>
    </p:spTree>
    <p:extLst>
      <p:ext uri="{BB962C8B-B14F-4D97-AF65-F5344CB8AC3E}">
        <p14:creationId xmlns:p14="http://schemas.microsoft.com/office/powerpoint/2010/main" val="17792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69322" y="0"/>
            <a:ext cx="10022534" cy="6847952"/>
            <a:chOff x="-146534" y="0"/>
            <a:chExt cx="10022534" cy="684795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6000" y="0"/>
              <a:ext cx="4860000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6534" y="7952"/>
              <a:ext cx="5172582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809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-9525"/>
            <a:ext cx="764857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87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376192" y="-40192"/>
            <a:ext cx="11392644" cy="6883141"/>
            <a:chOff x="799356" y="-7141"/>
            <a:chExt cx="11392644" cy="6883141"/>
          </a:xfrm>
        </p:grpSpPr>
        <p:grpSp>
          <p:nvGrpSpPr>
            <p:cNvPr id="4" name="群組 3"/>
            <p:cNvGrpSpPr/>
            <p:nvPr/>
          </p:nvGrpSpPr>
          <p:grpSpPr>
            <a:xfrm>
              <a:off x="5413003" y="0"/>
              <a:ext cx="6778997" cy="6876000"/>
              <a:chOff x="3709003" y="9000"/>
              <a:chExt cx="6778997" cy="6876000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36000" y="9000"/>
                <a:ext cx="4752000" cy="6840000"/>
              </a:xfrm>
              <a:prstGeom prst="rect">
                <a:avLst/>
              </a:prstGeom>
            </p:spPr>
          </p:pic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09003" y="9000"/>
                <a:ext cx="2037665" cy="6876000"/>
              </a:xfrm>
              <a:prstGeom prst="rect">
                <a:avLst/>
              </a:prstGeom>
            </p:spPr>
          </p:pic>
        </p:grp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9356" y="-7141"/>
              <a:ext cx="4637929" cy="68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204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0"/>
            <a:ext cx="7648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7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806144" y="10048"/>
            <a:ext cx="8584728" cy="6840000"/>
            <a:chOff x="-270363" y="-205295"/>
            <a:chExt cx="8584728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1049" y="-205295"/>
              <a:ext cx="4733316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70363" y="-205295"/>
              <a:ext cx="3848063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913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-19050"/>
            <a:ext cx="7648575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08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602824" y="0"/>
            <a:ext cx="8925500" cy="6849000"/>
            <a:chOff x="1602824" y="0"/>
            <a:chExt cx="8925500" cy="6849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6000" y="0"/>
              <a:ext cx="5152324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2824" y="9000"/>
              <a:ext cx="3773176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2874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-4763"/>
            <a:ext cx="765810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3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698419" y="18000"/>
            <a:ext cx="8803244" cy="6840000"/>
            <a:chOff x="864410" y="18000"/>
            <a:chExt cx="8803244" cy="684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6000" y="18000"/>
              <a:ext cx="3931654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410" y="18000"/>
              <a:ext cx="4871590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556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0"/>
            <a:ext cx="765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41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6048" y="549000"/>
            <a:ext cx="7126288" cy="92392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相機的保養</a:t>
            </a:r>
          </a:p>
        </p:txBody>
      </p:sp>
      <p:sp>
        <p:nvSpPr>
          <p:cNvPr id="4099" name="標題 1"/>
          <p:cNvSpPr txBox="1">
            <a:spLocks/>
          </p:cNvSpPr>
          <p:nvPr/>
        </p:nvSpPr>
        <p:spPr bwMode="auto">
          <a:xfrm>
            <a:off x="324203" y="1269000"/>
            <a:ext cx="10789952" cy="406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避免受到振動或擠壓</a:t>
            </a:r>
            <a:endParaRPr lang="en-US" altLang="zh-TW" sz="32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避免灰塵</a:t>
            </a: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帶著相機外出時最好能</a:t>
            </a: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為相機穿衣服</a:t>
            </a:r>
            <a:r>
              <a:rPr lang="en-US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皮套</a:t>
            </a:r>
            <a:r>
              <a:rPr lang="en-US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。</a:t>
            </a:r>
            <a:endParaRPr lang="en-US" altLang="zh-TW" sz="32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鏡頭的清潔</a:t>
            </a: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吹氣球</a:t>
            </a: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</a:t>
            </a: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拭鏡紙</a:t>
            </a: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</a:t>
            </a: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鏡頭水</a:t>
            </a:r>
            <a:endParaRPr lang="en-US" altLang="zh-TW" sz="32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注意溫度</a:t>
            </a: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濕度</a:t>
            </a:r>
            <a:endParaRPr lang="en-US" altLang="zh-TW" sz="32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平時的存放</a:t>
            </a: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乾燥盒</a:t>
            </a: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</a:t>
            </a: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蔭涼通風處。</a:t>
            </a:r>
            <a:endParaRPr lang="en-US" altLang="zh-TW" sz="32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生病</a:t>
            </a:r>
            <a:r>
              <a:rPr lang="en-US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故障</a:t>
            </a:r>
            <a:r>
              <a:rPr lang="en-US" altLang="zh-TW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了記得請專業醫生看一看</a:t>
            </a:r>
          </a:p>
        </p:txBody>
      </p:sp>
    </p:spTree>
    <p:extLst>
      <p:ext uri="{BB962C8B-B14F-4D97-AF65-F5344CB8AC3E}">
        <p14:creationId xmlns:p14="http://schemas.microsoft.com/office/powerpoint/2010/main" val="41742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802950" y="27474"/>
            <a:ext cx="8572858" cy="6842670"/>
            <a:chOff x="226209" y="-2670"/>
            <a:chExt cx="8572858" cy="684267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6000" y="0"/>
              <a:ext cx="3783067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209" y="-2670"/>
              <a:ext cx="4789791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529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0629 </a:t>
            </a: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一東興國際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六跨閱視界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9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96000" y="2542040"/>
            <a:ext cx="57006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動物園刷牙</a:t>
            </a:r>
            <a:r>
              <a:rPr lang="zh-TW" altLang="en-US" sz="40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日：</a:t>
            </a:r>
            <a:r>
              <a:rPr lang="en-US" altLang="zh-TW" sz="40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endParaRPr lang="en-US" altLang="zh-TW" sz="40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</a:t>
            </a:r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www.youtube.com/watch?v=kytydwClBt4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sz="2400" b="0" i="0" dirty="0">
              <a:effectLst/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1438" t="4865" r="9246" b="4488"/>
          <a:stretch/>
        </p:blipFill>
        <p:spPr>
          <a:xfrm>
            <a:off x="1056001" y="549001"/>
            <a:ext cx="50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42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31" y="7952"/>
            <a:ext cx="1043879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34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83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9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21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39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3743640" y="9543"/>
            <a:ext cx="4680000" cy="6840000"/>
            <a:chOff x="2856000" y="-2568683"/>
            <a:chExt cx="6400920" cy="9237683"/>
          </a:xfrm>
        </p:grpSpPr>
        <p:grpSp>
          <p:nvGrpSpPr>
            <p:cNvPr id="5" name="群組 4"/>
            <p:cNvGrpSpPr/>
            <p:nvPr/>
          </p:nvGrpSpPr>
          <p:grpSpPr>
            <a:xfrm>
              <a:off x="2856000" y="-458931"/>
              <a:ext cx="6400000" cy="7127931"/>
              <a:chOff x="2856000" y="-458931"/>
              <a:chExt cx="6400000" cy="7127931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56000" y="3069000"/>
                <a:ext cx="6400000" cy="3600000"/>
              </a:xfrm>
              <a:prstGeom prst="rect">
                <a:avLst/>
              </a:prstGeom>
            </p:spPr>
          </p:pic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3"/>
              <a:srcRect b="70000"/>
              <a:stretch/>
            </p:blipFill>
            <p:spPr>
              <a:xfrm>
                <a:off x="2856000" y="2308798"/>
                <a:ext cx="6400000" cy="1080000"/>
              </a:xfrm>
              <a:prstGeom prst="rect">
                <a:avLst/>
              </a:prstGeom>
            </p:spPr>
          </p:pic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6000" y="-458931"/>
                <a:ext cx="6400000" cy="3600000"/>
              </a:xfrm>
              <a:prstGeom prst="rect">
                <a:avLst/>
              </a:prstGeom>
            </p:spPr>
          </p:pic>
        </p:grp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6920" y="-2568683"/>
              <a:ext cx="6400000" cy="36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6833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2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000" y="549000"/>
            <a:ext cx="7126288" cy="92392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相機怎麼拿</a:t>
            </a:r>
          </a:p>
        </p:txBody>
      </p:sp>
      <p:pic>
        <p:nvPicPr>
          <p:cNvPr id="5123" name="Picture 2" descr=" 我们都知道如何手持相机，每个人都有他自己拿相机的习惯，并没有绝对标准的把握方式。然而各种不同的握法都是从基本的握法变化而来的。这里的例子覆盖了不同的镜头在相机水平或竖立时不同的握法。需要手指操纵的功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00" y="1297652"/>
            <a:ext cx="6363515" cy="511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標題 1"/>
          <p:cNvSpPr txBox="1">
            <a:spLocks/>
          </p:cNvSpPr>
          <p:nvPr/>
        </p:nvSpPr>
        <p:spPr bwMode="auto">
          <a:xfrm>
            <a:off x="326027" y="559048"/>
            <a:ext cx="966968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rebuchet MS" panose="020B0603020202020204" pitchFamily="34" charset="0"/>
              </a:rPr>
              <a:t>用右手緊握相機手柄。 </a:t>
            </a:r>
            <a:endParaRPr lang="en-US" altLang="zh-TW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rebuchet MS" panose="020B060302020202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rebuchet MS" panose="020B0603020202020204" pitchFamily="34" charset="0"/>
              </a:rPr>
              <a:t>用左手托住鏡頭底部。</a:t>
            </a:r>
            <a:endParaRPr lang="en-US" altLang="zh-TW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rebuchet MS" panose="020B060302020202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rebuchet MS" panose="020B0603020202020204" pitchFamily="34" charset="0"/>
              </a:rPr>
              <a:t>用右手食指輕輕按下快門按鈕。</a:t>
            </a:r>
            <a:endParaRPr lang="en-US" altLang="zh-TW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rebuchet MS" panose="020B060302020202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rebuchet MS" panose="020B0603020202020204" pitchFamily="34" charset="0"/>
              </a:rPr>
              <a:t>雙臂及雙肘輕貼身體。</a:t>
            </a:r>
            <a:endParaRPr lang="zh-TW" altLang="en-US" sz="28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857879" y="0"/>
            <a:ext cx="10647441" cy="6856581"/>
            <a:chOff x="0" y="-991920"/>
            <a:chExt cx="12176000" cy="784092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0" y="9000"/>
              <a:ext cx="12160000" cy="684000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991920"/>
              <a:ext cx="12160000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6864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5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83066" y="67415"/>
            <a:ext cx="12161350" cy="6758049"/>
            <a:chOff x="-1385351" y="-30144"/>
            <a:chExt cx="13595591" cy="686823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40" y="-30144"/>
              <a:ext cx="12160000" cy="684000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l="1" r="224"/>
            <a:stretch/>
          </p:blipFill>
          <p:spPr>
            <a:xfrm>
              <a:off x="-1385351" y="-1912"/>
              <a:ext cx="12160000" cy="68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2321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85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36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6483938" y="128040"/>
            <a:ext cx="5417782" cy="6679048"/>
            <a:chOff x="5376000" y="-1621391"/>
            <a:chExt cx="6886300" cy="848943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l="50327" r="-656"/>
            <a:stretch/>
          </p:blipFill>
          <p:spPr>
            <a:xfrm>
              <a:off x="5422300" y="-1621391"/>
              <a:ext cx="6840000" cy="684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/>
            <a:srcRect l="44128"/>
            <a:stretch/>
          </p:blipFill>
          <p:spPr>
            <a:xfrm>
              <a:off x="5376000" y="28048"/>
              <a:ext cx="6794048" cy="6840000"/>
            </a:xfrm>
            <a:prstGeom prst="rect">
              <a:avLst/>
            </a:prstGeom>
          </p:spPr>
        </p:pic>
      </p:grp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r="52632"/>
          <a:stretch/>
        </p:blipFill>
        <p:spPr>
          <a:xfrm>
            <a:off x="45720" y="-19325"/>
            <a:ext cx="57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188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9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918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55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0629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一東興國際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三國語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四國語</a:t>
            </a:r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六跨閱視界</a:t>
            </a:r>
            <a:r>
              <a:rPr lang="en-US" altLang="zh-TW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en-US" altLang="zh-TW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tx2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七健康</a:t>
            </a:r>
          </a:p>
          <a:p>
            <a:pPr>
              <a:lnSpc>
                <a:spcPct val="120000"/>
              </a:lnSpc>
            </a:pP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76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189000"/>
            <a:ext cx="12168000" cy="575168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36000" y="6075320"/>
            <a:ext cx="90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www.youtube.com/watch?v=64rZ0ADlOWk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</a:t>
            </a:r>
            <a:endParaRPr lang="zh-TW" altLang="en-US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32378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763" r="2500" b="13027"/>
          <a:stretch/>
        </p:blipFill>
        <p:spPr>
          <a:xfrm>
            <a:off x="10880" y="-9"/>
            <a:ext cx="12168000" cy="62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5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000" y="538741"/>
            <a:ext cx="5760000" cy="1090259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b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保持相機的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穩定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96000" y="1079433"/>
            <a:ext cx="7124700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6148" name="文字方塊 4"/>
          <p:cNvSpPr txBox="1">
            <a:spLocks noChangeArrowheads="1"/>
          </p:cNvSpPr>
          <p:nvPr/>
        </p:nvSpPr>
        <p:spPr bwMode="auto">
          <a:xfrm>
            <a:off x="693440" y="4874739"/>
            <a:ext cx="101526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華康棒棒體W5注音字" pitchFamily="82" charset="-120"/>
                <a:ea typeface="華康棒棒體W5注音字" pitchFamily="82" charset="-120"/>
              </a:rPr>
              <a:t>雙手握住相機，手肘雙臂抵住身體，以跪姿將手肘靠在腳上或靠在穩定的物體</a:t>
            </a:r>
            <a:r>
              <a:rPr lang="en-US" altLang="zh-TW" sz="2400" dirty="0">
                <a:solidFill>
                  <a:schemeClr val="tx1"/>
                </a:solidFill>
                <a:latin typeface="華康棒棒體W5注音字" pitchFamily="82" charset="-120"/>
                <a:ea typeface="華康棒棒體W5注音字" pitchFamily="82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華康棒棒體W5注音字" pitchFamily="82" charset="-120"/>
                <a:ea typeface="華康棒棒體W5注音字" pitchFamily="82" charset="-120"/>
              </a:rPr>
              <a:t>牆、柱、桌</a:t>
            </a:r>
            <a:r>
              <a:rPr lang="en-US" altLang="zh-TW" sz="2400" dirty="0">
                <a:solidFill>
                  <a:schemeClr val="tx1"/>
                </a:solidFill>
                <a:latin typeface="華康棒棒體W5注音字" pitchFamily="82" charset="-120"/>
                <a:ea typeface="華康棒棒體W5注音字" pitchFamily="82" charset="-120"/>
              </a:rPr>
              <a:t>…</a:t>
            </a:r>
            <a:r>
              <a:rPr lang="zh-TW" altLang="en-US" sz="2400" dirty="0">
                <a:solidFill>
                  <a:schemeClr val="tx1"/>
                </a:solidFill>
                <a:latin typeface="華康棒棒體W5注音字" pitchFamily="82" charset="-120"/>
                <a:ea typeface="華康棒棒體W5注音字" pitchFamily="82" charset="-120"/>
              </a:rPr>
              <a:t>等</a:t>
            </a:r>
            <a:r>
              <a:rPr lang="en-US" altLang="zh-TW" sz="2400" dirty="0">
                <a:solidFill>
                  <a:schemeClr val="tx1"/>
                </a:solidFill>
                <a:latin typeface="華康棒棒體W5注音字" pitchFamily="82" charset="-120"/>
                <a:ea typeface="華康棒棒體W5注音字" pitchFamily="82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華康棒棒體W5注音字" pitchFamily="82" charset="-120"/>
                <a:ea typeface="華康棒棒體W5注音字" pitchFamily="82" charset="-120"/>
              </a:rPr>
              <a:t>。</a:t>
            </a:r>
            <a:endParaRPr lang="en-US" altLang="zh-TW" sz="2400" dirty="0">
              <a:solidFill>
                <a:schemeClr val="tx1"/>
              </a:solidFill>
              <a:latin typeface="華康棒棒體W5注音字" pitchFamily="82" charset="-120"/>
              <a:ea typeface="華康棒棒體W5注音字" pitchFamily="82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華康棒棒體W5注音字" pitchFamily="82" charset="-120"/>
                <a:ea typeface="華康棒棒體W5注音字" pitchFamily="82" charset="-120"/>
              </a:rPr>
              <a:t>不要緊張，放輕鬆，想像你是一個神槍手</a:t>
            </a:r>
            <a:endParaRPr lang="en-US" altLang="zh-TW" sz="2400" dirty="0">
              <a:solidFill>
                <a:schemeClr val="tx1"/>
              </a:solidFill>
              <a:latin typeface="華康棒棒體W5注音字" pitchFamily="82" charset="-120"/>
              <a:ea typeface="華康棒棒體W5注音字" pitchFamily="82" charset="-120"/>
            </a:endParaRPr>
          </a:p>
        </p:txBody>
      </p:sp>
      <p:pic>
        <p:nvPicPr>
          <p:cNvPr id="6149" name="Picture 2" descr="C:\Users\凱琪\Desktop\S__4161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1916113"/>
            <a:ext cx="38401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C:\Users\凱琪\Desktop\S__4161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50" y="1916113"/>
            <a:ext cx="38401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乘號 5"/>
          <p:cNvSpPr/>
          <p:nvPr/>
        </p:nvSpPr>
        <p:spPr>
          <a:xfrm>
            <a:off x="2084389" y="1916113"/>
            <a:ext cx="1214437" cy="1223962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甜甜圈 6"/>
          <p:cNvSpPr/>
          <p:nvPr/>
        </p:nvSpPr>
        <p:spPr>
          <a:xfrm>
            <a:off x="6600825" y="2060576"/>
            <a:ext cx="935038" cy="936625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6153" name="Picture 4" descr="手拿相机的正确拿法,怎样拿相机摆姿势-安徽摄影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384" y="188483"/>
            <a:ext cx="2980607" cy="374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97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36000" y="6075320"/>
            <a:ext cx="90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www.youtube.com/watch?v=9nqE1cnEuIU</a:t>
            </a:r>
            <a:endParaRPr lang="zh-TW" altLang="en-US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875" r="1500" b="13913"/>
          <a:stretch/>
        </p:blipFill>
        <p:spPr>
          <a:xfrm>
            <a:off x="-3680" y="-3848"/>
            <a:ext cx="12168000" cy="61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11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756" r="2756" b="11504"/>
          <a:stretch/>
        </p:blipFill>
        <p:spPr>
          <a:xfrm>
            <a:off x="24000" y="0"/>
            <a:ext cx="12168000" cy="641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649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756" r="2756" b="15005"/>
          <a:stretch/>
        </p:blipFill>
        <p:spPr>
          <a:xfrm>
            <a:off x="24000" y="0"/>
            <a:ext cx="12168000" cy="615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38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002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A7652D-E812-4AB4-ABAA-52B9DFFB3A18}"/>
              </a:ext>
            </a:extLst>
          </p:cNvPr>
          <p:cNvSpPr txBox="1"/>
          <p:nvPr/>
        </p:nvSpPr>
        <p:spPr>
          <a:xfrm>
            <a:off x="336000" y="1679800"/>
            <a:ext cx="1078816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：認識腸病毒，勤洗手才健康！</a:t>
            </a:r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www.youtube.com/watch?v=EbDfEqJsI20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：預防腸病毒 一起這樣做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www.youtube.com/watch?v=sCQxYckMxFk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影片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：腸病毒宣導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-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戰勝腸病毒之歌動畫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www.youtube.com/watch?v=VB_Q7iO4sQw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677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atena.yukuri.net/gimp/07/sample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27" y="1480009"/>
            <a:ext cx="9439302" cy="35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000" y="488952"/>
            <a:ext cx="4536712" cy="1427161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</a:rPr>
              <a:t>照相小技巧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</a:rPr>
              <a:t>《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</a:rPr>
              <a:t>二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</a:rPr>
              <a:t>》</a:t>
            </a:r>
            <a:b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華康POP1W7注音字" panose="040B0700000000000000" pitchFamily="82" charset="-120"/>
                <a:ea typeface="華康POP1W7注音字" panose="040B0700000000000000" pitchFamily="82" charset="-120"/>
              </a:rPr>
              <a:t>保持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華康POP1W7注音字" panose="040B0700000000000000" pitchFamily="82" charset="-120"/>
                <a:ea typeface="華康POP1W7注音字" panose="040B0700000000000000" pitchFamily="82" charset="-120"/>
              </a:rPr>
              <a:t>太陽在你身後</a:t>
            </a:r>
            <a:b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華康POP1W7注音字" panose="040B0700000000000000" pitchFamily="82" charset="-120"/>
                <a:ea typeface="華康POP1W7注音字" panose="040B0700000000000000" pitchFamily="82" charset="-120"/>
              </a:rPr>
            </a:br>
            <a:endParaRPr lang="zh-TW" alt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362200" y="731839"/>
            <a:ext cx="7683500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zh-TW" altLang="en-US" sz="4400" dirty="0">
              <a:solidFill>
                <a:schemeClr val="accent4">
                  <a:lumMod val="50000"/>
                </a:schemeClr>
              </a:solidFill>
              <a:latin typeface="華康POP1W7注音字" panose="040B0700000000000000" pitchFamily="82" charset="-120"/>
              <a:ea typeface="華康POP1W7注音字" panose="040B0700000000000000" pitchFamily="82" charset="-120"/>
            </a:endParaRPr>
          </a:p>
        </p:txBody>
      </p:sp>
      <p:sp>
        <p:nvSpPr>
          <p:cNvPr id="7173" name="文字方塊 4"/>
          <p:cNvSpPr txBox="1">
            <a:spLocks noChangeArrowheads="1"/>
          </p:cNvSpPr>
          <p:nvPr/>
        </p:nvSpPr>
        <p:spPr bwMode="auto">
          <a:xfrm>
            <a:off x="696000" y="5109422"/>
            <a:ext cx="8332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光與影之美</a:t>
            </a:r>
            <a:endParaRPr lang="en-US" altLang="zh-TW" sz="24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讓足夠的光線照射在被攝影的主角上</a:t>
            </a:r>
            <a:endParaRPr lang="en-US" altLang="zh-TW" sz="24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太陽在攝影者身後，有一點偏移的位置</a:t>
            </a:r>
            <a:endParaRPr lang="en-US" altLang="zh-TW" sz="24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6" name="乘號 5"/>
          <p:cNvSpPr/>
          <p:nvPr/>
        </p:nvSpPr>
        <p:spPr>
          <a:xfrm>
            <a:off x="2084389" y="1916113"/>
            <a:ext cx="1214437" cy="1223962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甜甜圈 6"/>
          <p:cNvSpPr/>
          <p:nvPr/>
        </p:nvSpPr>
        <p:spPr>
          <a:xfrm>
            <a:off x="8832850" y="2060576"/>
            <a:ext cx="935038" cy="936625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3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000" y="542132"/>
            <a:ext cx="4163338" cy="70802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8195" name="文字方塊 4"/>
          <p:cNvSpPr txBox="1">
            <a:spLocks noChangeArrowheads="1"/>
          </p:cNvSpPr>
          <p:nvPr/>
        </p:nvSpPr>
        <p:spPr bwMode="auto">
          <a:xfrm>
            <a:off x="4285412" y="1250157"/>
            <a:ext cx="741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光與影之美</a:t>
            </a:r>
            <a:endParaRPr lang="en-US" altLang="zh-TW" sz="32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特殊的逆光拍攝</a:t>
            </a:r>
            <a:endParaRPr lang="en-US" altLang="zh-TW" sz="32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8196" name="Picture 2" descr="http://pic22.nipic.com/20120712/10518729_213855151129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1269264"/>
            <a:ext cx="3600000" cy="539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ts2.mm.bing.net/th?id=H.4989735310328197&amp;pid=15.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" b="2278"/>
          <a:stretch/>
        </p:blipFill>
        <p:spPr bwMode="auto">
          <a:xfrm>
            <a:off x="4296000" y="2783008"/>
            <a:ext cx="5710674" cy="388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C:\Users\凱琪\Desktop\S__41615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00" y="189000"/>
            <a:ext cx="24288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000" y="479618"/>
            <a:ext cx="6120000" cy="70802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照相小技巧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《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</a:t>
            </a:r>
            <a: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》</a:t>
            </a:r>
            <a:br>
              <a:rPr lang="en-US" altLang="zh-TW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縮小拍攝距離與</a:t>
            </a:r>
            <a:r>
              <a:rPr lang="zh-TW" altLang="en-US" sz="2800" dirty="0" smtClean="0">
                <a:solidFill>
                  <a:schemeClr val="accent4">
                    <a:lumMod val="5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範圍</a:t>
            </a:r>
            <a:endParaRPr lang="zh-TW" altLang="en-US" sz="2800" dirty="0">
              <a:solidFill>
                <a:schemeClr val="accent4">
                  <a:lumMod val="5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178051" y="768351"/>
            <a:ext cx="7921625" cy="92392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zh-TW" altLang="en-US" sz="4400" dirty="0">
              <a:solidFill>
                <a:schemeClr val="accent4">
                  <a:lumMod val="50000"/>
                </a:schemeClr>
              </a:solidFill>
              <a:latin typeface="華康POP1W7注音字" panose="040B0700000000000000" pitchFamily="82" charset="-120"/>
              <a:ea typeface="華康POP1W7注音字" panose="040B0700000000000000" pitchFamily="82" charset="-120"/>
            </a:endParaRPr>
          </a:p>
        </p:txBody>
      </p:sp>
      <p:sp>
        <p:nvSpPr>
          <p:cNvPr id="9220" name="文字方塊 4"/>
          <p:cNvSpPr txBox="1">
            <a:spLocks noChangeArrowheads="1"/>
          </p:cNvSpPr>
          <p:nvPr/>
        </p:nvSpPr>
        <p:spPr bwMode="auto">
          <a:xfrm>
            <a:off x="696000" y="1484506"/>
            <a:ext cx="7705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只對景物某一個特殊的地方以近距離誇大的拍攝，會有不一樣的效果。</a:t>
            </a:r>
            <a:endParaRPr lang="en-US" altLang="zh-TW" sz="2400" dirty="0">
              <a:solidFill>
                <a:schemeClr val="tx1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9221" name="Picture 3" descr="F:\寒假社區拍拍樂\13\2014-0208-1644-36-051354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06" y="2335849"/>
            <a:ext cx="6506593" cy="433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F:\寒假社區拍拍樂\13\2014-0208-1636-24-08557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059" y="189000"/>
            <a:ext cx="3384204" cy="225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9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2320</TotalTime>
  <Words>669</Words>
  <Application>Microsoft Office PowerPoint</Application>
  <PresentationFormat>寬螢幕</PresentationFormat>
  <Paragraphs>96</Paragraphs>
  <Slides>64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74" baseType="lpstr">
      <vt:lpstr>ㄅ字嗨注音標楷 Regular</vt:lpstr>
      <vt:lpstr>華康POP1W7注音字</vt:lpstr>
      <vt:lpstr>華康棒棒體W5注音字</vt:lpstr>
      <vt:lpstr>新細明體</vt:lpstr>
      <vt:lpstr>Arial</vt:lpstr>
      <vt:lpstr>Calibri</vt:lpstr>
      <vt:lpstr>Calibri Light</vt:lpstr>
      <vt:lpstr>Trebuchet MS</vt:lpstr>
      <vt:lpstr>Wingdings 2</vt:lpstr>
      <vt:lpstr>Office 佈景主題</vt:lpstr>
      <vt:lpstr>PowerPoint 簡報</vt:lpstr>
      <vt:lpstr>PowerPoint 簡報</vt:lpstr>
      <vt:lpstr>一起來學照相吧！</vt:lpstr>
      <vt:lpstr>相機的保養</vt:lpstr>
      <vt:lpstr>相機怎麼拿</vt:lpstr>
      <vt:lpstr>照相小技巧《一》 保持相機的穩定</vt:lpstr>
      <vt:lpstr>照相小技巧《二》 保持太陽在你身後 </vt:lpstr>
      <vt:lpstr>照相小技巧《二》</vt:lpstr>
      <vt:lpstr>照相小技巧《三》 縮小拍攝距離與範圍</vt:lpstr>
      <vt:lpstr>照相小技巧《四》 拍攝樣式的選定─豎著</vt:lpstr>
      <vt:lpstr>照相小技巧《四》 拍攝樣式的選定─橫舉 </vt:lpstr>
      <vt:lpstr>照相小技巧《四》 拍攝樣式的選定 </vt:lpstr>
      <vt:lpstr>照相小技巧《五》 構圖的技巧</vt:lpstr>
      <vt:lpstr>照相小技巧《五》 構圖的技巧</vt:lpstr>
      <vt:lpstr>PowerPoint 簡報</vt:lpstr>
      <vt:lpstr>照相小技巧《六》 其他技巧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134</cp:revision>
  <dcterms:created xsi:type="dcterms:W3CDTF">2021-05-18T12:15:20Z</dcterms:created>
  <dcterms:modified xsi:type="dcterms:W3CDTF">2021-06-27T11:11:14Z</dcterms:modified>
</cp:coreProperties>
</file>