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CB57"/>
    <a:srgbClr val="00A4E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6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5D9F-7398-4E4B-844E-F01EDF01404C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E52A-EB3B-43A5-A002-2AA4C2DEB4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24F-CD98-4E29-AE5B-D59E3B1811D4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3244-7B04-4F70-A479-EF9ECBF559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3CF1A-174C-44A8-961B-03CC6F24C653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F5428-F737-4152-BD99-6204B407C1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AABB-3390-4D11-A4B4-523539ADA653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28124-BBA6-4DB5-BC95-25B4CCDA8F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FA29-1C24-410E-ADD4-D95F1D032654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56C0-0B73-4B98-AFB8-19472249C5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CD4DF-7AFB-4B30-ADDF-E4018FA15CAD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8363-5344-429F-9D2C-162CE09157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2349-3860-4C2C-BFC8-41CDA4564A99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3644-3231-4106-9B35-00B1343FE5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76E6-2DD8-4A9E-986D-D5641A9B5205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6332-1DA2-4D7A-AE8D-0877F8AE68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D6311-E7CD-40CC-B082-511E86675877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3BD48-D225-452F-91AE-47C1D09C64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F4A29-9ECC-4FE2-B3AE-FAFA0925579D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10498-CBBC-447F-BC55-2883B1299F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31E1-4388-4BB2-8BB0-588996F8F481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B346F-553E-4C3B-9CA8-55B642D6A6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1DAC41-4294-457F-8F49-6024709AAFD9}" type="datetimeFigureOut">
              <a:rPr lang="zh-TW" altLang="en-US"/>
              <a:pPr>
                <a:defRPr/>
              </a:pPr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7E5C77-4A5C-4E29-987D-B2BFF8882AC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xuite.net/y53k739/twblog/146340673-%E5%8F%B0%E6%9D%B1%E6%9C%89%E5%80%8B%E5%A4%A7%E7%A5%AD%E5%8F%B8%E5%AD%B8%E6%A0%A1+%E5%B0%88%E9%96%80%E6%95%99%E5%B7%AB%E8%A1%9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圖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763" y="347663"/>
            <a:ext cx="9144000" cy="614521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315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0000"/>
                </a:solidFill>
                <a:latin typeface="Adobe 仿宋 Std R"/>
                <a:ea typeface="Adobe 仿宋 Std R"/>
                <a:cs typeface="Adobe 仿宋 Std R"/>
              </a:rPr>
              <a:t>神秘的巫師信仰</a:t>
            </a:r>
          </a:p>
        </p:txBody>
      </p:sp>
      <p:sp>
        <p:nvSpPr>
          <p:cNvPr id="13316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chemeClr val="accent2"/>
                </a:solidFill>
              </a:rPr>
              <a:t>屏北高中</a:t>
            </a:r>
            <a:endParaRPr lang="en-US" altLang="zh-TW" b="1" smtClean="0">
              <a:solidFill>
                <a:schemeClr val="accent2"/>
              </a:solidFill>
            </a:endParaRPr>
          </a:p>
          <a:p>
            <a:r>
              <a:rPr lang="en-US" altLang="zh-TW" b="1" smtClean="0">
                <a:solidFill>
                  <a:schemeClr val="accent2"/>
                </a:solidFill>
              </a:rPr>
              <a:t>209-</a:t>
            </a:r>
            <a:r>
              <a:rPr lang="zh-TW" altLang="en-US" b="1" smtClean="0">
                <a:solidFill>
                  <a:schemeClr val="accent2"/>
                </a:solidFill>
              </a:rPr>
              <a:t>馬承軒、謝翊汝</a:t>
            </a:r>
            <a:endParaRPr lang="en-US" altLang="zh-TW" b="1" smtClean="0">
              <a:solidFill>
                <a:schemeClr val="accent2"/>
              </a:solidFill>
            </a:endParaRPr>
          </a:p>
          <a:p>
            <a:r>
              <a:rPr lang="zh-TW" altLang="en-US" b="1" smtClean="0">
                <a:solidFill>
                  <a:schemeClr val="accent2"/>
                </a:solidFill>
              </a:rPr>
              <a:t>指導老師</a:t>
            </a:r>
            <a:r>
              <a:rPr lang="en-US" altLang="zh-TW" b="1" smtClean="0">
                <a:solidFill>
                  <a:schemeClr val="accent2"/>
                </a:solidFill>
              </a:rPr>
              <a:t>: </a:t>
            </a:r>
            <a:r>
              <a:rPr lang="zh-TW" altLang="en-US" b="1" smtClean="0">
                <a:solidFill>
                  <a:schemeClr val="accent2"/>
                </a:solidFill>
              </a:rPr>
              <a:t>陳來福、古春玲老師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7200" dirty="0" smtClean="0"/>
              <a:t>參</a:t>
            </a:r>
            <a:r>
              <a:rPr lang="zh-TW" altLang="zh-TW" sz="7200" dirty="0"/>
              <a:t>、結論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0939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7200" dirty="0" smtClean="0"/>
              <a:t>肆</a:t>
            </a:r>
            <a:r>
              <a:rPr lang="zh-TW" altLang="zh-TW" sz="7200" dirty="0"/>
              <a:t>、研究心得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20874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000" dirty="0" smtClean="0"/>
              <a:t>伍</a:t>
            </a:r>
            <a:r>
              <a:rPr lang="zh-TW" altLang="zh-TW" sz="4000" dirty="0"/>
              <a:t>、引註資料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2600" dirty="0" smtClean="0"/>
          </a:p>
          <a:p>
            <a:pPr marL="0" indent="0">
              <a:buNone/>
            </a:pPr>
            <a:r>
              <a:rPr lang="en-US" altLang="zh-TW" sz="2600" dirty="0" smtClean="0"/>
              <a:t>http</a:t>
            </a:r>
            <a:r>
              <a:rPr lang="en-US" altLang="zh-TW" sz="2600" dirty="0"/>
              <a:t>://www.shs.edu.tw/works/essay/2012/11/2012111316211434.pdf </a:t>
            </a:r>
            <a:endParaRPr lang="zh-TW" altLang="zh-TW" sz="2600" dirty="0"/>
          </a:p>
          <a:p>
            <a:pPr marL="0" indent="0">
              <a:buNone/>
            </a:pPr>
            <a:r>
              <a:rPr lang="en-US" altLang="zh-TW" sz="2600" u="sng" dirty="0" smtClean="0">
                <a:hlinkClick r:id="rId2"/>
              </a:rPr>
              <a:t>http</a:t>
            </a:r>
            <a:r>
              <a:rPr lang="en-US" altLang="zh-TW" sz="2600" u="sng" dirty="0">
                <a:hlinkClick r:id="rId2"/>
              </a:rPr>
              <a:t>://blog.xuite.net/y53k739/twblog/146340673-%E5%8F%B0%E6%9D%B1%E6%9C%89%E5%80%8B%E5%A4%A7%E7%A5%AD%E5%8F%B8%E5%AD%B8%E6%A0%A1+%E5%B0%88%E9%96%80%E6%95%99%E5%B7%AB%E8%A1%93</a:t>
            </a:r>
            <a:endParaRPr lang="zh-TW" altLang="zh-TW" sz="2600" dirty="0"/>
          </a:p>
          <a:p>
            <a:pPr marL="0" indent="0">
              <a:buNone/>
            </a:pPr>
            <a:r>
              <a:rPr lang="en-US" altLang="zh-TW" sz="2600" dirty="0" smtClean="0"/>
              <a:t>http</a:t>
            </a:r>
            <a:r>
              <a:rPr lang="en-US" altLang="zh-TW" sz="2600" dirty="0"/>
              <a:t>://paperupload.nttu.edu.tw/download.php?sn=2126</a:t>
            </a:r>
            <a:endParaRPr lang="zh-TW" altLang="zh-TW" sz="26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525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7200" dirty="0" smtClean="0"/>
              <a:t>壹</a:t>
            </a:r>
            <a:r>
              <a:rPr lang="zh-TW" altLang="zh-TW" sz="7200" dirty="0"/>
              <a:t>、前言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32205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3"/>
          <p:cNvSpPr>
            <a:spLocks noChangeArrowheads="1"/>
          </p:cNvSpPr>
          <p:nvPr/>
        </p:nvSpPr>
        <p:spPr bwMode="auto">
          <a:xfrm>
            <a:off x="539750" y="1209675"/>
            <a:ext cx="83534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0" lang="zh-TW" altLang="zh-TW" sz="2800" dirty="0">
                <a:latin typeface="Calibri" pitchFamily="34" charset="0"/>
              </a:rPr>
              <a:t>傳統的信仰在原民部落裡是很重要的，在許多傳統的儀式及典禮上都能看見巫師的身影，他們嘴裡念念有詞，手上的榕樹葉子沾著碗裡的米酒，揮灑在土地上，為即將開始的活動向祖靈們祈求著平安。</a:t>
            </a:r>
          </a:p>
        </p:txBody>
      </p:sp>
      <p:pic>
        <p:nvPicPr>
          <p:cNvPr id="14338" name="圖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7813" y="3213100"/>
            <a:ext cx="46085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矩形 5"/>
          <p:cNvSpPr>
            <a:spLocks noChangeArrowheads="1"/>
          </p:cNvSpPr>
          <p:nvPr/>
        </p:nvSpPr>
        <p:spPr bwMode="auto">
          <a:xfrm>
            <a:off x="638175" y="3141663"/>
            <a:ext cx="338296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0" lang="zh-TW" altLang="zh-TW" sz="2800">
                <a:latin typeface="Calibri" pitchFamily="34" charset="0"/>
              </a:rPr>
              <a:t>而巫師對部落的影響是什麼</a:t>
            </a:r>
            <a:r>
              <a:rPr kumimoji="0" lang="en-US" altLang="zh-TW" sz="2800">
                <a:latin typeface="Calibri" pitchFamily="34" charset="0"/>
              </a:rPr>
              <a:t>?</a:t>
            </a:r>
            <a:r>
              <a:rPr kumimoji="0" lang="zh-TW" altLang="zh-TW" sz="2800">
                <a:latin typeface="Calibri" pitchFamily="34" charset="0"/>
              </a:rPr>
              <a:t>當巫師需要哪些條件</a:t>
            </a:r>
            <a:r>
              <a:rPr kumimoji="0" lang="en-US" altLang="zh-TW" sz="2800">
                <a:latin typeface="Calibri" pitchFamily="34" charset="0"/>
              </a:rPr>
              <a:t>? </a:t>
            </a:r>
            <a:r>
              <a:rPr kumimoji="0" lang="zh-TW" altLang="zh-TW" sz="2800">
                <a:latin typeface="Calibri" pitchFamily="34" charset="0"/>
              </a:rPr>
              <a:t>巫師是如何揀選的</a:t>
            </a:r>
            <a:r>
              <a:rPr kumimoji="0" lang="en-US" altLang="zh-TW" sz="2800">
                <a:latin typeface="Calibri" pitchFamily="34" charset="0"/>
              </a:rPr>
              <a:t>? </a:t>
            </a:r>
            <a:r>
              <a:rPr kumimoji="0" lang="zh-TW" altLang="zh-TW" sz="2800">
                <a:latin typeface="Calibri" pitchFamily="34" charset="0"/>
              </a:rPr>
              <a:t>總總這些疑</a:t>
            </a:r>
            <a:r>
              <a:rPr kumimoji="0" lang="zh-TW" altLang="en-US" sz="2800">
                <a:latin typeface="Calibri" pitchFamily="34" charset="0"/>
              </a:rPr>
              <a:t>問</a:t>
            </a:r>
            <a:r>
              <a:rPr kumimoji="0" lang="zh-TW" altLang="zh-TW" sz="2800">
                <a:latin typeface="Calibri" pitchFamily="34" charset="0"/>
              </a:rPr>
              <a:t>都等著我們探討。</a:t>
            </a:r>
          </a:p>
        </p:txBody>
      </p:sp>
      <p:sp>
        <p:nvSpPr>
          <p:cNvPr id="14340" name="矩形 6"/>
          <p:cNvSpPr>
            <a:spLocks noChangeArrowheads="1"/>
          </p:cNvSpPr>
          <p:nvPr/>
        </p:nvSpPr>
        <p:spPr bwMode="auto">
          <a:xfrm>
            <a:off x="755650" y="188913"/>
            <a:ext cx="33778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zh-TW" sz="4000" dirty="0">
                <a:latin typeface="Calibri" pitchFamily="34" charset="0"/>
              </a:rPr>
              <a:t>一、研究動機 </a:t>
            </a:r>
            <a:endParaRPr kumimoji="0" lang="zh-TW" altLang="en-US" sz="4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000" dirty="0" smtClean="0"/>
              <a:t>二、研究目的</a:t>
            </a:r>
            <a:endParaRPr lang="en-US" altLang="zh-TW" sz="4000" dirty="0" smtClean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zh-TW" altLang="zh-TW" sz="2600" dirty="0" smtClean="0"/>
              <a:t>（一）了解原民部落裡巫師的揀選</a:t>
            </a:r>
            <a:r>
              <a:rPr lang="zh-TW" altLang="zh-TW" sz="2600" dirty="0" smtClean="0"/>
              <a:t>制度。</a:t>
            </a:r>
            <a:endParaRPr lang="en-US" altLang="zh-TW" sz="2600" dirty="0" smtClean="0"/>
          </a:p>
          <a:p>
            <a:pPr algn="just"/>
            <a:endParaRPr lang="zh-TW" altLang="zh-TW" sz="2600" dirty="0" smtClean="0"/>
          </a:p>
          <a:p>
            <a:pPr algn="just">
              <a:buFont typeface="Arial" charset="0"/>
              <a:buNone/>
            </a:pPr>
            <a:r>
              <a:rPr lang="zh-TW" altLang="zh-TW" sz="2600" dirty="0" smtClean="0"/>
              <a:t>（二）了解原民部落裡巫師的重要性及影響力。</a:t>
            </a:r>
            <a:endParaRPr lang="en-US" altLang="zh-TW" sz="2600" dirty="0" smtClean="0"/>
          </a:p>
          <a:p>
            <a:pPr algn="just"/>
            <a:endParaRPr lang="zh-TW" altLang="zh-TW" sz="2600" dirty="0" smtClean="0"/>
          </a:p>
          <a:p>
            <a:pPr algn="just">
              <a:buFont typeface="Arial" charset="0"/>
              <a:buNone/>
            </a:pPr>
            <a:r>
              <a:rPr lang="zh-TW" altLang="zh-TW" sz="2600" dirty="0" smtClean="0"/>
              <a:t>（三）找到維護原民部落裡巫師漸漸沒落的傳統</a:t>
            </a:r>
            <a:endParaRPr lang="zh-TW" altLang="en-US" sz="2600" dirty="0" smtClean="0"/>
          </a:p>
          <a:p>
            <a:pPr algn="just">
              <a:buFont typeface="Arial" charset="0"/>
              <a:buNone/>
            </a:pPr>
            <a:r>
              <a:rPr lang="zh-TW" altLang="zh-TW" sz="2600" dirty="0" smtClean="0"/>
              <a:t>             信仰。</a:t>
            </a:r>
            <a:endParaRPr lang="en-US" altLang="zh-TW" sz="2600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000" dirty="0"/>
              <a:t>三</a:t>
            </a:r>
            <a:r>
              <a:rPr lang="zh-TW" altLang="zh-TW" sz="4000" dirty="0" smtClean="0"/>
              <a:t>、</a:t>
            </a:r>
            <a:r>
              <a:rPr lang="zh-TW" altLang="zh-TW" sz="4000" dirty="0"/>
              <a:t>方</a:t>
            </a:r>
            <a:r>
              <a:rPr lang="zh-TW" altLang="zh-TW" sz="4000" dirty="0" smtClean="0"/>
              <a:t>研究法</a:t>
            </a:r>
            <a:endParaRPr lang="zh-TW" altLang="en-US" sz="4000" dirty="0" smtClean="0"/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600" dirty="0"/>
              <a:t>（一）文獻探討：參考部落文獻並蒐集網路資料。</a:t>
            </a:r>
          </a:p>
          <a:p>
            <a:pPr marL="0" indent="0">
              <a:buNone/>
            </a:pPr>
            <a:endParaRPr lang="en-US" altLang="zh-TW" sz="2600" dirty="0" smtClean="0"/>
          </a:p>
          <a:p>
            <a:pPr marL="0" indent="0">
              <a:buNone/>
            </a:pPr>
            <a:r>
              <a:rPr lang="zh-TW" altLang="zh-TW" sz="2600" dirty="0" smtClean="0"/>
              <a:t>（</a:t>
            </a:r>
            <a:r>
              <a:rPr lang="zh-TW" altLang="zh-TW" sz="2600" dirty="0"/>
              <a:t>二）田野調查：進入部落裡訪問部落耆老。</a:t>
            </a:r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sz="7200" dirty="0" smtClean="0"/>
              <a:t>貳</a:t>
            </a:r>
            <a:r>
              <a:rPr lang="zh-TW" altLang="zh-TW" sz="7200" dirty="0"/>
              <a:t>、正文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14297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000" dirty="0"/>
              <a:t>一、原民部落裡巫師的揀選</a:t>
            </a:r>
            <a:r>
              <a:rPr lang="zh-TW" altLang="zh-TW" sz="4000" dirty="0" smtClean="0"/>
              <a:t>制度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600" dirty="0" smtClean="0"/>
              <a:t>族人</a:t>
            </a:r>
            <a:r>
              <a:rPr lang="zh-TW" altLang="zh-TW" sz="2600" dirty="0"/>
              <a:t>若要成巫師必須遵照一些規定</a:t>
            </a:r>
            <a:r>
              <a:rPr lang="zh-TW" altLang="zh-TW" sz="2600" dirty="0" smtClean="0"/>
              <a:t>：</a:t>
            </a:r>
            <a:endParaRPr lang="en-US" altLang="zh-TW" sz="2600" dirty="0" smtClean="0"/>
          </a:p>
          <a:p>
            <a:pPr marL="0" indent="0">
              <a:buNone/>
            </a:pPr>
            <a:endParaRPr lang="en-US" altLang="zh-TW" sz="2600" dirty="0" smtClean="0"/>
          </a:p>
          <a:p>
            <a:pPr marL="0" indent="0">
              <a:buNone/>
            </a:pPr>
            <a:r>
              <a:rPr lang="en-US" altLang="zh-TW" sz="2800" dirty="0"/>
              <a:t>1</a:t>
            </a:r>
            <a:r>
              <a:rPr lang="zh-TW" altLang="zh-TW" sz="2800" dirty="0"/>
              <a:t>、原則上是家中長</a:t>
            </a:r>
            <a:r>
              <a:rPr lang="zh-TW" altLang="zh-TW" sz="2800" dirty="0" smtClean="0"/>
              <a:t>女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 2</a:t>
            </a:r>
            <a:r>
              <a:rPr lang="zh-TW" altLang="zh-TW" sz="2800" dirty="0"/>
              <a:t>、家族中必曾有祖先是</a:t>
            </a:r>
            <a:r>
              <a:rPr lang="zh-TW" altLang="zh-TW" sz="2800" dirty="0" smtClean="0"/>
              <a:t>巫師</a:t>
            </a:r>
            <a:endParaRPr lang="en-US" altLang="zh-TW" sz="2800" dirty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3</a:t>
            </a:r>
            <a:r>
              <a:rPr lang="zh-TW" altLang="zh-TW" sz="2800" dirty="0"/>
              <a:t>、必是隔代傳承或近親</a:t>
            </a:r>
            <a:r>
              <a:rPr lang="zh-TW" altLang="zh-TW" sz="2800" dirty="0" smtClean="0"/>
              <a:t>相傳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/>
              <a:t>4</a:t>
            </a:r>
            <a:r>
              <a:rPr lang="zh-TW" altLang="zh-TW" sz="2800" dirty="0"/>
              <a:t>、必須為神靈揀選者</a:t>
            </a:r>
            <a:endParaRPr lang="en-US" altLang="zh-TW" sz="2600" dirty="0" smtClean="0"/>
          </a:p>
        </p:txBody>
      </p:sp>
    </p:spTree>
    <p:extLst>
      <p:ext uri="{BB962C8B-B14F-4D97-AF65-F5344CB8AC3E}">
        <p14:creationId xmlns:p14="http://schemas.microsoft.com/office/powerpoint/2010/main" val="367291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000" dirty="0" smtClean="0"/>
              <a:t>二</a:t>
            </a:r>
            <a:r>
              <a:rPr lang="zh-TW" altLang="zh-TW" sz="4000" dirty="0"/>
              <a:t>、巫師的重要性及影響力</a:t>
            </a:r>
            <a:br>
              <a:rPr lang="zh-TW" altLang="zh-TW" sz="4000" dirty="0"/>
            </a:b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sz="2600" dirty="0"/>
              <a:t>排灣族的</a:t>
            </a:r>
            <a:r>
              <a:rPr lang="en-US" altLang="zh-TW" sz="2600" dirty="0"/>
              <a:t> </a:t>
            </a:r>
            <a:r>
              <a:rPr lang="en-US" altLang="zh-TW" sz="2600" dirty="0" err="1"/>
              <a:t>palisi</a:t>
            </a:r>
            <a:r>
              <a:rPr lang="zh-TW" altLang="zh-TW" sz="2600" dirty="0"/>
              <a:t>（傳統祭儀），起源於</a:t>
            </a:r>
            <a:r>
              <a:rPr lang="en-US" altLang="zh-TW" sz="2600" dirty="0"/>
              <a:t> </a:t>
            </a:r>
            <a:r>
              <a:rPr lang="en-US" altLang="zh-TW" sz="2600" dirty="0" err="1"/>
              <a:t>tjagaraws</a:t>
            </a:r>
            <a:r>
              <a:rPr lang="zh-TW" altLang="zh-TW" sz="2600" dirty="0"/>
              <a:t>（排灣族創始祖靈）及</a:t>
            </a:r>
            <a:r>
              <a:rPr lang="en-US" altLang="zh-TW" sz="2600" dirty="0" err="1"/>
              <a:t>saljemedj</a:t>
            </a:r>
            <a:r>
              <a:rPr lang="en-US" altLang="zh-TW" sz="2600" dirty="0"/>
              <a:t> </a:t>
            </a:r>
            <a:r>
              <a:rPr lang="zh-TW" altLang="zh-TW" sz="2600" dirty="0"/>
              <a:t>（祭儀創始神），</a:t>
            </a:r>
            <a:r>
              <a:rPr lang="en-US" altLang="zh-TW" sz="2600" dirty="0" err="1"/>
              <a:t>palisi</a:t>
            </a:r>
            <a:r>
              <a:rPr lang="en-US" altLang="zh-TW" sz="2600" dirty="0"/>
              <a:t> </a:t>
            </a:r>
            <a:r>
              <a:rPr lang="zh-TW" altLang="zh-TW" sz="2600" dirty="0"/>
              <a:t>執行者稱之為</a:t>
            </a:r>
            <a:r>
              <a:rPr lang="en-US" altLang="zh-TW" sz="2600" dirty="0"/>
              <a:t> </a:t>
            </a:r>
            <a:r>
              <a:rPr lang="en-US" altLang="zh-TW" sz="2600" dirty="0" err="1"/>
              <a:t>pulingau</a:t>
            </a:r>
            <a:r>
              <a:rPr lang="zh-TW" altLang="zh-TW" sz="2600" dirty="0"/>
              <a:t>（巫師）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en-US" altLang="zh-TW" sz="2600" dirty="0" err="1" smtClean="0"/>
              <a:t>pulingau</a:t>
            </a:r>
            <a:r>
              <a:rPr lang="en-US" altLang="zh-TW" sz="2600" dirty="0" smtClean="0"/>
              <a:t> </a:t>
            </a:r>
            <a:r>
              <a:rPr lang="zh-TW" altLang="zh-TW" sz="2600" dirty="0"/>
              <a:t>皆為女姓，隨著祭祀祭儀的種類、目的而呈現不同的內容及方式，其身分來源除由神靈揀選之外，還得經過一連串的考驗，通過考驗後才可勝任此工作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zh-TW" sz="2600" dirty="0" smtClean="0"/>
              <a:t>巫師</a:t>
            </a:r>
            <a:r>
              <a:rPr lang="zh-TW" altLang="zh-TW" sz="2600" dirty="0"/>
              <a:t>在在各類祭典儀式中扮演極重要角色</a:t>
            </a:r>
            <a:r>
              <a:rPr lang="zh-TW" altLang="zh-TW" sz="2600" dirty="0" smtClean="0"/>
              <a:t>，</a:t>
            </a:r>
            <a:r>
              <a:rPr lang="zh-TW" altLang="en-US" sz="2600" dirty="0"/>
              <a:t>是</a:t>
            </a:r>
            <a:r>
              <a:rPr lang="zh-TW" altLang="zh-TW" sz="2600" dirty="0" smtClean="0"/>
              <a:t>為</a:t>
            </a:r>
            <a:r>
              <a:rPr lang="zh-TW" altLang="zh-TW" sz="2600" dirty="0"/>
              <a:t>族人的醫護者、靈治師。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095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zh-TW" altLang="zh-TW" dirty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4000" dirty="0" smtClean="0"/>
              <a:t>三</a:t>
            </a:r>
            <a:r>
              <a:rPr lang="zh-TW" altLang="zh-TW" sz="4000" dirty="0"/>
              <a:t>、找到維護原民部落裡巫師漸漸沒落的傳統信仰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zh-TW" altLang="zh-TW" sz="2600" dirty="0" smtClean="0"/>
              <a:t>傳統</a:t>
            </a:r>
            <a:r>
              <a:rPr lang="zh-TW" altLang="zh-TW" sz="2600" dirty="0"/>
              <a:t>的信仰也逐漸沒落在各個</a:t>
            </a:r>
            <a:r>
              <a:rPr lang="zh-TW" altLang="zh-TW" sz="2600" dirty="0" smtClean="0"/>
              <a:t>部落，部落</a:t>
            </a:r>
            <a:r>
              <a:rPr lang="zh-TW" altLang="zh-TW" sz="2600" dirty="0"/>
              <a:t>的巫師地位變得極為寶貴。要怎麼去維護這逐漸沒落的信仰呢</a:t>
            </a:r>
            <a:r>
              <a:rPr lang="en-US" altLang="zh-TW" sz="2600" dirty="0" smtClean="0"/>
              <a:t>?</a:t>
            </a:r>
            <a:endParaRPr lang="en-US" altLang="zh-TW" sz="2600" dirty="0"/>
          </a:p>
          <a:p>
            <a:pPr marL="0" indent="0">
              <a:buNone/>
            </a:pPr>
            <a:endParaRPr lang="en-US" altLang="zh-TW" sz="2600" dirty="0"/>
          </a:p>
          <a:p>
            <a:pPr marL="0" indent="0">
              <a:buNone/>
            </a:pPr>
            <a:r>
              <a:rPr lang="zh-TW" altLang="zh-TW" sz="2600" dirty="0" smtClean="0"/>
              <a:t>例如</a:t>
            </a:r>
            <a:r>
              <a:rPr lang="en-US" altLang="zh-TW" sz="2600" dirty="0"/>
              <a:t>:</a:t>
            </a:r>
            <a:r>
              <a:rPr lang="zh-TW" altLang="zh-TW" sz="2600" dirty="0"/>
              <a:t>在台東縣達仁鄉為了要復興巫師、祭司的文化，成立了一所「大祭司學校」請了東排灣朱連金擔任祭司學校的老師，每位學員都要經過祖靈請示才能入學當見習巫師。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357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477</Words>
  <Application>Microsoft Office PowerPoint</Application>
  <PresentationFormat>如螢幕大小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神秘的巫師信仰</vt:lpstr>
      <vt:lpstr>PowerPoint 簡報</vt:lpstr>
      <vt:lpstr>PowerPoint 簡報</vt:lpstr>
      <vt:lpstr>二、研究目的</vt:lpstr>
      <vt:lpstr>三、方研究法</vt:lpstr>
      <vt:lpstr>PowerPoint 簡報</vt:lpstr>
      <vt:lpstr>一、原民部落裡巫師的揀選制度</vt:lpstr>
      <vt:lpstr>  二、巫師的重要性及影響力 </vt:lpstr>
      <vt:lpstr>  三、找到維護原民部落裡巫師漸漸沒落的傳統信仰</vt:lpstr>
      <vt:lpstr>PowerPoint 簡報</vt:lpstr>
      <vt:lpstr>PowerPoint 簡報</vt:lpstr>
      <vt:lpstr> 伍、引註資料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神秘的巫師信仰</dc:title>
  <dc:creator>USER</dc:creator>
  <cp:lastModifiedBy>USER</cp:lastModifiedBy>
  <cp:revision>11</cp:revision>
  <dcterms:created xsi:type="dcterms:W3CDTF">2016-11-22T05:23:36Z</dcterms:created>
  <dcterms:modified xsi:type="dcterms:W3CDTF">2016-12-06T06:59:32Z</dcterms:modified>
</cp:coreProperties>
</file>