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5"/>
  </p:handoutMasterIdLst>
  <p:sldIdLst>
    <p:sldId id="256" r:id="rId2"/>
    <p:sldId id="289" r:id="rId3"/>
    <p:sldId id="265" r:id="rId4"/>
    <p:sldId id="304" r:id="rId5"/>
    <p:sldId id="291" r:id="rId6"/>
    <p:sldId id="297" r:id="rId7"/>
    <p:sldId id="296" r:id="rId8"/>
    <p:sldId id="299" r:id="rId9"/>
    <p:sldId id="300" r:id="rId10"/>
    <p:sldId id="301" r:id="rId11"/>
    <p:sldId id="302" r:id="rId12"/>
    <p:sldId id="298" r:id="rId13"/>
    <p:sldId id="303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6B421-659B-409D-91F2-962CC557E256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F4157-AADA-43E9-A8D4-0C6CC344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60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43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13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12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875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8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15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0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98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02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87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99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56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56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22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8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F034-6AE1-40F9-A4A2-EC4517200542}" type="datetimeFigureOut">
              <a:rPr lang="zh-TW" altLang="en-US" smtClean="0"/>
              <a:t>2021/8/17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61DABC-BC0D-4761-9F6F-E48C6DC13A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17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21555" r="4667" b="1556"/>
          <a:stretch/>
        </p:blipFill>
        <p:spPr>
          <a:xfrm>
            <a:off x="3329940" y="1615440"/>
            <a:ext cx="8199120" cy="52730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60960" y="106680"/>
            <a:ext cx="8816340" cy="161544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dirty="0" smtClean="0"/>
              <a:t>基市東光國小</a:t>
            </a:r>
            <a:r>
              <a:rPr lang="en-US" altLang="zh-TW" sz="4800" dirty="0" smtClean="0"/>
              <a:t>110</a:t>
            </a:r>
            <a:r>
              <a:rPr lang="zh-TW" altLang="en-US" sz="4800" dirty="0" smtClean="0"/>
              <a:t>學年</a:t>
            </a:r>
            <a:r>
              <a:rPr lang="zh-TW" altLang="en-US" sz="4800" dirty="0" smtClean="0"/>
              <a:t>度</a:t>
            </a:r>
            <a:r>
              <a:rPr lang="zh-TW" altLang="en-US" sz="4800" dirty="0" smtClean="0"/>
              <a:t>第</a:t>
            </a:r>
            <a:r>
              <a:rPr lang="en-US" altLang="zh-TW" sz="4800" dirty="0" smtClean="0"/>
              <a:t>1</a:t>
            </a:r>
            <a:r>
              <a:rPr lang="zh-TW" altLang="en-US" sz="4800" dirty="0" smtClean="0"/>
              <a:t>學期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5200" dirty="0" smtClean="0"/>
              <a:t>二年</a:t>
            </a:r>
            <a:r>
              <a:rPr lang="zh-TW" altLang="en-US" sz="5200" dirty="0" smtClean="0"/>
              <a:t>忠班 班級</a:t>
            </a:r>
            <a:r>
              <a:rPr lang="zh-TW" altLang="en-US" sz="5200" dirty="0"/>
              <a:t>經營</a:t>
            </a:r>
            <a:r>
              <a:rPr lang="zh-TW" altLang="en-US" sz="5200" dirty="0" smtClean="0"/>
              <a:t>計畫</a:t>
            </a:r>
            <a:endParaRPr lang="zh-TW" altLang="en-US" sz="5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00599" y="6192762"/>
            <a:ext cx="6759403" cy="6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dirty="0" smtClean="0"/>
              <a:t>中華民國</a:t>
            </a:r>
            <a:r>
              <a:rPr lang="en-US" altLang="zh-TW" sz="2400" dirty="0" smtClean="0"/>
              <a:t>110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9</a:t>
            </a:r>
            <a:r>
              <a:rPr lang="zh-TW" altLang="en-US" sz="2400" dirty="0" smtClean="0"/>
              <a:t>日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77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972734" y="4027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親師交流</a:t>
            </a:r>
            <a:endParaRPr lang="zh-TW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1859279" y="1643743"/>
            <a:ext cx="94792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請每天</a:t>
            </a:r>
            <a:r>
              <a:rPr lang="zh-TW" altLang="en-US" sz="2800" dirty="0"/>
              <a:t>簽閱聯絡簿</a:t>
            </a:r>
            <a:r>
              <a:rPr lang="zh-TW" altLang="en-US" sz="2800" dirty="0" smtClean="0"/>
              <a:t>，了解孩子學習</a:t>
            </a:r>
            <a:r>
              <a:rPr lang="zh-TW" altLang="en-US" sz="2800" dirty="0"/>
              <a:t>狀況。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如</a:t>
            </a:r>
            <a:r>
              <a:rPr lang="zh-TW" altLang="en-US" sz="2800" dirty="0"/>
              <a:t>需電話聯繫老師，請在</a:t>
            </a:r>
            <a:r>
              <a:rPr lang="zh-TW" altLang="en-US" sz="2800" dirty="0" smtClean="0"/>
              <a:t>晚上</a:t>
            </a:r>
            <a:r>
              <a:rPr lang="en-US" altLang="zh-TW" sz="2800" dirty="0" smtClean="0"/>
              <a:t>9</a:t>
            </a:r>
            <a:r>
              <a:rPr lang="zh-TW" altLang="en-US" sz="2800" dirty="0" smtClean="0"/>
              <a:t>時</a:t>
            </a:r>
            <a:r>
              <a:rPr lang="zh-TW" altLang="en-US" sz="2800" dirty="0"/>
              <a:t>以前聯絡</a:t>
            </a:r>
            <a:r>
              <a:rPr lang="en-US" altLang="zh-TW" sz="2800" dirty="0"/>
              <a:t>(</a:t>
            </a:r>
            <a:r>
              <a:rPr lang="zh-TW" altLang="en-US" sz="2800" dirty="0"/>
              <a:t>班級聯絡網路</a:t>
            </a:r>
            <a:r>
              <a:rPr lang="en-US" altLang="zh-TW" sz="2800" dirty="0" err="1" smtClean="0"/>
              <a:t>LINE:ID~miaomiao129158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若當天請假</a:t>
            </a:r>
            <a:r>
              <a:rPr lang="zh-TW" altLang="en-US" sz="2800" dirty="0"/>
              <a:t>，請在早上</a:t>
            </a:r>
            <a:r>
              <a:rPr lang="en-US" altLang="zh-TW" sz="2800" dirty="0" smtClean="0"/>
              <a:t>8:00</a:t>
            </a:r>
            <a:r>
              <a:rPr lang="zh-TW" altLang="en-US" sz="2800" dirty="0" smtClean="0"/>
              <a:t>前打電話、</a:t>
            </a:r>
            <a:r>
              <a:rPr lang="en-US" altLang="zh-TW" sz="2800" dirty="0" smtClean="0"/>
              <a:t>line</a:t>
            </a:r>
            <a:r>
              <a:rPr lang="zh-TW" altLang="en-US" sz="2800" dirty="0" smtClean="0"/>
              <a:t>或</a:t>
            </a:r>
            <a:r>
              <a:rPr lang="zh-TW" altLang="en-US" sz="2800" dirty="0"/>
              <a:t>傳簡訊</a:t>
            </a:r>
            <a:r>
              <a:rPr lang="zh-TW" altLang="en-US" sz="2800" dirty="0" smtClean="0"/>
              <a:t>告知。</a:t>
            </a:r>
            <a:endParaRPr lang="en-US" altLang="zh-TW" sz="28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避免</a:t>
            </a:r>
            <a:r>
              <a:rPr lang="zh-TW" altLang="en-US" sz="2800" dirty="0"/>
              <a:t>影響學生受</a:t>
            </a:r>
            <a:r>
              <a:rPr lang="zh-TW" altLang="en-US" sz="2800" dirty="0" smtClean="0"/>
              <a:t>教，</a:t>
            </a:r>
            <a:r>
              <a:rPr lang="zh-TW" altLang="en-US" sz="2800" dirty="0" smtClean="0"/>
              <a:t>請於下課</a:t>
            </a:r>
            <a:r>
              <a:rPr lang="zh-TW" altLang="en-US" sz="2800" dirty="0"/>
              <a:t>時間</a:t>
            </a:r>
            <a:r>
              <a:rPr lang="zh-TW" altLang="en-US" sz="2800" dirty="0" smtClean="0"/>
              <a:t>來電，需面議請</a:t>
            </a:r>
            <a:r>
              <a:rPr lang="zh-TW" altLang="en-US" sz="2800" dirty="0"/>
              <a:t>先與</a:t>
            </a:r>
            <a:r>
              <a:rPr lang="zh-TW" altLang="en-US" sz="2800" dirty="0" smtClean="0"/>
              <a:t>老師定</a:t>
            </a:r>
            <a:r>
              <a:rPr lang="zh-TW" altLang="en-US" sz="2800" dirty="0"/>
              <a:t>時間後再行前來；聯繫資料倘有更動</a:t>
            </a:r>
            <a:r>
              <a:rPr lang="zh-TW" altLang="en-US" sz="2800" dirty="0" smtClean="0"/>
              <a:t>，請</a:t>
            </a:r>
            <a:r>
              <a:rPr lang="zh-TW" altLang="en-US" sz="2800" dirty="0"/>
              <a:t>主動</a:t>
            </a:r>
            <a:r>
              <a:rPr lang="zh-TW" altLang="en-US" sz="2800" dirty="0" smtClean="0"/>
              <a:t>告知。</a:t>
            </a:r>
            <a:endParaRPr lang="zh-TW" altLang="en-US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敬</a:t>
            </a:r>
            <a:r>
              <a:rPr lang="zh-TW" altLang="en-US" sz="2800" dirty="0"/>
              <a:t>邀家長多</a:t>
            </a:r>
            <a:r>
              <a:rPr lang="zh-TW" altLang="en-US" sz="2800" dirty="0" smtClean="0"/>
              <a:t>參與學校所舉辦的</a:t>
            </a:r>
            <a:r>
              <a:rPr lang="zh-TW" altLang="en-US" sz="2800" dirty="0"/>
              <a:t>戶外</a:t>
            </a:r>
            <a:r>
              <a:rPr lang="zh-TW" altLang="en-US" sz="2800" dirty="0" smtClean="0"/>
              <a:t>教學，或是</a:t>
            </a:r>
            <a:r>
              <a:rPr lang="zh-TW" altLang="en-US" sz="2800" dirty="0"/>
              <a:t>班級活動，陪伴孩子一起成長。</a:t>
            </a:r>
          </a:p>
        </p:txBody>
      </p:sp>
    </p:spTree>
    <p:extLst>
      <p:ext uri="{BB962C8B-B14F-4D97-AF65-F5344CB8AC3E}">
        <p14:creationId xmlns:p14="http://schemas.microsoft.com/office/powerpoint/2010/main" val="30800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88814" y="5551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親</a:t>
            </a:r>
            <a:r>
              <a:rPr lang="zh-TW" altLang="en-US" sz="6000" dirty="0"/>
              <a:t>師生</a:t>
            </a:r>
            <a:r>
              <a:rPr lang="zh-TW" altLang="en-US" sz="6000" dirty="0" smtClean="0"/>
              <a:t>配合</a:t>
            </a:r>
            <a:endParaRPr lang="zh-TW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2270760" y="2105297"/>
            <a:ext cx="716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請</a:t>
            </a:r>
            <a:r>
              <a:rPr lang="zh-TW" altLang="en-US" sz="3200" dirty="0"/>
              <a:t>家長</a:t>
            </a:r>
            <a:r>
              <a:rPr lang="zh-TW" altLang="en-US" sz="3200" dirty="0">
                <a:solidFill>
                  <a:srgbClr val="FF0000"/>
                </a:solidFill>
              </a:rPr>
              <a:t>鼓勵主動做家事</a:t>
            </a:r>
            <a:r>
              <a:rPr lang="zh-TW" altLang="en-US" sz="3200" dirty="0"/>
              <a:t>，養成勤勞習慣，並能從中學習獨立與自治的能力。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儘量</a:t>
            </a:r>
            <a:r>
              <a:rPr lang="zh-TW" altLang="en-US" sz="3200" dirty="0">
                <a:solidFill>
                  <a:srgbClr val="FF0000"/>
                </a:solidFill>
              </a:rPr>
              <a:t>避免讓小朋友帶零食、玩具</a:t>
            </a:r>
            <a:r>
              <a:rPr lang="zh-TW" altLang="en-US" sz="3200" dirty="0" smtClean="0"/>
              <a:t>、金錢</a:t>
            </a:r>
            <a:r>
              <a:rPr lang="zh-TW" altLang="en-US" sz="3200" dirty="0"/>
              <a:t>、貴重物品與很炫的東西到學校。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愛</a:t>
            </a:r>
            <a:r>
              <a:rPr lang="zh-TW" altLang="en-US" sz="3200" dirty="0"/>
              <a:t>孩子，就要不吝惜讚美孩子，隨機給孩子</a:t>
            </a:r>
            <a:r>
              <a:rPr lang="zh-TW" altLang="en-US" sz="3200" dirty="0">
                <a:solidFill>
                  <a:srgbClr val="FF0000"/>
                </a:solidFill>
              </a:rPr>
              <a:t>「有憑有據」的讚美</a:t>
            </a:r>
            <a:r>
              <a:rPr lang="zh-TW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710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683174" y="3577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結語</a:t>
            </a:r>
            <a:endParaRPr lang="zh-TW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1683174" y="1952901"/>
            <a:ext cx="94052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發揮</a:t>
            </a:r>
            <a:r>
              <a:rPr lang="zh-TW" altLang="en-US" sz="2800" dirty="0"/>
              <a:t>專長與熱忱，讓孩子有正向的人生觀，並且有能力踏實經營自己的人生，一直是對自己最大的期許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因為</a:t>
            </a:r>
            <a:r>
              <a:rPr lang="zh-TW" altLang="en-US" sz="2800" dirty="0"/>
              <a:t>學習，人有無限的可能；因為放棄，多少機會失去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孩子</a:t>
            </a:r>
            <a:r>
              <a:rPr lang="zh-TW" altLang="en-US" sz="2800" dirty="0"/>
              <a:t>的成長過程中需要的不是一個無塵的環境或是完美的一百分，而是一次次嘗試與蛻變的機會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未來</a:t>
            </a:r>
            <a:r>
              <a:rPr lang="zh-TW" altLang="en-US" sz="2800" dirty="0"/>
              <a:t>的日子裡，我們是最親密的「教育合夥人」</a:t>
            </a:r>
            <a:r>
              <a:rPr lang="zh-TW" altLang="en-US" sz="2800" dirty="0" smtClean="0"/>
              <a:t>，讓我們相知</a:t>
            </a:r>
            <a:r>
              <a:rPr lang="zh-TW" altLang="en-US" sz="2800" dirty="0"/>
              <a:t>相惜</a:t>
            </a:r>
            <a:r>
              <a:rPr lang="zh-TW" altLang="en-US" sz="2800" dirty="0" smtClean="0"/>
              <a:t>，攜手</a:t>
            </a:r>
            <a:r>
              <a:rPr lang="zh-TW" altLang="en-US" sz="2800" dirty="0"/>
              <a:t>合作，成為支持孩子的一股力量。</a:t>
            </a:r>
          </a:p>
          <a:p>
            <a:endParaRPr lang="zh-TW" altLang="en-US" sz="2800" dirty="0"/>
          </a:p>
          <a:p>
            <a:pPr algn="r"/>
            <a:r>
              <a:rPr lang="en-US" altLang="zh-TW" sz="2800" dirty="0"/>
              <a:t>--------</a:t>
            </a:r>
            <a:r>
              <a:rPr lang="zh-TW" altLang="en-US" sz="2800" dirty="0"/>
              <a:t>家長與老師是孩子一生的貴人</a:t>
            </a:r>
            <a:r>
              <a:rPr lang="en-US" altLang="zh-TW" sz="2800" dirty="0"/>
              <a:t>---------</a:t>
            </a:r>
          </a:p>
        </p:txBody>
      </p:sp>
    </p:spTree>
    <p:extLst>
      <p:ext uri="{BB962C8B-B14F-4D97-AF65-F5344CB8AC3E}">
        <p14:creationId xmlns:p14="http://schemas.microsoft.com/office/powerpoint/2010/main" val="41868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51357" y="20900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dirty="0" smtClean="0">
                <a:latin typeface="+mn-ea"/>
                <a:ea typeface="+mn-ea"/>
              </a:rPr>
              <a:t>Q&amp;A</a:t>
            </a:r>
            <a:endParaRPr lang="zh-TW" altLang="en-US" sz="8000" dirty="0"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4890" r="4833" b="25777"/>
          <a:stretch/>
        </p:blipFill>
        <p:spPr>
          <a:xfrm>
            <a:off x="751357" y="1789608"/>
            <a:ext cx="818388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813803" y="158095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大綱：</a:t>
            </a:r>
            <a:endParaRPr lang="zh-TW" altLang="en-US" sz="4800" dirty="0"/>
          </a:p>
        </p:txBody>
      </p:sp>
      <p:sp>
        <p:nvSpPr>
          <p:cNvPr id="6" name="矩形 5"/>
          <p:cNvSpPr/>
          <p:nvPr/>
        </p:nvSpPr>
        <p:spPr>
          <a:xfrm>
            <a:off x="1767213" y="1391809"/>
            <a:ext cx="97302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一、</a:t>
            </a:r>
            <a:r>
              <a:rPr lang="zh-TW" altLang="en-US" sz="4000" dirty="0">
                <a:solidFill>
                  <a:srgbClr val="000000"/>
                </a:solidFill>
                <a:latin typeface="+mn-ea"/>
              </a:rPr>
              <a:t>導師</a:t>
            </a: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簡介       二</a:t>
            </a:r>
            <a:r>
              <a:rPr lang="zh-TW" altLang="en-US" sz="4000" dirty="0">
                <a:solidFill>
                  <a:srgbClr val="000000"/>
                </a:solidFill>
                <a:latin typeface="+mn-ea"/>
              </a:rPr>
              <a:t>、前言</a:t>
            </a:r>
            <a:endParaRPr lang="en-US" altLang="zh-TW" sz="4000" dirty="0">
              <a:solidFill>
                <a:srgbClr val="000000"/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三、經營目標</a:t>
            </a:r>
            <a:r>
              <a:rPr lang="zh-TW" altLang="en-US" sz="4000" dirty="0">
                <a:solidFill>
                  <a:srgbClr val="000000"/>
                </a:solidFill>
                <a:latin typeface="+mn-ea"/>
              </a:rPr>
              <a:t> </a:t>
            </a: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      四、經營理念</a:t>
            </a:r>
            <a:endParaRPr lang="zh-TW" altLang="en-US" sz="4000" dirty="0">
              <a:solidFill>
                <a:srgbClr val="000000"/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rgbClr val="000000"/>
                </a:solidFill>
                <a:latin typeface="+mn-ea"/>
              </a:rPr>
              <a:t>五</a:t>
            </a: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、生活學習      </a:t>
            </a:r>
            <a:r>
              <a:rPr lang="zh-TW" altLang="en-US" sz="4000" dirty="0">
                <a:solidFill>
                  <a:srgbClr val="000000"/>
                </a:solidFill>
                <a:latin typeface="+mn-ea"/>
              </a:rPr>
              <a:t> </a:t>
            </a: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六、學業學習</a:t>
            </a:r>
            <a:endParaRPr lang="en-US" altLang="zh-TW" sz="4000" dirty="0" smtClean="0">
              <a:solidFill>
                <a:srgbClr val="000000"/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七、親師交流       八、親師生配合</a:t>
            </a:r>
            <a:endParaRPr lang="en-US" altLang="zh-TW" sz="4000" dirty="0" smtClean="0">
              <a:solidFill>
                <a:srgbClr val="000000"/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 smtClean="0">
                <a:solidFill>
                  <a:srgbClr val="000000"/>
                </a:solidFill>
                <a:latin typeface="+mn-ea"/>
              </a:rPr>
              <a:t>九、結語               十、</a:t>
            </a:r>
            <a:r>
              <a:rPr lang="en-US" altLang="zh-TW" sz="4000" dirty="0" smtClean="0">
                <a:solidFill>
                  <a:srgbClr val="000000"/>
                </a:solidFill>
                <a:latin typeface="+mn-ea"/>
              </a:rPr>
              <a:t>Q&amp;A</a:t>
            </a:r>
            <a:endParaRPr lang="zh-TW" altLang="en-US" sz="40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16029" y="6041843"/>
            <a:ext cx="9481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 smtClean="0">
                <a:solidFill>
                  <a:srgbClr val="FF0000"/>
                </a:solidFill>
              </a:rPr>
              <a:t>~~</a:t>
            </a:r>
            <a:r>
              <a:rPr lang="zh-TW" altLang="en-US" dirty="0" smtClean="0">
                <a:solidFill>
                  <a:srgbClr val="FF0000"/>
                </a:solidFill>
              </a:rPr>
              <a:t>每</a:t>
            </a:r>
            <a:r>
              <a:rPr lang="zh-TW" altLang="en-US" dirty="0">
                <a:solidFill>
                  <a:srgbClr val="FF0000"/>
                </a:solidFill>
              </a:rPr>
              <a:t>位孩子皆是最珍貴的珍寶，具有無比的潛能</a:t>
            </a:r>
            <a:r>
              <a:rPr lang="zh-TW" altLang="en-US" dirty="0" smtClean="0">
                <a:solidFill>
                  <a:srgbClr val="FF0000"/>
                </a:solidFill>
              </a:rPr>
              <a:t>。讓</a:t>
            </a:r>
            <a:r>
              <a:rPr lang="zh-TW" altLang="en-US" dirty="0">
                <a:solidFill>
                  <a:srgbClr val="FF0000"/>
                </a:solidFill>
              </a:rPr>
              <a:t>孩子永遠不要看輕獨一無二的自己。</a:t>
            </a:r>
          </a:p>
        </p:txBody>
      </p:sp>
    </p:spTree>
    <p:extLst>
      <p:ext uri="{BB962C8B-B14F-4D97-AF65-F5344CB8AC3E}">
        <p14:creationId xmlns:p14="http://schemas.microsoft.com/office/powerpoint/2010/main" val="4776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61405" y="56315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班導師檔案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69720" y="1905000"/>
            <a:ext cx="9853749" cy="4376057"/>
          </a:xfrm>
        </p:spPr>
        <p:txBody>
          <a:bodyPr>
            <a:normAutofit fontScale="92500"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姓名：江佳妙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zh-TW" altLang="en-US" sz="4400" dirty="0" smtClean="0"/>
              <a:t>學歷</a:t>
            </a:r>
            <a:r>
              <a:rPr lang="zh-TW" altLang="en-US" sz="4400" dirty="0" smtClean="0"/>
              <a:t>：</a:t>
            </a:r>
            <a:endParaRPr lang="en-US" altLang="zh-TW" sz="4400" dirty="0" smtClean="0"/>
          </a:p>
          <a:p>
            <a:pPr lvl="1"/>
            <a:r>
              <a:rPr lang="zh-TW" altLang="en-US" sz="4200" dirty="0" smtClean="0"/>
              <a:t>銘傳大學觀光事業學系碩士班</a:t>
            </a:r>
            <a:endParaRPr lang="en-US" altLang="zh-TW" sz="4200" dirty="0" smtClean="0"/>
          </a:p>
          <a:p>
            <a:pPr lvl="1"/>
            <a:r>
              <a:rPr lang="zh-TW" altLang="en-US" sz="4200" dirty="0" smtClean="0"/>
              <a:t>國立臺灣海洋大學河海工程學系碩士班</a:t>
            </a:r>
            <a:endParaRPr lang="en-US" altLang="zh-TW" sz="4200" dirty="0" smtClean="0"/>
          </a:p>
          <a:p>
            <a:pPr lvl="1"/>
            <a:r>
              <a:rPr lang="zh-TW" altLang="en-US" sz="4200" dirty="0" smtClean="0"/>
              <a:t>國立臺灣海洋大學師資培育</a:t>
            </a:r>
            <a:r>
              <a:rPr lang="en-US" altLang="zh-TW" sz="4200" dirty="0" smtClean="0"/>
              <a:t>(</a:t>
            </a:r>
            <a:r>
              <a:rPr lang="zh-TW" altLang="en-US" sz="3500" dirty="0" smtClean="0"/>
              <a:t>加修特殊教育</a:t>
            </a:r>
            <a:r>
              <a:rPr lang="en-US" altLang="zh-TW" sz="4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61405" y="56315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班導師檔案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69720" y="1905000"/>
            <a:ext cx="9853749" cy="4376057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4400" dirty="0" smtClean="0"/>
              <a:t>經歷</a:t>
            </a:r>
            <a:r>
              <a:rPr lang="zh-TW" altLang="en-US" sz="4400" dirty="0" smtClean="0"/>
              <a:t>：</a:t>
            </a:r>
            <a:endParaRPr lang="en-US" altLang="zh-TW" sz="4400" dirty="0" smtClean="0"/>
          </a:p>
          <a:p>
            <a:pPr lvl="1"/>
            <a:r>
              <a:rPr lang="en-US" altLang="zh-TW" sz="4200" dirty="0" smtClean="0"/>
              <a:t>101</a:t>
            </a:r>
            <a:r>
              <a:rPr lang="zh-TW" altLang="en-US" sz="4200" dirty="0" smtClean="0"/>
              <a:t>年行政院公共工程委員會採購專業人員及格</a:t>
            </a:r>
            <a:endParaRPr lang="en-US" altLang="zh-TW" sz="4200" dirty="0" smtClean="0"/>
          </a:p>
          <a:p>
            <a:pPr lvl="1"/>
            <a:r>
              <a:rPr lang="en-US" altLang="zh-TW" sz="4200" dirty="0" smtClean="0"/>
              <a:t>106</a:t>
            </a:r>
            <a:r>
              <a:rPr lang="zh-TW" altLang="en-US" sz="4200" dirty="0" smtClean="0"/>
              <a:t>年交通部觀光局旅行業經理人訓練及格</a:t>
            </a:r>
            <a:endParaRPr lang="en-US" altLang="zh-TW" sz="4200" dirty="0" smtClean="0"/>
          </a:p>
          <a:p>
            <a:pPr lvl="1"/>
            <a:r>
              <a:rPr lang="en-US" altLang="zh-TW" sz="4200" dirty="0" smtClean="0"/>
              <a:t>106</a:t>
            </a:r>
            <a:r>
              <a:rPr lang="zh-TW" altLang="en-US" sz="4200" dirty="0"/>
              <a:t>年「補救教學實施方案」研習及格</a:t>
            </a:r>
            <a:endParaRPr lang="en-US" altLang="zh-TW" sz="4200" dirty="0"/>
          </a:p>
          <a:p>
            <a:pPr lvl="1"/>
            <a:r>
              <a:rPr lang="en-US" altLang="zh-TW" sz="4200" dirty="0" smtClean="0"/>
              <a:t>107</a:t>
            </a:r>
            <a:r>
              <a:rPr lang="zh-TW" altLang="en-US" sz="4200" dirty="0" smtClean="0"/>
              <a:t>年高級中等以下學校教師檢定及格</a:t>
            </a:r>
            <a:endParaRPr lang="en-US" altLang="zh-TW" sz="4200" dirty="0" smtClean="0"/>
          </a:p>
          <a:p>
            <a:pPr lvl="1"/>
            <a:r>
              <a:rPr lang="en-US" altLang="zh-TW" sz="4200" dirty="0" smtClean="0"/>
              <a:t>107-110</a:t>
            </a:r>
            <a:r>
              <a:rPr lang="zh-TW" altLang="en-US" sz="4200" dirty="0" smtClean="0"/>
              <a:t>臺師大「數學活動師」認證合格</a:t>
            </a:r>
            <a:endParaRPr lang="en-US" altLang="zh-TW" sz="4200" dirty="0" smtClean="0"/>
          </a:p>
          <a:p>
            <a:pPr lvl="1"/>
            <a:r>
              <a:rPr lang="en-US" altLang="zh-TW" sz="4200" dirty="0" smtClean="0"/>
              <a:t>107</a:t>
            </a:r>
            <a:r>
              <a:rPr lang="zh-TW" altLang="en-US" sz="4200" dirty="0" smtClean="0"/>
              <a:t>年「大城小愛心感動」優等獎指導教師</a:t>
            </a:r>
            <a:endParaRPr lang="en-US" altLang="zh-TW" sz="4200" dirty="0" smtClean="0"/>
          </a:p>
          <a:p>
            <a:pPr lvl="1"/>
            <a:r>
              <a:rPr lang="en-US" altLang="zh-TW" sz="4200" dirty="0" smtClean="0"/>
              <a:t>107</a:t>
            </a:r>
            <a:r>
              <a:rPr lang="zh-TW" altLang="en-US" sz="4200" smtClean="0"/>
              <a:t>年「卓越盃數學競賽」優等獎指導教師</a:t>
            </a:r>
            <a:endParaRPr lang="en-US" altLang="zh-TW" sz="4200" dirty="0" smtClean="0"/>
          </a:p>
          <a:p>
            <a:pPr lvl="1"/>
            <a:r>
              <a:rPr lang="en-US" altLang="zh-TW" sz="4200" dirty="0" smtClean="0"/>
              <a:t>109</a:t>
            </a:r>
            <a:r>
              <a:rPr lang="zh-TW" altLang="en-US" sz="4200" dirty="0" smtClean="0"/>
              <a:t>基隆市政府「國小生活課程初階教師」及格</a:t>
            </a:r>
            <a:endParaRPr lang="en-US" altLang="zh-TW" sz="4200" dirty="0" smtClean="0"/>
          </a:p>
        </p:txBody>
      </p:sp>
    </p:spTree>
    <p:extLst>
      <p:ext uri="{BB962C8B-B14F-4D97-AF65-F5344CB8AC3E}">
        <p14:creationId xmlns:p14="http://schemas.microsoft.com/office/powerpoint/2010/main" val="568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195943" y="1393372"/>
            <a:ext cx="10304128" cy="5236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endParaRPr lang="zh-TW" altLang="en-US" sz="36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338494" y="28302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    言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16574" y="1634307"/>
            <a:ext cx="919818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孩子</a:t>
            </a:r>
            <a:r>
              <a:rPr lang="zh-TW" altLang="en-US" sz="3200" dirty="0"/>
              <a:t>在成長茁壯的歷程中，需要家長與老師共同的</a:t>
            </a:r>
            <a:r>
              <a:rPr lang="zh-TW" altLang="en-US" sz="3200" dirty="0" smtClean="0"/>
              <a:t>關懷。</a:t>
            </a:r>
            <a:endParaRPr lang="en-US" altLang="zh-TW" sz="3200" dirty="0" smtClean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期望</a:t>
            </a:r>
            <a:r>
              <a:rPr lang="zh-TW" altLang="en-US" sz="3200" dirty="0"/>
              <a:t>透過師、生、親三方面的互動，能讓孩子具有</a:t>
            </a:r>
            <a:r>
              <a:rPr lang="zh-TW" altLang="en-US" sz="3200" dirty="0" smtClean="0"/>
              <a:t>學習與</a:t>
            </a:r>
            <a:r>
              <a:rPr lang="zh-TW" altLang="en-US" sz="3200" dirty="0"/>
              <a:t>情緒管理兩大能力，為孩子未來的快樂人生打下良好的</a:t>
            </a:r>
            <a:r>
              <a:rPr lang="zh-TW" altLang="en-US" sz="3200" dirty="0" smtClean="0"/>
              <a:t>基石。</a:t>
            </a:r>
            <a:endParaRPr lang="en-US" altLang="zh-TW" sz="3200" dirty="0" smtClean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教育</a:t>
            </a:r>
            <a:r>
              <a:rPr lang="zh-TW" altLang="en-US" sz="3200" dirty="0"/>
              <a:t>的目標是開發孩子的潛能、建立自信並培養正確的人生</a:t>
            </a:r>
            <a:r>
              <a:rPr lang="zh-TW" altLang="en-US" sz="3200" dirty="0" smtClean="0"/>
              <a:t>價值觀。</a:t>
            </a:r>
            <a:endParaRPr lang="en-US" altLang="zh-TW" sz="3200" dirty="0" smtClean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期盼</a:t>
            </a:r>
            <a:r>
              <a:rPr lang="zh-TW" altLang="en-US" sz="3200" dirty="0"/>
              <a:t>每個孩子能喜悅並自信度過豐富快樂的童年。</a:t>
            </a:r>
          </a:p>
        </p:txBody>
      </p:sp>
    </p:spTree>
    <p:extLst>
      <p:ext uri="{BB962C8B-B14F-4D97-AF65-F5344CB8AC3E}">
        <p14:creationId xmlns:p14="http://schemas.microsoft.com/office/powerpoint/2010/main" val="31009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2178" y="1707509"/>
            <a:ext cx="10500071" cy="3956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endParaRPr lang="zh-TW" altLang="en-US" sz="36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338494" y="28302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經營目標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9463" y="1567542"/>
            <a:ext cx="1023257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培養</a:t>
            </a:r>
            <a:r>
              <a:rPr lang="zh-TW" altLang="en-US" sz="2800" dirty="0"/>
              <a:t>兒童主動學習、積極向上、樂觀的生活態度。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加強</a:t>
            </a:r>
            <a:r>
              <a:rPr lang="zh-TW" altLang="en-US" sz="2800" dirty="0"/>
              <a:t>生活教育，</a:t>
            </a:r>
            <a:r>
              <a:rPr lang="zh-TW" altLang="en-US" sz="2800" dirty="0" smtClean="0"/>
              <a:t>養成愛</a:t>
            </a:r>
            <a:r>
              <a:rPr lang="zh-TW" altLang="en-US" sz="2800" dirty="0"/>
              <a:t>整潔、有禮貌、守秩序的好習慣。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啟發</a:t>
            </a:r>
            <a:r>
              <a:rPr lang="zh-TW" altLang="en-US" sz="2800" dirty="0"/>
              <a:t>兒童的潛能，培養獨立思考與解決</a:t>
            </a:r>
            <a:r>
              <a:rPr lang="zh-TW" altLang="en-US" sz="2800" dirty="0" smtClean="0"/>
              <a:t>問題能力</a:t>
            </a:r>
            <a:r>
              <a:rPr lang="zh-TW" altLang="en-US" sz="2800" dirty="0"/>
              <a:t>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訓練</a:t>
            </a:r>
            <a:r>
              <a:rPr lang="zh-TW" altLang="en-US" sz="2800" dirty="0"/>
              <a:t>兒童能愛惜自己並注重身體健康。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培養</a:t>
            </a:r>
            <a:r>
              <a:rPr lang="zh-TW" altLang="en-US" sz="2800" dirty="0"/>
              <a:t>兒童能分工合作、注重團隊精神。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適才</a:t>
            </a:r>
            <a:r>
              <a:rPr lang="zh-TW" altLang="en-US" sz="2800" dirty="0"/>
              <a:t>適性的教學方式</a:t>
            </a:r>
            <a:r>
              <a:rPr lang="zh-TW" altLang="en-US" sz="2800" dirty="0" smtClean="0"/>
              <a:t>，發展</a:t>
            </a:r>
            <a:r>
              <a:rPr lang="zh-TW" altLang="en-US" sz="2800" dirty="0"/>
              <a:t>兒童的多元智慧。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多媒體</a:t>
            </a:r>
            <a:r>
              <a:rPr lang="zh-TW" altLang="en-US" sz="2800" dirty="0"/>
              <a:t>教學</a:t>
            </a:r>
            <a:r>
              <a:rPr lang="zh-TW" altLang="en-US" sz="2800" dirty="0" smtClean="0"/>
              <a:t>，生動活潑</a:t>
            </a:r>
            <a:r>
              <a:rPr lang="zh-TW" altLang="en-US" sz="2800" dirty="0"/>
              <a:t>的教學活動，</a:t>
            </a:r>
            <a:r>
              <a:rPr lang="zh-TW" altLang="en-US" sz="2800" dirty="0" smtClean="0"/>
              <a:t>快樂學習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073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612814" y="4027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經營理念</a:t>
            </a:r>
            <a:endParaRPr lang="zh-TW" altLang="en-US" sz="6000" dirty="0"/>
          </a:p>
        </p:txBody>
      </p:sp>
      <p:sp>
        <p:nvSpPr>
          <p:cNvPr id="2" name="矩形 1"/>
          <p:cNvSpPr/>
          <p:nvPr/>
        </p:nvSpPr>
        <p:spPr>
          <a:xfrm>
            <a:off x="2133600" y="1621036"/>
            <a:ext cx="9646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培養孩子主動</a:t>
            </a:r>
            <a:r>
              <a:rPr lang="zh-TW" altLang="en-US" sz="2800" dirty="0"/>
              <a:t>學習、認真負責、主動</a:t>
            </a:r>
            <a:r>
              <a:rPr lang="zh-TW" altLang="en-US" sz="2800" dirty="0" smtClean="0"/>
              <a:t>關懷。</a:t>
            </a:r>
            <a:endParaRPr lang="zh-TW" altLang="en-US" sz="28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發掘兒童特殊</a:t>
            </a:r>
            <a:r>
              <a:rPr lang="zh-TW" altLang="en-US" sz="2800" dirty="0"/>
              <a:t>才能，引發</a:t>
            </a:r>
            <a:r>
              <a:rPr lang="zh-TW" altLang="en-US" sz="2800" dirty="0" smtClean="0"/>
              <a:t>學習興趣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發揮特色</a:t>
            </a:r>
            <a:r>
              <a:rPr lang="zh-TW" altLang="en-US" sz="2800" dirty="0"/>
              <a:t>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加強</a:t>
            </a:r>
            <a:r>
              <a:rPr lang="zh-TW" altLang="en-US" sz="2800" dirty="0"/>
              <a:t>品德</a:t>
            </a:r>
            <a:r>
              <a:rPr lang="zh-TW" altLang="en-US" sz="2800" dirty="0" smtClean="0"/>
              <a:t>教育，以獎勵加強</a:t>
            </a:r>
            <a:r>
              <a:rPr lang="zh-TW" altLang="en-US" sz="2800" dirty="0"/>
              <a:t>孩子</a:t>
            </a:r>
            <a:r>
              <a:rPr lang="zh-TW" altLang="en-US" sz="2800" dirty="0" smtClean="0"/>
              <a:t>生活常規。</a:t>
            </a:r>
            <a:endParaRPr lang="zh-TW" altLang="en-US" sz="28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加強</a:t>
            </a:r>
            <a:r>
              <a:rPr lang="zh-TW" altLang="en-US" sz="2800" dirty="0"/>
              <a:t>師生</a:t>
            </a:r>
            <a:r>
              <a:rPr lang="zh-TW" altLang="en-US" sz="2800" dirty="0" smtClean="0"/>
              <a:t>互動，</a:t>
            </a:r>
            <a:r>
              <a:rPr lang="zh-TW" altLang="en-US" sz="2800" dirty="0"/>
              <a:t>鼓勵</a:t>
            </a:r>
            <a:r>
              <a:rPr lang="zh-TW" altLang="en-US" sz="2800" dirty="0" smtClean="0"/>
              <a:t>學生自發</a:t>
            </a:r>
            <a:r>
              <a:rPr lang="zh-TW" altLang="en-US" sz="2800" dirty="0"/>
              <a:t>全方位的</a:t>
            </a:r>
            <a:r>
              <a:rPr lang="zh-TW" altLang="en-US" sz="2800" dirty="0" smtClean="0"/>
              <a:t>學習。</a:t>
            </a:r>
            <a:endParaRPr lang="zh-TW" altLang="en-US" sz="28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/>
              <a:t>配合課程內容塑造</a:t>
            </a:r>
            <a:r>
              <a:rPr lang="zh-TW" altLang="en-US" sz="2800" dirty="0" smtClean="0"/>
              <a:t>環境，環境</a:t>
            </a:r>
            <a:r>
              <a:rPr lang="zh-TW" altLang="en-US" sz="2800" dirty="0"/>
              <a:t>以安全及整潔</a:t>
            </a:r>
            <a:r>
              <a:rPr lang="zh-TW" altLang="en-US" sz="2800" dirty="0" smtClean="0"/>
              <a:t>為</a:t>
            </a:r>
            <a:r>
              <a:rPr lang="zh-TW" altLang="en-US" sz="2800" dirty="0"/>
              <a:t>重</a:t>
            </a:r>
            <a:r>
              <a:rPr lang="zh-TW" altLang="en-US" sz="2800" dirty="0" smtClean="0"/>
              <a:t>。</a:t>
            </a:r>
            <a:endParaRPr lang="zh-TW" altLang="en-US" sz="28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每</a:t>
            </a:r>
            <a:r>
              <a:rPr lang="zh-TW" altLang="en-US" sz="2800" dirty="0"/>
              <a:t>個學生都是老師的寶貝</a:t>
            </a:r>
            <a:r>
              <a:rPr lang="zh-TW" altLang="en-US" sz="2800" dirty="0" smtClean="0"/>
              <a:t>，常</a:t>
            </a:r>
            <a:r>
              <a:rPr lang="zh-TW" altLang="en-US" sz="2800" dirty="0"/>
              <a:t>給關懷</a:t>
            </a:r>
            <a:r>
              <a:rPr lang="zh-TW" altLang="en-US" sz="2800" dirty="0" smtClean="0"/>
              <a:t>照顧。</a:t>
            </a:r>
            <a:endParaRPr lang="zh-TW" altLang="en-US" sz="28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班級</a:t>
            </a:r>
            <a:r>
              <a:rPr lang="zh-TW" altLang="en-US" sz="2800" dirty="0"/>
              <a:t>聯絡</a:t>
            </a:r>
            <a:r>
              <a:rPr lang="zh-TW" altLang="en-US" sz="2800" dirty="0" smtClean="0"/>
              <a:t>網加強</a:t>
            </a:r>
            <a:r>
              <a:rPr lang="zh-TW" altLang="en-US" sz="2800" dirty="0"/>
              <a:t>親</a:t>
            </a:r>
            <a:r>
              <a:rPr lang="zh-TW" altLang="en-US" sz="2800" dirty="0" smtClean="0"/>
              <a:t>師聯繫</a:t>
            </a:r>
            <a:r>
              <a:rPr lang="zh-TW" altLang="en-US" sz="2800" dirty="0"/>
              <a:t>，維持</a:t>
            </a:r>
            <a:r>
              <a:rPr lang="zh-TW" altLang="en-US" sz="2800" dirty="0" smtClean="0"/>
              <a:t>密切溝通合作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064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165014" y="235129"/>
            <a:ext cx="8596668" cy="968831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/>
              <a:t>生活學習</a:t>
            </a:r>
            <a:endParaRPr lang="zh-TW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1981200" y="1353445"/>
            <a:ext cx="84886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/>
              <a:t>責任學習：</a:t>
            </a:r>
          </a:p>
          <a:p>
            <a:pPr lvl="1"/>
            <a:r>
              <a:rPr lang="zh-TW" altLang="en-US" dirty="0"/>
              <a:t>採用</a:t>
            </a:r>
            <a:r>
              <a:rPr lang="zh-TW" altLang="en-US" dirty="0" smtClean="0"/>
              <a:t>「優點大轟炸」制度</a:t>
            </a:r>
            <a:r>
              <a:rPr lang="zh-TW" altLang="en-US" dirty="0"/>
              <a:t>，讓每個</a:t>
            </a:r>
            <a:r>
              <a:rPr lang="zh-TW" altLang="en-US" dirty="0" smtClean="0"/>
              <a:t>孩子各</a:t>
            </a:r>
            <a:r>
              <a:rPr lang="zh-TW" altLang="en-US" dirty="0"/>
              <a:t>展才華</a:t>
            </a:r>
            <a:r>
              <a:rPr lang="zh-TW" altLang="en-US" dirty="0" smtClean="0"/>
              <a:t>，標竿學習。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學習</a:t>
            </a:r>
            <a:r>
              <a:rPr lang="zh-TW" altLang="en-US" dirty="0"/>
              <a:t>服務及培養生活能力之外</a:t>
            </a:r>
            <a:r>
              <a:rPr lang="zh-TW" altLang="en-US" dirty="0" smtClean="0"/>
              <a:t>，培養責任感</a:t>
            </a:r>
            <a:r>
              <a:rPr lang="zh-TW" altLang="en-US" dirty="0"/>
              <a:t>與自信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全班共同合作，</a:t>
            </a:r>
            <a:r>
              <a:rPr lang="zh-TW" altLang="en-US" dirty="0"/>
              <a:t>建立一個快樂的學習環境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zh-TW" alt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每天</a:t>
            </a:r>
            <a:r>
              <a:rPr lang="zh-TW" altLang="en-US" sz="2800" dirty="0"/>
              <a:t>吃早餐準時到校：</a:t>
            </a:r>
          </a:p>
          <a:p>
            <a:pPr lvl="1"/>
            <a:r>
              <a:rPr lang="zh-TW" altLang="en-US" dirty="0"/>
              <a:t>上學時間為</a:t>
            </a:r>
            <a:r>
              <a:rPr lang="en-US" altLang="zh-TW" dirty="0"/>
              <a:t>7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30-7:50</a:t>
            </a:r>
            <a:r>
              <a:rPr lang="zh-TW" altLang="en-US" dirty="0" smtClean="0"/>
              <a:t>，</a:t>
            </a:r>
            <a:r>
              <a:rPr lang="zh-TW" altLang="en-US" dirty="0"/>
              <a:t>希望</a:t>
            </a:r>
            <a:r>
              <a:rPr lang="zh-TW" altLang="en-US" dirty="0" smtClean="0"/>
              <a:t>孩子早睡早起，</a:t>
            </a:r>
            <a:r>
              <a:rPr lang="zh-TW" altLang="en-US" dirty="0"/>
              <a:t>在家裡</a:t>
            </a:r>
            <a:r>
              <a:rPr lang="zh-TW" altLang="en-US" dirty="0" smtClean="0"/>
              <a:t>從容吃</a:t>
            </a:r>
            <a:r>
              <a:rPr lang="zh-TW" altLang="en-US" dirty="0"/>
              <a:t>早餐；培養</a:t>
            </a:r>
            <a:r>
              <a:rPr lang="zh-TW" altLang="en-US" dirty="0" smtClean="0"/>
              <a:t>守時觀念。</a:t>
            </a:r>
            <a:endParaRPr lang="en-US" altLang="zh-TW" dirty="0" smtClean="0"/>
          </a:p>
          <a:p>
            <a:pPr lvl="1"/>
            <a:endParaRPr lang="zh-TW" alt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圖畫小日記：</a:t>
            </a:r>
            <a:endParaRPr lang="zh-TW" altLang="en-US" sz="2800" dirty="0"/>
          </a:p>
          <a:p>
            <a:pPr lvl="1"/>
            <a:r>
              <a:rPr lang="zh-TW" altLang="en-US" dirty="0" smtClean="0"/>
              <a:t>每週寫</a:t>
            </a:r>
            <a:r>
              <a:rPr lang="zh-TW" altLang="en-US" dirty="0"/>
              <a:t>小日記，</a:t>
            </a:r>
            <a:r>
              <a:rPr lang="zh-TW" altLang="en-US" dirty="0" smtClean="0"/>
              <a:t>養成觀察</a:t>
            </a:r>
            <a:r>
              <a:rPr lang="zh-TW" altLang="en-US" dirty="0"/>
              <a:t>體驗生活的習慣，並從中培養寫作的能力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zh-TW" altLang="en-US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鼓勵</a:t>
            </a:r>
            <a:r>
              <a:rPr lang="zh-TW" altLang="en-US" sz="2800" dirty="0"/>
              <a:t>學生參與：</a:t>
            </a:r>
            <a:r>
              <a:rPr lang="zh-TW" altLang="en-US" dirty="0" smtClean="0"/>
              <a:t>學校</a:t>
            </a:r>
            <a:r>
              <a:rPr lang="zh-TW" altLang="en-US" dirty="0"/>
              <a:t>社團、公共服務、分享好書或好的作品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隨時</a:t>
            </a:r>
            <a:r>
              <a:rPr lang="zh-TW" altLang="en-US" sz="2800" dirty="0"/>
              <a:t>整理環境整潔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011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972734" y="2503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學業學習</a:t>
            </a:r>
            <a:endParaRPr lang="zh-TW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1752600" y="1338943"/>
            <a:ext cx="881680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4000" dirty="0"/>
              <a:t>養成預習和複習的習慣。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4000" dirty="0" smtClean="0"/>
              <a:t>作業：</a:t>
            </a:r>
            <a:endParaRPr lang="en-US" altLang="zh-TW" sz="4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認真完成作業</a:t>
            </a:r>
            <a:r>
              <a:rPr lang="zh-TW" altLang="en-US" sz="3200" dirty="0"/>
              <a:t>，</a:t>
            </a:r>
            <a:r>
              <a:rPr lang="zh-TW" altLang="en-US" sz="3200" dirty="0" smtClean="0"/>
              <a:t>並請家長簽名。</a:t>
            </a:r>
            <a:endParaRPr lang="zh-TW" alt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4000" dirty="0" smtClean="0"/>
              <a:t>評量</a:t>
            </a:r>
            <a:r>
              <a:rPr lang="zh-TW" altLang="en-US" sz="4000" dirty="0"/>
              <a:t>方式：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學校舉辦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次「</a:t>
            </a:r>
            <a:r>
              <a:rPr lang="zh-TW" altLang="en-US" sz="3200" dirty="0"/>
              <a:t>總結性評量</a:t>
            </a:r>
            <a:r>
              <a:rPr lang="zh-TW" altLang="en-US" sz="3200" dirty="0" smtClean="0"/>
              <a:t>」，</a:t>
            </a:r>
            <a:endParaRPr lang="en-US" altLang="zh-TW" sz="32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含第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次與第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紙筆評量與第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次多元</a:t>
            </a:r>
            <a:r>
              <a:rPr lang="zh-TW" altLang="en-US" sz="3200" dirty="0"/>
              <a:t>評量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「</a:t>
            </a:r>
            <a:r>
              <a:rPr lang="zh-TW" altLang="en-US" sz="3200" dirty="0"/>
              <a:t>多元評量」，包括口頭回答、作業評閱、實作</a:t>
            </a:r>
            <a:r>
              <a:rPr lang="zh-TW" altLang="en-US" sz="3200" dirty="0" smtClean="0"/>
              <a:t>、上台</a:t>
            </a:r>
            <a:r>
              <a:rPr lang="zh-TW" altLang="en-US" sz="3200" dirty="0"/>
              <a:t>報告及上課各項表現。</a:t>
            </a:r>
            <a:endParaRPr lang="en-US" altLang="zh-TW" sz="3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評分方式為總結性評量，平時成績共計</a:t>
            </a:r>
            <a:r>
              <a:rPr lang="en-US" altLang="zh-TW" sz="3200" dirty="0" smtClean="0"/>
              <a:t>50%</a:t>
            </a:r>
            <a:r>
              <a:rPr lang="zh-TW" altLang="en-US" sz="3200" dirty="0" smtClean="0"/>
              <a:t>，平時考</a:t>
            </a:r>
            <a:r>
              <a:rPr lang="en-US" altLang="zh-TW" sz="3200" dirty="0" smtClean="0"/>
              <a:t>20%</a:t>
            </a:r>
            <a:r>
              <a:rPr lang="zh-TW" altLang="en-US" sz="3200" dirty="0" smtClean="0"/>
              <a:t>，多元成績</a:t>
            </a:r>
            <a:r>
              <a:rPr lang="en-US" altLang="zh-TW" sz="3200" dirty="0" smtClean="0"/>
              <a:t>20%，</a:t>
            </a:r>
            <a:r>
              <a:rPr lang="en-US" altLang="zh-TW" sz="3200" dirty="0" err="1" smtClean="0"/>
              <a:t>學習態度10</a:t>
            </a:r>
            <a:r>
              <a:rPr lang="en-US" altLang="zh-TW" sz="3200" dirty="0"/>
              <a:t>%</a:t>
            </a:r>
            <a:r>
              <a:rPr lang="zh-TW" altLang="en-US" sz="3200" dirty="0" smtClean="0"/>
              <a:t>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28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TM02892315[[fn=絲縷]]</Template>
  <TotalTime>3227</TotalTime>
  <Words>970</Words>
  <Application>Microsoft Office PowerPoint</Application>
  <PresentationFormat>寬螢幕</PresentationFormat>
  <Paragraphs>87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微軟正黑體</vt:lpstr>
      <vt:lpstr>新細明體</vt:lpstr>
      <vt:lpstr>Arial</vt:lpstr>
      <vt:lpstr>Calibri</vt:lpstr>
      <vt:lpstr>Century Gothic</vt:lpstr>
      <vt:lpstr>Wingdings</vt:lpstr>
      <vt:lpstr>Wingdings 3</vt:lpstr>
      <vt:lpstr>絲縷</vt:lpstr>
      <vt:lpstr>基市東光國小110學年度第1學期 二年忠班 班級經營計畫</vt:lpstr>
      <vt:lpstr>大綱：</vt:lpstr>
      <vt:lpstr>班導師檔案</vt:lpstr>
      <vt:lpstr>班導師檔案</vt:lpstr>
      <vt:lpstr>前    言</vt:lpstr>
      <vt:lpstr>經營目標</vt:lpstr>
      <vt:lpstr>經營理念</vt:lpstr>
      <vt:lpstr>生活學習</vt:lpstr>
      <vt:lpstr>學業學習</vt:lpstr>
      <vt:lpstr>親師交流</vt:lpstr>
      <vt:lpstr>親師生配合</vt:lpstr>
      <vt:lpstr>結語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第三課  山村車  寮</dc:title>
  <dc:creator>all</dc:creator>
  <cp:lastModifiedBy>601</cp:lastModifiedBy>
  <cp:revision>148</cp:revision>
  <cp:lastPrinted>2017-02-24T08:18:15Z</cp:lastPrinted>
  <dcterms:created xsi:type="dcterms:W3CDTF">2017-02-23T08:55:16Z</dcterms:created>
  <dcterms:modified xsi:type="dcterms:W3CDTF">2021-08-18T03:30:37Z</dcterms:modified>
</cp:coreProperties>
</file>