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67" r:id="rId14"/>
    <p:sldId id="270" r:id="rId15"/>
    <p:sldId id="271" r:id="rId16"/>
    <p:sldId id="275" r:id="rId17"/>
    <p:sldId id="276" r:id="rId18"/>
    <p:sldId id="273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4375" autoAdjust="0"/>
  </p:normalViewPr>
  <p:slideViewPr>
    <p:cSldViewPr snapToGrid="0">
      <p:cViewPr varScale="1">
        <p:scale>
          <a:sx n="46" d="100"/>
          <a:sy n="46" d="100"/>
        </p:scale>
        <p:origin x="-110" y="-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EDCB9-2E23-4DC6-82D4-6728E0232EA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1D5D25F-85AA-4C81-9395-85C3227034A7}">
      <dgm:prSet phldrT="[文字]"/>
      <dgm:spPr/>
      <dgm:t>
        <a:bodyPr/>
        <a:lstStyle/>
        <a:p>
          <a:r>
            <a:rPr lang="zh-TW" altLang="en-US" dirty="0" smtClean="0"/>
            <a:t>快速生產</a:t>
          </a:r>
          <a:endParaRPr lang="zh-TW" altLang="en-US" dirty="0"/>
        </a:p>
      </dgm:t>
    </dgm:pt>
    <dgm:pt modelId="{EB4202A1-1436-4F73-B14E-31E4D32616D6}" type="parTrans" cxnId="{4734B346-4269-4BB6-93D2-29E1A1B664BD}">
      <dgm:prSet/>
      <dgm:spPr/>
      <dgm:t>
        <a:bodyPr/>
        <a:lstStyle/>
        <a:p>
          <a:endParaRPr lang="zh-TW" altLang="en-US"/>
        </a:p>
      </dgm:t>
    </dgm:pt>
    <dgm:pt modelId="{88D82BB6-80FE-4452-910A-C37110A08B9C}" type="sibTrans" cxnId="{4734B346-4269-4BB6-93D2-29E1A1B664BD}">
      <dgm:prSet/>
      <dgm:spPr/>
      <dgm:t>
        <a:bodyPr/>
        <a:lstStyle/>
        <a:p>
          <a:endParaRPr lang="zh-TW" altLang="en-US"/>
        </a:p>
      </dgm:t>
    </dgm:pt>
    <dgm:pt modelId="{EA756CA0-AEDE-48F2-973C-F4D6F916E074}">
      <dgm:prSet phldrT="[文字]"/>
      <dgm:spPr/>
      <dgm:t>
        <a:bodyPr/>
        <a:lstStyle/>
        <a:p>
          <a:r>
            <a:rPr lang="zh-TW" altLang="en-US" dirty="0" smtClean="0"/>
            <a:t>大量生產</a:t>
          </a:r>
          <a:endParaRPr lang="zh-TW" altLang="en-US" dirty="0"/>
        </a:p>
      </dgm:t>
    </dgm:pt>
    <dgm:pt modelId="{A2B3392A-F700-4456-A030-7D523FFA95DC}" type="parTrans" cxnId="{2F3EDE63-B4F4-4333-88A3-5FCEA007E3BE}">
      <dgm:prSet/>
      <dgm:spPr/>
      <dgm:t>
        <a:bodyPr/>
        <a:lstStyle/>
        <a:p>
          <a:endParaRPr lang="zh-TW" altLang="en-US"/>
        </a:p>
      </dgm:t>
    </dgm:pt>
    <dgm:pt modelId="{8D257018-2DC9-4D56-A373-E69AB131018A}" type="sibTrans" cxnId="{2F3EDE63-B4F4-4333-88A3-5FCEA007E3BE}">
      <dgm:prSet/>
      <dgm:spPr/>
      <dgm:t>
        <a:bodyPr/>
        <a:lstStyle/>
        <a:p>
          <a:endParaRPr lang="zh-TW" altLang="en-US"/>
        </a:p>
      </dgm:t>
    </dgm:pt>
    <dgm:pt modelId="{EF0EA33B-F68B-4D0E-B211-008FF19B57F5}">
      <dgm:prSet phldrT="[文字]"/>
      <dgm:spPr/>
      <dgm:t>
        <a:bodyPr/>
        <a:lstStyle/>
        <a:p>
          <a:r>
            <a:rPr lang="zh-TW" altLang="en-US" dirty="0" smtClean="0"/>
            <a:t>價格便宜</a:t>
          </a:r>
          <a:endParaRPr lang="zh-TW" altLang="en-US" dirty="0"/>
        </a:p>
      </dgm:t>
    </dgm:pt>
    <dgm:pt modelId="{AE3EC978-6E9D-46B0-9535-8BF9B5E6AE27}" type="parTrans" cxnId="{98170705-B68C-486D-B572-A5E1A7079CAE}">
      <dgm:prSet/>
      <dgm:spPr/>
      <dgm:t>
        <a:bodyPr/>
        <a:lstStyle/>
        <a:p>
          <a:endParaRPr lang="zh-TW" altLang="en-US"/>
        </a:p>
      </dgm:t>
    </dgm:pt>
    <dgm:pt modelId="{6CFBD217-8124-4ABE-A990-77CC52C73186}" type="sibTrans" cxnId="{98170705-B68C-486D-B572-A5E1A7079CAE}">
      <dgm:prSet/>
      <dgm:spPr/>
      <dgm:t>
        <a:bodyPr/>
        <a:lstStyle/>
        <a:p>
          <a:endParaRPr lang="zh-TW" altLang="en-US"/>
        </a:p>
      </dgm:t>
    </dgm:pt>
    <dgm:pt modelId="{E68D66E7-3D57-4997-B95E-534BF9D0ABD6}">
      <dgm:prSet phldrT="[文字]"/>
      <dgm:spPr/>
      <dgm:t>
        <a:bodyPr/>
        <a:lstStyle/>
        <a:p>
          <a:r>
            <a:rPr lang="zh-TW" altLang="en-US" dirty="0" smtClean="0"/>
            <a:t>品質穩定</a:t>
          </a:r>
          <a:endParaRPr lang="zh-TW" altLang="en-US" dirty="0"/>
        </a:p>
      </dgm:t>
    </dgm:pt>
    <dgm:pt modelId="{49EAE523-FFF0-49B5-89B2-9385D4CD79E7}" type="parTrans" cxnId="{94E25224-524D-41BA-8CE0-137ECF12C414}">
      <dgm:prSet/>
      <dgm:spPr/>
      <dgm:t>
        <a:bodyPr/>
        <a:lstStyle/>
        <a:p>
          <a:endParaRPr lang="zh-TW" altLang="en-US"/>
        </a:p>
      </dgm:t>
    </dgm:pt>
    <dgm:pt modelId="{775313DD-2924-4D3F-92CA-EE13C49649EA}" type="sibTrans" cxnId="{94E25224-524D-41BA-8CE0-137ECF12C414}">
      <dgm:prSet/>
      <dgm:spPr/>
      <dgm:t>
        <a:bodyPr/>
        <a:lstStyle/>
        <a:p>
          <a:endParaRPr lang="zh-TW" altLang="en-US"/>
        </a:p>
      </dgm:t>
    </dgm:pt>
    <dgm:pt modelId="{AB745E82-4299-4289-846A-C77230F0BD84}" type="pres">
      <dgm:prSet presAssocID="{B12EDCB9-2E23-4DC6-82D4-6728E0232E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4C7D5B-EA1A-4872-9D24-D419883A904E}" type="pres">
      <dgm:prSet presAssocID="{E1D5D25F-85AA-4C81-9395-85C3227034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7C66CA-243C-4E33-B58E-1497E4EBABE9}" type="pres">
      <dgm:prSet presAssocID="{88D82BB6-80FE-4452-910A-C37110A08B9C}" presName="sibTrans" presStyleCnt="0"/>
      <dgm:spPr/>
    </dgm:pt>
    <dgm:pt modelId="{FAC89F2A-8B71-43A1-90DF-8F905298E922}" type="pres">
      <dgm:prSet presAssocID="{EA756CA0-AEDE-48F2-973C-F4D6F916E0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C41575-427A-433B-AEAA-C5E4D121A6FC}" type="pres">
      <dgm:prSet presAssocID="{8D257018-2DC9-4D56-A373-E69AB131018A}" presName="sibTrans" presStyleCnt="0"/>
      <dgm:spPr/>
    </dgm:pt>
    <dgm:pt modelId="{E192471F-D16C-4A42-9801-5E8E9D27C35E}" type="pres">
      <dgm:prSet presAssocID="{EF0EA33B-F68B-4D0E-B211-008FF19B57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CFFD45-B020-498B-BFBB-EBFBCC61945F}" type="pres">
      <dgm:prSet presAssocID="{6CFBD217-8124-4ABE-A990-77CC52C73186}" presName="sibTrans" presStyleCnt="0"/>
      <dgm:spPr/>
    </dgm:pt>
    <dgm:pt modelId="{982BA469-B881-4B15-BBD9-3CD728E5B8F2}" type="pres">
      <dgm:prSet presAssocID="{E68D66E7-3D57-4997-B95E-534BF9D0AB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DE63-B4F4-4333-88A3-5FCEA007E3BE}" srcId="{B12EDCB9-2E23-4DC6-82D4-6728E0232EAC}" destId="{EA756CA0-AEDE-48F2-973C-F4D6F916E074}" srcOrd="1" destOrd="0" parTransId="{A2B3392A-F700-4456-A030-7D523FFA95DC}" sibTransId="{8D257018-2DC9-4D56-A373-E69AB131018A}"/>
    <dgm:cxn modelId="{94E25224-524D-41BA-8CE0-137ECF12C414}" srcId="{B12EDCB9-2E23-4DC6-82D4-6728E0232EAC}" destId="{E68D66E7-3D57-4997-B95E-534BF9D0ABD6}" srcOrd="3" destOrd="0" parTransId="{49EAE523-FFF0-49B5-89B2-9385D4CD79E7}" sibTransId="{775313DD-2924-4D3F-92CA-EE13C49649EA}"/>
    <dgm:cxn modelId="{361003A3-623F-4169-85F0-04D7C5846280}" type="presOf" srcId="{B12EDCB9-2E23-4DC6-82D4-6728E0232EAC}" destId="{AB745E82-4299-4289-846A-C77230F0BD84}" srcOrd="0" destOrd="0" presId="urn:microsoft.com/office/officeart/2005/8/layout/default"/>
    <dgm:cxn modelId="{F64AD086-EFB4-47C6-9909-935011AE0F92}" type="presOf" srcId="{E1D5D25F-85AA-4C81-9395-85C3227034A7}" destId="{434C7D5B-EA1A-4872-9D24-D419883A904E}" srcOrd="0" destOrd="0" presId="urn:microsoft.com/office/officeart/2005/8/layout/default"/>
    <dgm:cxn modelId="{4734B346-4269-4BB6-93D2-29E1A1B664BD}" srcId="{B12EDCB9-2E23-4DC6-82D4-6728E0232EAC}" destId="{E1D5D25F-85AA-4C81-9395-85C3227034A7}" srcOrd="0" destOrd="0" parTransId="{EB4202A1-1436-4F73-B14E-31E4D32616D6}" sibTransId="{88D82BB6-80FE-4452-910A-C37110A08B9C}"/>
    <dgm:cxn modelId="{1C8455E9-4F9D-41D3-8ABE-BE846C9896DD}" type="presOf" srcId="{EF0EA33B-F68B-4D0E-B211-008FF19B57F5}" destId="{E192471F-D16C-4A42-9801-5E8E9D27C35E}" srcOrd="0" destOrd="0" presId="urn:microsoft.com/office/officeart/2005/8/layout/default"/>
    <dgm:cxn modelId="{98170705-B68C-486D-B572-A5E1A7079CAE}" srcId="{B12EDCB9-2E23-4DC6-82D4-6728E0232EAC}" destId="{EF0EA33B-F68B-4D0E-B211-008FF19B57F5}" srcOrd="2" destOrd="0" parTransId="{AE3EC978-6E9D-46B0-9535-8BF9B5E6AE27}" sibTransId="{6CFBD217-8124-4ABE-A990-77CC52C73186}"/>
    <dgm:cxn modelId="{3F7FA7DA-DC3F-4CF2-B6FE-5603DF12602B}" type="presOf" srcId="{EA756CA0-AEDE-48F2-973C-F4D6F916E074}" destId="{FAC89F2A-8B71-43A1-90DF-8F905298E922}" srcOrd="0" destOrd="0" presId="urn:microsoft.com/office/officeart/2005/8/layout/default"/>
    <dgm:cxn modelId="{013B4E88-32E8-4C98-B7F9-04CDBE24B947}" type="presOf" srcId="{E68D66E7-3D57-4997-B95E-534BF9D0ABD6}" destId="{982BA469-B881-4B15-BBD9-3CD728E5B8F2}" srcOrd="0" destOrd="0" presId="urn:microsoft.com/office/officeart/2005/8/layout/default"/>
    <dgm:cxn modelId="{01E9B399-FAA8-41D3-9E62-75EDEBA6D8CC}" type="presParOf" srcId="{AB745E82-4299-4289-846A-C77230F0BD84}" destId="{434C7D5B-EA1A-4872-9D24-D419883A904E}" srcOrd="0" destOrd="0" presId="urn:microsoft.com/office/officeart/2005/8/layout/default"/>
    <dgm:cxn modelId="{E085FDA0-1BE9-4128-A48D-615790EE3739}" type="presParOf" srcId="{AB745E82-4299-4289-846A-C77230F0BD84}" destId="{397C66CA-243C-4E33-B58E-1497E4EBABE9}" srcOrd="1" destOrd="0" presId="urn:microsoft.com/office/officeart/2005/8/layout/default"/>
    <dgm:cxn modelId="{C7D3BA11-D9E8-4123-975F-47F4317A63E9}" type="presParOf" srcId="{AB745E82-4299-4289-846A-C77230F0BD84}" destId="{FAC89F2A-8B71-43A1-90DF-8F905298E922}" srcOrd="2" destOrd="0" presId="urn:microsoft.com/office/officeart/2005/8/layout/default"/>
    <dgm:cxn modelId="{6F4C8D0F-114E-46DA-9B3E-62ADDD3BC418}" type="presParOf" srcId="{AB745E82-4299-4289-846A-C77230F0BD84}" destId="{12C41575-427A-433B-AEAA-C5E4D121A6FC}" srcOrd="3" destOrd="0" presId="urn:microsoft.com/office/officeart/2005/8/layout/default"/>
    <dgm:cxn modelId="{0E668066-7E2D-4198-A029-045FF5F7600D}" type="presParOf" srcId="{AB745E82-4299-4289-846A-C77230F0BD84}" destId="{E192471F-D16C-4A42-9801-5E8E9D27C35E}" srcOrd="4" destOrd="0" presId="urn:microsoft.com/office/officeart/2005/8/layout/default"/>
    <dgm:cxn modelId="{BD965C47-C983-4D87-982C-96F8917CBABF}" type="presParOf" srcId="{AB745E82-4299-4289-846A-C77230F0BD84}" destId="{D6CFFD45-B020-498B-BFBB-EBFBCC61945F}" srcOrd="5" destOrd="0" presId="urn:microsoft.com/office/officeart/2005/8/layout/default"/>
    <dgm:cxn modelId="{B8D0DD16-E860-4C3E-8787-EDAA30C59404}" type="presParOf" srcId="{AB745E82-4299-4289-846A-C77230F0BD84}" destId="{982BA469-B881-4B15-BBD9-3CD728E5B8F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C7D5B-EA1A-4872-9D24-D419883A904E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快速生產</a:t>
          </a:r>
          <a:endParaRPr lang="zh-TW" altLang="en-US" sz="6500" kern="1200" dirty="0"/>
        </a:p>
      </dsp:txBody>
      <dsp:txXfrm>
        <a:off x="992" y="194138"/>
        <a:ext cx="3869531" cy="2321718"/>
      </dsp:txXfrm>
    </dsp:sp>
    <dsp:sp modelId="{FAC89F2A-8B71-43A1-90DF-8F905298E922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大量生產</a:t>
          </a:r>
          <a:endParaRPr lang="zh-TW" altLang="en-US" sz="6500" kern="1200" dirty="0"/>
        </a:p>
      </dsp:txBody>
      <dsp:txXfrm>
        <a:off x="4257476" y="194138"/>
        <a:ext cx="3869531" cy="2321718"/>
      </dsp:txXfrm>
    </dsp:sp>
    <dsp:sp modelId="{E192471F-D16C-4A42-9801-5E8E9D27C35E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價格便宜</a:t>
          </a:r>
          <a:endParaRPr lang="zh-TW" altLang="en-US" sz="6500" kern="1200" dirty="0"/>
        </a:p>
      </dsp:txBody>
      <dsp:txXfrm>
        <a:off x="992" y="2902810"/>
        <a:ext cx="3869531" cy="2321718"/>
      </dsp:txXfrm>
    </dsp:sp>
    <dsp:sp modelId="{982BA469-B881-4B15-BBD9-3CD728E5B8F2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品質穩定</a:t>
          </a:r>
          <a:endParaRPr lang="zh-TW" altLang="en-US" sz="6500" kern="1200" dirty="0"/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CB79-1763-4CD2-83CF-1D934E3B694C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B9799-3EA2-41BC-9812-E3C251A871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9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cts.com.tw/cts/international/202001/202001011986162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ws.ltn.com.tw/news/world/breakingnews/312374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B9799-3EA2-41BC-9812-E3C251A8714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20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年起每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年一次的展覽；另一類則是穿插在兩屆註冊類世博會之間，展期長達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個月的「認可類世博會」，主題取向也變得比較偏向專業，所以大概全球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年就會有一次世界博覽會。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B9799-3EA2-41BC-9812-E3C251A8714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06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首度在中東地區舉辦世博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news.cts.com.tw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err="1" smtClean="0">
                <a:hlinkClick r:id="rId3"/>
              </a:rPr>
              <a:t>cts</a:t>
            </a:r>
            <a:r>
              <a:rPr lang="en-US" altLang="zh-TW" dirty="0" smtClean="0">
                <a:hlinkClick r:id="rId3"/>
              </a:rPr>
              <a:t>/international/202001/</a:t>
            </a:r>
            <a:r>
              <a:rPr lang="en-US" altLang="zh-TW" dirty="0" err="1" smtClean="0">
                <a:hlinkClick r:id="rId3"/>
              </a:rPr>
              <a:t>202001011986162.html</a:t>
            </a:r>
            <a:endParaRPr lang="en-US" altLang="zh-TW" dirty="0" smtClean="0"/>
          </a:p>
          <a:p>
            <a:r>
              <a:rPr lang="en-US" altLang="zh-TW" dirty="0" smtClean="0"/>
              <a:t>2020</a:t>
            </a:r>
            <a:r>
              <a:rPr lang="zh-TW" altLang="en-US" dirty="0" smtClean="0"/>
              <a:t>杜拜世博擬定延期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https://</a:t>
            </a:r>
            <a:r>
              <a:rPr lang="en-US" altLang="zh-TW" dirty="0" err="1" smtClean="0">
                <a:hlinkClick r:id="rId4"/>
              </a:rPr>
              <a:t>news.ltn.com.tw</a:t>
            </a:r>
            <a:r>
              <a:rPr lang="en-US" altLang="zh-TW" dirty="0" smtClean="0">
                <a:hlinkClick r:id="rId4"/>
              </a:rPr>
              <a:t>/news/world/</a:t>
            </a:r>
            <a:r>
              <a:rPr lang="en-US" altLang="zh-TW" dirty="0" err="1" smtClean="0">
                <a:hlinkClick r:id="rId4"/>
              </a:rPr>
              <a:t>breakingnews</a:t>
            </a:r>
            <a:r>
              <a:rPr lang="en-US" altLang="zh-TW" dirty="0" smtClean="0">
                <a:hlinkClick r:id="rId4"/>
              </a:rPr>
              <a:t>/3123740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B9799-3EA2-41BC-9812-E3C251A8714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8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983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76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2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79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2695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1647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3422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55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03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50368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22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B33F5-8DDE-42CA-B030-0D7513BB98D4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697515-52C6-4CB8-8472-5BAF4AF1B2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892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h9hdvXgR8" TargetMode="External"/><Relationship Id="rId2" Type="http://schemas.openxmlformats.org/officeDocument/2006/relationships/hyperlink" Target="https://www.youtube.com/watch?v=N0TpVhQeMnA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7Dh9hdvXgR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iIB6lZzrPs" TargetMode="External"/><Relationship Id="rId5" Type="http://schemas.openxmlformats.org/officeDocument/2006/relationships/hyperlink" Target="https://www.youtube.com/watch?v=eGn1TKy3dLI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G9_0h5V3QUA" TargetMode="External"/><Relationship Id="rId4" Type="http://schemas.openxmlformats.org/officeDocument/2006/relationships/hyperlink" Target="https://www.youtube.com/watch?v=hYOrL8UBoo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-aK9o2TR0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093554" y="243840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+mn-ea"/>
              </a:rPr>
              <a:t>從</a:t>
            </a: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尋找香料</a:t>
            </a:r>
            <a:r>
              <a:rPr lang="zh-TW" altLang="en-US" sz="3200" b="1" dirty="0" smtClean="0">
                <a:latin typeface="+mn-ea"/>
              </a:rPr>
              <a:t>的航海時代</a:t>
            </a:r>
            <a:endParaRPr lang="en-US" altLang="zh-TW" sz="3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+mn-ea"/>
              </a:rPr>
              <a:t>到奠定</a:t>
            </a: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工業革命</a:t>
            </a:r>
            <a:r>
              <a:rPr lang="zh-TW" altLang="en-US" sz="3200" b="1" dirty="0" smtClean="0">
                <a:latin typeface="+mn-ea"/>
              </a:rPr>
              <a:t>的基礎</a:t>
            </a:r>
            <a:endParaRPr lang="en-US" altLang="zh-TW" sz="3200" b="1" dirty="0" smtClean="0"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3" y="2240046"/>
            <a:ext cx="3359150" cy="2273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169" y="2240046"/>
            <a:ext cx="3384831" cy="2273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4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19842" y="1264921"/>
            <a:ext cx="11719560" cy="5318760"/>
            <a:chOff x="259080" y="1295401"/>
            <a:chExt cx="11719560" cy="53187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2126" t="21249" r="1749" b="24219"/>
            <a:stretch/>
          </p:blipFill>
          <p:spPr>
            <a:xfrm>
              <a:off x="259080" y="1295401"/>
              <a:ext cx="11719560" cy="5318760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0315402" y="1458018"/>
              <a:ext cx="1663238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200" dirty="0" smtClean="0">
                  <a:latin typeface="+mn-ea"/>
                </a:rPr>
                <a:t>當時</a:t>
              </a:r>
              <a:endParaRPr lang="en-US" altLang="zh-TW" sz="2200" dirty="0">
                <a:latin typeface="+mn-ea"/>
              </a:endParaRPr>
            </a:p>
            <a:p>
              <a:r>
                <a:rPr lang="zh-TW" altLang="en-US" sz="2200" dirty="0" smtClean="0">
                  <a:latin typeface="+mn-ea"/>
                </a:rPr>
                <a:t>英國版圖</a:t>
              </a:r>
              <a:endParaRPr lang="en-US" altLang="zh-TW" sz="2200" b="1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243840" y="245935"/>
            <a:ext cx="10649069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英國本國蘊藏的煤、鐵豐富資源</a:t>
            </a:r>
            <a:r>
              <a:rPr lang="zh-TW" altLang="en-US" sz="2400" dirty="0" smtClean="0"/>
              <a:t>，再加上海外擁有非常</a:t>
            </a:r>
            <a:r>
              <a:rPr lang="zh-TW" altLang="en-US" sz="2400" dirty="0"/>
              <a:t>多</a:t>
            </a:r>
            <a:r>
              <a:rPr lang="zh-TW" altLang="en-US" sz="2400" dirty="0" smtClean="0"/>
              <a:t>殖民地</a:t>
            </a:r>
            <a:r>
              <a:rPr lang="zh-TW" altLang="en-US" sz="2400" dirty="0"/>
              <a:t>，</a:t>
            </a:r>
            <a:endParaRPr lang="en-US" altLang="zh-TW" sz="2400" dirty="0" smtClean="0"/>
          </a:p>
          <a:p>
            <a:r>
              <a:rPr lang="zh-TW" altLang="en-US" sz="2400" dirty="0">
                <a:solidFill>
                  <a:srgbClr val="FF0000"/>
                </a:solidFill>
              </a:rPr>
              <a:t>巨量的外地</a:t>
            </a:r>
            <a:r>
              <a:rPr lang="zh-TW" altLang="en-US" sz="2400" dirty="0" smtClean="0">
                <a:solidFill>
                  <a:srgbClr val="FF0000"/>
                </a:solidFill>
              </a:rPr>
              <a:t>資源、廣大的市場</a:t>
            </a:r>
            <a:r>
              <a:rPr lang="zh-TW" altLang="en-US" sz="2400" dirty="0" smtClean="0"/>
              <a:t>，皆是助長英國成為最早發生</a:t>
            </a:r>
            <a:r>
              <a:rPr lang="zh-TW" altLang="en-US" sz="2400" dirty="0" smtClean="0">
                <a:solidFill>
                  <a:srgbClr val="FF0000"/>
                </a:solidFill>
              </a:rPr>
              <a:t>工業革命</a:t>
            </a:r>
            <a:r>
              <a:rPr lang="zh-TW" altLang="en-US" sz="2400" dirty="0" smtClean="0"/>
              <a:t>的原因！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41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想一想什麼是工業革命？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85763" y="2334260"/>
            <a:ext cx="4801314" cy="1550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工業革命？</a:t>
            </a:r>
            <a:endParaRPr lang="en-US" altLang="zh-TW" sz="72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0080" y="15032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十八世紀開始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……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05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6493" y="5857276"/>
            <a:ext cx="9111987" cy="742279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FFC000"/>
                </a:solidFill>
              </a:rPr>
              <a:t>簡單來說，以機械取代人力生</a:t>
            </a:r>
            <a:r>
              <a:rPr lang="zh-TW" altLang="en-US" sz="4400" dirty="0">
                <a:solidFill>
                  <a:srgbClr val="FFC000"/>
                </a:solidFill>
              </a:rPr>
              <a:t>產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290563" y="2092960"/>
            <a:ext cx="3877985" cy="3212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第一次的</a:t>
            </a:r>
            <a:endParaRPr lang="en-US" altLang="zh-TW" sz="72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工業革命</a:t>
            </a:r>
            <a:endParaRPr lang="en-US" altLang="zh-TW" sz="72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0080" y="15032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十八世紀開始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……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矩形 5">
            <a:hlinkClick r:id="rId2"/>
          </p:cNvPr>
          <p:cNvSpPr/>
          <p:nvPr/>
        </p:nvSpPr>
        <p:spPr>
          <a:xfrm>
            <a:off x="9677962" y="518626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影片點我</a:t>
            </a:r>
            <a:endParaRPr lang="zh-TW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3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79562" y="540216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hlinkClick r:id="rId2"/>
              </a:rPr>
              <a:t>影片點我</a:t>
            </a:r>
            <a:endParaRPr lang="zh-TW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72" y="1795581"/>
            <a:ext cx="7153744" cy="425291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82040" y="411182"/>
            <a:ext cx="516038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+mn-ea"/>
              </a:rPr>
              <a:t>工業革命之</a:t>
            </a:r>
            <a:r>
              <a:rPr lang="zh-TW" altLang="en-US" sz="3200" b="1" dirty="0" smtClean="0">
                <a:latin typeface="+mn-ea"/>
              </a:rPr>
              <a:t>父－瓦特</a:t>
            </a:r>
            <a:r>
              <a:rPr lang="zh-TW" altLang="en-US" sz="2000" b="1" dirty="0">
                <a:latin typeface="+mn-ea"/>
              </a:rPr>
              <a:t>（</a:t>
            </a:r>
            <a:r>
              <a:rPr lang="zh-TW" altLang="en-US" sz="2000" b="1" dirty="0" smtClean="0">
                <a:latin typeface="+mn-ea"/>
              </a:rPr>
              <a:t>英國人）</a:t>
            </a:r>
            <a:endParaRPr lang="en-US" altLang="zh-TW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81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2310336" y="287641"/>
            <a:ext cx="5808973" cy="5808973"/>
            <a:chOff x="2310336" y="287641"/>
            <a:chExt cx="5808973" cy="5808973"/>
          </a:xfrm>
        </p:grpSpPr>
        <p:sp>
          <p:nvSpPr>
            <p:cNvPr id="17" name="手繪多邊形 16"/>
            <p:cNvSpPr/>
            <p:nvPr/>
          </p:nvSpPr>
          <p:spPr>
            <a:xfrm>
              <a:off x="2629895" y="607627"/>
              <a:ext cx="5169002" cy="5169002"/>
            </a:xfrm>
            <a:custGeom>
              <a:avLst/>
              <a:gdLst>
                <a:gd name="connsiteX0" fmla="*/ 2584501 w 5169002"/>
                <a:gd name="connsiteY0" fmla="*/ 0 h 5169002"/>
                <a:gd name="connsiteX1" fmla="*/ 4822745 w 5169002"/>
                <a:gd name="connsiteY1" fmla="*/ 1292250 h 5169002"/>
                <a:gd name="connsiteX2" fmla="*/ 4822745 w 5169002"/>
                <a:gd name="connsiteY2" fmla="*/ 3876751 h 5169002"/>
                <a:gd name="connsiteX3" fmla="*/ 2584501 w 5169002"/>
                <a:gd name="connsiteY3" fmla="*/ 2584501 h 5169002"/>
                <a:gd name="connsiteX4" fmla="*/ 2584501 w 5169002"/>
                <a:gd name="connsiteY4" fmla="*/ 0 h 51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002" h="5169002">
                  <a:moveTo>
                    <a:pt x="2584501" y="0"/>
                  </a:moveTo>
                  <a:cubicBezTo>
                    <a:pt x="3507854" y="0"/>
                    <a:pt x="4361068" y="492603"/>
                    <a:pt x="4822745" y="1292250"/>
                  </a:cubicBezTo>
                  <a:cubicBezTo>
                    <a:pt x="5284422" y="2091897"/>
                    <a:pt x="5284422" y="3077104"/>
                    <a:pt x="4822745" y="3876751"/>
                  </a:cubicBezTo>
                  <a:lnTo>
                    <a:pt x="2584501" y="2584501"/>
                  </a:lnTo>
                  <a:lnTo>
                    <a:pt x="258450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5147" tIns="1156296" rIns="659703" bIns="2596233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800" kern="1200" dirty="0" smtClean="0"/>
                <a:t>運輸工具</a:t>
              </a:r>
              <a:endParaRPr lang="zh-TW" altLang="en-US" sz="4800" kern="1200" dirty="0"/>
            </a:p>
          </p:txBody>
        </p:sp>
        <p:sp>
          <p:nvSpPr>
            <p:cNvPr id="20" name="圓形箭號 19"/>
            <p:cNvSpPr/>
            <p:nvPr/>
          </p:nvSpPr>
          <p:spPr>
            <a:xfrm>
              <a:off x="2310336" y="287641"/>
              <a:ext cx="5808973" cy="5808973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群組 24"/>
          <p:cNvGrpSpPr/>
          <p:nvPr/>
        </p:nvGrpSpPr>
        <p:grpSpPr>
          <a:xfrm>
            <a:off x="2203453" y="471921"/>
            <a:ext cx="5808973" cy="5808973"/>
            <a:chOff x="2203453" y="471921"/>
            <a:chExt cx="5808973" cy="5808973"/>
          </a:xfrm>
        </p:grpSpPr>
        <p:sp>
          <p:nvSpPr>
            <p:cNvPr id="18" name="手繪多邊形 17"/>
            <p:cNvSpPr/>
            <p:nvPr/>
          </p:nvSpPr>
          <p:spPr>
            <a:xfrm>
              <a:off x="2523438" y="792234"/>
              <a:ext cx="5169002" cy="5169002"/>
            </a:xfrm>
            <a:custGeom>
              <a:avLst/>
              <a:gdLst>
                <a:gd name="connsiteX0" fmla="*/ 4822745 w 5169002"/>
                <a:gd name="connsiteY0" fmla="*/ 3876751 h 5169002"/>
                <a:gd name="connsiteX1" fmla="*/ 2584501 w 5169002"/>
                <a:gd name="connsiteY1" fmla="*/ 5169002 h 5169002"/>
                <a:gd name="connsiteX2" fmla="*/ 346257 w 5169002"/>
                <a:gd name="connsiteY2" fmla="*/ 3876752 h 5169002"/>
                <a:gd name="connsiteX3" fmla="*/ 2584501 w 5169002"/>
                <a:gd name="connsiteY3" fmla="*/ 2584501 h 5169002"/>
                <a:gd name="connsiteX4" fmla="*/ 4822745 w 5169002"/>
                <a:gd name="connsiteY4" fmla="*/ 3876751 h 51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002" h="5169002">
                  <a:moveTo>
                    <a:pt x="4822745" y="3876751"/>
                  </a:moveTo>
                  <a:cubicBezTo>
                    <a:pt x="4361068" y="4676398"/>
                    <a:pt x="3507855" y="5169002"/>
                    <a:pt x="2584501" y="5169002"/>
                  </a:cubicBezTo>
                  <a:cubicBezTo>
                    <a:pt x="1661148" y="5169002"/>
                    <a:pt x="807934" y="4676399"/>
                    <a:pt x="346257" y="3876752"/>
                  </a:cubicBezTo>
                  <a:lnTo>
                    <a:pt x="2584501" y="2584501"/>
                  </a:lnTo>
                  <a:lnTo>
                    <a:pt x="4822745" y="387675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244261"/>
                <a:satOff val="-7952"/>
                <a:lumOff val="13529"/>
                <a:alphaOff val="0"/>
              </a:schemeClr>
            </a:fillRef>
            <a:effectRef idx="0">
              <a:schemeClr val="accent2">
                <a:hueOff val="-4244261"/>
                <a:satOff val="-7952"/>
                <a:lumOff val="13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485" tIns="3418468" rIns="1233949" bIns="526288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100" kern="1200" dirty="0" smtClean="0"/>
                <a:t>新式武器</a:t>
              </a:r>
              <a:endParaRPr lang="zh-TW" altLang="en-US" sz="5100" kern="1200" dirty="0"/>
            </a:p>
          </p:txBody>
        </p:sp>
        <p:sp>
          <p:nvSpPr>
            <p:cNvPr id="21" name="圓形箭號 20"/>
            <p:cNvSpPr/>
            <p:nvPr/>
          </p:nvSpPr>
          <p:spPr>
            <a:xfrm>
              <a:off x="2203453" y="471921"/>
              <a:ext cx="5808973" cy="5808973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244261"/>
                <a:satOff val="-7952"/>
                <a:lumOff val="13529"/>
                <a:alphaOff val="0"/>
              </a:schemeClr>
            </a:fillRef>
            <a:effectRef idx="0">
              <a:schemeClr val="accent2">
                <a:hueOff val="-4244261"/>
                <a:satOff val="-7952"/>
                <a:lumOff val="1352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群組 22"/>
          <p:cNvGrpSpPr/>
          <p:nvPr/>
        </p:nvGrpSpPr>
        <p:grpSpPr>
          <a:xfrm>
            <a:off x="2096569" y="287641"/>
            <a:ext cx="5808973" cy="5808973"/>
            <a:chOff x="2096569" y="287641"/>
            <a:chExt cx="5808973" cy="5808973"/>
          </a:xfrm>
        </p:grpSpPr>
        <p:sp>
          <p:nvSpPr>
            <p:cNvPr id="19" name="手繪多邊形 18"/>
            <p:cNvSpPr/>
            <p:nvPr/>
          </p:nvSpPr>
          <p:spPr>
            <a:xfrm>
              <a:off x="2416982" y="607627"/>
              <a:ext cx="5169002" cy="5169002"/>
            </a:xfrm>
            <a:custGeom>
              <a:avLst/>
              <a:gdLst>
                <a:gd name="connsiteX0" fmla="*/ 346257 w 5169002"/>
                <a:gd name="connsiteY0" fmla="*/ 3876752 h 5169002"/>
                <a:gd name="connsiteX1" fmla="*/ 346257 w 5169002"/>
                <a:gd name="connsiteY1" fmla="*/ 1292251 h 5169002"/>
                <a:gd name="connsiteX2" fmla="*/ 2584501 w 5169002"/>
                <a:gd name="connsiteY2" fmla="*/ 0 h 5169002"/>
                <a:gd name="connsiteX3" fmla="*/ 2584501 w 5169002"/>
                <a:gd name="connsiteY3" fmla="*/ 2584501 h 5169002"/>
                <a:gd name="connsiteX4" fmla="*/ 346257 w 5169002"/>
                <a:gd name="connsiteY4" fmla="*/ 3876752 h 51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002" h="5169002">
                  <a:moveTo>
                    <a:pt x="346257" y="3876752"/>
                  </a:moveTo>
                  <a:cubicBezTo>
                    <a:pt x="-115420" y="3077105"/>
                    <a:pt x="-115420" y="2091898"/>
                    <a:pt x="346257" y="1292251"/>
                  </a:cubicBezTo>
                  <a:cubicBezTo>
                    <a:pt x="807934" y="492604"/>
                    <a:pt x="1661147" y="0"/>
                    <a:pt x="2584501" y="0"/>
                  </a:cubicBezTo>
                  <a:lnTo>
                    <a:pt x="2584501" y="2584501"/>
                  </a:lnTo>
                  <a:lnTo>
                    <a:pt x="346257" y="38767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488521"/>
                <a:satOff val="-15903"/>
                <a:lumOff val="27058"/>
                <a:alphaOff val="0"/>
              </a:schemeClr>
            </a:fillRef>
            <a:effectRef idx="0">
              <a:schemeClr val="accent2">
                <a:hueOff val="-8488521"/>
                <a:satOff val="-15903"/>
                <a:lumOff val="27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512" tIns="1160106" rIns="2788958" bIns="2600043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100" kern="1200" dirty="0" smtClean="0"/>
                <a:t>紡織</a:t>
              </a:r>
              <a:endParaRPr lang="en-US" altLang="zh-TW" sz="5100" kern="1200" dirty="0" smtClean="0"/>
            </a:p>
          </p:txBody>
        </p:sp>
        <p:sp>
          <p:nvSpPr>
            <p:cNvPr id="22" name="圓形箭號 21"/>
            <p:cNvSpPr/>
            <p:nvPr/>
          </p:nvSpPr>
          <p:spPr>
            <a:xfrm>
              <a:off x="2096569" y="287641"/>
              <a:ext cx="5808973" cy="5808973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488521"/>
                <a:satOff val="-15903"/>
                <a:lumOff val="27058"/>
                <a:alphaOff val="0"/>
              </a:schemeClr>
            </a:fillRef>
            <a:effectRef idx="0">
              <a:schemeClr val="accent2">
                <a:hueOff val="-8488521"/>
                <a:satOff val="-15903"/>
                <a:lumOff val="2705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971" y="207645"/>
            <a:ext cx="2103120" cy="20567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971" y="2693580"/>
            <a:ext cx="2819400" cy="16192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378971" y="2108805"/>
            <a:ext cx="18261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蒸汽火車</a:t>
            </a:r>
            <a:endParaRPr lang="zh-TW" altLang="en-US" sz="32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8378970" y="3873213"/>
            <a:ext cx="18261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蒸汽輪船</a:t>
            </a:r>
            <a:endParaRPr lang="zh-TW" altLang="en-US" sz="3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200670" y="974433"/>
            <a:ext cx="162095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為了民生</a:t>
            </a:r>
            <a:endParaRPr lang="zh-TW" altLang="en-US" sz="28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455920" y="974433"/>
            <a:ext cx="162095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為了運送</a:t>
            </a:r>
            <a:endParaRPr lang="zh-TW" altLang="en-US" sz="28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297461" y="3789610"/>
            <a:ext cx="162095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為了掠奪</a:t>
            </a:r>
            <a:endParaRPr lang="zh-TW" altLang="en-US" sz="28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311743" y="6020012"/>
            <a:ext cx="428835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強大武力的戰艦、槍砲</a:t>
            </a:r>
            <a:endParaRPr lang="zh-TW" altLang="en-US" sz="3200" b="1" dirty="0"/>
          </a:p>
        </p:txBody>
      </p:sp>
      <p:sp>
        <p:nvSpPr>
          <p:cNvPr id="2" name="文字方塊 1">
            <a:hlinkClick r:id="rId5"/>
          </p:cNvPr>
          <p:cNvSpPr txBox="1"/>
          <p:nvPr/>
        </p:nvSpPr>
        <p:spPr>
          <a:xfrm>
            <a:off x="1311739" y="42290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傳統衣物製造影片</a:t>
            </a:r>
            <a:endParaRPr lang="zh-TW" altLang="en-US" u="sng" dirty="0"/>
          </a:p>
        </p:txBody>
      </p:sp>
      <p:sp>
        <p:nvSpPr>
          <p:cNvPr id="26" name="文字方塊 25">
            <a:hlinkClick r:id="rId6"/>
          </p:cNvPr>
          <p:cNvSpPr txBox="1"/>
          <p:nvPr/>
        </p:nvSpPr>
        <p:spPr>
          <a:xfrm>
            <a:off x="1236534" y="87051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進化的紡織影片</a:t>
            </a:r>
            <a:endParaRPr lang="zh-TW" altLang="en-US" u="sng" dirty="0"/>
          </a:p>
        </p:txBody>
      </p:sp>
    </p:spTree>
    <p:extLst>
      <p:ext uri="{BB962C8B-B14F-4D97-AF65-F5344CB8AC3E}">
        <p14:creationId xmlns:p14="http://schemas.microsoft.com/office/powerpoint/2010/main" val="3640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8120" y="256811"/>
            <a:ext cx="6750566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+mn-ea"/>
              </a:rPr>
              <a:t>工業革命為世界帶來「極大」的影響</a:t>
            </a:r>
            <a:endParaRPr lang="en-US" altLang="zh-TW" sz="2000" b="1" dirty="0" smtClean="0">
              <a:latin typeface="+mn-ea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90593370"/>
              </p:ext>
            </p:extLst>
          </p:nvPr>
        </p:nvGraphicFramePr>
        <p:xfrm>
          <a:off x="2016760" y="12225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1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小魔女DoReMi -魔幻舞台magical stage 音樂- YouTub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4" y="292100"/>
            <a:ext cx="9839325" cy="73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082674" y="748145"/>
            <a:ext cx="10289137" cy="6400799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英國華麗的魔幻舞台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85304" y="2909316"/>
            <a:ext cx="6283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/>
              <a:t>世界博覽會</a:t>
            </a:r>
            <a:endParaRPr lang="zh-TW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751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5548E-6 2.65896E-6 L -0.00144 -0.11099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549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t="24276" r="3500" b="59790"/>
          <a:stretch/>
        </p:blipFill>
        <p:spPr bwMode="auto">
          <a:xfrm>
            <a:off x="900342" y="165978"/>
            <a:ext cx="10861463" cy="17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55375" y="2078182"/>
            <a:ext cx="1015663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5400" b="1" dirty="0" smtClean="0"/>
              <a:t>…</a:t>
            </a:r>
            <a:endParaRPr lang="zh-TW" altLang="en-US" sz="5400" b="1" dirty="0"/>
          </a:p>
        </p:txBody>
      </p:sp>
      <p:sp>
        <p:nvSpPr>
          <p:cNvPr id="7" name="文字方塊 6">
            <a:hlinkClick r:id="rId4"/>
          </p:cNvPr>
          <p:cNvSpPr txBox="1"/>
          <p:nvPr/>
        </p:nvSpPr>
        <p:spPr>
          <a:xfrm>
            <a:off x="7494855" y="64886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>
                <a:solidFill>
                  <a:schemeClr val="bg1">
                    <a:lumMod val="65000"/>
                  </a:schemeClr>
                </a:solidFill>
              </a:rPr>
              <a:t>杜拜世博影片</a:t>
            </a:r>
            <a:endParaRPr lang="zh-TW" altLang="en-US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文字方塊 7">
            <a:hlinkClick r:id="rId5"/>
          </p:cNvPr>
          <p:cNvSpPr txBox="1"/>
          <p:nvPr/>
        </p:nvSpPr>
        <p:spPr>
          <a:xfrm>
            <a:off x="5545617" y="64886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>
                <a:solidFill>
                  <a:schemeClr val="bg1">
                    <a:lumMod val="65000"/>
                  </a:schemeClr>
                </a:solidFill>
              </a:rPr>
              <a:t>杜拜新聞影片</a:t>
            </a:r>
            <a:endParaRPr lang="zh-TW" altLang="en-US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7635" r="4114" b="25007"/>
          <a:stretch/>
        </p:blipFill>
        <p:spPr bwMode="auto">
          <a:xfrm>
            <a:off x="899715" y="3045892"/>
            <a:ext cx="10861463" cy="313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77640" y="2173823"/>
            <a:ext cx="6096000" cy="14791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十八世紀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……</a:t>
            </a:r>
          </a:p>
          <a:p>
            <a:pPr lvl="0">
              <a:lnSpc>
                <a:spcPct val="150000"/>
              </a:lnSpc>
            </a:pP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臺灣在清朝統治管理時期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2367445" y="6115721"/>
            <a:ext cx="8045373" cy="742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想一想當</a:t>
            </a:r>
            <a:r>
              <a:rPr lang="zh-TW" altLang="en-US"/>
              <a:t>時</a:t>
            </a:r>
            <a:r>
              <a:rPr lang="zh-TW" altLang="en-US" smtClean="0"/>
              <a:t>有</a:t>
            </a:r>
            <a:r>
              <a:rPr lang="zh-TW" altLang="en-US" dirty="0" smtClean="0"/>
              <a:t>哪些建設或管理，是受到工業革命的影響呢？</a:t>
            </a:r>
            <a:endParaRPr lang="zh-TW" altLang="en-US" dirty="0"/>
          </a:p>
        </p:txBody>
      </p:sp>
      <p:sp>
        <p:nvSpPr>
          <p:cNvPr id="2" name="文字方塊 1">
            <a:hlinkClick r:id="rId2"/>
          </p:cNvPr>
          <p:cNvSpPr txBox="1"/>
          <p:nvPr/>
        </p:nvSpPr>
        <p:spPr>
          <a:xfrm>
            <a:off x="9339447" y="561761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第</a:t>
            </a:r>
            <a:r>
              <a:rPr lang="en-US" altLang="zh-TW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r>
              <a:rPr lang="zh-TW" alt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次工業革命期間</a:t>
            </a:r>
            <a:endParaRPr lang="zh-TW" altLang="en-US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78" y="262175"/>
            <a:ext cx="9525761" cy="636291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235440" y="26217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劉銘傳</a:t>
            </a:r>
            <a:endParaRPr lang="zh-TW" altLang="en-US" sz="4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86200" y="37757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沈葆楨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529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503923" y="2425700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+mn-ea"/>
              </a:rPr>
              <a:t>這個故事要從</a:t>
            </a:r>
            <a:r>
              <a:rPr lang="en-US" altLang="zh-TW" sz="3200" b="1" dirty="0" smtClean="0">
                <a:latin typeface="+mn-ea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+mn-ea"/>
              </a:rPr>
              <a:t>十五世紀開始說</a:t>
            </a:r>
            <a:r>
              <a:rPr lang="zh-TW" altLang="en-US" sz="3200" b="1" dirty="0">
                <a:latin typeface="+mn-ea"/>
              </a:rPr>
              <a:t>起</a:t>
            </a:r>
            <a:endParaRPr lang="en-US" altLang="zh-TW" sz="32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87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49" y="280986"/>
            <a:ext cx="5454985" cy="63179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15740"/>
            <a:ext cx="4960328" cy="6448426"/>
          </a:xfrm>
          <a:prstGeom prst="rect">
            <a:avLst/>
          </a:prstGeom>
        </p:spPr>
      </p:pic>
      <p:sp>
        <p:nvSpPr>
          <p:cNvPr id="7" name="甜甜圈 6"/>
          <p:cNvSpPr/>
          <p:nvPr/>
        </p:nvSpPr>
        <p:spPr>
          <a:xfrm>
            <a:off x="3808827" y="1088580"/>
            <a:ext cx="1539240" cy="700044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甜甜圈 7"/>
          <p:cNvSpPr/>
          <p:nvPr/>
        </p:nvSpPr>
        <p:spPr>
          <a:xfrm rot="5677301">
            <a:off x="1157068" y="3197109"/>
            <a:ext cx="1539240" cy="700044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甜甜圈 8"/>
          <p:cNvSpPr/>
          <p:nvPr/>
        </p:nvSpPr>
        <p:spPr>
          <a:xfrm rot="19999566">
            <a:off x="9260665" y="847340"/>
            <a:ext cx="1539240" cy="700044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甜甜圈 9"/>
          <p:cNvSpPr/>
          <p:nvPr/>
        </p:nvSpPr>
        <p:spPr>
          <a:xfrm rot="16200000">
            <a:off x="10627764" y="628961"/>
            <a:ext cx="1539240" cy="700044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16200000">
            <a:off x="10549814" y="1896129"/>
            <a:ext cx="1345117" cy="1050066"/>
          </a:xfrm>
          <a:prstGeom prst="donut">
            <a:avLst>
              <a:gd name="adj" fmla="val 61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甜甜圈 11"/>
          <p:cNvSpPr/>
          <p:nvPr/>
        </p:nvSpPr>
        <p:spPr>
          <a:xfrm rot="16200000">
            <a:off x="10199793" y="3022097"/>
            <a:ext cx="1345117" cy="1050066"/>
          </a:xfrm>
          <a:prstGeom prst="donut">
            <a:avLst>
              <a:gd name="adj" fmla="val 61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500" t="17187" r="3021" b="24219"/>
          <a:stretch/>
        </p:blipFill>
        <p:spPr>
          <a:xfrm>
            <a:off x="101600" y="482600"/>
            <a:ext cx="11951744" cy="6261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00" b="88917" l="5917" r="94833">
                        <a14:foregroundMark x1="69250" y1="69667" x2="69250" y2="69667"/>
                        <a14:foregroundMark x1="59500" y1="64083" x2="59500" y2="64083"/>
                        <a14:foregroundMark x1="66667" y1="71417" x2="66667" y2="71417"/>
                        <a14:foregroundMark x1="70000" y1="65083" x2="70000" y2="65083"/>
                        <a14:foregroundMark x1="65667" y1="67833" x2="66667" y2="67667"/>
                        <a14:foregroundMark x1="60917" y1="62083" x2="60917" y2="62083"/>
                        <a14:foregroundMark x1="59167" y1="65500" x2="59167" y2="65500"/>
                        <a14:foregroundMark x1="54333" y1="64500" x2="54333" y2="64500"/>
                        <a14:foregroundMark x1="57750" y1="64667" x2="57750" y2="64667"/>
                        <a14:foregroundMark x1="61333" y1="72417" x2="61333" y2="72417"/>
                        <a14:foregroundMark x1="66250" y1="72833" x2="66250" y2="72833"/>
                        <a14:foregroundMark x1="70417" y1="73250" x2="70417" y2="73250"/>
                        <a14:foregroundMark x1="71667" y1="71417" x2="71667" y2="71417"/>
                        <a14:foregroundMark x1="73250" y1="65083" x2="73250" y2="65083"/>
                        <a14:foregroundMark x1="83333" y1="61500" x2="83333" y2="61500"/>
                        <a14:foregroundMark x1="77583" y1="61083" x2="77583" y2="61083"/>
                        <a14:foregroundMark x1="77417" y1="58500" x2="77417" y2="58500"/>
                        <a14:foregroundMark x1="75000" y1="56917" x2="75000" y2="56917"/>
                        <a14:foregroundMark x1="73583" y1="55750" x2="73583" y2="55750"/>
                        <a14:foregroundMark x1="72000" y1="55167" x2="72000" y2="55167"/>
                        <a14:foregroundMark x1="79167" y1="60750" x2="79167" y2="60750"/>
                        <a14:foregroundMark x1="59333" y1="77417" x2="59333" y2="77417"/>
                        <a14:foregroundMark x1="90250" y1="57167" x2="90250" y2="57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277" y="3412350"/>
            <a:ext cx="793235" cy="79323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147050" y="3086100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瓷器</a:t>
            </a:r>
            <a:endParaRPr lang="zh-TW" altLang="en-US" b="1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89112" y="509166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肉桂</a:t>
            </a:r>
            <a:endParaRPr lang="zh-TW" altLang="en-US" b="1" dirty="0"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038030" y="511071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丁香</a:t>
            </a:r>
            <a:endParaRPr lang="zh-TW" altLang="en-US" b="1" dirty="0"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186948" y="509166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茴香</a:t>
            </a:r>
            <a:endParaRPr lang="zh-TW" altLang="en-US" b="1" dirty="0">
              <a:latin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1" r="99699">
                        <a14:foregroundMark x1="56024" y1="50658" x2="56024" y2="50658"/>
                        <a14:foregroundMark x1="87952" y1="49342" x2="87952" y2="49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4441">
            <a:off x="6892917" y="3128392"/>
            <a:ext cx="1240447" cy="56791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155149" y="1097354"/>
            <a:ext cx="440697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1.</a:t>
            </a:r>
            <a:r>
              <a:rPr lang="zh-TW" altLang="en-US" sz="2400" dirty="0" smtClean="0">
                <a:latin typeface="+mn-ea"/>
              </a:rPr>
              <a:t>傳統貿易路線</a:t>
            </a:r>
            <a:r>
              <a:rPr lang="zh-TW" altLang="en-US" sz="2400" dirty="0">
                <a:latin typeface="+mn-ea"/>
              </a:rPr>
              <a:t>：</a:t>
            </a:r>
            <a:r>
              <a:rPr lang="zh-TW" altLang="en-US" sz="2400" dirty="0" smtClean="0">
                <a:latin typeface="+mn-ea"/>
              </a:rPr>
              <a:t>陸路（絲路）</a:t>
            </a:r>
            <a:endParaRPr lang="zh-TW" altLang="en-US" sz="2400" dirty="0">
              <a:latin typeface="+mn-ea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5359" flipH="1">
            <a:off x="6903215" y="5001847"/>
            <a:ext cx="1219851" cy="80149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359004" y="6116250"/>
            <a:ext cx="3203121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+mn-ea"/>
              </a:rPr>
              <a:t>2</a:t>
            </a:r>
            <a:r>
              <a:rPr lang="en-US" altLang="zh-TW" sz="2400" dirty="0" smtClean="0">
                <a:latin typeface="+mn-ea"/>
              </a:rPr>
              <a:t>.</a:t>
            </a:r>
            <a:r>
              <a:rPr lang="zh-TW" altLang="en-US" sz="2400" dirty="0" smtClean="0">
                <a:latin typeface="+mn-ea"/>
              </a:rPr>
              <a:t>傳統貿易路線：海路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2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5.55556E-6 L -5.83333E-6 5.55556E-6 C -0.00313 -0.00138 -0.00665 -0.00138 -0.00938 -0.0037 C -0.01042 -0.00462 -0.01003 -0.00763 -0.01042 -0.00925 C -0.01108 -0.01133 -0.01173 -0.01342 -0.01251 -0.01481 C -0.01459 -0.01851 -0.01628 -0.01897 -0.01876 -0.02036 C -0.0198 -0.02221 -0.02097 -0.02407 -0.02188 -0.02592 C -0.02279 -0.02777 -0.02292 -0.03032 -0.02397 -0.03147 C -0.02878 -0.0368 -0.03855 -0.03657 -0.04272 -0.03703 C -0.04376 -0.03842 -0.0448 -0.03981 -0.04584 -0.04073 C -0.04688 -0.04166 -0.04792 -0.04258 -0.04897 -0.04258 C -0.05561 -0.04374 -0.06225 -0.04397 -0.06876 -0.04444 C -0.07266 -0.04397 -0.07644 -0.04397 -0.08022 -0.04258 C -0.08243 -0.04212 -0.08438 -0.04027 -0.08647 -0.03888 L -0.09272 -0.03518 L -0.09584 -0.03333 C -0.09688 -0.03286 -0.09792 -0.0317 -0.09897 -0.03147 C -0.11954 -0.02939 -0.11016 -0.03055 -0.12709 -0.02777 L -0.13647 -0.02221 L -0.13959 -0.02036 C -0.1448 -0.02268 -0.14285 -0.02407 -0.14584 -0.01851 L -0.14376 -0.01481 " pathEditMode="relative" ptsTypes="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4.81481E-6 C -0.00052 -0.02084 -0.00026 -0.04167 -0.0013 -0.06227 C -0.00195 -0.07662 -0.00404 -0.07199 -0.00508 -0.08241 C -0.00547 -0.08681 -0.00534 -0.09144 -0.00625 -0.09561 C -0.00703 -0.09908 -0.00885 -0.10162 -0.01003 -0.10463 C -0.01094 -0.10672 -0.01146 -0.10949 -0.0125 -0.11135 C -0.01615 -0.1176 -0.01602 -0.11436 -0.02005 -0.11783 C -0.02135 -0.11922 -0.02253 -0.12084 -0.02383 -0.12246 C -0.02422 -0.12454 -0.02409 -0.12732 -0.025 -0.12894 C -0.02604 -0.13079 -0.02747 -0.13079 -0.02878 -0.13125 C -0.03451 -0.1338 -0.03893 -0.13426 -0.04505 -0.13565 C -0.04518 -0.13658 -0.0474 -0.15 -0.04883 -0.14908 C -0.05039 -0.14815 -0.04961 -0.14306 -0.05 -0.14028 C -0.05208 -0.14098 -0.05443 -0.14074 -0.05625 -0.14236 C -0.05794 -0.14375 -0.05872 -0.14699 -0.06003 -0.14908 C -0.0612 -0.1507 -0.0625 -0.15209 -0.0638 -0.15348 C -0.06419 -0.16019 -0.06445 -0.1669 -0.0651 -0.17361 C -0.06523 -0.17593 -0.06536 -0.17848 -0.06628 -0.1801 C -0.06693 -0.18125 -0.075 -0.18473 -0.075 -0.18473 C -0.07695 -0.18959 -0.07826 -0.1919 -0.07878 -0.19792 C -0.07956 -0.20695 -0.07682 -0.22176 -0.08385 -0.22454 C -0.08789 -0.22639 -0.09219 -0.22616 -0.09635 -0.22686 C -0.09792 -0.23125 -0.09844 -0.23843 -0.1013 -0.24028 L -0.1125 -0.24676 L -0.11628 -0.24908 C -0.11758 -0.24977 -0.11875 -0.25093 -0.12005 -0.25139 L -0.12878 -0.25348 C -0.1349 -0.25718 -0.13125 -0.25579 -0.13997 -0.25579 L -0.1388 -0.25787 " pathEditMode="relative" ptsTypes="AAAAAAAAAAAAAAAAAAAAAAAAAAA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500" t="17187" r="3021" b="24219"/>
          <a:stretch/>
        </p:blipFill>
        <p:spPr>
          <a:xfrm>
            <a:off x="101600" y="482600"/>
            <a:ext cx="11951744" cy="6261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00" b="88917" l="5917" r="94833">
                        <a14:foregroundMark x1="69250" y1="69667" x2="69250" y2="69667"/>
                        <a14:foregroundMark x1="59500" y1="64083" x2="59500" y2="64083"/>
                        <a14:foregroundMark x1="66667" y1="71417" x2="66667" y2="71417"/>
                        <a14:foregroundMark x1="70000" y1="65083" x2="70000" y2="65083"/>
                        <a14:foregroundMark x1="65667" y1="67833" x2="66667" y2="67667"/>
                        <a14:foregroundMark x1="60917" y1="62083" x2="60917" y2="62083"/>
                        <a14:foregroundMark x1="59167" y1="65500" x2="59167" y2="65500"/>
                        <a14:foregroundMark x1="54333" y1="64500" x2="54333" y2="64500"/>
                        <a14:foregroundMark x1="57750" y1="64667" x2="57750" y2="64667"/>
                        <a14:foregroundMark x1="61333" y1="72417" x2="61333" y2="72417"/>
                        <a14:foregroundMark x1="66250" y1="72833" x2="66250" y2="72833"/>
                        <a14:foregroundMark x1="70417" y1="73250" x2="70417" y2="73250"/>
                        <a14:foregroundMark x1="71667" y1="71417" x2="71667" y2="71417"/>
                        <a14:foregroundMark x1="73250" y1="65083" x2="73250" y2="65083"/>
                        <a14:foregroundMark x1="83333" y1="61500" x2="83333" y2="61500"/>
                        <a14:foregroundMark x1="77583" y1="61083" x2="77583" y2="61083"/>
                        <a14:foregroundMark x1="77417" y1="58500" x2="77417" y2="58500"/>
                        <a14:foregroundMark x1="75000" y1="56917" x2="75000" y2="56917"/>
                        <a14:foregroundMark x1="73583" y1="55750" x2="73583" y2="55750"/>
                        <a14:foregroundMark x1="72000" y1="55167" x2="72000" y2="55167"/>
                        <a14:foregroundMark x1="79167" y1="60750" x2="79167" y2="60750"/>
                        <a14:foregroundMark x1="59333" y1="77417" x2="59333" y2="77417"/>
                        <a14:foregroundMark x1="90250" y1="57167" x2="90250" y2="57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277" y="3412350"/>
            <a:ext cx="793235" cy="79323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147050" y="3086100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瓷器</a:t>
            </a:r>
            <a:endParaRPr lang="zh-TW" altLang="en-US" b="1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89112" y="509166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肉桂</a:t>
            </a:r>
            <a:endParaRPr lang="zh-TW" altLang="en-US" b="1" dirty="0"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038030" y="511071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丁香</a:t>
            </a:r>
            <a:endParaRPr lang="zh-TW" altLang="en-US" b="1" dirty="0"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186948" y="509166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茴香</a:t>
            </a:r>
            <a:endParaRPr lang="zh-TW" altLang="en-US" b="1" dirty="0">
              <a:latin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1" r="99699">
                        <a14:foregroundMark x1="56024" y1="50658" x2="56024" y2="50658"/>
                        <a14:foregroundMark x1="87952" y1="49342" x2="87952" y2="49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4441">
            <a:off x="6892917" y="3128392"/>
            <a:ext cx="1240447" cy="56791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155149" y="1097354"/>
            <a:ext cx="440697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1.</a:t>
            </a:r>
            <a:r>
              <a:rPr lang="zh-TW" altLang="en-US" sz="2400" dirty="0" smtClean="0">
                <a:latin typeface="+mn-ea"/>
              </a:rPr>
              <a:t>傳統貿易路線</a:t>
            </a:r>
            <a:r>
              <a:rPr lang="zh-TW" altLang="en-US" sz="2400" dirty="0">
                <a:latin typeface="+mn-ea"/>
              </a:rPr>
              <a:t>：</a:t>
            </a:r>
            <a:r>
              <a:rPr lang="zh-TW" altLang="en-US" sz="2400" dirty="0" smtClean="0">
                <a:latin typeface="+mn-ea"/>
              </a:rPr>
              <a:t>陸路（絲路）</a:t>
            </a:r>
            <a:endParaRPr lang="zh-TW" altLang="en-US" sz="2400" dirty="0">
              <a:latin typeface="+mn-ea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5359" flipH="1">
            <a:off x="6903215" y="5001847"/>
            <a:ext cx="1219851" cy="80149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359004" y="6116250"/>
            <a:ext cx="3203121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+mn-ea"/>
              </a:rPr>
              <a:t>2</a:t>
            </a:r>
            <a:r>
              <a:rPr lang="en-US" altLang="zh-TW" sz="2400" dirty="0" smtClean="0">
                <a:latin typeface="+mn-ea"/>
              </a:rPr>
              <a:t>.</a:t>
            </a:r>
            <a:r>
              <a:rPr lang="zh-TW" altLang="en-US" sz="2400" dirty="0" smtClean="0">
                <a:latin typeface="+mn-ea"/>
              </a:rPr>
              <a:t>傳統貿易路線：海路</a:t>
            </a:r>
            <a:endParaRPr lang="zh-TW" altLang="en-US" sz="2400" dirty="0">
              <a:latin typeface="+mn-ea"/>
            </a:endParaRPr>
          </a:p>
        </p:txBody>
      </p:sp>
      <p:sp>
        <p:nvSpPr>
          <p:cNvPr id="2" name="甜甜圈 1"/>
          <p:cNvSpPr/>
          <p:nvPr/>
        </p:nvSpPr>
        <p:spPr>
          <a:xfrm>
            <a:off x="3805481" y="1680304"/>
            <a:ext cx="4825872" cy="3030150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172402" y="3195379"/>
            <a:ext cx="218277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+mn-ea"/>
              </a:rPr>
              <a:t>必經阿拉伯地區</a:t>
            </a:r>
            <a:endParaRPr lang="en-US" altLang="zh-TW" sz="2200" dirty="0" smtClean="0">
              <a:latin typeface="+mn-ea"/>
            </a:endParaRPr>
          </a:p>
          <a:p>
            <a:r>
              <a:rPr lang="zh-TW" altLang="en-US" sz="2200" dirty="0" smtClean="0">
                <a:latin typeface="+mn-ea"/>
              </a:rPr>
              <a:t>和義大利</a:t>
            </a:r>
            <a:endParaRPr lang="en-US" altLang="zh-TW" sz="22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8199" y="4033500"/>
            <a:ext cx="2712172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+mn-ea"/>
              </a:rPr>
              <a:t>因阿拉伯地區戰爭．又或義大利商人壟斷</a:t>
            </a:r>
            <a:endParaRPr lang="en-US" altLang="zh-TW" sz="2200" dirty="0" smtClean="0">
              <a:latin typeface="+mn-ea"/>
            </a:endParaRPr>
          </a:p>
          <a:p>
            <a:r>
              <a:rPr lang="zh-TW" altLang="en-US" sz="2200" dirty="0" smtClean="0">
                <a:latin typeface="+mn-ea"/>
              </a:rPr>
              <a:t>→西歐地區決定尋找新航線</a:t>
            </a:r>
            <a:endParaRPr lang="en-US" altLang="zh-TW" sz="22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71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st.nljh.tyc.edu.tw/~psy1646/m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35" y="145820"/>
            <a:ext cx="9414665" cy="64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甜甜圈 16"/>
          <p:cNvSpPr/>
          <p:nvPr/>
        </p:nvSpPr>
        <p:spPr>
          <a:xfrm rot="6694915">
            <a:off x="1697600" y="4532819"/>
            <a:ext cx="1539240" cy="700044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甜甜圈 17"/>
          <p:cNvSpPr/>
          <p:nvPr/>
        </p:nvSpPr>
        <p:spPr>
          <a:xfrm rot="5672746">
            <a:off x="2606685" y="4532819"/>
            <a:ext cx="1539240" cy="700044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66146" y="5969569"/>
            <a:ext cx="480131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n-ea"/>
              </a:rPr>
              <a:t>成為地理</a:t>
            </a:r>
            <a:r>
              <a:rPr lang="zh-TW" altLang="en-US" sz="2400" dirty="0">
                <a:latin typeface="+mn-ea"/>
              </a:rPr>
              <a:t>大發現和殖民擴張的先驅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66146" y="2805439"/>
            <a:ext cx="468589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n-ea"/>
              </a:rPr>
              <a:t>西元</a:t>
            </a:r>
            <a:r>
              <a:rPr lang="en-US" altLang="zh-TW" sz="2400" dirty="0" smtClean="0">
                <a:latin typeface="+mn-ea"/>
              </a:rPr>
              <a:t>1487</a:t>
            </a:r>
            <a:r>
              <a:rPr lang="zh-TW" altLang="en-US" sz="2400" dirty="0" smtClean="0">
                <a:latin typeface="+mn-ea"/>
              </a:rPr>
              <a:t>和</a:t>
            </a:r>
            <a:r>
              <a:rPr lang="en-US" altLang="zh-TW" sz="2400" dirty="0" smtClean="0">
                <a:latin typeface="+mn-ea"/>
              </a:rPr>
              <a:t>1492</a:t>
            </a:r>
            <a:r>
              <a:rPr lang="zh-TW" altLang="en-US" sz="2400" dirty="0" smtClean="0">
                <a:latin typeface="+mn-ea"/>
              </a:rPr>
              <a:t>年兩國相繼出航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43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" y="275010"/>
            <a:ext cx="11556457" cy="6247710"/>
          </a:xfrm>
          <a:prstGeom prst="rect">
            <a:avLst/>
          </a:prstGeom>
        </p:spPr>
      </p:pic>
      <p:sp>
        <p:nvSpPr>
          <p:cNvPr id="5" name="甜甜圈 4"/>
          <p:cNvSpPr/>
          <p:nvPr/>
        </p:nvSpPr>
        <p:spPr>
          <a:xfrm rot="5672746">
            <a:off x="2192737" y="731221"/>
            <a:ext cx="1539240" cy="1459491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0469" b="23422"/>
          <a:stretch/>
        </p:blipFill>
        <p:spPr>
          <a:xfrm>
            <a:off x="594360" y="1066801"/>
            <a:ext cx="11475720" cy="515112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01040" y="302124"/>
            <a:ext cx="757130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西班牙帝國是第一個被冠以「日不落帝國」稱號的</a:t>
            </a:r>
            <a:r>
              <a:rPr lang="zh-TW" altLang="en-US" sz="2400" dirty="0" smtClean="0"/>
              <a:t>國家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88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st.nljh.tyc.edu.tw/~psy1646/m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35" y="145820"/>
            <a:ext cx="9414665" cy="64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甜甜圈 16"/>
          <p:cNvSpPr/>
          <p:nvPr/>
        </p:nvSpPr>
        <p:spPr>
          <a:xfrm rot="6694915">
            <a:off x="1697600" y="4532819"/>
            <a:ext cx="1539240" cy="700044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甜甜圈 17"/>
          <p:cNvSpPr/>
          <p:nvPr/>
        </p:nvSpPr>
        <p:spPr>
          <a:xfrm rot="5672746">
            <a:off x="2606685" y="4532819"/>
            <a:ext cx="1539240" cy="700044"/>
          </a:xfrm>
          <a:prstGeom prst="donut">
            <a:avLst>
              <a:gd name="adj" fmla="val 4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甜甜圈 21"/>
          <p:cNvSpPr/>
          <p:nvPr/>
        </p:nvSpPr>
        <p:spPr>
          <a:xfrm rot="5630625">
            <a:off x="5495847" y="2569113"/>
            <a:ext cx="1539240" cy="700044"/>
          </a:xfrm>
          <a:prstGeom prst="donut">
            <a:avLst>
              <a:gd name="adj" fmla="val 488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甜甜圈 22"/>
          <p:cNvSpPr/>
          <p:nvPr/>
        </p:nvSpPr>
        <p:spPr>
          <a:xfrm rot="5565006">
            <a:off x="3573851" y="1200606"/>
            <a:ext cx="1539240" cy="700044"/>
          </a:xfrm>
          <a:prstGeom prst="donut">
            <a:avLst>
              <a:gd name="adj" fmla="val 488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甜甜圈 8"/>
          <p:cNvSpPr/>
          <p:nvPr/>
        </p:nvSpPr>
        <p:spPr>
          <a:xfrm rot="10800000">
            <a:off x="3977782" y="3322972"/>
            <a:ext cx="1539240" cy="700044"/>
          </a:xfrm>
          <a:prstGeom prst="donut">
            <a:avLst>
              <a:gd name="adj" fmla="val 488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01040" y="205325"/>
            <a:ext cx="7571303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然而，在</a:t>
            </a:r>
            <a:r>
              <a:rPr lang="en-US" altLang="zh-TW" sz="2400" dirty="0" smtClean="0"/>
              <a:t>1588</a:t>
            </a:r>
            <a:r>
              <a:rPr lang="zh-TW" altLang="en-US" sz="2400" dirty="0" smtClean="0"/>
              <a:t>年，西班牙與英國打了一場戰爭，戰敗。</a:t>
            </a:r>
            <a:endParaRPr lang="en-US" altLang="zh-TW" sz="2400" dirty="0" smtClean="0"/>
          </a:p>
          <a:p>
            <a:r>
              <a:rPr lang="zh-TW" altLang="en-US" sz="2400" dirty="0" smtClean="0"/>
              <a:t>從此，日不落國的美名，就逐漸被英國取代。</a:t>
            </a:r>
            <a:endParaRPr lang="zh-TW" altLang="en-US" sz="2400" dirty="0">
              <a:latin typeface="+mn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02920" y="1295401"/>
            <a:ext cx="11475720" cy="5151120"/>
            <a:chOff x="502920" y="1295401"/>
            <a:chExt cx="11475720" cy="515112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t="20469" b="23422"/>
            <a:stretch/>
          </p:blipFill>
          <p:spPr>
            <a:xfrm>
              <a:off x="502920" y="1295401"/>
              <a:ext cx="11475720" cy="51511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9858202" y="1458019"/>
              <a:ext cx="1663238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200" dirty="0" smtClean="0">
                  <a:latin typeface="+mn-ea"/>
                </a:rPr>
                <a:t>當時</a:t>
              </a:r>
              <a:endParaRPr lang="en-US" altLang="zh-TW" sz="2200" dirty="0">
                <a:latin typeface="+mn-ea"/>
              </a:endParaRPr>
            </a:p>
            <a:p>
              <a:r>
                <a:rPr lang="zh-TW" altLang="en-US" sz="2200" dirty="0" smtClean="0">
                  <a:latin typeface="+mn-ea"/>
                </a:rPr>
                <a:t>西班牙版</a:t>
              </a:r>
              <a:r>
                <a:rPr lang="zh-TW" altLang="en-US" sz="2200" dirty="0">
                  <a:latin typeface="+mn-ea"/>
                </a:rPr>
                <a:t>圖</a:t>
              </a:r>
              <a:endParaRPr lang="en-US" altLang="zh-TW" sz="2200" b="1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33202" y="1295401"/>
            <a:ext cx="11719560" cy="5318760"/>
            <a:chOff x="259080" y="1295401"/>
            <a:chExt cx="11719560" cy="531876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/>
            <a:srcRect l="2126" t="21249" r="1749" b="24219"/>
            <a:stretch/>
          </p:blipFill>
          <p:spPr>
            <a:xfrm>
              <a:off x="259080" y="1295401"/>
              <a:ext cx="11719560" cy="5318760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0315402" y="1458018"/>
              <a:ext cx="1663238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200" dirty="0" smtClean="0">
                  <a:latin typeface="+mn-ea"/>
                </a:rPr>
                <a:t>當時</a:t>
              </a:r>
              <a:endParaRPr lang="en-US" altLang="zh-TW" sz="2200" dirty="0">
                <a:latin typeface="+mn-ea"/>
              </a:endParaRPr>
            </a:p>
            <a:p>
              <a:r>
                <a:rPr lang="zh-TW" altLang="en-US" sz="2200" dirty="0" smtClean="0">
                  <a:latin typeface="+mn-ea"/>
                </a:rPr>
                <a:t>英國版圖</a:t>
              </a:r>
              <a:endParaRPr lang="en-US" altLang="zh-TW" sz="2200" b="1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0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332</TotalTime>
  <Words>422</Words>
  <Application>Microsoft Office PowerPoint</Application>
  <PresentationFormat>自訂</PresentationFormat>
  <Paragraphs>78</Paragraphs>
  <Slides>20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Badge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英國華麗的魔幻舞台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art</cp:lastModifiedBy>
  <cp:revision>25</cp:revision>
  <dcterms:created xsi:type="dcterms:W3CDTF">2020-03-17T03:33:38Z</dcterms:created>
  <dcterms:modified xsi:type="dcterms:W3CDTF">2020-04-06T02:57:05Z</dcterms:modified>
</cp:coreProperties>
</file>