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0" r:id="rId3"/>
    <p:sldId id="283" r:id="rId4"/>
    <p:sldId id="284" r:id="rId5"/>
    <p:sldId id="285" r:id="rId6"/>
    <p:sldId id="286" r:id="rId7"/>
    <p:sldId id="287" r:id="rId8"/>
    <p:sldId id="289" r:id="rId9"/>
    <p:sldId id="288" r:id="rId10"/>
    <p:sldId id="290" r:id="rId11"/>
    <p:sldId id="295" r:id="rId12"/>
    <p:sldId id="291" r:id="rId13"/>
    <p:sldId id="296" r:id="rId14"/>
    <p:sldId id="297" r:id="rId15"/>
    <p:sldId id="298" r:id="rId16"/>
    <p:sldId id="301" r:id="rId17"/>
    <p:sldId id="300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58" y="26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6" d="100"/>
          <a:sy n="96" d="100"/>
        </p:scale>
        <p:origin x="-40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76D8E-1D2A-4CEB-A939-B07D56CB96B3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F48CF-B685-49C4-8808-80B00F814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89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28A9D-0851-4ECA-8CF4-2B024A5AF29B}" type="datetimeFigureOut">
              <a:rPr lang="zh-TW" altLang="en-US" smtClean="0"/>
              <a:t>2017/4/21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263AB-CB32-439E-88B3-5C769B8564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496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4353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8646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7168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5201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800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5023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1034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378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479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5672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820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418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0349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169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9863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8450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2283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72567"/>
            <a:ext cx="7772400" cy="6858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186458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889C-009C-4E59-8F5B-AC0CF955DFFE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9A2B-F04D-4A71-A113-CB1C5C232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55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79712" y="205979"/>
            <a:ext cx="6707088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79712" y="1200151"/>
            <a:ext cx="6707088" cy="3394472"/>
          </a:xfrm>
        </p:spPr>
        <p:txBody>
          <a:bodyPr/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889C-009C-4E59-8F5B-AC0CF955DFFE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9A2B-F04D-4A71-A113-CB1C5C232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13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8889C-009C-4E59-8F5B-AC0CF955DFFE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E29A2B-F04D-4A71-A113-CB1C5C232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13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NAME OF 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Header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889C-009C-4E59-8F5B-AC0CF955DFFE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9A2B-F04D-4A71-A113-CB1C5C232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8889C-009C-4E59-8F5B-AC0CF955DFFE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29A2B-F04D-4A71-A113-CB1C5C232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1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小數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635646"/>
            <a:ext cx="6400800" cy="521196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7-1</a:t>
            </a:r>
            <a:r>
              <a:rPr lang="zh-TW" altLang="en-US" dirty="0" smtClean="0"/>
              <a:t> 整數乘以小數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4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00232" y="142858"/>
            <a:ext cx="2449412" cy="857250"/>
          </a:xfrm>
        </p:spPr>
        <p:txBody>
          <a:bodyPr/>
          <a:lstStyle/>
          <a:p>
            <a:r>
              <a:rPr lang="zh-TW" altLang="en-US" dirty="0" smtClean="0"/>
              <a:t>挑戰題</a:t>
            </a:r>
            <a:endParaRPr lang="zh-TW" altLang="en-US" dirty="0"/>
          </a:p>
        </p:txBody>
      </p:sp>
      <p:pic>
        <p:nvPicPr>
          <p:cNvPr id="4" name="內容版面配置區 3" descr="images28NQKIR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5696" y="3075806"/>
            <a:ext cx="1714512" cy="1905000"/>
          </a:xfrm>
        </p:spPr>
      </p:pic>
      <p:sp>
        <p:nvSpPr>
          <p:cNvPr id="8" name="矩形 7"/>
          <p:cNvSpPr/>
          <p:nvPr/>
        </p:nvSpPr>
        <p:spPr>
          <a:xfrm>
            <a:off x="2555776" y="1275606"/>
            <a:ext cx="57864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000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Q1</a:t>
            </a:r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全家</a:t>
            </a:r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瓶優酪乳進貨價</a:t>
            </a:r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10.8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元，</a:t>
            </a:r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請問</a:t>
            </a:r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瓶要付多少元？</a:t>
            </a:r>
            <a:endParaRPr lang="zh-TW" altLang="en-US" sz="3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23728" y="627534"/>
            <a:ext cx="69294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000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Q2</a:t>
            </a:r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全家</a:t>
            </a:r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瓶優酪乳售價</a:t>
            </a:r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2588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元，</a:t>
            </a:r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請問一瓶要賣多少元？</a:t>
            </a:r>
          </a:p>
        </p:txBody>
      </p:sp>
    </p:spTree>
    <p:extLst>
      <p:ext uri="{BB962C8B-B14F-4D97-AF65-F5344CB8AC3E}">
        <p14:creationId xmlns:p14="http://schemas.microsoft.com/office/powerpoint/2010/main" val="85098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123728" y="555526"/>
            <a:ext cx="69294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000" dirty="0" err="1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Q3</a:t>
            </a:r>
            <a:r>
              <a:rPr lang="en-US" altLang="zh-TW" sz="30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0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一包餅乾重</a:t>
            </a:r>
            <a:r>
              <a:rPr lang="en-US" altLang="zh-TW" sz="30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0.25</a:t>
            </a:r>
            <a:r>
              <a:rPr lang="zh-TW" altLang="en-US" sz="30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公斤，</a:t>
            </a:r>
            <a:r>
              <a:rPr lang="en-US" altLang="zh-TW" sz="30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0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0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30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30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包共重多少公斤？</a:t>
            </a:r>
            <a:r>
              <a:rPr lang="zh-TW" altLang="en-US" sz="3000" dirty="0" smtClean="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3000" dirty="0">
              <a:solidFill>
                <a:srgbClr val="CC0099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78498" y="699542"/>
            <a:ext cx="71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000" dirty="0" err="1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Q4</a:t>
            </a:r>
            <a:r>
              <a:rPr lang="en-US" altLang="zh-TW" sz="30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0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一箱餅乾裡有</a:t>
            </a:r>
            <a:r>
              <a:rPr lang="en-US" altLang="zh-TW" sz="30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30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包餅乾</a:t>
            </a:r>
            <a:r>
              <a:rPr lang="en-US" altLang="zh-TW" sz="30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,</a:t>
            </a:r>
            <a:br>
              <a:rPr lang="en-US" altLang="zh-TW" sz="30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0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  共重</a:t>
            </a:r>
            <a:r>
              <a:rPr lang="en-US" altLang="zh-TW" sz="30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8.5</a:t>
            </a:r>
            <a:r>
              <a:rPr lang="zh-TW" altLang="en-US" sz="30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公斤</a:t>
            </a:r>
            <a:r>
              <a:rPr lang="en-US" altLang="zh-TW" sz="30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30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請問一包餅乾多少公斤？ </a:t>
            </a:r>
          </a:p>
        </p:txBody>
      </p:sp>
    </p:spTree>
    <p:extLst>
      <p:ext uri="{BB962C8B-B14F-4D97-AF65-F5344CB8AC3E}">
        <p14:creationId xmlns:p14="http://schemas.microsoft.com/office/powerpoint/2010/main" val="31777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23728" y="627534"/>
            <a:ext cx="69294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Q5.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一瓶綠茶有</a:t>
            </a:r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650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毫升，媽媽做多多綠茶用掉</a:t>
            </a:r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2.37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瓶</a:t>
            </a:r>
            <a:r>
              <a:rPr lang="zh-TW" altLang="en-US" sz="30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她共用了幾毫升的綠茶？</a:t>
            </a:r>
          </a:p>
        </p:txBody>
      </p:sp>
    </p:spTree>
    <p:extLst>
      <p:ext uri="{BB962C8B-B14F-4D97-AF65-F5344CB8AC3E}">
        <p14:creationId xmlns:p14="http://schemas.microsoft.com/office/powerpoint/2010/main" val="417131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23728" y="627534"/>
            <a:ext cx="69294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Q6.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一瓶牛奶有</a:t>
            </a:r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482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毫升，媽媽做珍珠奶茶用掉</a:t>
            </a:r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1.49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瓶</a:t>
            </a:r>
            <a:r>
              <a:rPr lang="zh-TW" altLang="en-US" sz="30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她共用了幾毫升的牛奶？</a:t>
            </a:r>
          </a:p>
        </p:txBody>
      </p:sp>
    </p:spTree>
    <p:extLst>
      <p:ext uri="{BB962C8B-B14F-4D97-AF65-F5344CB8AC3E}">
        <p14:creationId xmlns:p14="http://schemas.microsoft.com/office/powerpoint/2010/main" val="341028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23728" y="627534"/>
            <a:ext cx="69294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Q7.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一瓶豆漿有</a:t>
            </a:r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369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毫升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，媽媽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做手工豆用掉</a:t>
            </a:r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4.87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瓶</a:t>
            </a:r>
            <a:r>
              <a:rPr lang="zh-TW" altLang="en-US" sz="30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她共用了幾毫升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的豆漿？</a:t>
            </a:r>
            <a:endParaRPr lang="zh-TW" altLang="en-US" sz="3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70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051720" y="267494"/>
            <a:ext cx="6172200" cy="1004888"/>
          </a:xfrm>
        </p:spPr>
        <p:txBody>
          <a:bodyPr/>
          <a:lstStyle/>
          <a:p>
            <a:pPr algn="ctr">
              <a:defRPr/>
            </a:pPr>
            <a:r>
              <a:rPr lang="zh-TW" altLang="en-US" b="1" dirty="0" smtClean="0"/>
              <a:t>思考歸納</a:t>
            </a:r>
            <a:endParaRPr lang="zh-TW" altLang="en-US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907704" y="1491630"/>
            <a:ext cx="6140075" cy="80068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700" dirty="0">
                <a:latin typeface="標楷體" pitchFamily="65" charset="-120"/>
                <a:ea typeface="標楷體" pitchFamily="65" charset="-120"/>
              </a:rPr>
              <a:t>說說看，你在這一單元中學到了什麼？</a:t>
            </a:r>
            <a:endParaRPr lang="zh-TW" altLang="zh-TW" sz="27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4" descr="「彩虹」的圖片搜尋結果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729" y="3363838"/>
            <a:ext cx="3040856" cy="155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img.taopic.com/uploads/allimg/130617/318765-13061GA9214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147814"/>
            <a:ext cx="1663303" cy="170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93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857752" y="285734"/>
            <a:ext cx="4000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  <a:t>養樂多一瓶</a:t>
            </a:r>
            <a:r>
              <a:rPr lang="en-US" altLang="zh-TW" sz="2800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  <a:t>0.1</a:t>
            </a:r>
            <a:r>
              <a:rPr lang="zh-TW" altLang="en-US" sz="2800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  <a:t>公升</a:t>
            </a:r>
            <a:r>
              <a:rPr lang="en-US" altLang="zh-TW" sz="2800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  <a:t>,</a:t>
            </a:r>
            <a:br>
              <a:rPr lang="en-US" altLang="zh-TW" sz="2800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</a:br>
            <a:r>
              <a:rPr lang="zh-TW" altLang="en-US" sz="2800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  <a:t>繪里小珮沛喝了</a:t>
            </a:r>
            <a:r>
              <a:rPr lang="en-US" altLang="zh-TW" sz="2800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  <a:t>10</a:t>
            </a:r>
            <a:r>
              <a:rPr lang="zh-TW" altLang="en-US" sz="2800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  <a:t>瓶</a:t>
            </a:r>
            <a:endParaRPr lang="en-US" altLang="zh-TW" sz="2800" dirty="0" smtClean="0">
              <a:solidFill>
                <a:srgbClr val="800000"/>
              </a:solidFill>
              <a:latin typeface="文鼎海報體" pitchFamily="49" charset="-120"/>
              <a:ea typeface="文鼎海報體" pitchFamily="49" charset="-120"/>
            </a:endParaRPr>
          </a:p>
          <a:p>
            <a:r>
              <a:rPr lang="zh-TW" altLang="en-US" sz="2800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  <a:t>共喝了有多少公升？</a:t>
            </a:r>
            <a:endParaRPr lang="zh-TW" altLang="en-US" sz="2800" dirty="0"/>
          </a:p>
        </p:txBody>
      </p:sp>
      <p:pic>
        <p:nvPicPr>
          <p:cNvPr id="16" name="圖片 15" descr="492312_3.jpg"/>
          <p:cNvPicPr>
            <a:picLocks noChangeAspect="1"/>
          </p:cNvPicPr>
          <p:nvPr/>
        </p:nvPicPr>
        <p:blipFill>
          <a:blip r:embed="rId3"/>
          <a:srcRect l="13461" r="21635"/>
          <a:stretch>
            <a:fillRect/>
          </a:stretch>
        </p:blipFill>
        <p:spPr>
          <a:xfrm>
            <a:off x="7286644" y="2357436"/>
            <a:ext cx="1643074" cy="2531527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000232" y="2500312"/>
            <a:ext cx="3826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  <a:t>喝了</a:t>
            </a:r>
            <a:r>
              <a:rPr lang="en-US" altLang="zh-TW" sz="2800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  <a:t>100</a:t>
            </a:r>
            <a:r>
              <a:rPr lang="zh-TW" altLang="en-US" sz="2800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  <a:t>瓶有多少公升</a:t>
            </a:r>
            <a:r>
              <a:rPr lang="zh-TW" altLang="en-US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  <a:t>？</a:t>
            </a:r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2071670" y="3714758"/>
            <a:ext cx="4006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  <a:t>喝了</a:t>
            </a:r>
            <a:r>
              <a:rPr lang="en-US" altLang="zh-TW" sz="2800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  <a:t>1000</a:t>
            </a:r>
            <a:r>
              <a:rPr lang="zh-TW" altLang="en-US" sz="2800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  <a:t>瓶有多少公升</a:t>
            </a:r>
            <a:r>
              <a:rPr lang="zh-TW" altLang="en-US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  <a:t>？</a:t>
            </a:r>
            <a:endParaRPr lang="zh-TW" altLang="en-US" dirty="0"/>
          </a:p>
        </p:txBody>
      </p:sp>
      <p:pic>
        <p:nvPicPr>
          <p:cNvPr id="22" name="圖片 21" descr="未命名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0"/>
            <a:ext cx="2786082" cy="2390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928794" y="214296"/>
            <a:ext cx="63579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  <a:t>啤酒一杯</a:t>
            </a:r>
            <a:r>
              <a:rPr lang="en-US" altLang="zh-TW" sz="2800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  <a:t>0.6</a:t>
            </a:r>
            <a:r>
              <a:rPr lang="zh-TW" altLang="en-US" sz="2800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  <a:t>公升，</a:t>
            </a:r>
            <a:endParaRPr lang="en-US" altLang="zh-TW" sz="2800" dirty="0" smtClean="0">
              <a:solidFill>
                <a:srgbClr val="800000"/>
              </a:solidFill>
              <a:latin typeface="文鼎海報體" pitchFamily="49" charset="-120"/>
              <a:ea typeface="文鼎海報體" pitchFamily="49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sz="2800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  <a:t>泰雅王子買</a:t>
            </a:r>
            <a:r>
              <a:rPr lang="en-US" altLang="zh-TW" sz="2800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  <a:t>10</a:t>
            </a:r>
            <a:r>
              <a:rPr lang="zh-TW" altLang="en-US" sz="2800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  <a:t>杯</a:t>
            </a:r>
            <a:r>
              <a:rPr lang="en-US" altLang="zh-TW" sz="2800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  <a:t>,</a:t>
            </a:r>
            <a:r>
              <a:rPr lang="zh-TW" altLang="en-US" sz="2800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  <a:t>準備狂歡</a:t>
            </a:r>
            <a:r>
              <a:rPr lang="en-US" altLang="zh-TW" sz="2800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  <a:t>……</a:t>
            </a:r>
            <a:br>
              <a:rPr lang="en-US" altLang="zh-TW" sz="2800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</a:br>
            <a:r>
              <a:rPr lang="zh-TW" altLang="en-US" sz="2800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  <a:t>共有多少公升？</a:t>
            </a:r>
          </a:p>
          <a:p>
            <a:endParaRPr lang="zh-TW" altLang="en-US" sz="2800" dirty="0"/>
          </a:p>
        </p:txBody>
      </p:sp>
      <p:sp>
        <p:nvSpPr>
          <p:cNvPr id="19" name="矩形 18"/>
          <p:cNvSpPr/>
          <p:nvPr/>
        </p:nvSpPr>
        <p:spPr>
          <a:xfrm>
            <a:off x="3714744" y="2643188"/>
            <a:ext cx="3108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  <a:t>100</a:t>
            </a:r>
            <a:r>
              <a:rPr lang="zh-TW" altLang="en-US" sz="2800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  <a:t>杯有多少公升</a:t>
            </a:r>
            <a:r>
              <a:rPr lang="zh-TW" altLang="en-US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  <a:t>？</a:t>
            </a:r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3643306" y="3643320"/>
            <a:ext cx="3288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  <a:t>1000</a:t>
            </a:r>
            <a:r>
              <a:rPr lang="zh-TW" altLang="en-US" sz="2800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  <a:t>杯有多少公升</a:t>
            </a:r>
            <a:r>
              <a:rPr lang="zh-TW" altLang="en-US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  <a:t>？</a:t>
            </a:r>
            <a:endParaRPr lang="zh-TW" altLang="en-US" dirty="0"/>
          </a:p>
        </p:txBody>
      </p:sp>
      <p:pic>
        <p:nvPicPr>
          <p:cNvPr id="6" name="圖片 5" descr="be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857370"/>
            <a:ext cx="1928826" cy="2500330"/>
          </a:xfrm>
          <a:prstGeom prst="rect">
            <a:avLst/>
          </a:prstGeom>
        </p:spPr>
      </p:pic>
      <p:grpSp>
        <p:nvGrpSpPr>
          <p:cNvPr id="23" name="群組 22"/>
          <p:cNvGrpSpPr/>
          <p:nvPr/>
        </p:nvGrpSpPr>
        <p:grpSpPr>
          <a:xfrm>
            <a:off x="5000628" y="214296"/>
            <a:ext cx="3652862" cy="447676"/>
            <a:chOff x="1785918" y="4562490"/>
            <a:chExt cx="3652862" cy="447676"/>
          </a:xfrm>
        </p:grpSpPr>
        <p:pic>
          <p:nvPicPr>
            <p:cNvPr id="7" name="圖片 6" descr="be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85918" y="4572014"/>
              <a:ext cx="438152" cy="438152"/>
            </a:xfrm>
            <a:prstGeom prst="rect">
              <a:avLst/>
            </a:prstGeom>
          </p:spPr>
        </p:pic>
        <p:pic>
          <p:nvPicPr>
            <p:cNvPr id="8" name="圖片 7" descr="be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3108" y="4572014"/>
              <a:ext cx="438152" cy="438152"/>
            </a:xfrm>
            <a:prstGeom prst="rect">
              <a:avLst/>
            </a:prstGeom>
          </p:spPr>
        </p:pic>
        <p:pic>
          <p:nvPicPr>
            <p:cNvPr id="9" name="圖片 8" descr="be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00298" y="4572014"/>
              <a:ext cx="438152" cy="438152"/>
            </a:xfrm>
            <a:prstGeom prst="rect">
              <a:avLst/>
            </a:prstGeom>
          </p:spPr>
        </p:pic>
        <p:pic>
          <p:nvPicPr>
            <p:cNvPr id="10" name="圖片 9" descr="be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488" y="4572014"/>
              <a:ext cx="438152" cy="438152"/>
            </a:xfrm>
            <a:prstGeom prst="rect">
              <a:avLst/>
            </a:prstGeom>
          </p:spPr>
        </p:pic>
        <p:pic>
          <p:nvPicPr>
            <p:cNvPr id="11" name="圖片 10" descr="be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14678" y="4562490"/>
              <a:ext cx="438152" cy="438152"/>
            </a:xfrm>
            <a:prstGeom prst="rect">
              <a:avLst/>
            </a:prstGeom>
          </p:spPr>
        </p:pic>
        <p:pic>
          <p:nvPicPr>
            <p:cNvPr id="12" name="圖片 11" descr="be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1868" y="4562490"/>
              <a:ext cx="438152" cy="438152"/>
            </a:xfrm>
            <a:prstGeom prst="rect">
              <a:avLst/>
            </a:prstGeom>
          </p:spPr>
        </p:pic>
        <p:pic>
          <p:nvPicPr>
            <p:cNvPr id="14" name="圖片 13" descr="be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29058" y="4562490"/>
              <a:ext cx="438152" cy="438152"/>
            </a:xfrm>
            <a:prstGeom prst="rect">
              <a:avLst/>
            </a:prstGeom>
          </p:spPr>
        </p:pic>
        <p:pic>
          <p:nvPicPr>
            <p:cNvPr id="15" name="圖片 14" descr="be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6248" y="4562490"/>
              <a:ext cx="438152" cy="438152"/>
            </a:xfrm>
            <a:prstGeom prst="rect">
              <a:avLst/>
            </a:prstGeom>
          </p:spPr>
        </p:pic>
        <p:pic>
          <p:nvPicPr>
            <p:cNvPr id="17" name="圖片 16" descr="be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3438" y="4572014"/>
              <a:ext cx="438152" cy="438152"/>
            </a:xfrm>
            <a:prstGeom prst="rect">
              <a:avLst/>
            </a:prstGeom>
          </p:spPr>
        </p:pic>
        <p:pic>
          <p:nvPicPr>
            <p:cNvPr id="18" name="圖片 17" descr="be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0628" y="4572014"/>
              <a:ext cx="438152" cy="43815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1857356" y="4643452"/>
            <a:ext cx="537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P.S.</a:t>
            </a:r>
            <a:r>
              <a:rPr lang="zh-TW" altLang="en-US" dirty="0" smtClean="0"/>
              <a:t>未滿</a:t>
            </a:r>
            <a:r>
              <a:rPr lang="en-US" altLang="zh-TW" dirty="0" smtClean="0"/>
              <a:t>18</a:t>
            </a:r>
            <a:r>
              <a:rPr lang="zh-TW" altLang="en-US" dirty="0" smtClean="0"/>
              <a:t>歲請勿飲酒</a:t>
            </a:r>
            <a:r>
              <a:rPr lang="en-US" altLang="zh-TW" dirty="0" smtClean="0"/>
              <a:t>.</a:t>
            </a:r>
            <a:r>
              <a:rPr lang="zh-TW" altLang="en-US" dirty="0" smtClean="0"/>
              <a:t>喝酒不開車</a:t>
            </a:r>
            <a:r>
              <a:rPr lang="en-US" altLang="zh-TW" dirty="0" smtClean="0"/>
              <a:t>.</a:t>
            </a:r>
            <a:r>
              <a:rPr lang="zh-TW" altLang="en-US" dirty="0" smtClean="0"/>
              <a:t>飲酒過量傷身</a:t>
            </a:r>
            <a:r>
              <a:rPr lang="en-US" altLang="zh-TW" dirty="0" smtClean="0"/>
              <a:t>…….</a:t>
            </a:r>
            <a:endParaRPr lang="zh-TW" altLang="en-US" dirty="0"/>
          </a:p>
        </p:txBody>
      </p:sp>
      <p:pic>
        <p:nvPicPr>
          <p:cNvPr id="26" name="圖片 25" descr="3006033-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2750" y="2571750"/>
            <a:ext cx="2381250" cy="2381250"/>
          </a:xfrm>
          <a:prstGeom prst="rect">
            <a:avLst/>
          </a:prstGeom>
        </p:spPr>
      </p:pic>
      <p:sp>
        <p:nvSpPr>
          <p:cNvPr id="27" name="爆炸 2 26"/>
          <p:cNvSpPr/>
          <p:nvPr/>
        </p:nvSpPr>
        <p:spPr>
          <a:xfrm rot="20768626">
            <a:off x="6244362" y="1493147"/>
            <a:ext cx="3071802" cy="1214446"/>
          </a:xfrm>
          <a:prstGeom prst="irregularSeal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</a:rPr>
              <a:t>乎乾啦</a:t>
            </a:r>
            <a:r>
              <a:rPr lang="en-US" altLang="zh-TW" sz="2800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zh-TW" alt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857620" y="214296"/>
            <a:ext cx="514353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  <a:t>洪喬巴想替寵物</a:t>
            </a:r>
            <a:r>
              <a:rPr lang="en-US" altLang="zh-TW" sz="2800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  <a:t>Dill</a:t>
            </a:r>
            <a:r>
              <a:rPr lang="zh-TW" altLang="en-US" sz="2800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  <a:t>加洗照片</a:t>
            </a:r>
            <a:r>
              <a:rPr lang="en-US" altLang="zh-TW" sz="2800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  <a:t/>
            </a:r>
            <a:br>
              <a:rPr lang="en-US" altLang="zh-TW" sz="2800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</a:br>
            <a:r>
              <a:rPr lang="zh-TW" altLang="en-US" sz="2800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  <a:t>加洗一張照片</a:t>
            </a:r>
            <a:r>
              <a:rPr lang="en-US" altLang="zh-TW" sz="2800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  <a:t>4.5</a:t>
            </a:r>
            <a:r>
              <a:rPr lang="zh-TW" altLang="en-US" sz="2800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  <a:t>元，</a:t>
            </a:r>
            <a:endParaRPr lang="en-US" altLang="zh-TW" sz="2800" dirty="0" smtClean="0">
              <a:solidFill>
                <a:srgbClr val="800000"/>
              </a:solidFill>
              <a:latin typeface="文鼎海報體" pitchFamily="49" charset="-120"/>
              <a:ea typeface="文鼎海報體" pitchFamily="49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sz="2800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  <a:t>加洗</a:t>
            </a:r>
            <a:r>
              <a:rPr lang="en-US" altLang="zh-TW" sz="2800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  <a:t>10</a:t>
            </a:r>
            <a:r>
              <a:rPr lang="zh-TW" altLang="en-US" sz="2800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  <a:t>張要多少元？</a:t>
            </a:r>
            <a:endParaRPr lang="zh-TW" altLang="en-US" sz="2800" dirty="0"/>
          </a:p>
        </p:txBody>
      </p:sp>
      <p:sp>
        <p:nvSpPr>
          <p:cNvPr id="19" name="矩形 18"/>
          <p:cNvSpPr/>
          <p:nvPr/>
        </p:nvSpPr>
        <p:spPr>
          <a:xfrm>
            <a:off x="1785918" y="2500312"/>
            <a:ext cx="3714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  <a:t>100</a:t>
            </a:r>
            <a:r>
              <a:rPr lang="zh-TW" altLang="en-US" sz="2800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  <a:t>張要多少元？</a:t>
            </a:r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1928794" y="3643320"/>
            <a:ext cx="3288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  <a:t>1000</a:t>
            </a:r>
            <a:r>
              <a:rPr lang="zh-TW" altLang="en-US" sz="2800" dirty="0" smtClean="0">
                <a:solidFill>
                  <a:srgbClr val="800000"/>
                </a:solidFill>
                <a:latin typeface="文鼎海報體" pitchFamily="49" charset="-120"/>
                <a:ea typeface="文鼎海報體" pitchFamily="49" charset="-120"/>
              </a:rPr>
              <a:t>張要多少元？</a:t>
            </a:r>
            <a:endParaRPr lang="zh-TW" altLang="en-US" dirty="0"/>
          </a:p>
        </p:txBody>
      </p:sp>
      <p:pic>
        <p:nvPicPr>
          <p:cNvPr id="21" name="圖片 20" descr="funny pet costume 0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52917">
            <a:off x="5884234" y="2540809"/>
            <a:ext cx="2695774" cy="2143140"/>
          </a:xfrm>
          <a:prstGeom prst="rect">
            <a:avLst/>
          </a:prstGeom>
        </p:spPr>
      </p:pic>
      <p:pic>
        <p:nvPicPr>
          <p:cNvPr id="23" name="圖片 22" descr="imagesMGEEX8T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0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868" y="214296"/>
            <a:ext cx="3735296" cy="651259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ea typeface="文鼎海報體" pitchFamily="49" charset="-120"/>
              </a:rPr>
              <a:t>你發現了什麼？</a:t>
            </a:r>
            <a:endParaRPr lang="zh-TW" altLang="en-US" dirty="0"/>
          </a:p>
        </p:txBody>
      </p:sp>
      <p:grpSp>
        <p:nvGrpSpPr>
          <p:cNvPr id="33" name="群組 32"/>
          <p:cNvGrpSpPr/>
          <p:nvPr/>
        </p:nvGrpSpPr>
        <p:grpSpPr>
          <a:xfrm>
            <a:off x="1691680" y="2427734"/>
            <a:ext cx="7610048" cy="2452188"/>
            <a:chOff x="1714480" y="1191274"/>
            <a:chExt cx="7610048" cy="2452188"/>
          </a:xfrm>
        </p:grpSpPr>
        <p:sp>
          <p:nvSpPr>
            <p:cNvPr id="4" name="Text Box 15"/>
            <p:cNvSpPr txBox="1">
              <a:spLocks noChangeArrowheads="1"/>
            </p:cNvSpPr>
            <p:nvPr/>
          </p:nvSpPr>
          <p:spPr bwMode="auto">
            <a:xfrm>
              <a:off x="1785918" y="1214428"/>
              <a:ext cx="2357454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500" dirty="0" smtClean="0">
                  <a:solidFill>
                    <a:schemeClr val="accent6">
                      <a:lumMod val="75000"/>
                    </a:schemeClr>
                  </a:solidFill>
                  <a:latin typeface="文鼎新藝體" pitchFamily="49" charset="-120"/>
                  <a:ea typeface="文鼎新藝體" pitchFamily="49" charset="-120"/>
                </a:rPr>
                <a:t>0.1×10</a:t>
              </a:r>
              <a:r>
                <a:rPr lang="zh-TW" altLang="en-US" sz="2500" dirty="0" smtClean="0">
                  <a:solidFill>
                    <a:schemeClr val="accent6">
                      <a:lumMod val="75000"/>
                    </a:schemeClr>
                  </a:solidFill>
                  <a:latin typeface="文鼎新藝體" pitchFamily="49" charset="-120"/>
                  <a:ea typeface="文鼎新藝體" pitchFamily="49" charset="-120"/>
                </a:rPr>
                <a:t>＝ </a:t>
              </a:r>
              <a:r>
                <a:rPr lang="en-US" altLang="zh-TW" sz="2500" dirty="0" smtClean="0">
                  <a:solidFill>
                    <a:schemeClr val="accent6">
                      <a:lumMod val="75000"/>
                    </a:schemeClr>
                  </a:solidFill>
                  <a:latin typeface="文鼎新藝體" pitchFamily="49" charset="-120"/>
                  <a:ea typeface="文鼎新藝體" pitchFamily="49" charset="-120"/>
                </a:rPr>
                <a:t>1</a:t>
              </a:r>
            </a:p>
          </p:txBody>
        </p:sp>
        <p:sp>
          <p:nvSpPr>
            <p:cNvPr id="5" name="Text Box 16"/>
            <p:cNvSpPr txBox="1">
              <a:spLocks noChangeArrowheads="1"/>
            </p:cNvSpPr>
            <p:nvPr/>
          </p:nvSpPr>
          <p:spPr bwMode="auto">
            <a:xfrm>
              <a:off x="4143372" y="1214428"/>
              <a:ext cx="2071702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5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文鼎新藝體" pitchFamily="49" charset="-120"/>
                  <a:ea typeface="文鼎新藝體" pitchFamily="49" charset="-120"/>
                </a:rPr>
                <a:t>0.6×10</a:t>
              </a:r>
              <a:r>
                <a:rPr lang="zh-TW" altLang="en-US" sz="2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文鼎新藝體" pitchFamily="49" charset="-120"/>
                  <a:ea typeface="文鼎新藝體" pitchFamily="49" charset="-120"/>
                </a:rPr>
                <a:t>＝ </a:t>
              </a:r>
              <a:r>
                <a:rPr lang="en-US" altLang="zh-TW" sz="2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文鼎新藝體" pitchFamily="49" charset="-120"/>
                  <a:ea typeface="文鼎新藝體" pitchFamily="49" charset="-120"/>
                </a:rPr>
                <a:t>6</a:t>
              </a:r>
              <a:endParaRPr lang="en-US" altLang="zh-TW" sz="2500" dirty="0">
                <a:solidFill>
                  <a:schemeClr val="tx2">
                    <a:lumMod val="60000"/>
                    <a:lumOff val="40000"/>
                  </a:schemeClr>
                </a:solidFill>
                <a:latin typeface="文鼎新藝體" pitchFamily="49" charset="-120"/>
                <a:ea typeface="文鼎新藝體" pitchFamily="49" charset="-120"/>
              </a:endParaRPr>
            </a:p>
          </p:txBody>
        </p:sp>
        <p:sp>
          <p:nvSpPr>
            <p:cNvPr id="6" name="Text Box 17"/>
            <p:cNvSpPr txBox="1">
              <a:spLocks noChangeArrowheads="1"/>
            </p:cNvSpPr>
            <p:nvPr/>
          </p:nvSpPr>
          <p:spPr bwMode="auto">
            <a:xfrm>
              <a:off x="6643702" y="1191274"/>
              <a:ext cx="250033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500" dirty="0" smtClean="0">
                  <a:solidFill>
                    <a:schemeClr val="accent3">
                      <a:lumMod val="75000"/>
                    </a:schemeClr>
                  </a:solidFill>
                  <a:latin typeface="文鼎新藝體" pitchFamily="49" charset="-120"/>
                  <a:ea typeface="文鼎新藝體" pitchFamily="49" charset="-120"/>
                </a:rPr>
                <a:t>4.5×10</a:t>
              </a:r>
              <a:r>
                <a:rPr lang="zh-TW" altLang="en-US" sz="2500" dirty="0" smtClean="0">
                  <a:solidFill>
                    <a:schemeClr val="accent3">
                      <a:lumMod val="75000"/>
                    </a:schemeClr>
                  </a:solidFill>
                  <a:latin typeface="文鼎新藝體" pitchFamily="49" charset="-120"/>
                  <a:ea typeface="文鼎新藝體" pitchFamily="49" charset="-120"/>
                </a:rPr>
                <a:t>＝</a:t>
              </a:r>
              <a:r>
                <a:rPr lang="en-US" altLang="zh-TW" sz="2500" dirty="0" smtClean="0">
                  <a:solidFill>
                    <a:schemeClr val="accent3">
                      <a:lumMod val="75000"/>
                    </a:schemeClr>
                  </a:solidFill>
                  <a:latin typeface="文鼎新藝體" pitchFamily="49" charset="-120"/>
                  <a:ea typeface="文鼎新藝體" pitchFamily="49" charset="-120"/>
                </a:rPr>
                <a:t>45</a:t>
              </a:r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1714480" y="1880524"/>
              <a:ext cx="2357454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500" dirty="0" smtClean="0">
                  <a:solidFill>
                    <a:schemeClr val="accent6">
                      <a:lumMod val="75000"/>
                    </a:schemeClr>
                  </a:solidFill>
                  <a:latin typeface="文鼎新藝體" pitchFamily="49" charset="-120"/>
                  <a:ea typeface="文鼎新藝體" pitchFamily="49" charset="-120"/>
                </a:rPr>
                <a:t>0.1×100</a:t>
              </a:r>
              <a:r>
                <a:rPr lang="zh-TW" altLang="en-US" sz="2500" dirty="0" smtClean="0">
                  <a:solidFill>
                    <a:schemeClr val="accent6">
                      <a:lumMod val="75000"/>
                    </a:schemeClr>
                  </a:solidFill>
                  <a:latin typeface="文鼎新藝體" pitchFamily="49" charset="-120"/>
                  <a:ea typeface="文鼎新藝體" pitchFamily="49" charset="-120"/>
                </a:rPr>
                <a:t>＝</a:t>
              </a:r>
              <a:r>
                <a:rPr lang="en-US" altLang="zh-TW" sz="2500" dirty="0" smtClean="0">
                  <a:solidFill>
                    <a:schemeClr val="accent6">
                      <a:lumMod val="75000"/>
                    </a:schemeClr>
                  </a:solidFill>
                  <a:latin typeface="文鼎新藝體" pitchFamily="49" charset="-120"/>
                  <a:ea typeface="文鼎新藝體" pitchFamily="49" charset="-120"/>
                </a:rPr>
                <a:t>10</a:t>
              </a:r>
            </a:p>
          </p:txBody>
        </p:sp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4071934" y="1880524"/>
              <a:ext cx="214314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文鼎新藝體" pitchFamily="49" charset="-120"/>
                  <a:ea typeface="文鼎新藝體" pitchFamily="49" charset="-120"/>
                </a:rPr>
                <a:t>0.6×100</a:t>
              </a:r>
              <a:r>
                <a:rPr lang="zh-TW" altLang="en-US" sz="2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文鼎新藝體" pitchFamily="49" charset="-120"/>
                  <a:ea typeface="文鼎新藝體" pitchFamily="49" charset="-120"/>
                </a:rPr>
                <a:t>＝</a:t>
              </a:r>
              <a:r>
                <a:rPr lang="en-US" altLang="zh-TW" sz="2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文鼎新藝體" pitchFamily="49" charset="-120"/>
                  <a:ea typeface="文鼎新藝體" pitchFamily="49" charset="-120"/>
                </a:rPr>
                <a:t>60</a:t>
              </a:r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6643702" y="1857370"/>
              <a:ext cx="250033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500" dirty="0" smtClean="0">
                  <a:solidFill>
                    <a:schemeClr val="accent3">
                      <a:lumMod val="75000"/>
                    </a:schemeClr>
                  </a:solidFill>
                  <a:latin typeface="文鼎新藝體" pitchFamily="49" charset="-120"/>
                  <a:ea typeface="文鼎新藝體" pitchFamily="49" charset="-120"/>
                </a:rPr>
                <a:t>4.5×100</a:t>
              </a:r>
              <a:r>
                <a:rPr lang="zh-TW" altLang="en-US" sz="2500" dirty="0" smtClean="0">
                  <a:solidFill>
                    <a:schemeClr val="accent3">
                      <a:lumMod val="75000"/>
                    </a:schemeClr>
                  </a:solidFill>
                  <a:latin typeface="文鼎新藝體" pitchFamily="49" charset="-120"/>
                  <a:ea typeface="文鼎新藝體" pitchFamily="49" charset="-120"/>
                </a:rPr>
                <a:t>＝</a:t>
              </a:r>
              <a:r>
                <a:rPr lang="en-US" altLang="zh-TW" sz="2500" dirty="0" smtClean="0">
                  <a:solidFill>
                    <a:schemeClr val="accent3">
                      <a:lumMod val="75000"/>
                    </a:schemeClr>
                  </a:solidFill>
                  <a:latin typeface="文鼎新藝體" pitchFamily="49" charset="-120"/>
                  <a:ea typeface="文鼎新藝體" pitchFamily="49" charset="-120"/>
                </a:rPr>
                <a:t>450</a:t>
              </a:r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1714480" y="2500312"/>
              <a:ext cx="2428892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500" dirty="0" smtClean="0">
                  <a:solidFill>
                    <a:schemeClr val="accent6">
                      <a:lumMod val="75000"/>
                    </a:schemeClr>
                  </a:solidFill>
                  <a:latin typeface="文鼎新藝體" pitchFamily="49" charset="-120"/>
                  <a:ea typeface="文鼎新藝體" pitchFamily="49" charset="-120"/>
                </a:rPr>
                <a:t>0.1×1000</a:t>
              </a:r>
              <a:r>
                <a:rPr lang="zh-TW" altLang="en-US" sz="2500" dirty="0" smtClean="0">
                  <a:solidFill>
                    <a:schemeClr val="accent6">
                      <a:lumMod val="75000"/>
                    </a:schemeClr>
                  </a:solidFill>
                  <a:latin typeface="文鼎新藝體" pitchFamily="49" charset="-120"/>
                  <a:ea typeface="文鼎新藝體" pitchFamily="49" charset="-120"/>
                </a:rPr>
                <a:t>＝</a:t>
              </a:r>
              <a:r>
                <a:rPr lang="en-US" altLang="zh-TW" sz="2500" dirty="0" smtClean="0">
                  <a:solidFill>
                    <a:schemeClr val="accent6">
                      <a:lumMod val="75000"/>
                    </a:schemeClr>
                  </a:solidFill>
                  <a:latin typeface="文鼎新藝體" pitchFamily="49" charset="-120"/>
                  <a:ea typeface="文鼎新藝體" pitchFamily="49" charset="-120"/>
                </a:rPr>
                <a:t>100</a:t>
              </a:r>
            </a:p>
          </p:txBody>
        </p:sp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>
              <a:off x="4067944" y="2523466"/>
              <a:ext cx="2714644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文鼎新藝體" pitchFamily="49" charset="-120"/>
                  <a:ea typeface="文鼎新藝體" pitchFamily="49" charset="-120"/>
                </a:rPr>
                <a:t>0.6×1000</a:t>
              </a:r>
              <a:r>
                <a:rPr lang="zh-TW" altLang="en-US" sz="2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文鼎新藝體" pitchFamily="49" charset="-120"/>
                  <a:ea typeface="文鼎新藝體" pitchFamily="49" charset="-120"/>
                </a:rPr>
                <a:t>＝ </a:t>
              </a:r>
              <a:r>
                <a:rPr lang="en-US" altLang="zh-TW" sz="2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文鼎新藝體" pitchFamily="49" charset="-120"/>
                  <a:ea typeface="文鼎新藝體" pitchFamily="49" charset="-120"/>
                </a:rPr>
                <a:t>600</a:t>
              </a:r>
              <a:endParaRPr lang="en-US" altLang="zh-TW" sz="2500" dirty="0">
                <a:solidFill>
                  <a:schemeClr val="tx2">
                    <a:lumMod val="60000"/>
                    <a:lumOff val="40000"/>
                  </a:schemeClr>
                </a:solidFill>
                <a:latin typeface="文鼎新藝體" pitchFamily="49" charset="-120"/>
                <a:ea typeface="文鼎新藝體" pitchFamily="49" charset="-120"/>
              </a:endParaRPr>
            </a:p>
          </p:txBody>
        </p:sp>
        <p:sp>
          <p:nvSpPr>
            <p:cNvPr id="27" name="Text Box 17"/>
            <p:cNvSpPr txBox="1">
              <a:spLocks noChangeArrowheads="1"/>
            </p:cNvSpPr>
            <p:nvPr/>
          </p:nvSpPr>
          <p:spPr bwMode="auto">
            <a:xfrm>
              <a:off x="6643702" y="2500312"/>
              <a:ext cx="2680826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500" dirty="0" smtClean="0">
                  <a:solidFill>
                    <a:schemeClr val="accent3">
                      <a:lumMod val="75000"/>
                    </a:schemeClr>
                  </a:solidFill>
                  <a:latin typeface="文鼎新藝體" pitchFamily="49" charset="-120"/>
                  <a:ea typeface="文鼎新藝體" pitchFamily="49" charset="-120"/>
                </a:rPr>
                <a:t>4.5×1000</a:t>
              </a:r>
              <a:r>
                <a:rPr lang="zh-TW" altLang="en-US" sz="2500" dirty="0" smtClean="0">
                  <a:solidFill>
                    <a:schemeClr val="accent3">
                      <a:lumMod val="75000"/>
                    </a:schemeClr>
                  </a:solidFill>
                  <a:latin typeface="文鼎新藝體" pitchFamily="49" charset="-120"/>
                  <a:ea typeface="文鼎新藝體" pitchFamily="49" charset="-120"/>
                </a:rPr>
                <a:t>＝</a:t>
              </a:r>
              <a:r>
                <a:rPr lang="en-US" altLang="zh-TW" sz="2500" dirty="0" smtClean="0">
                  <a:solidFill>
                    <a:schemeClr val="accent3">
                      <a:lumMod val="75000"/>
                    </a:schemeClr>
                  </a:solidFill>
                  <a:latin typeface="文鼎新藝體" pitchFamily="49" charset="-120"/>
                  <a:ea typeface="文鼎新藝體" pitchFamily="49" charset="-120"/>
                </a:rPr>
                <a:t>4500</a:t>
              </a:r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1714480" y="3143254"/>
              <a:ext cx="2357454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500" dirty="0" smtClean="0">
                  <a:solidFill>
                    <a:schemeClr val="accent6">
                      <a:lumMod val="75000"/>
                    </a:schemeClr>
                  </a:solidFill>
                  <a:latin typeface="文鼎新藝體" pitchFamily="49" charset="-120"/>
                  <a:ea typeface="文鼎新藝體" pitchFamily="49" charset="-120"/>
                </a:rPr>
                <a:t>0.1×10000</a:t>
              </a:r>
              <a:r>
                <a:rPr lang="zh-TW" altLang="en-US" sz="2500" dirty="0" smtClean="0">
                  <a:solidFill>
                    <a:schemeClr val="accent6">
                      <a:lumMod val="75000"/>
                    </a:schemeClr>
                  </a:solidFill>
                  <a:latin typeface="文鼎新藝體" pitchFamily="49" charset="-120"/>
                  <a:ea typeface="文鼎新藝體" pitchFamily="49" charset="-120"/>
                </a:rPr>
                <a:t>＝</a:t>
              </a:r>
              <a:r>
                <a:rPr lang="en-US" altLang="zh-TW" sz="2500" dirty="0" smtClean="0">
                  <a:solidFill>
                    <a:schemeClr val="accent6">
                      <a:lumMod val="75000"/>
                    </a:schemeClr>
                  </a:solidFill>
                  <a:latin typeface="文鼎新藝體" pitchFamily="49" charset="-120"/>
                  <a:ea typeface="文鼎新藝體" pitchFamily="49" charset="-120"/>
                </a:rPr>
                <a:t>?</a:t>
              </a:r>
            </a:p>
          </p:txBody>
        </p:sp>
        <p:sp>
          <p:nvSpPr>
            <p:cNvPr id="30" name="Text Box 16"/>
            <p:cNvSpPr txBox="1">
              <a:spLocks noChangeArrowheads="1"/>
            </p:cNvSpPr>
            <p:nvPr/>
          </p:nvSpPr>
          <p:spPr bwMode="auto">
            <a:xfrm>
              <a:off x="4143372" y="3166408"/>
              <a:ext cx="250033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文鼎新藝體" pitchFamily="49" charset="-120"/>
                  <a:ea typeface="文鼎新藝體" pitchFamily="49" charset="-120"/>
                </a:rPr>
                <a:t>0.6×10000</a:t>
              </a:r>
              <a:r>
                <a:rPr lang="zh-TW" altLang="en-US" sz="2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文鼎新藝體" pitchFamily="49" charset="-120"/>
                  <a:ea typeface="文鼎新藝體" pitchFamily="49" charset="-120"/>
                </a:rPr>
                <a:t>＝</a:t>
              </a:r>
              <a:r>
                <a:rPr lang="en-US" altLang="zh-TW" sz="2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文鼎新藝體" pitchFamily="49" charset="-120"/>
                  <a:ea typeface="文鼎新藝體" pitchFamily="49" charset="-120"/>
                </a:rPr>
                <a:t>?</a:t>
              </a:r>
              <a:endParaRPr lang="en-US" altLang="zh-TW" sz="2500" dirty="0">
                <a:solidFill>
                  <a:schemeClr val="tx2">
                    <a:lumMod val="60000"/>
                    <a:lumOff val="40000"/>
                  </a:schemeClr>
                </a:solidFill>
                <a:latin typeface="文鼎新藝體" pitchFamily="49" charset="-120"/>
                <a:ea typeface="文鼎新藝體" pitchFamily="49" charset="-120"/>
              </a:endParaRPr>
            </a:p>
          </p:txBody>
        </p:sp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6643702" y="3143254"/>
              <a:ext cx="250033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500" dirty="0" smtClean="0">
                  <a:solidFill>
                    <a:schemeClr val="accent3">
                      <a:lumMod val="75000"/>
                    </a:schemeClr>
                  </a:solidFill>
                  <a:latin typeface="文鼎新藝體" pitchFamily="49" charset="-120"/>
                  <a:ea typeface="文鼎新藝體" pitchFamily="49" charset="-120"/>
                </a:rPr>
                <a:t>4.5×10000</a:t>
              </a:r>
              <a:r>
                <a:rPr lang="zh-TW" altLang="en-US" sz="2500" dirty="0" smtClean="0">
                  <a:solidFill>
                    <a:schemeClr val="accent3">
                      <a:lumMod val="75000"/>
                    </a:schemeClr>
                  </a:solidFill>
                  <a:latin typeface="文鼎新藝體" pitchFamily="49" charset="-120"/>
                  <a:ea typeface="文鼎新藝體" pitchFamily="49" charset="-120"/>
                </a:rPr>
                <a:t>＝</a:t>
              </a:r>
              <a:r>
                <a:rPr lang="en-US" altLang="zh-TW" sz="2500" dirty="0" smtClean="0">
                  <a:solidFill>
                    <a:schemeClr val="accent3">
                      <a:lumMod val="75000"/>
                    </a:schemeClr>
                  </a:solidFill>
                  <a:latin typeface="文鼎新藝體" pitchFamily="49" charset="-120"/>
                  <a:ea typeface="文鼎新藝體" pitchFamily="49" charset="-120"/>
                </a:rPr>
                <a:t>?</a:t>
              </a:r>
            </a:p>
          </p:txBody>
        </p:sp>
      </p:grpSp>
      <p:pic>
        <p:nvPicPr>
          <p:cNvPr id="32" name="圖片 31" descr="492312_3.jpg"/>
          <p:cNvPicPr>
            <a:picLocks noChangeAspect="1"/>
          </p:cNvPicPr>
          <p:nvPr/>
        </p:nvPicPr>
        <p:blipFill>
          <a:blip r:embed="rId3"/>
          <a:srcRect l="13461" r="21635"/>
          <a:stretch>
            <a:fillRect/>
          </a:stretch>
        </p:blipFill>
        <p:spPr>
          <a:xfrm>
            <a:off x="2428860" y="987574"/>
            <a:ext cx="785818" cy="1210730"/>
          </a:xfrm>
          <a:prstGeom prst="rect">
            <a:avLst/>
          </a:prstGeom>
        </p:spPr>
      </p:pic>
      <p:pic>
        <p:nvPicPr>
          <p:cNvPr id="34" name="圖片 33" descr="be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915566"/>
            <a:ext cx="1284744" cy="1338288"/>
          </a:xfrm>
          <a:prstGeom prst="rect">
            <a:avLst/>
          </a:prstGeom>
        </p:spPr>
      </p:pic>
      <p:pic>
        <p:nvPicPr>
          <p:cNvPr id="35" name="圖片 34" descr="funny pet costume 0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13510" y="987574"/>
            <a:ext cx="1421816" cy="1130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1785918" y="285734"/>
            <a:ext cx="727233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0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30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 倍</a:t>
            </a:r>
            <a:r>
              <a:rPr lang="en-US" altLang="zh-TW" sz="30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3000" dirty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小數點向右移一位</a:t>
            </a: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1800257" y="660430"/>
            <a:ext cx="72723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0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30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倍</a:t>
            </a:r>
            <a:r>
              <a:rPr lang="en-US" altLang="zh-TW" sz="30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30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小數點向右移  位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1714480" y="2928940"/>
            <a:ext cx="72723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4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0.1  </a:t>
            </a:r>
            <a:r>
              <a:rPr lang="zh-TW" altLang="en-US" sz="4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倍</a:t>
            </a:r>
            <a:r>
              <a:rPr lang="en-US" altLang="zh-TW" sz="4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4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小數點向？移？位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1785918" y="1071552"/>
            <a:ext cx="748665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0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1000</a:t>
            </a:r>
            <a:r>
              <a:rPr lang="zh-TW" altLang="en-US" sz="30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倍</a:t>
            </a:r>
            <a:r>
              <a:rPr lang="en-US" altLang="zh-TW" sz="30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30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小數點向右移  位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1785918" y="1500180"/>
            <a:ext cx="748665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0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10000</a:t>
            </a:r>
            <a:r>
              <a:rPr lang="zh-TW" altLang="en-US" sz="30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倍</a:t>
            </a:r>
            <a:r>
              <a:rPr lang="en-US" altLang="zh-TW" sz="30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30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小數點向右移  位</a:t>
            </a:r>
          </a:p>
        </p:txBody>
      </p:sp>
      <p:pic>
        <p:nvPicPr>
          <p:cNvPr id="9" name="圖片 8" descr="123.png"/>
          <p:cNvPicPr>
            <a:picLocks noChangeAspect="1"/>
          </p:cNvPicPr>
          <p:nvPr/>
        </p:nvPicPr>
        <p:blipFill>
          <a:blip r:embed="rId4"/>
          <a:srcRect l="1735" t="23077" r="1670" b="24999"/>
          <a:stretch>
            <a:fillRect/>
          </a:stretch>
        </p:blipFill>
        <p:spPr>
          <a:xfrm>
            <a:off x="3214678" y="2000246"/>
            <a:ext cx="4374387" cy="785818"/>
          </a:xfrm>
          <a:prstGeom prst="rect">
            <a:avLst/>
          </a:prstGeom>
        </p:spPr>
      </p:pic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1714480" y="3643320"/>
            <a:ext cx="72723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4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0.01 </a:t>
            </a:r>
            <a:r>
              <a:rPr lang="zh-TW" altLang="en-US" sz="4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倍</a:t>
            </a:r>
            <a:r>
              <a:rPr lang="en-US" altLang="zh-TW" sz="4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4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小數點向？移？位</a:t>
            </a: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1714480" y="4286262"/>
            <a:ext cx="72723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4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0.001</a:t>
            </a:r>
            <a:r>
              <a:rPr lang="zh-TW" altLang="en-US" sz="4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倍</a:t>
            </a:r>
            <a:r>
              <a:rPr lang="en-US" altLang="zh-TW" sz="4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4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小數點向？移？位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  <p:bldP spid="10" grpId="0" autoUpdateAnimBg="0"/>
      <p:bldP spid="1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833368" y="2071684"/>
            <a:ext cx="7310632" cy="2533651"/>
            <a:chOff x="1928794" y="1285866"/>
            <a:chExt cx="7310632" cy="2533651"/>
          </a:xfrm>
        </p:grpSpPr>
        <p:sp>
          <p:nvSpPr>
            <p:cNvPr id="4" name="矩形 3"/>
            <p:cNvSpPr/>
            <p:nvPr/>
          </p:nvSpPr>
          <p:spPr>
            <a:xfrm>
              <a:off x="1928794" y="1285866"/>
              <a:ext cx="3236784" cy="24622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 dirty="0" smtClean="0">
                  <a:solidFill>
                    <a:schemeClr val="accent3">
                      <a:lumMod val="75000"/>
                    </a:schemeClr>
                  </a:solidFill>
                  <a:latin typeface="文鼎勘亭流" pitchFamily="49" charset="-120"/>
                  <a:ea typeface="文鼎勘亭流" pitchFamily="49" charset="-120"/>
                </a:rPr>
                <a:t>25×6</a:t>
              </a:r>
              <a:r>
                <a:rPr lang="zh-TW" altLang="en-US" sz="2800" dirty="0" smtClean="0">
                  <a:solidFill>
                    <a:schemeClr val="accent3">
                      <a:lumMod val="75000"/>
                    </a:schemeClr>
                  </a:solidFill>
                  <a:latin typeface="文鼎勘亭流" pitchFamily="49" charset="-120"/>
                  <a:ea typeface="文鼎勘亭流" pitchFamily="49" charset="-120"/>
                </a:rPr>
                <a:t>   ＝</a:t>
              </a:r>
              <a:r>
                <a:rPr lang="en-US" altLang="zh-TW" sz="2800" dirty="0" smtClean="0">
                  <a:solidFill>
                    <a:schemeClr val="accent3">
                      <a:lumMod val="75000"/>
                    </a:schemeClr>
                  </a:solidFill>
                  <a:latin typeface="文鼎勘亭流" pitchFamily="49" charset="-120"/>
                  <a:ea typeface="文鼎勘亭流" pitchFamily="49" charset="-120"/>
                </a:rPr>
                <a:t>150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800" dirty="0" smtClean="0">
                  <a:solidFill>
                    <a:schemeClr val="accent3">
                      <a:lumMod val="75000"/>
                    </a:schemeClr>
                  </a:solidFill>
                  <a:latin typeface="文鼎勘亭流" pitchFamily="49" charset="-120"/>
                  <a:ea typeface="文鼎勘亭流" pitchFamily="49" charset="-120"/>
                </a:rPr>
                <a:t>2.5×6</a:t>
              </a:r>
              <a:r>
                <a:rPr lang="zh-TW" altLang="en-US" sz="2800" dirty="0" smtClean="0">
                  <a:solidFill>
                    <a:schemeClr val="accent3">
                      <a:lumMod val="75000"/>
                    </a:schemeClr>
                  </a:solidFill>
                  <a:latin typeface="文鼎勘亭流" pitchFamily="49" charset="-120"/>
                  <a:ea typeface="文鼎勘亭流" pitchFamily="49" charset="-120"/>
                </a:rPr>
                <a:t>  ＝</a:t>
              </a:r>
              <a:r>
                <a:rPr lang="en-US" altLang="zh-TW" sz="2800" dirty="0" smtClean="0">
                  <a:solidFill>
                    <a:schemeClr val="accent3">
                      <a:lumMod val="75000"/>
                    </a:schemeClr>
                  </a:solidFill>
                  <a:latin typeface="文鼎勘亭流" pitchFamily="49" charset="-120"/>
                  <a:ea typeface="文鼎勘亭流" pitchFamily="49" charset="-120"/>
                </a:rPr>
                <a:t>15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800" dirty="0" smtClean="0">
                  <a:solidFill>
                    <a:schemeClr val="accent3">
                      <a:lumMod val="75000"/>
                    </a:schemeClr>
                  </a:solidFill>
                  <a:latin typeface="文鼎勘亭流" pitchFamily="49" charset="-120"/>
                  <a:ea typeface="文鼎勘亭流" pitchFamily="49" charset="-120"/>
                </a:rPr>
                <a:t>0.25×6</a:t>
              </a:r>
              <a:r>
                <a:rPr lang="zh-TW" altLang="en-US" sz="2800" dirty="0" smtClean="0">
                  <a:solidFill>
                    <a:schemeClr val="accent3">
                      <a:lumMod val="75000"/>
                    </a:schemeClr>
                  </a:solidFill>
                  <a:latin typeface="文鼎勘亭流" pitchFamily="49" charset="-120"/>
                  <a:ea typeface="文鼎勘亭流" pitchFamily="49" charset="-120"/>
                </a:rPr>
                <a:t> ＝</a:t>
              </a:r>
              <a:r>
                <a:rPr lang="en-US" altLang="zh-TW" sz="2800" dirty="0" smtClean="0">
                  <a:solidFill>
                    <a:schemeClr val="accent3">
                      <a:lumMod val="75000"/>
                    </a:schemeClr>
                  </a:solidFill>
                  <a:latin typeface="文鼎勘亭流" pitchFamily="49" charset="-120"/>
                  <a:ea typeface="文鼎勘亭流" pitchFamily="49" charset="-120"/>
                </a:rPr>
                <a:t>1.5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800" dirty="0" smtClean="0">
                  <a:solidFill>
                    <a:schemeClr val="accent3">
                      <a:lumMod val="75000"/>
                    </a:schemeClr>
                  </a:solidFill>
                  <a:latin typeface="文鼎勘亭流" pitchFamily="49" charset="-120"/>
                  <a:ea typeface="文鼎勘亭流" pitchFamily="49" charset="-120"/>
                </a:rPr>
                <a:t>0.025×6</a:t>
              </a:r>
              <a:r>
                <a:rPr lang="zh-TW" altLang="en-US" sz="2800" dirty="0" smtClean="0">
                  <a:solidFill>
                    <a:schemeClr val="accent3">
                      <a:lumMod val="75000"/>
                    </a:schemeClr>
                  </a:solidFill>
                  <a:latin typeface="文鼎勘亭流" pitchFamily="49" charset="-120"/>
                  <a:ea typeface="文鼎勘亭流" pitchFamily="49" charset="-120"/>
                </a:rPr>
                <a:t>＝（    ）</a:t>
              </a:r>
              <a:endParaRPr lang="zh-TW" altLang="en-US" sz="2800" dirty="0">
                <a:solidFill>
                  <a:schemeClr val="accent3">
                    <a:lumMod val="75000"/>
                  </a:schemeClr>
                </a:solidFill>
                <a:latin typeface="文鼎勘亭流" pitchFamily="49" charset="-120"/>
                <a:ea typeface="文鼎勘亭流" pitchFamily="49" charset="-12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643570" y="1357304"/>
              <a:ext cx="3595856" cy="24622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 dirty="0" smtClean="0">
                  <a:solidFill>
                    <a:schemeClr val="accent2">
                      <a:lumMod val="75000"/>
                    </a:schemeClr>
                  </a:solidFill>
                  <a:latin typeface="文鼎勘亭流" pitchFamily="49" charset="-120"/>
                  <a:ea typeface="文鼎勘亭流" pitchFamily="49" charset="-120"/>
                </a:rPr>
                <a:t>34×3</a:t>
              </a:r>
              <a:r>
                <a:rPr lang="zh-TW" altLang="en-US" sz="2800" dirty="0" smtClean="0">
                  <a:solidFill>
                    <a:schemeClr val="accent2">
                      <a:lumMod val="75000"/>
                    </a:schemeClr>
                  </a:solidFill>
                  <a:latin typeface="文鼎勘亭流" pitchFamily="49" charset="-120"/>
                  <a:ea typeface="文鼎勘亭流" pitchFamily="49" charset="-120"/>
                </a:rPr>
                <a:t>    ＝</a:t>
              </a:r>
              <a:r>
                <a:rPr lang="en-US" altLang="zh-TW" sz="2800" dirty="0" smtClean="0">
                  <a:solidFill>
                    <a:schemeClr val="accent2">
                      <a:lumMod val="75000"/>
                    </a:schemeClr>
                  </a:solidFill>
                  <a:latin typeface="文鼎勘亭流" pitchFamily="49" charset="-120"/>
                  <a:ea typeface="文鼎勘亭流" pitchFamily="49" charset="-120"/>
                </a:rPr>
                <a:t>102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800" dirty="0" smtClean="0">
                  <a:solidFill>
                    <a:schemeClr val="accent2">
                      <a:lumMod val="75000"/>
                    </a:schemeClr>
                  </a:solidFill>
                  <a:latin typeface="文鼎勘亭流" pitchFamily="49" charset="-120"/>
                  <a:ea typeface="文鼎勘亭流" pitchFamily="49" charset="-120"/>
                </a:rPr>
                <a:t>34×0.3</a:t>
              </a:r>
              <a:r>
                <a:rPr lang="zh-TW" altLang="en-US" sz="2800" dirty="0" smtClean="0">
                  <a:solidFill>
                    <a:schemeClr val="accent2">
                      <a:lumMod val="75000"/>
                    </a:schemeClr>
                  </a:solidFill>
                  <a:latin typeface="文鼎勘亭流" pitchFamily="49" charset="-120"/>
                  <a:ea typeface="文鼎勘亭流" pitchFamily="49" charset="-120"/>
                </a:rPr>
                <a:t>  ＝</a:t>
              </a:r>
              <a:r>
                <a:rPr lang="en-US" altLang="zh-TW" sz="2800" dirty="0" smtClean="0">
                  <a:solidFill>
                    <a:schemeClr val="accent2">
                      <a:lumMod val="75000"/>
                    </a:schemeClr>
                  </a:solidFill>
                  <a:latin typeface="文鼎勘亭流" pitchFamily="49" charset="-120"/>
                  <a:ea typeface="文鼎勘亭流" pitchFamily="49" charset="-120"/>
                </a:rPr>
                <a:t>10.2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800" dirty="0" smtClean="0">
                  <a:solidFill>
                    <a:schemeClr val="accent2">
                      <a:lumMod val="75000"/>
                    </a:schemeClr>
                  </a:solidFill>
                  <a:latin typeface="文鼎勘亭流" pitchFamily="49" charset="-120"/>
                  <a:ea typeface="文鼎勘亭流" pitchFamily="49" charset="-120"/>
                </a:rPr>
                <a:t>34×0.03</a:t>
              </a:r>
              <a:r>
                <a:rPr lang="zh-TW" altLang="en-US" sz="2800" dirty="0" smtClean="0">
                  <a:solidFill>
                    <a:schemeClr val="accent2">
                      <a:lumMod val="75000"/>
                    </a:schemeClr>
                  </a:solidFill>
                  <a:latin typeface="文鼎勘亭流" pitchFamily="49" charset="-120"/>
                  <a:ea typeface="文鼎勘亭流" pitchFamily="49" charset="-120"/>
                </a:rPr>
                <a:t> ＝</a:t>
              </a:r>
              <a:r>
                <a:rPr lang="en-US" altLang="zh-TW" sz="2800" dirty="0" smtClean="0">
                  <a:solidFill>
                    <a:schemeClr val="accent2">
                      <a:lumMod val="75000"/>
                    </a:schemeClr>
                  </a:solidFill>
                  <a:latin typeface="文鼎勘亭流" pitchFamily="49" charset="-120"/>
                  <a:ea typeface="文鼎勘亭流" pitchFamily="49" charset="-120"/>
                </a:rPr>
                <a:t>1.02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800" dirty="0" smtClean="0">
                  <a:solidFill>
                    <a:schemeClr val="accent2">
                      <a:lumMod val="75000"/>
                    </a:schemeClr>
                  </a:solidFill>
                  <a:latin typeface="文鼎勘亭流" pitchFamily="49" charset="-120"/>
                  <a:ea typeface="文鼎勘亭流" pitchFamily="49" charset="-120"/>
                </a:rPr>
                <a:t>34×0.003</a:t>
              </a:r>
              <a:r>
                <a:rPr lang="zh-TW" altLang="en-US" sz="2800" dirty="0" smtClean="0">
                  <a:solidFill>
                    <a:schemeClr val="accent2">
                      <a:lumMod val="75000"/>
                    </a:schemeClr>
                  </a:solidFill>
                  <a:latin typeface="文鼎勘亭流" pitchFamily="49" charset="-120"/>
                  <a:ea typeface="文鼎勘亭流" pitchFamily="49" charset="-120"/>
                </a:rPr>
                <a:t>＝</a:t>
              </a:r>
              <a:r>
                <a:rPr lang="en-US" altLang="zh-TW" sz="2800" dirty="0" smtClean="0">
                  <a:solidFill>
                    <a:schemeClr val="accent2">
                      <a:lumMod val="75000"/>
                    </a:schemeClr>
                  </a:solidFill>
                  <a:latin typeface="文鼎勘亭流" pitchFamily="49" charset="-120"/>
                  <a:ea typeface="文鼎勘亭流" pitchFamily="49" charset="-120"/>
                </a:rPr>
                <a:t>(</a:t>
              </a:r>
              <a:r>
                <a:rPr lang="zh-TW" altLang="en-US" sz="2800" dirty="0" smtClean="0">
                  <a:solidFill>
                    <a:schemeClr val="accent2">
                      <a:lumMod val="75000"/>
                    </a:schemeClr>
                  </a:solidFill>
                  <a:latin typeface="文鼎勘亭流" pitchFamily="49" charset="-120"/>
                  <a:ea typeface="文鼎勘亭流" pitchFamily="49" charset="-120"/>
                </a:rPr>
                <a:t>       </a:t>
              </a:r>
              <a:r>
                <a:rPr lang="en-US" altLang="zh-TW" sz="2800" dirty="0" smtClean="0">
                  <a:solidFill>
                    <a:schemeClr val="accent2">
                      <a:lumMod val="75000"/>
                    </a:schemeClr>
                  </a:solidFill>
                  <a:latin typeface="文鼎勘亭流" pitchFamily="49" charset="-120"/>
                  <a:ea typeface="文鼎勘亭流" pitchFamily="49" charset="-120"/>
                </a:rPr>
                <a:t>)</a:t>
              </a:r>
              <a:endParaRPr lang="zh-TW" altLang="en-US" sz="2800" dirty="0">
                <a:solidFill>
                  <a:schemeClr val="accent2">
                    <a:lumMod val="75000"/>
                  </a:schemeClr>
                </a:solidFill>
                <a:latin typeface="文鼎勘亭流" pitchFamily="49" charset="-120"/>
                <a:ea typeface="文鼎勘亭流" pitchFamily="49" charset="-120"/>
              </a:endParaRPr>
            </a:p>
          </p:txBody>
        </p:sp>
      </p:grpSp>
      <p:pic>
        <p:nvPicPr>
          <p:cNvPr id="7" name="圖片 6" descr="6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214296"/>
            <a:ext cx="4929222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4357686" y="2643188"/>
            <a:ext cx="321471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500" dirty="0" smtClean="0">
                <a:solidFill>
                  <a:srgbClr val="9933FF"/>
                </a:solidFill>
                <a:latin typeface="文鼎粗隸" pitchFamily="49" charset="-120"/>
                <a:ea typeface="文鼎粗隸" pitchFamily="49" charset="-120"/>
              </a:rPr>
              <a:t>3.31×1</a:t>
            </a:r>
            <a:r>
              <a:rPr lang="zh-TW" altLang="en-US" sz="2500" dirty="0" smtClean="0">
                <a:solidFill>
                  <a:srgbClr val="9933FF"/>
                </a:solidFill>
                <a:latin typeface="文鼎粗隸" pitchFamily="49" charset="-120"/>
                <a:ea typeface="文鼎粗隸" pitchFamily="49" charset="-120"/>
              </a:rPr>
              <a:t>＝（    ）</a:t>
            </a:r>
            <a:endParaRPr lang="en-US" altLang="zh-TW" sz="2500" dirty="0" smtClean="0">
              <a:solidFill>
                <a:srgbClr val="9933FF"/>
              </a:solidFill>
              <a:latin typeface="文鼎粗隸" pitchFamily="49" charset="-120"/>
              <a:ea typeface="文鼎粗隸" pitchFamily="49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500" dirty="0" smtClean="0">
                <a:solidFill>
                  <a:srgbClr val="9933FF"/>
                </a:solidFill>
                <a:latin typeface="文鼎粗隸" pitchFamily="49" charset="-120"/>
                <a:ea typeface="文鼎粗隸" pitchFamily="49" charset="-120"/>
              </a:rPr>
              <a:t>3.31×10</a:t>
            </a:r>
            <a:r>
              <a:rPr lang="zh-TW" altLang="en-US" sz="2500" dirty="0" smtClean="0">
                <a:solidFill>
                  <a:srgbClr val="9933FF"/>
                </a:solidFill>
                <a:latin typeface="文鼎粗隸" pitchFamily="49" charset="-120"/>
                <a:ea typeface="文鼎粗隸" pitchFamily="49" charset="-120"/>
              </a:rPr>
              <a:t>＝（    ）</a:t>
            </a:r>
            <a:endParaRPr lang="en-US" altLang="zh-TW" sz="2500" dirty="0" smtClean="0">
              <a:solidFill>
                <a:srgbClr val="9933FF"/>
              </a:solidFill>
              <a:latin typeface="文鼎粗隸" pitchFamily="49" charset="-120"/>
              <a:ea typeface="文鼎粗隸" pitchFamily="49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500" dirty="0" smtClean="0">
                <a:solidFill>
                  <a:srgbClr val="9933FF"/>
                </a:solidFill>
                <a:latin typeface="文鼎粗隸" pitchFamily="49" charset="-120"/>
                <a:ea typeface="文鼎粗隸" pitchFamily="49" charset="-120"/>
              </a:rPr>
              <a:t>3.31×100</a:t>
            </a:r>
            <a:r>
              <a:rPr lang="zh-TW" altLang="en-US" sz="2500" dirty="0" smtClean="0">
                <a:solidFill>
                  <a:srgbClr val="9933FF"/>
                </a:solidFill>
                <a:latin typeface="文鼎粗隸" pitchFamily="49" charset="-120"/>
                <a:ea typeface="文鼎粗隸" pitchFamily="49" charset="-120"/>
              </a:rPr>
              <a:t>＝（    ）</a:t>
            </a: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3714744" y="214296"/>
            <a:ext cx="522444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000" dirty="0" smtClean="0">
                <a:solidFill>
                  <a:srgbClr val="CC0099"/>
                </a:solidFill>
                <a:ea typeface="文鼎粗隸" pitchFamily="49" charset="-120"/>
              </a:rPr>
              <a:t>1</a:t>
            </a:r>
            <a:r>
              <a:rPr lang="zh-TW" altLang="en-US" sz="3000" dirty="0" smtClean="0">
                <a:solidFill>
                  <a:srgbClr val="CC0099"/>
                </a:solidFill>
                <a:ea typeface="文鼎粗隸" pitchFamily="49" charset="-120"/>
              </a:rPr>
              <a:t>坪＝</a:t>
            </a:r>
            <a:r>
              <a:rPr lang="en-US" altLang="zh-TW" sz="3000" dirty="0" smtClean="0">
                <a:solidFill>
                  <a:srgbClr val="CC0099"/>
                </a:solidFill>
                <a:ea typeface="文鼎粗隸" pitchFamily="49" charset="-120"/>
              </a:rPr>
              <a:t>3.31</a:t>
            </a:r>
            <a:r>
              <a:rPr lang="zh-TW" altLang="en-US" sz="3000" dirty="0" smtClean="0">
                <a:solidFill>
                  <a:srgbClr val="CC0099"/>
                </a:solidFill>
                <a:ea typeface="文鼎粗隸" pitchFamily="49" charset="-120"/>
              </a:rPr>
              <a:t>平方公尺</a:t>
            </a:r>
            <a:r>
              <a:rPr lang="zh-TW" altLang="en-US" sz="3000" dirty="0" smtClean="0">
                <a:solidFill>
                  <a:srgbClr val="9933FF"/>
                </a:solidFill>
                <a:ea typeface="文鼎粗隸" pitchFamily="49" charset="-120"/>
              </a:rPr>
              <a:t> </a:t>
            </a:r>
            <a:r>
              <a:rPr lang="en-US" altLang="zh-TW" sz="3000" dirty="0" smtClean="0">
                <a:solidFill>
                  <a:srgbClr val="9933FF"/>
                </a:solidFill>
                <a:ea typeface="文鼎粗隸" pitchFamily="49" charset="-120"/>
              </a:rPr>
              <a:t/>
            </a:r>
            <a:br>
              <a:rPr lang="en-US" altLang="zh-TW" sz="3000" dirty="0" smtClean="0">
                <a:solidFill>
                  <a:srgbClr val="9933FF"/>
                </a:solidFill>
                <a:ea typeface="文鼎粗隸" pitchFamily="49" charset="-120"/>
              </a:rPr>
            </a:br>
            <a:r>
              <a:rPr lang="en-US" altLang="zh-TW" sz="3000" dirty="0" err="1" smtClean="0">
                <a:solidFill>
                  <a:srgbClr val="9933FF"/>
                </a:solidFill>
                <a:ea typeface="文鼎粗隸" pitchFamily="49" charset="-120"/>
              </a:rPr>
              <a:t>Pucca</a:t>
            </a:r>
            <a:r>
              <a:rPr lang="zh-TW" altLang="en-US" sz="3000" dirty="0" smtClean="0">
                <a:solidFill>
                  <a:srgbClr val="9933FF"/>
                </a:solidFill>
                <a:ea typeface="文鼎粗隸" pitchFamily="49" charset="-120"/>
              </a:rPr>
              <a:t>家</a:t>
            </a:r>
            <a:r>
              <a:rPr lang="zh-TW" altLang="en-US" sz="3000" dirty="0">
                <a:solidFill>
                  <a:srgbClr val="9933FF"/>
                </a:solidFill>
                <a:ea typeface="文鼎粗隸" pitchFamily="49" charset="-120"/>
              </a:rPr>
              <a:t>的客廳有</a:t>
            </a:r>
            <a:r>
              <a:rPr lang="en-US" altLang="zh-TW" sz="3000" dirty="0" smtClean="0">
                <a:solidFill>
                  <a:srgbClr val="9933FF"/>
                </a:solidFill>
                <a:ea typeface="文鼎粗隸" pitchFamily="49" charset="-120"/>
              </a:rPr>
              <a:t>100</a:t>
            </a:r>
            <a:r>
              <a:rPr lang="zh-TW" altLang="en-US" sz="3000" dirty="0" smtClean="0">
                <a:solidFill>
                  <a:srgbClr val="9933FF"/>
                </a:solidFill>
                <a:ea typeface="文鼎粗隸" pitchFamily="49" charset="-120"/>
              </a:rPr>
              <a:t>坪</a:t>
            </a:r>
            <a:r>
              <a:rPr lang="zh-TW" altLang="en-US" sz="3000" dirty="0">
                <a:solidFill>
                  <a:srgbClr val="9933FF"/>
                </a:solidFill>
                <a:ea typeface="文鼎粗隸" pitchFamily="49" charset="-120"/>
              </a:rPr>
              <a:t>大</a:t>
            </a:r>
            <a:r>
              <a:rPr lang="zh-TW" altLang="en-US" sz="3000" dirty="0" smtClean="0">
                <a:solidFill>
                  <a:srgbClr val="9933FF"/>
                </a:solidFill>
                <a:ea typeface="文鼎粗隸" pitchFamily="49" charset="-120"/>
              </a:rPr>
              <a:t>，</a:t>
            </a:r>
            <a:r>
              <a:rPr lang="en-US" altLang="zh-TW" sz="3000" dirty="0" smtClean="0">
                <a:solidFill>
                  <a:srgbClr val="9933FF"/>
                </a:solidFill>
                <a:ea typeface="文鼎粗隸" pitchFamily="49" charset="-120"/>
              </a:rPr>
              <a:t/>
            </a:r>
            <a:br>
              <a:rPr lang="en-US" altLang="zh-TW" sz="3000" dirty="0" smtClean="0">
                <a:solidFill>
                  <a:srgbClr val="9933FF"/>
                </a:solidFill>
                <a:ea typeface="文鼎粗隸" pitchFamily="49" charset="-120"/>
              </a:rPr>
            </a:br>
            <a:r>
              <a:rPr lang="zh-TW" altLang="en-US" sz="3000" dirty="0" smtClean="0">
                <a:solidFill>
                  <a:srgbClr val="9933FF"/>
                </a:solidFill>
                <a:ea typeface="文鼎粗隸" pitchFamily="49" charset="-120"/>
              </a:rPr>
              <a:t>一共</a:t>
            </a:r>
            <a:r>
              <a:rPr lang="zh-TW" altLang="en-US" sz="3000" dirty="0">
                <a:solidFill>
                  <a:srgbClr val="9933FF"/>
                </a:solidFill>
                <a:ea typeface="文鼎粗隸" pitchFamily="49" charset="-120"/>
              </a:rPr>
              <a:t>是多少平方公尺？ </a:t>
            </a:r>
          </a:p>
        </p:txBody>
      </p:sp>
      <p:pic>
        <p:nvPicPr>
          <p:cNvPr id="11" name="內容版面配置區 10" descr="imagesX97431ON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 rot="20729038">
            <a:off x="1743784" y="318394"/>
            <a:ext cx="1863636" cy="1697239"/>
          </a:xfrm>
        </p:spPr>
      </p:pic>
      <p:pic>
        <p:nvPicPr>
          <p:cNvPr id="12" name="圖片 11" descr="imagesLK0PPVP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5206" y="3143254"/>
            <a:ext cx="1790700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02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28794" y="214296"/>
            <a:ext cx="2200275" cy="2076450"/>
          </a:xfrm>
        </p:spPr>
      </p:pic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4357686" y="857238"/>
            <a:ext cx="42862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4000" dirty="0">
                <a:solidFill>
                  <a:srgbClr val="9933FF"/>
                </a:solidFill>
                <a:latin typeface="文鼎粗隸" pitchFamily="49" charset="-120"/>
                <a:ea typeface="文鼎粗隸" pitchFamily="49" charset="-120"/>
              </a:rPr>
              <a:t>0.01×10</a:t>
            </a:r>
            <a:r>
              <a:rPr lang="zh-TW" altLang="en-US" sz="4000" dirty="0">
                <a:solidFill>
                  <a:srgbClr val="9933FF"/>
                </a:solidFill>
                <a:latin typeface="文鼎粗隸" pitchFamily="49" charset="-120"/>
                <a:ea typeface="文鼎粗隸" pitchFamily="49" charset="-120"/>
              </a:rPr>
              <a:t>＝（</a:t>
            </a:r>
            <a:r>
              <a:rPr lang="en-US" altLang="zh-TW" sz="4000" dirty="0">
                <a:solidFill>
                  <a:srgbClr val="800000"/>
                </a:solidFill>
                <a:latin typeface="文鼎粗隸" pitchFamily="49" charset="-120"/>
                <a:ea typeface="文鼎粗隸" pitchFamily="49" charset="-120"/>
              </a:rPr>
              <a:t>0.1</a:t>
            </a:r>
            <a:r>
              <a:rPr lang="zh-TW" altLang="en-US" sz="4000" dirty="0" smtClean="0">
                <a:solidFill>
                  <a:srgbClr val="9933FF"/>
                </a:solidFill>
                <a:latin typeface="文鼎粗隸" pitchFamily="49" charset="-120"/>
                <a:ea typeface="文鼎粗隸" pitchFamily="49" charset="-120"/>
              </a:rPr>
              <a:t>）</a:t>
            </a:r>
            <a:endParaRPr lang="zh-TW" altLang="en-US" sz="4000" dirty="0">
              <a:solidFill>
                <a:srgbClr val="9933FF"/>
              </a:solidFill>
              <a:latin typeface="文鼎粗隸" pitchFamily="49" charset="-120"/>
              <a:ea typeface="文鼎粗隸" pitchFamily="49" charset="-12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785918" y="2500312"/>
            <a:ext cx="3506162" cy="220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500" dirty="0" smtClean="0">
                <a:solidFill>
                  <a:srgbClr val="9933FF"/>
                </a:solidFill>
                <a:latin typeface="文鼎粗隸" pitchFamily="49" charset="-120"/>
                <a:ea typeface="文鼎粗隸" pitchFamily="49" charset="-120"/>
              </a:rPr>
              <a:t>0.01×100</a:t>
            </a:r>
            <a:r>
              <a:rPr lang="zh-TW" altLang="en-US" sz="2500" dirty="0" smtClean="0">
                <a:solidFill>
                  <a:srgbClr val="9933FF"/>
                </a:solidFill>
                <a:latin typeface="文鼎粗隸" pitchFamily="49" charset="-120"/>
                <a:ea typeface="文鼎粗隸" pitchFamily="49" charset="-120"/>
              </a:rPr>
              <a:t>＝（    ）</a:t>
            </a:r>
            <a:endParaRPr lang="en-US" altLang="zh-TW" sz="2500" dirty="0" smtClean="0">
              <a:solidFill>
                <a:srgbClr val="9933FF"/>
              </a:solidFill>
              <a:latin typeface="文鼎粗隸" pitchFamily="49" charset="-120"/>
              <a:ea typeface="文鼎粗隸" pitchFamily="49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500" dirty="0" smtClean="0">
                <a:solidFill>
                  <a:srgbClr val="9933FF"/>
                </a:solidFill>
                <a:latin typeface="文鼎粗隸" pitchFamily="49" charset="-120"/>
                <a:ea typeface="文鼎粗隸" pitchFamily="49" charset="-120"/>
              </a:rPr>
              <a:t>0.01×1000</a:t>
            </a:r>
            <a:r>
              <a:rPr lang="zh-TW" altLang="en-US" sz="2500" dirty="0" smtClean="0">
                <a:solidFill>
                  <a:srgbClr val="9933FF"/>
                </a:solidFill>
                <a:latin typeface="文鼎粗隸" pitchFamily="49" charset="-120"/>
                <a:ea typeface="文鼎粗隸" pitchFamily="49" charset="-120"/>
              </a:rPr>
              <a:t>＝（    ）</a:t>
            </a:r>
            <a:endParaRPr lang="en-US" altLang="zh-TW" sz="2500" dirty="0" smtClean="0">
              <a:solidFill>
                <a:srgbClr val="9933FF"/>
              </a:solidFill>
              <a:latin typeface="文鼎粗隸" pitchFamily="49" charset="-120"/>
              <a:ea typeface="文鼎粗隸" pitchFamily="49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500" dirty="0" smtClean="0">
                <a:solidFill>
                  <a:srgbClr val="9933FF"/>
                </a:solidFill>
                <a:latin typeface="文鼎粗隸" pitchFamily="49" charset="-120"/>
                <a:ea typeface="文鼎粗隸" pitchFamily="49" charset="-120"/>
              </a:rPr>
              <a:t>0.01×10000</a:t>
            </a:r>
            <a:r>
              <a:rPr lang="zh-TW" altLang="en-US" sz="2500" dirty="0" smtClean="0">
                <a:solidFill>
                  <a:srgbClr val="9933FF"/>
                </a:solidFill>
                <a:latin typeface="文鼎粗隸" pitchFamily="49" charset="-120"/>
                <a:ea typeface="文鼎粗隸" pitchFamily="49" charset="-120"/>
              </a:rPr>
              <a:t>＝（    ）</a:t>
            </a:r>
            <a:endParaRPr lang="en-US" altLang="zh-TW" sz="2500" dirty="0" smtClean="0">
              <a:solidFill>
                <a:srgbClr val="9933FF"/>
              </a:solidFill>
              <a:latin typeface="文鼎粗隸" pitchFamily="49" charset="-120"/>
              <a:ea typeface="文鼎粗隸" pitchFamily="49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500" dirty="0" smtClean="0">
                <a:solidFill>
                  <a:srgbClr val="9933FF"/>
                </a:solidFill>
                <a:latin typeface="文鼎粗隸" pitchFamily="49" charset="-120"/>
                <a:ea typeface="文鼎粗隸" pitchFamily="49" charset="-120"/>
              </a:rPr>
              <a:t>0.01×100000</a:t>
            </a:r>
            <a:r>
              <a:rPr lang="zh-TW" altLang="en-US" sz="2500" dirty="0" smtClean="0">
                <a:solidFill>
                  <a:srgbClr val="9933FF"/>
                </a:solidFill>
                <a:latin typeface="文鼎粗隸" pitchFamily="49" charset="-120"/>
                <a:ea typeface="文鼎粗隸" pitchFamily="49" charset="-120"/>
              </a:rPr>
              <a:t>＝（    ）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5508104" y="2499742"/>
            <a:ext cx="3680958" cy="220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500" dirty="0" smtClean="0">
                <a:solidFill>
                  <a:srgbClr val="9933FF"/>
                </a:solidFill>
                <a:latin typeface="文鼎粗隸" pitchFamily="49" charset="-120"/>
                <a:ea typeface="文鼎粗隸" pitchFamily="49" charset="-120"/>
              </a:rPr>
              <a:t>0.01×0.1</a:t>
            </a:r>
            <a:r>
              <a:rPr lang="zh-TW" altLang="en-US" sz="2500" dirty="0" smtClean="0">
                <a:solidFill>
                  <a:srgbClr val="9933FF"/>
                </a:solidFill>
                <a:latin typeface="文鼎粗隸" pitchFamily="49" charset="-120"/>
                <a:ea typeface="文鼎粗隸" pitchFamily="49" charset="-120"/>
              </a:rPr>
              <a:t>＝（    ）</a:t>
            </a:r>
            <a:endParaRPr lang="en-US" altLang="zh-TW" sz="2500" dirty="0" smtClean="0">
              <a:solidFill>
                <a:srgbClr val="9933FF"/>
              </a:solidFill>
              <a:latin typeface="文鼎粗隸" pitchFamily="49" charset="-120"/>
              <a:ea typeface="文鼎粗隸" pitchFamily="49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500" dirty="0" smtClean="0">
                <a:solidFill>
                  <a:srgbClr val="9933FF"/>
                </a:solidFill>
                <a:latin typeface="文鼎粗隸" pitchFamily="49" charset="-120"/>
                <a:ea typeface="文鼎粗隸" pitchFamily="49" charset="-120"/>
              </a:rPr>
              <a:t>0.01×0.01</a:t>
            </a:r>
            <a:r>
              <a:rPr lang="zh-TW" altLang="en-US" sz="2500" dirty="0" smtClean="0">
                <a:solidFill>
                  <a:srgbClr val="9933FF"/>
                </a:solidFill>
                <a:latin typeface="文鼎粗隸" pitchFamily="49" charset="-120"/>
                <a:ea typeface="文鼎粗隸" pitchFamily="49" charset="-120"/>
              </a:rPr>
              <a:t>＝（    ）</a:t>
            </a:r>
            <a:endParaRPr lang="en-US" altLang="zh-TW" sz="2500" dirty="0" smtClean="0">
              <a:solidFill>
                <a:srgbClr val="9933FF"/>
              </a:solidFill>
              <a:latin typeface="文鼎粗隸" pitchFamily="49" charset="-120"/>
              <a:ea typeface="文鼎粗隸" pitchFamily="49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500" dirty="0" smtClean="0">
                <a:solidFill>
                  <a:srgbClr val="9933FF"/>
                </a:solidFill>
                <a:latin typeface="文鼎粗隸" pitchFamily="49" charset="-120"/>
                <a:ea typeface="文鼎粗隸" pitchFamily="49" charset="-120"/>
              </a:rPr>
              <a:t>0.01×0.001</a:t>
            </a:r>
            <a:r>
              <a:rPr lang="zh-TW" altLang="en-US" sz="2500" dirty="0" smtClean="0">
                <a:solidFill>
                  <a:srgbClr val="9933FF"/>
                </a:solidFill>
                <a:latin typeface="文鼎粗隸" pitchFamily="49" charset="-120"/>
                <a:ea typeface="文鼎粗隸" pitchFamily="49" charset="-120"/>
              </a:rPr>
              <a:t>＝（    ）</a:t>
            </a:r>
            <a:endParaRPr lang="en-US" altLang="zh-TW" sz="2500" dirty="0" smtClean="0">
              <a:solidFill>
                <a:srgbClr val="9933FF"/>
              </a:solidFill>
              <a:latin typeface="文鼎粗隸" pitchFamily="49" charset="-120"/>
              <a:ea typeface="文鼎粗隸" pitchFamily="49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500" dirty="0" smtClean="0">
                <a:solidFill>
                  <a:srgbClr val="9933FF"/>
                </a:solidFill>
                <a:latin typeface="文鼎粗隸" pitchFamily="49" charset="-120"/>
                <a:ea typeface="文鼎粗隸" pitchFamily="49" charset="-120"/>
              </a:rPr>
              <a:t>0.01×0.0001</a:t>
            </a:r>
            <a:r>
              <a:rPr lang="zh-TW" altLang="en-US" sz="2500" dirty="0" smtClean="0">
                <a:solidFill>
                  <a:srgbClr val="9933FF"/>
                </a:solidFill>
                <a:latin typeface="文鼎粗隸" pitchFamily="49" charset="-120"/>
                <a:ea typeface="文鼎粗隸" pitchFamily="49" charset="-120"/>
              </a:rPr>
              <a:t>＝（    ）</a:t>
            </a:r>
            <a:endParaRPr lang="en-US" altLang="zh-TW" sz="2500" dirty="0" smtClean="0">
              <a:solidFill>
                <a:srgbClr val="9933FF"/>
              </a:solidFill>
              <a:latin typeface="文鼎粗隸" pitchFamily="49" charset="-120"/>
              <a:ea typeface="文鼎粗隸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</p:bldLst>
  </p:timing>
</p:sld>
</file>

<file path=ppt/theme/theme1.xml><?xml version="1.0" encoding="utf-8"?>
<a:theme xmlns:a="http://schemas.openxmlformats.org/drawingml/2006/main" name="5-1單位小數相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5-1單位小數相乘</Template>
  <TotalTime>79</TotalTime>
  <Words>411</Words>
  <Application>Microsoft Office PowerPoint</Application>
  <PresentationFormat>如螢幕大小 (16:9)</PresentationFormat>
  <Paragraphs>84</Paragraphs>
  <Slides>17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7" baseType="lpstr">
      <vt:lpstr>文鼎海報體</vt:lpstr>
      <vt:lpstr>文鼎勘亭流</vt:lpstr>
      <vt:lpstr>文鼎粗隸</vt:lpstr>
      <vt:lpstr>文鼎新藝體</vt:lpstr>
      <vt:lpstr>新細明體</vt:lpstr>
      <vt:lpstr>標楷體</vt:lpstr>
      <vt:lpstr>Arial</vt:lpstr>
      <vt:lpstr>Calibri</vt:lpstr>
      <vt:lpstr>Microsoft New Tai Lue</vt:lpstr>
      <vt:lpstr>5-1單位小數相乘</vt:lpstr>
      <vt:lpstr>小數</vt:lpstr>
      <vt:lpstr>PowerPoint 簡報</vt:lpstr>
      <vt:lpstr>PowerPoint 簡報</vt:lpstr>
      <vt:lpstr>PowerPoint 簡報</vt:lpstr>
      <vt:lpstr>你發現了什麼？</vt:lpstr>
      <vt:lpstr>PowerPoint 簡報</vt:lpstr>
      <vt:lpstr>PowerPoint 簡報</vt:lpstr>
      <vt:lpstr>PowerPoint 簡報</vt:lpstr>
      <vt:lpstr>PowerPoint 簡報</vt:lpstr>
      <vt:lpstr>挑戰題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思考歸納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小數</dc:title>
  <dc:creator>CLASS</dc:creator>
  <cp:lastModifiedBy>Teacher</cp:lastModifiedBy>
  <cp:revision>10</cp:revision>
  <dcterms:created xsi:type="dcterms:W3CDTF">2015-03-19T06:56:51Z</dcterms:created>
  <dcterms:modified xsi:type="dcterms:W3CDTF">2017-04-21T03:15:08Z</dcterms:modified>
</cp:coreProperties>
</file>