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300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8" r:id="rId21"/>
    <p:sldId id="299" r:id="rId22"/>
    <p:sldId id="301" r:id="rId23"/>
    <p:sldId id="260" r:id="rId24"/>
    <p:sldId id="261" r:id="rId25"/>
    <p:sldId id="327" r:id="rId26"/>
    <p:sldId id="303" r:id="rId27"/>
    <p:sldId id="304" r:id="rId28"/>
    <p:sldId id="305" r:id="rId29"/>
    <p:sldId id="328" r:id="rId30"/>
    <p:sldId id="307" r:id="rId31"/>
    <p:sldId id="329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30" r:id="rId49"/>
    <p:sldId id="274" r:id="rId50"/>
    <p:sldId id="282" r:id="rId51"/>
    <p:sldId id="326" r:id="rId52"/>
    <p:sldId id="276" r:id="rId53"/>
    <p:sldId id="263" r:id="rId54"/>
    <p:sldId id="275" r:id="rId55"/>
    <p:sldId id="279" r:id="rId56"/>
    <p:sldId id="280" r:id="rId57"/>
    <p:sldId id="325" r:id="rId58"/>
    <p:sldId id="324" r:id="rId5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8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0EDF5-71C8-4114-A22D-554E175D1748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53EDF-4D30-43EA-8A33-3AB29ACE05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2870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0C07F-42A9-4643-A221-4687AF7BFB9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2060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zh.wikipedia.org/wiki/%E8%A5%BF%E5%AE%89" TargetMode="External"/><Relationship Id="rId2" Type="http://schemas.openxmlformats.org/officeDocument/2006/relationships/hyperlink" Target="http://zh.wikipedia.org/w/index.php?title=%E7%9A%87%E7%94%AB%E8%AF%9E%E7%A2%91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h.wikipedia.org/w/index.php?title=%E8%99%9E%E6%81%AD%E5%85%AC%E7%A2%91&amp;action=edit&amp;redlink=1" TargetMode="External"/><Relationship Id="rId5" Type="http://schemas.openxmlformats.org/officeDocument/2006/relationships/hyperlink" Target="http://zh.wikipedia.org/wiki/%E4%B9%9D%E6%88%90%E5%AE%AB%E9%86%B4%E6%B3%89%E9%93%AD" TargetMode="External"/><Relationship Id="rId4" Type="http://schemas.openxmlformats.org/officeDocument/2006/relationships/hyperlink" Target="http://zh.wikipedia.org/w/index.php?title=%E5%8C%96%E5%BA%A6%E5%AF%BA%E5%A1%94%E9%93%AD&amp;action=edit&amp;redlink=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1412776"/>
            <a:ext cx="8496944" cy="2880319"/>
          </a:xfrm>
        </p:spPr>
        <p:txBody>
          <a:bodyPr>
            <a:normAutofit fontScale="90000"/>
          </a:bodyPr>
          <a:lstStyle/>
          <a:p>
            <a:r>
              <a:rPr lang="en-US" altLang="zh-TW" sz="8000" dirty="0" smtClean="0">
                <a:solidFill>
                  <a:srgbClr val="FFFF00"/>
                </a:solidFill>
                <a:ea typeface="金梅毛顏楷" panose="02010609000101010101" pitchFamily="49" charset="-120"/>
              </a:rPr>
              <a:t>106</a:t>
            </a:r>
            <a:r>
              <a:rPr lang="zh-TW" altLang="en-US" sz="8000" dirty="0" smtClean="0">
                <a:solidFill>
                  <a:srgbClr val="FFFF00"/>
                </a:solidFill>
                <a:ea typeface="金梅毛顏楷" panose="02010609000101010101" pitchFamily="49" charset="-120"/>
              </a:rPr>
              <a:t>年教師</a:t>
            </a:r>
            <a:r>
              <a:rPr lang="zh-TW" altLang="en-US" sz="8000" dirty="0">
                <a:solidFill>
                  <a:srgbClr val="FFFF00"/>
                </a:solidFill>
                <a:ea typeface="金梅毛顏楷" panose="02010609000101010101" pitchFamily="49" charset="-120"/>
              </a:rPr>
              <a:t>硬筆書法</a:t>
            </a:r>
            <a:r>
              <a:rPr lang="en-US" altLang="zh-TW" sz="8000" dirty="0" smtClean="0"/>
              <a:t/>
            </a:r>
            <a:br>
              <a:rPr lang="en-US" altLang="zh-TW" sz="8000" dirty="0" smtClean="0"/>
            </a:br>
            <a:r>
              <a:rPr lang="en-US" altLang="zh-TW" b="1" dirty="0" smtClean="0">
                <a:solidFill>
                  <a:srgbClr val="FF0000"/>
                </a:solidFill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“</a:t>
            </a:r>
            <a:r>
              <a:rPr lang="zh-TW" altLang="en-US" b="1" dirty="0" smtClean="0">
                <a:solidFill>
                  <a:srgbClr val="FF0000"/>
                </a:solidFill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字</a:t>
            </a:r>
            <a:r>
              <a:rPr lang="en-US" altLang="zh-TW" b="1" dirty="0" smtClean="0">
                <a:solidFill>
                  <a:srgbClr val="FF0000"/>
                </a:solidFill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”</a:t>
            </a:r>
            <a:r>
              <a:rPr lang="zh-TW" altLang="en-US" b="1" dirty="0" smtClean="0">
                <a:solidFill>
                  <a:srgbClr val="FF0000"/>
                </a:solidFill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我要求 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社群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研習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355976" y="4941168"/>
            <a:ext cx="3920480" cy="841648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吳勝揚 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106.09.29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4294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-4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>
                <a:ea typeface="金梅毛顏楷" panose="02010609000101010101" pitchFamily="49" charset="-120"/>
              </a:rPr>
              <a:t>主筆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48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主要筆畫寫得比較</a:t>
            </a:r>
            <a:r>
              <a:rPr lang="zh-TW" altLang="en-US" sz="4800" dirty="0" smtClean="0">
                <a:solidFill>
                  <a:srgbClr val="7030A0"/>
                </a:solidFill>
                <a:ea typeface="金梅毛顏楷" panose="02010609000101010101" pitchFamily="49" charset="-120"/>
              </a:rPr>
              <a:t>長</a:t>
            </a:r>
            <a:r>
              <a:rPr lang="zh-TW" altLang="en-US" sz="48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或</a:t>
            </a:r>
            <a:r>
              <a:rPr lang="zh-TW" altLang="en-US" sz="4800" dirty="0" smtClean="0">
                <a:solidFill>
                  <a:srgbClr val="7030A0"/>
                </a:solidFill>
                <a:ea typeface="金梅毛顏楷" panose="02010609000101010101" pitchFamily="49" charset="-120"/>
              </a:rPr>
              <a:t>寬</a:t>
            </a:r>
            <a:endParaRPr lang="zh-TW" altLang="en-US" sz="4800" dirty="0">
              <a:solidFill>
                <a:srgbClr val="7030A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2930278"/>
            <a:ext cx="1893391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30277"/>
            <a:ext cx="1866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30277"/>
            <a:ext cx="180128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19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-5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251520" y="1772816"/>
            <a:ext cx="3034680" cy="4525963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sz="7200" dirty="0" smtClean="0">
                <a:ea typeface="金梅毛顏楷" panose="02010609000101010101" pitchFamily="49" charset="-120"/>
              </a:rPr>
              <a:t>主次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3600" dirty="0" smtClean="0">
                <a:ea typeface="金梅毛顏楷" panose="02010609000101010101" pitchFamily="49" charset="-120"/>
              </a:rPr>
              <a:t>一個字出現兩個以上的常見主筆</a:t>
            </a:r>
            <a:r>
              <a:rPr lang="en-US" altLang="zh-TW" sz="3600" dirty="0" smtClean="0">
                <a:ea typeface="金梅毛顏楷" panose="02010609000101010101" pitchFamily="49" charset="-120"/>
              </a:rPr>
              <a:t>(</a:t>
            </a:r>
            <a:r>
              <a:rPr lang="zh-TW" altLang="en-US" sz="36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橫、豎、撇</a:t>
            </a:r>
            <a:r>
              <a:rPr lang="zh-TW" altLang="en-US" sz="3600" dirty="0" smtClean="0">
                <a:ea typeface="金梅毛顏楷" panose="02010609000101010101" pitchFamily="49" charset="-120"/>
              </a:rPr>
              <a:t>或</a:t>
            </a:r>
            <a:r>
              <a:rPr lang="zh-TW" altLang="en-US" sz="36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捺</a:t>
            </a:r>
            <a:r>
              <a:rPr lang="en-US" altLang="zh-TW" sz="3600" dirty="0" smtClean="0">
                <a:ea typeface="金梅毛顏楷" panose="02010609000101010101" pitchFamily="49" charset="-120"/>
              </a:rPr>
              <a:t>)</a:t>
            </a:r>
            <a:r>
              <a:rPr lang="zh-TW" altLang="en-US" sz="3600" dirty="0" smtClean="0">
                <a:solidFill>
                  <a:srgbClr val="7030A0"/>
                </a:solidFill>
                <a:ea typeface="金梅毛顏楷" panose="02010609000101010101" pitchFamily="49" charset="-120"/>
              </a:rPr>
              <a:t>選擇其中一個當主筆</a:t>
            </a:r>
            <a:r>
              <a:rPr lang="zh-TW" altLang="en-US" sz="3600" dirty="0" smtClean="0">
                <a:ea typeface="金梅毛顏楷" panose="02010609000101010101" pitchFamily="49" charset="-120"/>
              </a:rPr>
              <a:t>，並</a:t>
            </a:r>
            <a:r>
              <a:rPr lang="zh-TW" altLang="en-US" sz="3600" dirty="0" smtClean="0">
                <a:solidFill>
                  <a:srgbClr val="7030A0"/>
                </a:solidFill>
                <a:ea typeface="金梅毛顏楷" panose="02010609000101010101" pitchFamily="49" charset="-120"/>
              </a:rPr>
              <a:t>縮短非主筆的長度或寬度</a:t>
            </a:r>
            <a:endParaRPr lang="zh-TW" altLang="en-US" sz="3600" dirty="0">
              <a:solidFill>
                <a:srgbClr val="7030A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564904"/>
            <a:ext cx="557386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10" y="1958220"/>
            <a:ext cx="2297806" cy="2297806"/>
          </a:xfrm>
          <a:prstGeom prst="rect">
            <a:avLst/>
          </a:prstGeom>
        </p:spPr>
      </p:pic>
      <p:sp>
        <p:nvSpPr>
          <p:cNvPr id="5" name="內容版面配置區 3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7200" dirty="0" smtClean="0">
                <a:ea typeface="金梅毛顏楷" panose="02010609000101010101" pitchFamily="49" charset="-120"/>
              </a:rPr>
              <a:t>主次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3600" dirty="0" smtClean="0">
                <a:ea typeface="金梅毛顏楷" panose="02010609000101010101" pitchFamily="49" charset="-120"/>
              </a:rPr>
              <a:t>一個字出現兩個以上的主筆，</a:t>
            </a:r>
            <a:r>
              <a:rPr lang="zh-TW" altLang="en-US" sz="36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選擇其中一個當主筆，</a:t>
            </a:r>
            <a:r>
              <a:rPr lang="zh-TW" altLang="en-US" sz="3600" u="sng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其他的當次要主筆</a:t>
            </a:r>
            <a:r>
              <a:rPr lang="en-US" altLang="zh-TW" sz="3600" u="sng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 </a:t>
            </a:r>
            <a:r>
              <a:rPr lang="en-US" altLang="zh-TW" sz="3600" dirty="0">
                <a:solidFill>
                  <a:srgbClr val="7030A0"/>
                </a:solidFill>
                <a:ea typeface="金梅毛顏楷" panose="02010609000101010101" pitchFamily="49" charset="-120"/>
              </a:rPr>
              <a:t>(</a:t>
            </a:r>
            <a:r>
              <a:rPr lang="zh-TW" altLang="en-US" sz="3600" dirty="0" smtClean="0">
                <a:solidFill>
                  <a:srgbClr val="7030A0"/>
                </a:solidFill>
                <a:ea typeface="金梅毛顏楷" panose="02010609000101010101" pitchFamily="49" charset="-120"/>
              </a:rPr>
              <a:t>並</a:t>
            </a:r>
            <a:r>
              <a:rPr lang="zh-TW" altLang="en-US" sz="3600" dirty="0">
                <a:solidFill>
                  <a:srgbClr val="7030A0"/>
                </a:solidFill>
                <a:ea typeface="金梅毛顏楷" panose="02010609000101010101" pitchFamily="49" charset="-120"/>
              </a:rPr>
              <a:t>縮短非主筆的長度或</a:t>
            </a:r>
            <a:r>
              <a:rPr lang="zh-TW" altLang="en-US" sz="3600" dirty="0" smtClean="0">
                <a:solidFill>
                  <a:srgbClr val="7030A0"/>
                </a:solidFill>
                <a:ea typeface="金梅毛顏楷" panose="02010609000101010101" pitchFamily="49" charset="-120"/>
              </a:rPr>
              <a:t>寬度</a:t>
            </a:r>
            <a:r>
              <a:rPr lang="en-US" altLang="zh-TW" sz="3600" dirty="0">
                <a:solidFill>
                  <a:srgbClr val="7030A0"/>
                </a:solidFill>
                <a:ea typeface="金梅毛顏楷" panose="02010609000101010101" pitchFamily="49" charset="-120"/>
              </a:rPr>
              <a:t>)</a:t>
            </a:r>
            <a:endParaRPr lang="zh-TW" altLang="en-US" sz="3600" dirty="0">
              <a:solidFill>
                <a:srgbClr val="7030A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76" y="1942713"/>
            <a:ext cx="2269603" cy="2294728"/>
          </a:xfrm>
          <a:prstGeom prst="rect">
            <a:avLst/>
          </a:prstGeom>
        </p:spPr>
      </p:pic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18697"/>
            <a:ext cx="2304256" cy="2287437"/>
          </a:xfrm>
          <a:prstGeom prst="rect">
            <a:avLst/>
          </a:prstGeom>
        </p:spPr>
      </p:pic>
      <p:pic>
        <p:nvPicPr>
          <p:cNvPr id="8" name="圖片 7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2" y="4387068"/>
            <a:ext cx="2299013" cy="2282292"/>
          </a:xfrm>
          <a:prstGeom prst="rect">
            <a:avLst/>
          </a:prstGeom>
        </p:spPr>
      </p:pic>
      <p:pic>
        <p:nvPicPr>
          <p:cNvPr id="9" name="圖片 8" descr="畫面剪輯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387068"/>
            <a:ext cx="2290715" cy="228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-6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23528" y="1600200"/>
            <a:ext cx="2520280" cy="4525963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ea typeface="金梅毛顏楷" panose="02010609000101010101" pitchFamily="49" charset="-120"/>
              </a:rPr>
              <a:t>避讓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44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左右組合的字，要</a:t>
            </a:r>
            <a:r>
              <a:rPr lang="zh-TW" altLang="en-US" sz="4400" dirty="0" smtClean="0">
                <a:solidFill>
                  <a:srgbClr val="7030A0"/>
                </a:solidFill>
                <a:ea typeface="金梅毛顏楷" panose="02010609000101010101" pitchFamily="49" charset="-120"/>
              </a:rPr>
              <a:t>相互禮讓</a:t>
            </a:r>
            <a:r>
              <a:rPr lang="zh-TW" altLang="en-US" sz="4400" dirty="0" smtClean="0">
                <a:ea typeface="金梅毛顏楷" panose="02010609000101010101" pitchFamily="49" charset="-120"/>
              </a:rPr>
              <a:t>。</a:t>
            </a:r>
            <a:endParaRPr lang="zh-TW" altLang="en-US" sz="44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93331"/>
            <a:ext cx="6138031" cy="35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1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-7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>
                <a:ea typeface="金梅毛顏楷" panose="02010609000101010101" pitchFamily="49" charset="-120"/>
              </a:rPr>
              <a:t>穿插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左右組合的字，截長補短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另一邊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保持字體緊密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的結合。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C:\Users\tammy\Desktop\2017-09-12_2329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8257"/>
            <a:ext cx="3372651" cy="181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mmy\Desktop\2017-09-12_233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28000"/>
            <a:ext cx="1895428" cy="20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ammy\Desktop\2017-09-12_2332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77072"/>
            <a:ext cx="1872208" cy="19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6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-8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>
                <a:ea typeface="金梅毛顏楷" panose="02010609000101010101" pitchFamily="49" charset="-120"/>
              </a:rPr>
              <a:t>平衡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左右筆畫或部件產生的</a:t>
            </a:r>
            <a:r>
              <a:rPr lang="zh-TW" altLang="en-US" sz="36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視覺量感，或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空間</a:t>
            </a:r>
            <a:r>
              <a:rPr lang="zh-TW" altLang="en-US" sz="36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布白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能達到</a:t>
            </a:r>
            <a:r>
              <a:rPr lang="zh-TW" altLang="en-US" sz="36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合宜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solidFill>
                <a:srgbClr val="7030A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2050" name="Picture 2" descr="C:\Users\tammy\Desktop\2017-09-12_233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576"/>
            <a:ext cx="1797124" cy="189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ammy\Desktop\2017-09-12_2346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9576"/>
            <a:ext cx="1728192" cy="188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ammy\Desktop\2017-09-12_2349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09119"/>
            <a:ext cx="18002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ammy\Desktop\2017-09-12_2351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4160" r="6991" b="9572"/>
          <a:stretch/>
        </p:blipFill>
        <p:spPr bwMode="auto">
          <a:xfrm>
            <a:off x="6732240" y="3709119"/>
            <a:ext cx="1945875" cy="20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74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-9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>
                <a:ea typeface="金梅毛顏楷" panose="02010609000101010101" pitchFamily="49" charset="-120"/>
              </a:rPr>
              <a:t>疏密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中宮</a:t>
            </a:r>
            <a:r>
              <a:rPr lang="zh-TW" altLang="en-US" sz="4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緊</a:t>
            </a:r>
            <a:r>
              <a:rPr lang="zh-TW" altLang="en-US" sz="4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密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四周</a:t>
            </a:r>
            <a:r>
              <a:rPr lang="zh-TW" altLang="en-US" sz="4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疏</a:t>
            </a:r>
            <a:r>
              <a:rPr lang="zh-TW" altLang="en-US" sz="4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朗</a:t>
            </a:r>
            <a:endParaRPr lang="en-US" altLang="zh-TW" sz="48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內</a:t>
            </a:r>
            <a:r>
              <a:rPr lang="zh-TW" alt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緊外</a:t>
            </a:r>
            <a:r>
              <a:rPr lang="zh-TW" alt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鬆</a:t>
            </a:r>
            <a:r>
              <a:rPr lang="en-US" altLang="zh-TW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顏楷" panose="02010609000101010101" pitchFamily="49" charset="-120"/>
            </a:endParaRPr>
          </a:p>
        </p:txBody>
      </p:sp>
      <p:pic>
        <p:nvPicPr>
          <p:cNvPr id="3074" name="Picture 2" descr="C:\Users\tammy\Desktop\2017-09-12_235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87489"/>
            <a:ext cx="1800200" cy="17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ammy\Desktop\2017-09-12_2353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298" y="3884852"/>
            <a:ext cx="1747574" cy="173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ammy\Desktop\2017-09-12_2354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79" y="2738883"/>
            <a:ext cx="1689323" cy="176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ammy\Desktop\2017-09-12_235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79" y="4829171"/>
            <a:ext cx="1717036" cy="171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ammy\Desktop\2017-09-12_2356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887489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53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-10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>
                <a:ea typeface="金梅毛顏楷" panose="02010609000101010101" pitchFamily="49" charset="-120"/>
              </a:rPr>
              <a:t>筆法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表現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筆畫的輕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、重變化</a:t>
            </a:r>
            <a:endParaRPr lang="zh-TW" altLang="en-US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84984"/>
            <a:ext cx="16097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55" y="3256459"/>
            <a:ext cx="15049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84984"/>
            <a:ext cx="14954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075659"/>
            <a:ext cx="14382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14" y="5085184"/>
            <a:ext cx="14668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480" y="5094709"/>
            <a:ext cx="13239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33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-11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TW" altLang="en-US" sz="7200" dirty="0" smtClean="0">
                <a:ea typeface="金梅毛顏楷" panose="02010609000101010101" pitchFamily="49" charset="-120"/>
              </a:rPr>
              <a:t>字距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字和字之間，要保持適當的距離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，有助於文句的閱讀。</a:t>
            </a:r>
            <a:endParaRPr lang="zh-TW" altLang="en-US" sz="40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48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t="4531" r="49381" b="68158"/>
          <a:stretch/>
        </p:blipFill>
        <p:spPr bwMode="auto">
          <a:xfrm>
            <a:off x="4659830" y="4005064"/>
            <a:ext cx="3744416" cy="14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「字距的美感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90" b="10020"/>
          <a:stretch/>
        </p:blipFill>
        <p:spPr bwMode="auto">
          <a:xfrm>
            <a:off x="779105" y="3661438"/>
            <a:ext cx="3600400" cy="256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45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" y="3248249"/>
            <a:ext cx="4754336" cy="347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727"/>
            <a:ext cx="4596497" cy="301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94" y="3277594"/>
            <a:ext cx="4040374" cy="34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tyut012\Desktop\10ea000ad97cba50f4c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3"/>
          <a:stretch/>
        </p:blipFill>
        <p:spPr bwMode="auto">
          <a:xfrm>
            <a:off x="4956581" y="460336"/>
            <a:ext cx="39148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7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 smtClean="0">
                <a:ea typeface="金梅毛顏楷" panose="02010609000101010101" pitchFamily="49" charset="-120"/>
              </a:rPr>
              <a:t>內  容</a:t>
            </a:r>
            <a:endParaRPr lang="zh-TW" altLang="en-US" sz="6600" dirty="0">
              <a:ea typeface="金梅毛顏楷" panose="0201060900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一、教師前測</a:t>
            </a:r>
            <a:endParaRPr lang="en-US" altLang="zh-TW" sz="4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二、坐姿和執筆姿勢</a:t>
            </a:r>
            <a:endParaRPr lang="en-US" altLang="zh-TW" sz="4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三、字的差異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1700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-12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ea typeface="金梅毛顏楷" panose="02010609000101010101" pitchFamily="49" charset="-120"/>
              </a:rPr>
              <a:t>行距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行距略大於字距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，提升整體排版的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美觀性。</a:t>
            </a:r>
            <a:endParaRPr lang="zh-TW" altLang="en-US" sz="40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0"/>
          <a:stretch/>
        </p:blipFill>
        <p:spPr bwMode="auto">
          <a:xfrm>
            <a:off x="2843808" y="2492896"/>
            <a:ext cx="2872379" cy="39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09057"/>
            <a:ext cx="3048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2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-12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ea typeface="金梅毛顏楷" panose="02010609000101010101" pitchFamily="49" charset="-120"/>
              </a:rPr>
              <a:t>行距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行距略大於字距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，提升整體排版的美觀性。</a:t>
            </a:r>
            <a:endParaRPr lang="zh-TW" altLang="en-US" sz="40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3" name="Picture 2" descr="http://www.9610.com/wangxizhi/cs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9" y="3140968"/>
            <a:ext cx="9144000" cy="311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93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金梅毛顏楷" panose="02010609000101010101" pitchFamily="49" charset="-120"/>
              </a:rPr>
              <a:t>   坐  姿</a:t>
            </a:r>
            <a:endParaRPr lang="zh-TW" altLang="en-US" sz="6000" dirty="0">
              <a:ea typeface="金梅毛顏楷" panose="02010609000101010101" pitchFamily="49" charset="-120"/>
            </a:endParaRPr>
          </a:p>
        </p:txBody>
      </p:sp>
      <p:pic>
        <p:nvPicPr>
          <p:cNvPr id="1026" name="Picture 2" descr="C:\Users\tyut012\Desktop\106志工硬筆及書法培訓\106志工硬筆\[硬筆執筆說明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46"/>
          <a:stretch/>
        </p:blipFill>
        <p:spPr bwMode="auto">
          <a:xfrm>
            <a:off x="855640" y="1988840"/>
            <a:ext cx="5544616" cy="469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4357"/>
            <a:ext cx="4572000" cy="3717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9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金梅毛顏楷" panose="02010609000101010101" pitchFamily="49" charset="-120"/>
              </a:rPr>
              <a:t>執筆</a:t>
            </a: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金梅毛顏楷" panose="02010609000101010101" pitchFamily="49" charset="-120"/>
              </a:rPr>
              <a:t>姿勢</a:t>
            </a:r>
            <a:endParaRPr lang="zh-TW" altLang="en-US" sz="6000" dirty="0">
              <a:ea typeface="金梅毛顏楷" panose="02010609000101010101" pitchFamily="49" charset="-120"/>
            </a:endParaRPr>
          </a:p>
        </p:txBody>
      </p:sp>
      <p:pic>
        <p:nvPicPr>
          <p:cNvPr id="1026" name="Picture 2" descr="C:\Users\tyut012\Desktop\106志工硬筆及書法培訓\106志工硬筆\[硬筆執筆說明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5" b="58495"/>
          <a:stretch/>
        </p:blipFill>
        <p:spPr bwMode="auto">
          <a:xfrm>
            <a:off x="899592" y="1484784"/>
            <a:ext cx="7115404" cy="493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23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金梅毛顏楷" panose="02010609000101010101" pitchFamily="49" charset="-120"/>
                <a:cs typeface="+mn-cs"/>
              </a:rPr>
              <a:t>字的</a:t>
            </a:r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金梅毛顏楷" panose="02010609000101010101" pitchFamily="49" charset="-120"/>
                <a:cs typeface="+mn-cs"/>
              </a:rPr>
              <a:t>差異</a:t>
            </a:r>
            <a:endParaRPr lang="zh-TW" altLang="en-US" sz="6000" dirty="0">
              <a:ea typeface="金梅毛顏楷" panose="0201060900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425355"/>
          </a:xfrm>
        </p:spPr>
        <p:txBody>
          <a:bodyPr/>
          <a:lstStyle/>
          <a:p>
            <a:r>
              <a:rPr lang="zh-TW" altLang="en-US" dirty="0"/>
              <a:t>唐楷書體特色與</a:t>
            </a:r>
            <a:r>
              <a:rPr lang="zh-TW" altLang="en-US" dirty="0">
                <a:solidFill>
                  <a:srgbClr val="C00000"/>
                </a:solidFill>
              </a:rPr>
              <a:t>魏碑</a:t>
            </a:r>
            <a:r>
              <a:rPr lang="zh-TW" altLang="en-US" dirty="0"/>
              <a:t>體特色</a:t>
            </a:r>
            <a:r>
              <a:rPr lang="zh-TW" altLang="en-US" dirty="0" smtClean="0"/>
              <a:t>賞析</a:t>
            </a:r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2050" name="Picture 2" descr="C:\Users\tyut012\Desktop\106.09.29教專研習\魏碑第一《張猛龍碑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0" y="3248956"/>
            <a:ext cx="1554263" cy="266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19188" y="612465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《</a:t>
            </a:r>
            <a:r>
              <a:rPr lang="zh-TW" altLang="en-US" dirty="0"/>
              <a:t>張猛龍碑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pic>
        <p:nvPicPr>
          <p:cNvPr id="2053" name="Picture 5" descr="真精彩！趙之謙魏碑楷書集唐詩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"/>
          <a:stretch/>
        </p:blipFill>
        <p:spPr bwMode="auto">
          <a:xfrm>
            <a:off x="2285366" y="3030014"/>
            <a:ext cx="2035315" cy="299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2474931" y="612465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《</a:t>
            </a:r>
            <a:r>
              <a:rPr lang="zh-TW" altLang="en-US" dirty="0" smtClean="0"/>
              <a:t>趙之謙魏碑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pic>
        <p:nvPicPr>
          <p:cNvPr id="2055" name="Picture 7" descr="http://images.shufazidian.com/upload/20150427/143012357689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1"/>
          <a:stretch/>
        </p:blipFill>
        <p:spPr bwMode="auto">
          <a:xfrm>
            <a:off x="4431397" y="2811381"/>
            <a:ext cx="4457669" cy="320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5580112" y="612465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《</a:t>
            </a:r>
            <a:r>
              <a:rPr lang="zh-TW" altLang="en-US" dirty="0" smtClean="0"/>
              <a:t>張黑女墓誌碑</a:t>
            </a:r>
            <a:r>
              <a:rPr lang="en-US" altLang="zh-TW" dirty="0"/>
              <a:t>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636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【</a:t>
            </a:r>
            <a:r>
              <a:rPr lang="zh-TW" altLang="en-US" sz="2400" dirty="0"/>
              <a:t>唐</a:t>
            </a:r>
            <a:r>
              <a:rPr lang="en-US" altLang="zh-TW" sz="2400" dirty="0"/>
              <a:t>】</a:t>
            </a:r>
            <a:r>
              <a:rPr lang="zh-TW" altLang="en-US" sz="2400" dirty="0" smtClean="0"/>
              <a:t>柳公權   神</a:t>
            </a:r>
            <a:r>
              <a:rPr lang="zh-TW" altLang="en-US" sz="2400" dirty="0"/>
              <a:t>策軍碑</a:t>
            </a:r>
          </a:p>
          <a:p>
            <a:endParaRPr lang="zh-TW" altLang="en-US" dirty="0"/>
          </a:p>
        </p:txBody>
      </p:sp>
      <p:pic>
        <p:nvPicPr>
          <p:cNvPr id="1026" name="Picture 2" descr="C:\Users\tyut012\Desktop\106.09.29教專研習\【唐】柳公權 神策軍碑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"/>
          <a:stretch/>
        </p:blipFill>
        <p:spPr bwMode="auto">
          <a:xfrm>
            <a:off x="1043608" y="2060848"/>
            <a:ext cx="2894519" cy="46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yut012\Desktop\106.09.29教專研習\【唐】柳公權 神策軍碑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99"/>
            <a:ext cx="2952328" cy="500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96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1905000"/>
            <a:ext cx="7296150" cy="2244725"/>
          </a:xfrm>
        </p:spPr>
        <p:txBody>
          <a:bodyPr/>
          <a:lstStyle/>
          <a:p>
            <a:pPr eaLnBrk="1" hangingPunct="1"/>
            <a:r>
              <a:rPr lang="zh-TW" altLang="en-US" sz="5400" dirty="0" smtClean="0">
                <a:solidFill>
                  <a:schemeClr val="tx1"/>
                </a:solidFill>
                <a:latin typeface="華康勘亭流" pitchFamily="65" charset="-120"/>
                <a:ea typeface="華康勘亭流" pitchFamily="65" charset="-120"/>
              </a:rPr>
              <a:t>唐楷欣賞─</a:t>
            </a:r>
            <a:br>
              <a:rPr lang="zh-TW" altLang="en-US" sz="5400" dirty="0" smtClean="0">
                <a:solidFill>
                  <a:schemeClr val="tx1"/>
                </a:solidFill>
                <a:latin typeface="華康勘亭流" pitchFamily="65" charset="-120"/>
                <a:ea typeface="華康勘亭流" pitchFamily="65" charset="-120"/>
              </a:rPr>
            </a:br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歐陽詢</a:t>
            </a:r>
            <a:r>
              <a:rPr lang="zh-TW" altLang="en-US" sz="3600" dirty="0" smtClean="0"/>
              <a:t>、</a:t>
            </a:r>
            <a:r>
              <a:rPr lang="zh-TW" altLang="en-US" sz="3600" dirty="0" smtClean="0">
                <a:solidFill>
                  <a:schemeClr val="tx1"/>
                </a:solidFill>
                <a:latin typeface="華康勘亭流" pitchFamily="65" charset="-120"/>
                <a:ea typeface="標楷體" pitchFamily="65" charset="-120"/>
              </a:rPr>
              <a:t>褚遂良</a:t>
            </a:r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、顏真卿</a:t>
            </a:r>
            <a:r>
              <a:rPr lang="zh-TW" altLang="en-US" sz="3600" dirty="0" smtClean="0"/>
              <a:t>、</a:t>
            </a:r>
            <a:r>
              <a:rPr lang="zh-TW" altLang="en-US" sz="3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柳公權</a:t>
            </a: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1784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98513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文鼎粗隸" pitchFamily="49" charset="-120"/>
                <a:ea typeface="文鼎粗隸" pitchFamily="49" charset="-120"/>
              </a:rPr>
              <a:t>結合力與美的歐陽詢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歐陽詢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西元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557~641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，湖南潭州人。隋朝時擔任太常博士，在唐朝當太子率更令、弘文館學士，被封為渤海縣男，世稱「</a:t>
            </a:r>
            <a:r>
              <a:rPr lang="zh-TW" altLang="en-US" dirty="0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歐陽率更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」。</a:t>
            </a: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歐陽詢的楷書大體而言，以剛勁為著稱，並且融會了篆、隸，後人對他的評價很高，歐陽詢與</a:t>
            </a:r>
            <a:r>
              <a:rPr lang="zh-TW" altLang="en-US" dirty="0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虞世南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dirty="0" smtClean="0">
                <a:solidFill>
                  <a:srgbClr val="CC3300"/>
                </a:solidFill>
                <a:latin typeface="書法中楷（注音一）" pitchFamily="2" charset="-120"/>
                <a:ea typeface="書法中楷（注音一）" pitchFamily="2" charset="-120"/>
              </a:rPr>
              <a:t>褚</a:t>
            </a:r>
            <a:r>
              <a:rPr lang="zh-TW" altLang="en-US" dirty="0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遂良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dirty="0" smtClean="0">
                <a:solidFill>
                  <a:srgbClr val="CC3300"/>
                </a:solidFill>
                <a:latin typeface="書法中楷（注音一）" pitchFamily="2" charset="-120"/>
                <a:ea typeface="書法中楷（注音一）" pitchFamily="2" charset="-120"/>
              </a:rPr>
              <a:t>薛</a:t>
            </a:r>
            <a:r>
              <a:rPr lang="zh-TW" altLang="en-US" dirty="0" smtClean="0">
                <a:solidFill>
                  <a:srgbClr val="CC3300"/>
                </a:solidFill>
                <a:latin typeface="文鼎標楷注音" panose="03000600000000000000" pitchFamily="66" charset="-120"/>
                <a:ea typeface="文鼎標楷注音" panose="03000600000000000000" pitchFamily="66" charset="-120"/>
              </a:rPr>
              <a:t>稷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並稱為</a:t>
            </a:r>
            <a:r>
              <a:rPr lang="zh-TW" altLang="en-US" dirty="0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唐初四大家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09463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001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文鼎粗隸" pitchFamily="49" charset="-120"/>
                <a:ea typeface="文鼎粗隸" pitchFamily="49" charset="-120"/>
              </a:rPr>
              <a:t>唐楷的極則</a:t>
            </a:r>
            <a:r>
              <a:rPr lang="en-US" altLang="zh-TW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文鼎粗隸" pitchFamily="49" charset="-120"/>
                <a:ea typeface="文鼎粗隸" pitchFamily="49" charset="-120"/>
              </a:rPr>
              <a:t>-</a:t>
            </a:r>
            <a:r>
              <a:rPr lang="en-US" altLang="zh-TW" dirty="0" smtClean="0">
                <a:solidFill>
                  <a:schemeClr val="tx1"/>
                </a:solidFill>
                <a:latin typeface="文鼎粗隸" pitchFamily="49" charset="-120"/>
                <a:ea typeface="文鼎粗隸" pitchFamily="49" charset="-120"/>
              </a:rPr>
              <a:t>〈</a:t>
            </a:r>
            <a:r>
              <a:rPr lang="zh-TW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九成宮醴泉銘</a:t>
            </a:r>
            <a:r>
              <a:rPr lang="en-US" altLang="zh-TW" dirty="0" smtClean="0">
                <a:solidFill>
                  <a:schemeClr val="tx1"/>
                </a:solidFill>
                <a:latin typeface="文鼎粗隸" pitchFamily="49" charset="-120"/>
                <a:ea typeface="文鼎粗隸" pitchFamily="49" charset="-120"/>
              </a:rPr>
              <a:t>〉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844824"/>
            <a:ext cx="8229600" cy="4608512"/>
          </a:xfrm>
        </p:spPr>
        <p:txBody>
          <a:bodyPr>
            <a:normAutofit fontScale="55000" lnSpcReduction="20000"/>
          </a:bodyPr>
          <a:lstStyle/>
          <a:p>
            <a:pPr eaLnBrk="1" hangingPunct="1"/>
            <a:r>
              <a:rPr lang="zh-TW" altLang="en-US" dirty="0" smtClean="0">
                <a:ea typeface="標楷體" pitchFamily="65" charset="-120"/>
              </a:rPr>
              <a:t>歐陽詢</a:t>
            </a:r>
            <a:r>
              <a:rPr lang="en-US" altLang="zh-TW" dirty="0" smtClean="0">
                <a:ea typeface="標楷體" pitchFamily="65" charset="-120"/>
              </a:rPr>
              <a:t>〈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九成宮醴泉銘</a:t>
            </a:r>
            <a:r>
              <a:rPr lang="en-US" altLang="zh-TW" dirty="0" smtClean="0">
                <a:ea typeface="標楷體" pitchFamily="65" charset="-120"/>
              </a:rPr>
              <a:t>〉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融合了隸書的感覺，其間字體架構變化之妙，字體以險峻而體態優美著稱。</a:t>
            </a: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歷代以來，為眾多學子學習的典範，被譽為「</a:t>
            </a:r>
            <a:r>
              <a:rPr lang="zh-TW" altLang="en-US" dirty="0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楷書的極則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/>
              <a:t>常見歐書碑刻有：</a:t>
            </a:r>
            <a:endParaRPr lang="zh-TW" altLang="en-US" dirty="0"/>
          </a:p>
          <a:p>
            <a:r>
              <a:rPr lang="en-US" altLang="zh-TW" dirty="0" smtClean="0"/>
              <a:t>《</a:t>
            </a:r>
            <a:r>
              <a:rPr lang="zh-TW" altLang="en-US" dirty="0">
                <a:hlinkClick r:id="rId2" tooltip="皇甫誕碑 (頁面不存在)"/>
              </a:rPr>
              <a:t>皇甫誕碑</a:t>
            </a:r>
            <a:r>
              <a:rPr lang="en-US" altLang="zh-TW" dirty="0"/>
              <a:t>》</a:t>
            </a:r>
            <a:r>
              <a:rPr lang="zh-TW" altLang="en-US" dirty="0"/>
              <a:t>全稱</a:t>
            </a:r>
            <a:r>
              <a:rPr lang="en-US" altLang="zh-TW" dirty="0"/>
              <a:t>《</a:t>
            </a:r>
            <a:r>
              <a:rPr lang="zh-TW" altLang="en-US" dirty="0"/>
              <a:t>隋柱國左光祿大夫宏議明 公皇甫府 君之碑</a:t>
            </a:r>
            <a:r>
              <a:rPr lang="en-US" altLang="zh-TW" dirty="0"/>
              <a:t>》</a:t>
            </a:r>
            <a:r>
              <a:rPr lang="zh-TW" altLang="en-US" dirty="0"/>
              <a:t>，也稱</a:t>
            </a:r>
            <a:r>
              <a:rPr lang="en-US" altLang="zh-TW" dirty="0"/>
              <a:t>《 </a:t>
            </a:r>
            <a:r>
              <a:rPr lang="zh-TW" altLang="en-US" dirty="0"/>
              <a:t>皇甫 君碑</a:t>
            </a:r>
            <a:r>
              <a:rPr lang="en-US" altLang="zh-TW" dirty="0"/>
              <a:t>》</a:t>
            </a:r>
            <a:r>
              <a:rPr lang="zh-TW" altLang="en-US" dirty="0"/>
              <a:t>：楷書，是歐陽詢</a:t>
            </a:r>
            <a:r>
              <a:rPr lang="zh-TW" altLang="en-US" dirty="0">
                <a:solidFill>
                  <a:srgbClr val="FF0000"/>
                </a:solidFill>
              </a:rPr>
              <a:t>年輕時</a:t>
            </a:r>
            <a:r>
              <a:rPr lang="zh-TW" altLang="en-US" dirty="0"/>
              <a:t>的作品，無立碑年月，碑藏於陝西</a:t>
            </a:r>
            <a:r>
              <a:rPr lang="zh-TW" altLang="en-US" dirty="0">
                <a:hlinkClick r:id="rId3" tooltip="西安"/>
              </a:rPr>
              <a:t>西安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/>
            </a:r>
            <a:br>
              <a:rPr lang="zh-TW" altLang="en-US" dirty="0"/>
            </a:br>
            <a:r>
              <a:rPr lang="en-US" altLang="zh-TW" dirty="0"/>
              <a:t>《</a:t>
            </a:r>
            <a:r>
              <a:rPr lang="zh-TW" altLang="en-US" dirty="0">
                <a:hlinkClick r:id="rId4" tooltip="化度寺塔銘 (頁面不存在)"/>
              </a:rPr>
              <a:t>化度寺塔銘</a:t>
            </a:r>
            <a:r>
              <a:rPr lang="en-US" altLang="zh-TW" dirty="0"/>
              <a:t>》</a:t>
            </a:r>
            <a:r>
              <a:rPr lang="zh-TW" altLang="en-US" dirty="0"/>
              <a:t>全稱</a:t>
            </a:r>
            <a:r>
              <a:rPr lang="en-US" altLang="zh-TW" dirty="0"/>
              <a:t>《</a:t>
            </a:r>
            <a:r>
              <a:rPr lang="zh-TW" altLang="en-US" dirty="0"/>
              <a:t>化度寺故僧邕禪師舍利塔銘</a:t>
            </a:r>
            <a:r>
              <a:rPr lang="en-US" altLang="zh-TW" dirty="0"/>
              <a:t>》</a:t>
            </a:r>
            <a:r>
              <a:rPr lang="zh-TW" altLang="en-US" dirty="0"/>
              <a:t>：楷書，是歐陽</a:t>
            </a:r>
            <a:r>
              <a:rPr lang="zh-TW" altLang="en-US" dirty="0" smtClean="0"/>
              <a:t>詢</a:t>
            </a:r>
            <a:r>
              <a:rPr lang="en-US" altLang="zh-TW" dirty="0" smtClean="0">
                <a:solidFill>
                  <a:srgbClr val="FF0000"/>
                </a:solidFill>
              </a:rPr>
              <a:t>75</a:t>
            </a:r>
            <a:r>
              <a:rPr lang="zh-TW" altLang="en-US" dirty="0" smtClean="0">
                <a:solidFill>
                  <a:srgbClr val="FF0000"/>
                </a:solidFill>
              </a:rPr>
              <a:t>歲</a:t>
            </a:r>
            <a:r>
              <a:rPr lang="zh-TW" altLang="en-US" dirty="0"/>
              <a:t>得意</a:t>
            </a:r>
            <a:r>
              <a:rPr lang="zh-TW" altLang="en-US" dirty="0"/>
              <a:t>的作品，唐貞觀五年（公元</a:t>
            </a:r>
            <a:r>
              <a:rPr lang="en-US" altLang="zh-TW" dirty="0"/>
              <a:t>631</a:t>
            </a:r>
            <a:r>
              <a:rPr lang="zh-TW" altLang="en-US" dirty="0"/>
              <a:t>年）立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/>
              <a:t>《</a:t>
            </a:r>
            <a:r>
              <a:rPr lang="zh-TW" altLang="en-US" dirty="0">
                <a:hlinkClick r:id="rId5" tooltip="九成宮醴泉銘"/>
              </a:rPr>
              <a:t>九成宮醴泉銘</a:t>
            </a:r>
            <a:r>
              <a:rPr lang="en-US" altLang="zh-TW" dirty="0"/>
              <a:t>》</a:t>
            </a:r>
            <a:r>
              <a:rPr lang="zh-TW" altLang="en-US" dirty="0"/>
              <a:t>：楷書，是歐陽詢的</a:t>
            </a:r>
            <a:r>
              <a:rPr lang="en-US" altLang="zh-TW" dirty="0">
                <a:solidFill>
                  <a:srgbClr val="FF0000"/>
                </a:solidFill>
              </a:rPr>
              <a:t>76</a:t>
            </a:r>
            <a:r>
              <a:rPr lang="zh-TW" altLang="en-US" dirty="0">
                <a:solidFill>
                  <a:srgbClr val="FF0000"/>
                </a:solidFill>
              </a:rPr>
              <a:t>歲</a:t>
            </a:r>
            <a:r>
              <a:rPr lang="zh-TW" altLang="en-US" dirty="0"/>
              <a:t>代表作，學歐書多以此為範本，魏徵撰文，唐大宗貞觀六年。公元</a:t>
            </a:r>
            <a:r>
              <a:rPr lang="en-US" altLang="zh-TW" dirty="0"/>
              <a:t>632</a:t>
            </a:r>
            <a:r>
              <a:rPr lang="zh-TW" altLang="en-US" dirty="0"/>
              <a:t>年）立碑。書法嚴謹峭勁，不取姿嵋之態。</a:t>
            </a:r>
          </a:p>
          <a:p>
            <a:r>
              <a:rPr lang="en-US" altLang="zh-TW" dirty="0"/>
              <a:t>《</a:t>
            </a:r>
            <a:r>
              <a:rPr lang="zh-TW" altLang="en-US" dirty="0">
                <a:hlinkClick r:id="rId6" tooltip="虞恭公碑 (頁面不存在)"/>
              </a:rPr>
              <a:t>虞恭公碑</a:t>
            </a:r>
            <a:r>
              <a:rPr lang="en-US" altLang="zh-TW" dirty="0"/>
              <a:t>》</a:t>
            </a:r>
            <a:r>
              <a:rPr lang="zh-TW" altLang="en-US" dirty="0"/>
              <a:t>全稱</a:t>
            </a:r>
            <a:r>
              <a:rPr lang="en-US" altLang="zh-TW" dirty="0"/>
              <a:t>《</a:t>
            </a:r>
            <a:r>
              <a:rPr lang="zh-TW" altLang="en-US" dirty="0"/>
              <a:t>唐故特進尚書右僕射上柱國虞恭公溫公碑</a:t>
            </a:r>
            <a:r>
              <a:rPr lang="en-US" altLang="zh-TW" dirty="0"/>
              <a:t>》</a:t>
            </a:r>
            <a:r>
              <a:rPr lang="zh-TW" altLang="en-US" dirty="0"/>
              <a:t>，也稱</a:t>
            </a:r>
            <a:r>
              <a:rPr lang="en-US" altLang="zh-TW" dirty="0"/>
              <a:t>《</a:t>
            </a:r>
            <a:r>
              <a:rPr lang="zh-TW" altLang="en-US" dirty="0"/>
              <a:t>溫彥博碑</a:t>
            </a:r>
            <a:r>
              <a:rPr lang="en-US" altLang="zh-TW" dirty="0"/>
              <a:t>》</a:t>
            </a:r>
            <a:r>
              <a:rPr lang="zh-TW" altLang="en-US" dirty="0"/>
              <a:t>：楷書，書此碑文時，已</a:t>
            </a:r>
            <a:r>
              <a:rPr lang="en-US" altLang="zh-TW" dirty="0">
                <a:solidFill>
                  <a:srgbClr val="FF0000"/>
                </a:solidFill>
              </a:rPr>
              <a:t>80</a:t>
            </a:r>
            <a:r>
              <a:rPr lang="zh-TW" altLang="en-US" dirty="0">
                <a:solidFill>
                  <a:srgbClr val="FF0000"/>
                </a:solidFill>
              </a:rPr>
              <a:t>歲高齡</a:t>
            </a:r>
            <a:r>
              <a:rPr lang="zh-TW" altLang="en-US" dirty="0"/>
              <a:t>。唐大宗貞觀十一年（公元</a:t>
            </a:r>
            <a:r>
              <a:rPr lang="en-US" altLang="zh-TW" dirty="0"/>
              <a:t>637</a:t>
            </a:r>
            <a:r>
              <a:rPr lang="zh-TW" altLang="en-US" dirty="0"/>
              <a:t>年）立碑</a:t>
            </a:r>
            <a:r>
              <a:rPr lang="zh-TW" altLang="en-US" dirty="0" smtClean="0"/>
              <a:t>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8457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>
                <a:solidFill>
                  <a:schemeClr val="tx1"/>
                </a:solidFill>
                <a:latin typeface="文鼎粗隸" pitchFamily="49" charset="-120"/>
                <a:ea typeface="文鼎粗隸" pitchFamily="49" charset="-120"/>
              </a:rPr>
              <a:t>〈</a:t>
            </a:r>
            <a:r>
              <a:rPr lang="zh-TW" altLang="en-US" dirty="0" smtClean="0">
                <a:solidFill>
                  <a:schemeClr val="tx1"/>
                </a:solidFill>
                <a:latin typeface="文鼎粗隸" pitchFamily="49" charset="-120"/>
                <a:ea typeface="文鼎粗隸" pitchFamily="49" charset="-120"/>
              </a:rPr>
              <a:t>皇甫誕碑</a:t>
            </a:r>
            <a:r>
              <a:rPr lang="en-US" altLang="zh-TW" dirty="0" smtClean="0">
                <a:latin typeface="文鼎粗隸" pitchFamily="49" charset="-120"/>
                <a:ea typeface="文鼎粗隸" pitchFamily="49" charset="-120"/>
              </a:rPr>
              <a:t>〉</a:t>
            </a:r>
            <a:r>
              <a:rPr lang="zh-TW" altLang="en-US" dirty="0" smtClean="0">
                <a:solidFill>
                  <a:srgbClr val="FF0000"/>
                </a:solidFill>
                <a:latin typeface="文鼎粗隸" pitchFamily="49" charset="-120"/>
                <a:ea typeface="文鼎粗隸" pitchFamily="49" charset="-120"/>
              </a:rPr>
              <a:t>年輕時</a:t>
            </a:r>
            <a:r>
              <a:rPr lang="zh-TW" altLang="en-US" dirty="0" smtClean="0">
                <a:latin typeface="文鼎粗隸" pitchFamily="49" charset="-120"/>
                <a:ea typeface="文鼎粗隸" pitchFamily="49" charset="-120"/>
              </a:rPr>
              <a:t>寫</a:t>
            </a:r>
            <a:endParaRPr lang="en-US" altLang="zh-TW" dirty="0" smtClean="0">
              <a:solidFill>
                <a:schemeClr val="tx1"/>
              </a:solidFill>
              <a:latin typeface="文鼎粗隸" pitchFamily="49" charset="-120"/>
              <a:ea typeface="文鼎粗隸" pitchFamily="49" charset="-120"/>
            </a:endParaRPr>
          </a:p>
        </p:txBody>
      </p:sp>
      <p:pic>
        <p:nvPicPr>
          <p:cNvPr id="2050" name="Picture 2" descr="「皇甫誕碑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33204"/>
            <a:ext cx="2808312" cy="532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3.read01.com/uploads/0BgMaS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53100"/>
            <a:ext cx="2808312" cy="530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1.read01.com/uploads/0BgMaS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53861"/>
            <a:ext cx="2706643" cy="530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1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金梅毛顏楷" panose="02010609000101010101" pitchFamily="49" charset="-120"/>
              </a:rPr>
              <a:t>教師前測</a:t>
            </a:r>
            <a:endParaRPr lang="zh-TW" altLang="en-US" sz="6000" dirty="0">
              <a:ea typeface="金梅毛顏楷" panose="02010609000101010101" pitchFamily="49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7361349" cy="5073427"/>
          </a:xfrm>
        </p:spPr>
      </p:pic>
    </p:spTree>
    <p:extLst>
      <p:ext uri="{BB962C8B-B14F-4D97-AF65-F5344CB8AC3E}">
        <p14:creationId xmlns:p14="http://schemas.microsoft.com/office/powerpoint/2010/main" val="1278744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5" descr="歐陽詢-化度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312368" cy="550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280492" y="200033"/>
            <a:ext cx="3960366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85000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dirty="0">
                <a:ea typeface="文鼎粗隸" pitchFamily="49" charset="-120"/>
              </a:rPr>
              <a:t>〈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化度寺碑</a:t>
            </a:r>
            <a:r>
              <a:rPr lang="en-US" altLang="zh-TW" dirty="0" smtClean="0">
                <a:ea typeface="文鼎粗隸" pitchFamily="49" charset="-120"/>
              </a:rPr>
              <a:t>〉</a:t>
            </a:r>
            <a:r>
              <a:rPr lang="en-US" altLang="zh-TW" dirty="0" smtClean="0">
                <a:solidFill>
                  <a:srgbClr val="FF0000"/>
                </a:solidFill>
                <a:ea typeface="文鼎粗隸" pitchFamily="49" charset="-120"/>
              </a:rPr>
              <a:t>75</a:t>
            </a:r>
            <a:r>
              <a:rPr lang="zh-TW" altLang="en-US" dirty="0" smtClean="0">
                <a:solidFill>
                  <a:srgbClr val="FF0000"/>
                </a:solidFill>
                <a:ea typeface="文鼎粗隸" pitchFamily="49" charset="-120"/>
              </a:rPr>
              <a:t>歲</a:t>
            </a:r>
            <a:endParaRPr lang="en-US" altLang="zh-TW" dirty="0">
              <a:solidFill>
                <a:srgbClr val="FF0000"/>
              </a:solidFill>
              <a:ea typeface="文鼎粗隸" pitchFamily="49" charset="-12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996705" y="114304"/>
            <a:ext cx="511256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3200" dirty="0" smtClean="0">
                <a:latin typeface="文鼎粗隸" pitchFamily="49" charset="-120"/>
                <a:ea typeface="文鼎粗隸" pitchFamily="49" charset="-120"/>
              </a:rPr>
              <a:t>〈</a:t>
            </a:r>
            <a:r>
              <a:rPr lang="zh-TW" altLang="en-US" sz="3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九成宮醴泉銘</a:t>
            </a:r>
            <a:r>
              <a:rPr lang="en-US" altLang="zh-TW" sz="3200" dirty="0" smtClean="0">
                <a:latin typeface="文鼎粗隸" pitchFamily="49" charset="-120"/>
                <a:ea typeface="文鼎粗隸" pitchFamily="49" charset="-120"/>
              </a:rPr>
              <a:t>〉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76</a:t>
            </a:r>
            <a:r>
              <a:rPr lang="zh-TW" altLang="en-US" sz="3200" dirty="0" smtClean="0">
                <a:latin typeface="文鼎粗隸" pitchFamily="49" charset="-120"/>
                <a:ea typeface="文鼎粗隸" pitchFamily="49" charset="-120"/>
              </a:rPr>
              <a:t>歲寫</a:t>
            </a:r>
            <a:endParaRPr lang="en-US" altLang="zh-TW" sz="3200" dirty="0" smtClean="0">
              <a:latin typeface="文鼎粗隸" pitchFamily="49" charset="-120"/>
              <a:ea typeface="文鼎粗隸" pitchFamily="49" charset="-120"/>
            </a:endParaRPr>
          </a:p>
        </p:txBody>
      </p:sp>
      <p:pic>
        <p:nvPicPr>
          <p:cNvPr id="10" name="Picture 4" descr="歐陽詢-九成宮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600400" cy="551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33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323528" y="205780"/>
            <a:ext cx="8496944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85000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溫彥博碑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又叫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虞恭公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溫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彥博碑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〉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歲</a:t>
            </a:r>
            <a:endParaRPr lang="en-US" altLang="zh-TW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 descr="https://i2.kknews.cc/large/1551/50698469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347003" cy="552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955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62000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文鼎粗隸" pitchFamily="49" charset="-120"/>
              </a:rPr>
              <a:t>小歐</a:t>
            </a:r>
            <a:r>
              <a:rPr lang="en-US" altLang="zh-TW" smtClean="0">
                <a:latin typeface="文鼎粗隸" pitchFamily="49" charset="-120"/>
                <a:ea typeface="文鼎粗隸" pitchFamily="49" charset="-120"/>
              </a:rPr>
              <a:t>-</a:t>
            </a:r>
            <a:r>
              <a:rPr lang="zh-TW" altLang="en-US" smtClean="0">
                <a:ea typeface="文鼎粗隸" pitchFamily="49" charset="-120"/>
              </a:rPr>
              <a:t>歐陽通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2971800" cy="41148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ea typeface="標楷體" pitchFamily="65" charset="-120"/>
              </a:rPr>
              <a:t>歐陽詢的小兒子也是位書法家</a:t>
            </a:r>
            <a:r>
              <a:rPr lang="zh-TW" altLang="en-US" dirty="0" smtClean="0">
                <a:solidFill>
                  <a:srgbClr val="000000"/>
                </a:solidFill>
                <a:latin typeface="新細明體" charset="-120"/>
                <a:ea typeface="標楷體" pitchFamily="65" charset="-120"/>
              </a:rPr>
              <a:t>，後人稱為「</a:t>
            </a:r>
            <a:r>
              <a:rPr lang="zh-TW" altLang="en-US" dirty="0" smtClean="0">
                <a:solidFill>
                  <a:srgbClr val="CC3300"/>
                </a:solidFill>
                <a:latin typeface="新細明體" charset="-120"/>
                <a:ea typeface="標楷體" pitchFamily="65" charset="-120"/>
              </a:rPr>
              <a:t>大小歐陽</a:t>
            </a:r>
            <a:r>
              <a:rPr lang="zh-TW" altLang="en-US" dirty="0" smtClean="0">
                <a:solidFill>
                  <a:srgbClr val="000000"/>
                </a:solidFill>
                <a:latin typeface="新細明體" charset="-120"/>
                <a:ea typeface="標楷體" pitchFamily="65" charset="-120"/>
              </a:rPr>
              <a:t>」。</a:t>
            </a:r>
          </a:p>
          <a:p>
            <a:pPr eaLnBrk="1" hangingPunct="1"/>
            <a:r>
              <a:rPr lang="zh-TW" altLang="en-US" dirty="0" smtClean="0">
                <a:ea typeface="標楷體" pitchFamily="65" charset="-120"/>
              </a:rPr>
              <a:t>歐陽通最有名的作品是</a:t>
            </a:r>
            <a:r>
              <a:rPr lang="en-US" altLang="zh-TW" dirty="0" smtClean="0">
                <a:ea typeface="標楷體" pitchFamily="65" charset="-120"/>
              </a:rPr>
              <a:t>〈</a:t>
            </a:r>
            <a:r>
              <a:rPr lang="zh-TW" altLang="en-US" dirty="0" smtClean="0">
                <a:solidFill>
                  <a:srgbClr val="FF0000"/>
                </a:solidFill>
                <a:ea typeface="標楷體" pitchFamily="65" charset="-120"/>
              </a:rPr>
              <a:t>道因法師碑</a:t>
            </a:r>
            <a:r>
              <a:rPr lang="en-US" altLang="zh-TW" dirty="0" smtClean="0">
                <a:ea typeface="標楷體" pitchFamily="65" charset="-120"/>
              </a:rPr>
              <a:t>〉</a:t>
            </a:r>
            <a:r>
              <a:rPr lang="zh-TW" altLang="en-US" dirty="0" smtClean="0">
                <a:ea typeface="標楷體" pitchFamily="65" charset="-120"/>
              </a:rPr>
              <a:t>。</a:t>
            </a:r>
            <a:endParaRPr lang="zh-TW" altLang="en-US" dirty="0" smtClean="0">
              <a:solidFill>
                <a:srgbClr val="000000"/>
              </a:solidFill>
              <a:latin typeface="新細明體" charset="-120"/>
              <a:ea typeface="標楷體" pitchFamily="65" charset="-120"/>
            </a:endParaRPr>
          </a:p>
        </p:txBody>
      </p:sp>
      <p:pic>
        <p:nvPicPr>
          <p:cNvPr id="8196" name="Picture 5" descr="歐陽通-道因法師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341438"/>
            <a:ext cx="54102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618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98513"/>
            <a:ext cx="7772400" cy="765175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文鼎粗隸" pitchFamily="49" charset="-120"/>
              </a:rPr>
              <a:t>憂心國事的褚遂良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0000"/>
                </a:solidFill>
                <a:ea typeface="全真海報體" pitchFamily="49" charset="-120"/>
              </a:rPr>
              <a:t>生平</a:t>
            </a:r>
          </a:p>
          <a:p>
            <a:pPr eaLnBrk="1" hangingPunct="1"/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[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唐</a:t>
            </a: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]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褚遂良（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595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—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658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）字登善，錢塘（今浙江杭州）人，褚玠之孫，褚亮之子，父祖都是當時的名臣。</a:t>
            </a:r>
          </a:p>
          <a:p>
            <a:pPr eaLnBrk="1" hangingPunct="1"/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遂良博涉文史，爲人正直，爲學篤實。曾被太宗任命為諫議大夫、起居郎、黃門侍郎、中書令。</a:t>
            </a:r>
          </a:p>
        </p:txBody>
      </p:sp>
    </p:spTree>
    <p:extLst>
      <p:ext uri="{BB962C8B-B14F-4D97-AF65-F5344CB8AC3E}">
        <p14:creationId xmlns:p14="http://schemas.microsoft.com/office/powerpoint/2010/main" val="17900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utoUpdateAnimBg="0"/>
      <p:bldP spid="23555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838200"/>
            <a:ext cx="7620000" cy="38862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貞觀末（</a:t>
            </a: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649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），與長孫無忌同受顧命 ，高宗即位時封為河南縣公，因此被人稱為</a:t>
            </a:r>
            <a:r>
              <a:rPr lang="zh-TW" altLang="en-US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“</a:t>
            </a:r>
            <a:r>
              <a:rPr lang="zh-TW" altLang="en-US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褚河南</a:t>
            </a:r>
            <a:r>
              <a:rPr lang="zh-TW" altLang="en-US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”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/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因反對高宗立武則天爲皇后，被貶為都督、刺史，最後因憂慮國家大事而卒。 </a:t>
            </a:r>
          </a:p>
          <a:p>
            <a:pPr eaLnBrk="1" hangingPunct="1"/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褚遂良的書法，豐美富豔而流暢，變化開合而多姿，自成一家，世稱</a:t>
            </a:r>
            <a:r>
              <a:rPr lang="zh-TW" altLang="en-US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“</a:t>
            </a:r>
            <a:r>
              <a:rPr lang="zh-TW" altLang="en-US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褚體</a:t>
            </a:r>
            <a:r>
              <a:rPr lang="zh-TW" altLang="en-US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”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0039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838200"/>
            <a:ext cx="76200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smtClean="0">
                <a:ea typeface="全真海報體" pitchFamily="49" charset="-120"/>
              </a:rPr>
              <a:t>小故事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褚遂良在擔任太宗的諫議大夫、起居郎時，必須負責紀錄皇帝的生活與言行。有一次，太宗問褚遂良說：「朕有不善， 卿必記耶？」他回答：「臣職載筆，君舉必書。」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當高宗要立武則天為皇后時，褚遂良冒死諫言，最後把手中的笏丟在地上，用力磕頭到流血，說：「還陛下笏，乞歸田里。」</a:t>
            </a:r>
          </a:p>
        </p:txBody>
      </p:sp>
    </p:spTree>
    <p:extLst>
      <p:ext uri="{BB962C8B-B14F-4D97-AF65-F5344CB8AC3E}">
        <p14:creationId xmlns:p14="http://schemas.microsoft.com/office/powerpoint/2010/main" val="24986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98513"/>
            <a:ext cx="7772400" cy="765175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文鼎粗隸" pitchFamily="49" charset="-120"/>
              </a:rPr>
              <a:t>雁塔聖教序</a:t>
            </a:r>
          </a:p>
        </p:txBody>
      </p:sp>
      <p:pic>
        <p:nvPicPr>
          <p:cNvPr id="26627" name="Picture 3" descr="褚遂良-雁塔聖教序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褚遂良-雁塔聖教序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0"/>
            <a:ext cx="2481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褚遂良-雁塔聖教序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388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51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001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文鼎粗隸" pitchFamily="49" charset="-120"/>
              </a:rPr>
              <a:t>忠肝義膽的顏真卿</a:t>
            </a:r>
            <a:endParaRPr lang="zh-TW" altLang="en-US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2672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顏真卿（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709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785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年）字清臣，陝西西安人，出身文人世家。祖上顏師古、顏之推都是有名的文學家。</a:t>
            </a:r>
            <a:r>
              <a:rPr lang="zh-TW" altLang="en-US" dirty="0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唐玄宗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時考中進士，開啟政治生涯。顏真卿秉性耿介正直，為政清廉，官至武部員外郎。只可惜，清官難為奸臣所容，他因不阿於權貴，直言不諱，被宰相</a:t>
            </a:r>
            <a:r>
              <a:rPr lang="zh-TW" altLang="en-US" dirty="0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楊國忠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所陷，貶為平原（山東）太守。</a:t>
            </a:r>
          </a:p>
        </p:txBody>
      </p:sp>
    </p:spTree>
    <p:extLst>
      <p:ext uri="{BB962C8B-B14F-4D97-AF65-F5344CB8AC3E}">
        <p14:creationId xmlns:p14="http://schemas.microsoft.com/office/powerpoint/2010/main" val="226020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安史之亂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，顏真卿抗賊有功，再度入京，歷任吏部尚書，太子太師，並被封為魯郡開國公，因此，後人常稱他為「</a:t>
            </a:r>
            <a:r>
              <a:rPr lang="zh-TW" altLang="en-US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顏魯公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」。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顏真卿仕途並未因此而平順，安史亂後積弱已久的大唐帝國已掩不住病態，朝廷盡是奸臣宦官當道，忠貞剛烈的顏真卿頻為小人構陷，政治生涯屢遭不幸。當藩鎮叛亂，已高齡</a:t>
            </a: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76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歲的他，奉命前往勸降叛將李希烈。因不屈服於威逼利誘，被李希烈殺害。</a:t>
            </a:r>
          </a:p>
        </p:txBody>
      </p:sp>
    </p:spTree>
    <p:extLst>
      <p:ext uri="{BB962C8B-B14F-4D97-AF65-F5344CB8AC3E}">
        <p14:creationId xmlns:p14="http://schemas.microsoft.com/office/powerpoint/2010/main" val="140845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001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zh-TW" smtClean="0">
                <a:solidFill>
                  <a:schemeClr val="tx1"/>
                </a:solidFill>
                <a:ea typeface="文鼎粗隸" pitchFamily="49" charset="-120"/>
              </a:rPr>
              <a:t>〈</a:t>
            </a:r>
            <a:r>
              <a:rPr lang="zh-TW" altLang="en-US" smtClean="0">
                <a:solidFill>
                  <a:schemeClr val="tx1"/>
                </a:solidFill>
                <a:ea typeface="文鼎粗隸" pitchFamily="49" charset="-120"/>
              </a:rPr>
              <a:t>顏勤禮碑</a:t>
            </a:r>
            <a:r>
              <a:rPr lang="en-US" altLang="zh-TW" smtClean="0">
                <a:solidFill>
                  <a:schemeClr val="tx1"/>
                </a:solidFill>
                <a:ea typeface="文鼎粗隸" pitchFamily="49" charset="-120"/>
              </a:rPr>
              <a:t>〉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886200" cy="4114800"/>
          </a:xfrm>
        </p:spPr>
        <p:txBody>
          <a:bodyPr/>
          <a:lstStyle/>
          <a:p>
            <a:pPr eaLnBrk="1" hangingPunct="1"/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顏勤禮碑</a:t>
            </a: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是顏真卿為其曾祖所立，因久埋土中，故未受損，歷歷如新，雄邁遒勁能傳顏書之本來面目，宜於初學。現藏於西安碑林。 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364" name="Picture 7" descr="顏真卿-顏勤禮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2946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567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12</a:t>
            </a:r>
            <a:r>
              <a:rPr lang="zh-TW" altLang="en-US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個核心概念</a:t>
            </a:r>
            <a:endParaRPr lang="zh-TW" altLang="en-US" sz="60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置中、大小、均間、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主筆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-----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1-2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None/>
            </a:pPr>
            <a:endParaRPr lang="en-US" altLang="zh-TW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主筆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、主次、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避讓、穿插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-----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(3-4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避讓、穿插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、平衡、疏密、字距、行距、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筆法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-----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(5-6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6780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001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zh-TW" smtClean="0">
                <a:solidFill>
                  <a:schemeClr val="tx1"/>
                </a:solidFill>
                <a:ea typeface="文鼎粗隸" pitchFamily="49" charset="-120"/>
              </a:rPr>
              <a:t>〈</a:t>
            </a:r>
            <a:r>
              <a:rPr lang="zh-TW" altLang="en-US" smtClean="0">
                <a:solidFill>
                  <a:schemeClr val="tx1"/>
                </a:solidFill>
                <a:ea typeface="文鼎粗隸" pitchFamily="49" charset="-120"/>
              </a:rPr>
              <a:t>顏氏家廟碑</a:t>
            </a:r>
            <a:r>
              <a:rPr lang="en-US" altLang="zh-TW" smtClean="0">
                <a:solidFill>
                  <a:schemeClr val="tx1"/>
                </a:solidFill>
                <a:ea typeface="文鼎粗隸" pitchFamily="49" charset="-120"/>
              </a:rPr>
              <a:t>〉</a:t>
            </a:r>
          </a:p>
        </p:txBody>
      </p:sp>
      <p:pic>
        <p:nvPicPr>
          <p:cNvPr id="16387" name="Picture 6" descr="顏真卿-顏氏家廟碑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1828800"/>
            <a:ext cx="34607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顏真卿-顏氏家廟碑全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29051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080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001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zh-TW" smtClean="0">
                <a:solidFill>
                  <a:schemeClr val="tx1"/>
                </a:solidFill>
                <a:ea typeface="文鼎粗隸" pitchFamily="49" charset="-120"/>
              </a:rPr>
              <a:t>〈</a:t>
            </a:r>
            <a:r>
              <a:rPr lang="zh-TW" altLang="en-US" smtClean="0">
                <a:solidFill>
                  <a:schemeClr val="tx1"/>
                </a:solidFill>
                <a:ea typeface="文鼎粗隸" pitchFamily="49" charset="-120"/>
              </a:rPr>
              <a:t>多寶塔感應碑</a:t>
            </a:r>
            <a:r>
              <a:rPr lang="en-US" altLang="zh-TW" smtClean="0">
                <a:solidFill>
                  <a:schemeClr val="tx1"/>
                </a:solidFill>
                <a:ea typeface="文鼎粗隸" pitchFamily="49" charset="-120"/>
              </a:rPr>
              <a:t>〉</a:t>
            </a:r>
          </a:p>
        </p:txBody>
      </p:sp>
      <p:pic>
        <p:nvPicPr>
          <p:cNvPr id="12295" name="Picture 7" descr="顏真卿-多寶塔全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00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顏真卿-多寶塔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3832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顏真卿-多寶塔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0"/>
            <a:ext cx="390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04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620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chemeClr val="tx1"/>
                </a:solidFill>
                <a:ea typeface="文鼎粗隸" pitchFamily="49" charset="-120"/>
              </a:rPr>
              <a:t>其他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196975"/>
            <a:ext cx="2971800" cy="685800"/>
          </a:xfrm>
        </p:spPr>
        <p:txBody>
          <a:bodyPr/>
          <a:lstStyle/>
          <a:p>
            <a:pPr eaLnBrk="1" hangingPunct="1"/>
            <a:r>
              <a:rPr lang="en-US" altLang="zh-TW" smtClean="0">
                <a:ea typeface="文鼎粗隸" pitchFamily="49" charset="-120"/>
              </a:rPr>
              <a:t>〈</a:t>
            </a:r>
            <a:r>
              <a:rPr lang="zh-TW" altLang="en-US" smtClean="0">
                <a:ea typeface="文鼎粗隸" pitchFamily="49" charset="-120"/>
              </a:rPr>
              <a:t>自書告身</a:t>
            </a:r>
            <a:r>
              <a:rPr lang="en-US" altLang="zh-TW" smtClean="0">
                <a:ea typeface="文鼎粗隸" pitchFamily="49" charset="-120"/>
              </a:rPr>
              <a:t>〉</a:t>
            </a:r>
          </a:p>
        </p:txBody>
      </p:sp>
      <p:pic>
        <p:nvPicPr>
          <p:cNvPr id="18436" name="Picture 5" descr="顏真卿-東方朔畫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852738"/>
            <a:ext cx="365760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顏真卿-自書告身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29241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4932363" y="1600200"/>
            <a:ext cx="39068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85000"/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>
                <a:ea typeface="文鼎粗隸" pitchFamily="49" charset="-120"/>
              </a:rPr>
              <a:t>〈</a:t>
            </a:r>
            <a:r>
              <a:rPr lang="zh-TW" altLang="en-US">
                <a:ea typeface="文鼎粗隸" pitchFamily="49" charset="-120"/>
              </a:rPr>
              <a:t>東方朔畫讚</a:t>
            </a:r>
            <a:r>
              <a:rPr lang="en-US" altLang="zh-TW">
                <a:ea typeface="文鼎粗隸" pitchFamily="49" charset="-120"/>
              </a:rPr>
              <a:t>〉</a:t>
            </a:r>
          </a:p>
        </p:txBody>
      </p:sp>
    </p:spTree>
    <p:extLst>
      <p:ext uri="{BB962C8B-B14F-4D97-AF65-F5344CB8AC3E}">
        <p14:creationId xmlns:p14="http://schemas.microsoft.com/office/powerpoint/2010/main" val="40739710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98513"/>
            <a:ext cx="7772400" cy="765175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文鼎粗隸" pitchFamily="49" charset="-120"/>
              </a:rPr>
              <a:t>筆諫皇帝的柳公權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981200"/>
            <a:ext cx="7620000" cy="426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dirty="0" smtClean="0">
                <a:ea typeface="全真海報體" pitchFamily="49" charset="-120"/>
              </a:rPr>
              <a:t>生平</a:t>
            </a:r>
          </a:p>
          <a:p>
            <a:pPr eaLnBrk="1" hangingPunct="1"/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[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唐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]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柳公權（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778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—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865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）字誠懸，京兆華原（今陝西耀縣）人。憲宗元和初（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806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）進士。後因擔任太子少師，被人稱為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“</a:t>
            </a:r>
            <a:r>
              <a:rPr lang="zh-TW" altLang="en-US" dirty="0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柳少師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”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 </a:t>
            </a: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柳公權的書法結體勁媚，結構嚴謹而開拓、用筆挺秀勁健之楷書字體，被稱爲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“</a:t>
            </a:r>
            <a:r>
              <a:rPr lang="zh-TW" altLang="en-US" dirty="0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柳體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”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。與顔真卿合稱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“</a:t>
            </a:r>
            <a:r>
              <a:rPr lang="zh-TW" altLang="en-US" dirty="0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顔筋柳骨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”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491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utoUpdateAnimBg="0"/>
      <p:bldP spid="27651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838200"/>
            <a:ext cx="7620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mtClean="0">
                <a:latin typeface="全真海報體" pitchFamily="49" charset="-120"/>
                <a:ea typeface="全真海報體" pitchFamily="49" charset="-120"/>
              </a:rPr>
              <a:t>小故事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唐穆宗曾經問柳公權用筆的方法，他回答：「</a:t>
            </a:r>
            <a:r>
              <a:rPr lang="zh-TW" altLang="en-US" smtClean="0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用筆在心，心正則筆正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。」皇帝知道他是在勸戒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要心存正道。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當時，柳體受到大家重視，只要公卿大臣家的墓碑，不是柳公權寫的，會被人認為是不孝。連外國人來中原，都會另外帶錢幣購買柳書。 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mtClean="0">
                <a:latin typeface="新細明體" charset="-120"/>
                <a:ea typeface="標楷體" pitchFamily="65" charset="-120"/>
              </a:rPr>
              <a:t>柳公權家非常有錢，可是，當有僕人偷錢時，他都不去追問。只有筆硯圖冊書籍，一定親自上鎖珍藏。</a:t>
            </a:r>
          </a:p>
        </p:txBody>
      </p:sp>
    </p:spTree>
    <p:extLst>
      <p:ext uri="{BB962C8B-B14F-4D97-AF65-F5344CB8AC3E}">
        <p14:creationId xmlns:p14="http://schemas.microsoft.com/office/powerpoint/2010/main" val="60062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476672"/>
            <a:ext cx="7772400" cy="765175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ea typeface="文鼎粗隸" pitchFamily="49" charset="-120"/>
              </a:rPr>
              <a:t>玄祕塔碑</a:t>
            </a:r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3203848" y="1395145"/>
            <a:ext cx="5697538" cy="5410200"/>
            <a:chOff x="2134" y="912"/>
            <a:chExt cx="3589" cy="3408"/>
          </a:xfrm>
        </p:grpSpPr>
        <p:pic>
          <p:nvPicPr>
            <p:cNvPr id="21509" name="Picture 4" descr="玄密塔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912"/>
              <a:ext cx="1754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Picture 5" descr="玄密塔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912"/>
              <a:ext cx="1835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2" name="Picture 6" descr="柳公權-玄秘塔碑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11" y="1414132"/>
            <a:ext cx="2789221" cy="427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12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98513"/>
            <a:ext cx="7772400" cy="765175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ea typeface="文鼎粗隸" pitchFamily="49" charset="-120"/>
              </a:rPr>
              <a:t>顏筋柳骨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4290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ea typeface="標楷體" pitchFamily="65" charset="-120"/>
              </a:rPr>
              <a:t>很多人都會誤會</a:t>
            </a:r>
            <a:r>
              <a:rPr lang="zh-TW" altLang="en-US" dirty="0" smtClean="0">
                <a:latin typeface="新細明體" charset="-120"/>
                <a:ea typeface="標楷體" pitchFamily="65" charset="-120"/>
              </a:rPr>
              <a:t>「顏筋柳骨」的意思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，錯誤地認為顏體是胖的、柳體是瘦的。</a:t>
            </a:r>
          </a:p>
          <a:p>
            <a:pPr eaLnBrk="1" hangingPunct="1"/>
            <a:r>
              <a:rPr lang="zh-TW" altLang="en-US" dirty="0" smtClean="0">
                <a:latin typeface="新細明體" charset="-120"/>
                <a:ea typeface="標楷體" pitchFamily="65" charset="-120"/>
              </a:rPr>
              <a:t>「</a:t>
            </a:r>
            <a:r>
              <a:rPr lang="zh-TW" altLang="en-US" dirty="0" smtClean="0">
                <a:solidFill>
                  <a:srgbClr val="CC3300"/>
                </a:solidFill>
                <a:latin typeface="新細明體" charset="-120"/>
                <a:ea typeface="標楷體" pitchFamily="65" charset="-120"/>
              </a:rPr>
              <a:t>顏筋</a:t>
            </a:r>
            <a:r>
              <a:rPr lang="zh-TW" altLang="en-US" dirty="0" smtClean="0">
                <a:latin typeface="新細明體" charset="-120"/>
                <a:ea typeface="標楷體" pitchFamily="65" charset="-120"/>
              </a:rPr>
              <a:t>」是說</a:t>
            </a:r>
            <a:r>
              <a:rPr lang="en-US" altLang="zh-TW" dirty="0" smtClean="0">
                <a:latin typeface="新細明體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新細明體" charset="-120"/>
                <a:ea typeface="標楷體" pitchFamily="65" charset="-120"/>
              </a:rPr>
              <a:t>顏真卿的字就像是人的肌肉一樣有</a:t>
            </a:r>
            <a:r>
              <a:rPr lang="zh-TW" altLang="en-US" dirty="0" smtClean="0">
                <a:solidFill>
                  <a:srgbClr val="FF0000"/>
                </a:solidFill>
                <a:latin typeface="新細明體" charset="-120"/>
                <a:ea typeface="標楷體" pitchFamily="65" charset="-120"/>
              </a:rPr>
              <a:t>富有彈性</a:t>
            </a:r>
            <a:r>
              <a:rPr lang="zh-TW" altLang="en-US" dirty="0" smtClean="0">
                <a:latin typeface="新細明體" charset="-120"/>
                <a:ea typeface="標楷體" pitchFamily="65" charset="-120"/>
              </a:rPr>
              <a:t>。</a:t>
            </a:r>
          </a:p>
          <a:p>
            <a:pPr eaLnBrk="1" hangingPunct="1"/>
            <a:r>
              <a:rPr lang="zh-TW" altLang="en-US" dirty="0" smtClean="0">
                <a:latin typeface="新細明體" charset="-120"/>
                <a:ea typeface="標楷體" pitchFamily="65" charset="-120"/>
              </a:rPr>
              <a:t>「</a:t>
            </a:r>
            <a:r>
              <a:rPr lang="zh-TW" altLang="en-US" dirty="0" smtClean="0">
                <a:solidFill>
                  <a:srgbClr val="CC3300"/>
                </a:solidFill>
                <a:latin typeface="新細明體" charset="-120"/>
                <a:ea typeface="標楷體" pitchFamily="65" charset="-120"/>
              </a:rPr>
              <a:t>柳骨</a:t>
            </a:r>
            <a:r>
              <a:rPr lang="zh-TW" altLang="en-US" dirty="0" smtClean="0">
                <a:latin typeface="新細明體" charset="-120"/>
                <a:ea typeface="標楷體" pitchFamily="65" charset="-120"/>
              </a:rPr>
              <a:t>」則是</a:t>
            </a:r>
            <a:r>
              <a:rPr lang="en-US" altLang="zh-TW" dirty="0" smtClean="0">
                <a:latin typeface="新細明體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新細明體" charset="-120"/>
                <a:ea typeface="標楷體" pitchFamily="65" charset="-120"/>
              </a:rPr>
              <a:t>柳公權的字像骨頭一樣</a:t>
            </a:r>
            <a:r>
              <a:rPr lang="zh-TW" altLang="en-US" dirty="0" smtClean="0">
                <a:solidFill>
                  <a:srgbClr val="FF0000"/>
                </a:solidFill>
                <a:latin typeface="新細明體" charset="-120"/>
                <a:ea typeface="標楷體" pitchFamily="65" charset="-120"/>
              </a:rPr>
              <a:t>堅硬挺拔</a:t>
            </a:r>
            <a:r>
              <a:rPr lang="zh-TW" altLang="en-US" dirty="0" smtClean="0">
                <a:latin typeface="新細明體" charset="-120"/>
                <a:ea typeface="標楷體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5037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  <p:bldP spid="30723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98513"/>
            <a:ext cx="7772400" cy="765175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文鼎粗隸" pitchFamily="49" charset="-120"/>
              </a:rPr>
              <a:t>比較顏體與柳體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0" y="6324600"/>
            <a:ext cx="1219200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mtClean="0">
                <a:ea typeface="標楷體" pitchFamily="65" charset="-120"/>
              </a:rPr>
              <a:t>柳體</a:t>
            </a:r>
          </a:p>
        </p:txBody>
      </p:sp>
      <p:pic>
        <p:nvPicPr>
          <p:cNvPr id="31748" name="Picture 4" descr="玄密塔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2984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顏真卿-顏氏家廟碑2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32226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2743200" y="6324600"/>
            <a:ext cx="1219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85000"/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2"/>
              </a:buClr>
              <a:buSzTx/>
              <a:buFont typeface="Wingdings" pitchFamily="2" charset="2"/>
              <a:buNone/>
            </a:pPr>
            <a:r>
              <a:rPr lang="zh-TW" altLang="en-US">
                <a:latin typeface="Times New Roman" pitchFamily="18" charset="0"/>
                <a:ea typeface="標楷體" pitchFamily="65" charset="-120"/>
              </a:rPr>
              <a:t>顏體</a:t>
            </a:r>
          </a:p>
        </p:txBody>
      </p:sp>
    </p:spTree>
    <p:extLst>
      <p:ext uri="{BB962C8B-B14F-4D97-AF65-F5344CB8AC3E}">
        <p14:creationId xmlns:p14="http://schemas.microsoft.com/office/powerpoint/2010/main" val="61569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  <p:bldP spid="31747" grpId="0" build="p" autoUpdateAnimBg="0"/>
      <p:bldP spid="31750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金梅毛顏楷" panose="02010609000101010101" pitchFamily="49" charset="-120"/>
              </a:rPr>
              <a:t>教師批閱前</a:t>
            </a:r>
            <a:r>
              <a:rPr lang="en-US" altLang="zh-TW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金梅毛顏楷" panose="02010609000101010101" pitchFamily="49" charset="-120"/>
              </a:rPr>
              <a:t>-</a:t>
            </a:r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金梅毛顏楷" panose="02010609000101010101" pitchFamily="49" charset="-120"/>
              </a:rPr>
              <a:t>測</a:t>
            </a:r>
            <a:endParaRPr lang="zh-TW" altLang="en-US" sz="6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3607033" cy="513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2129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學生的字體</a:t>
            </a:r>
            <a:r>
              <a:rPr lang="en-US" altLang="zh-TW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-</a:t>
            </a:r>
            <a:r>
              <a:rPr lang="zh-TW" altLang="en-US" sz="36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似顏體</a:t>
            </a:r>
            <a:r>
              <a:rPr lang="en-US" altLang="zh-TW" sz="36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-</a:t>
            </a:r>
            <a:r>
              <a:rPr lang="zh-TW" altLang="en-US" sz="3600" dirty="0">
                <a:solidFill>
                  <a:srgbClr val="FF0000"/>
                </a:solidFill>
                <a:ea typeface="金梅毛顏楷" panose="02010609000101010101" pitchFamily="49" charset="-120"/>
              </a:rPr>
              <a:t>左撇子</a:t>
            </a:r>
            <a:endParaRPr lang="zh-TW" altLang="en-US" sz="36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00808"/>
            <a:ext cx="4032448" cy="4871346"/>
          </a:xfrm>
        </p:spPr>
      </p:pic>
    </p:spTree>
    <p:extLst>
      <p:ext uri="{BB962C8B-B14F-4D97-AF65-F5344CB8AC3E}">
        <p14:creationId xmlns:p14="http://schemas.microsoft.com/office/powerpoint/2010/main" val="2242202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-1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>
                <a:ea typeface="金梅毛顏楷" panose="02010609000101010101" pitchFamily="49" charset="-120"/>
              </a:rPr>
              <a:t>置中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44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字寫在格子中間</a:t>
            </a:r>
            <a:endParaRPr lang="zh-TW" altLang="en-US" sz="44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24" y="2825959"/>
            <a:ext cx="7272808" cy="363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6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學生的字體</a:t>
            </a:r>
            <a:r>
              <a:rPr lang="en-US" altLang="zh-TW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-</a:t>
            </a:r>
            <a:r>
              <a:rPr lang="zh-TW" altLang="en-US" sz="36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隸書</a:t>
            </a:r>
            <a:endParaRPr lang="zh-TW" altLang="en-US" sz="36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00888"/>
            <a:ext cx="2466599" cy="552128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68811"/>
            <a:ext cx="2386608" cy="550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667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學生的字體</a:t>
            </a:r>
            <a:r>
              <a:rPr lang="en-US" altLang="zh-TW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-</a:t>
            </a:r>
            <a:r>
              <a:rPr lang="zh-TW" altLang="en-US" sz="36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魏碑</a:t>
            </a:r>
            <a:endParaRPr lang="zh-TW" altLang="en-US" sz="36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2759"/>
            <a:ext cx="3775870" cy="5225506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3816424" cy="522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799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學生的字體</a:t>
            </a:r>
            <a:endParaRPr lang="zh-TW" altLang="en-US" sz="60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73" y="1314737"/>
            <a:ext cx="2292695" cy="5417760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61" y="1367535"/>
            <a:ext cx="2202037" cy="53649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1339073"/>
            <a:ext cx="2289330" cy="536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739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學生的字體</a:t>
            </a:r>
            <a:endParaRPr lang="zh-TW" altLang="en-US" sz="60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65" y="1600200"/>
            <a:ext cx="4552869" cy="4525963"/>
          </a:xfrm>
        </p:spPr>
      </p:pic>
    </p:spTree>
    <p:extLst>
      <p:ext uri="{BB962C8B-B14F-4D97-AF65-F5344CB8AC3E}">
        <p14:creationId xmlns:p14="http://schemas.microsoft.com/office/powerpoint/2010/main" val="31432901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學生的字體</a:t>
            </a:r>
            <a:endParaRPr lang="zh-TW" altLang="en-US" sz="60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341710"/>
            <a:ext cx="2304256" cy="5302850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62179"/>
            <a:ext cx="3600400" cy="532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00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學生的</a:t>
            </a:r>
            <a:r>
              <a:rPr lang="zh-TW" altLang="en-US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字體</a:t>
            </a:r>
            <a:r>
              <a:rPr lang="en-US" altLang="zh-TW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-</a:t>
            </a:r>
            <a:r>
              <a:rPr lang="zh-TW" altLang="en-US" sz="36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左撇子</a:t>
            </a:r>
            <a:endParaRPr lang="zh-TW" altLang="en-US" sz="36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19" y="1600200"/>
            <a:ext cx="6568761" cy="4525963"/>
          </a:xfrm>
        </p:spPr>
      </p:pic>
    </p:spTree>
    <p:extLst>
      <p:ext uri="{BB962C8B-B14F-4D97-AF65-F5344CB8AC3E}">
        <p14:creationId xmlns:p14="http://schemas.microsoft.com/office/powerpoint/2010/main" val="424785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學生的</a:t>
            </a:r>
            <a:r>
              <a:rPr lang="zh-TW" altLang="en-US" sz="60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字體</a:t>
            </a:r>
            <a:r>
              <a:rPr lang="en-US" altLang="zh-TW" sz="6000" dirty="0">
                <a:solidFill>
                  <a:srgbClr val="FF0000"/>
                </a:solidFill>
                <a:ea typeface="金梅毛顏楷" panose="02010609000101010101" pitchFamily="49" charset="-120"/>
              </a:rPr>
              <a:t>-</a:t>
            </a:r>
            <a:r>
              <a:rPr lang="zh-TW" altLang="en-US" sz="3600" dirty="0">
                <a:solidFill>
                  <a:srgbClr val="FF0000"/>
                </a:solidFill>
                <a:ea typeface="金梅毛顏楷" panose="02010609000101010101" pitchFamily="49" charset="-120"/>
              </a:rPr>
              <a:t>左撇子</a:t>
            </a:r>
            <a:endParaRPr lang="zh-TW" altLang="en-US" sz="60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54" y="1977830"/>
            <a:ext cx="6864691" cy="3770703"/>
          </a:xfrm>
        </p:spPr>
      </p:pic>
    </p:spTree>
    <p:extLst>
      <p:ext uri="{BB962C8B-B14F-4D97-AF65-F5344CB8AC3E}">
        <p14:creationId xmlns:p14="http://schemas.microsoft.com/office/powerpoint/2010/main" val="30460252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欣賞</a:t>
            </a:r>
            <a:r>
              <a:rPr lang="en-US" altLang="zh-TW" dirty="0" smtClean="0"/>
              <a:t>--</a:t>
            </a:r>
            <a:r>
              <a:rPr lang="zh-TW" altLang="en-US" sz="5400" dirty="0"/>
              <a:t>中國美術史 </a:t>
            </a:r>
            <a:r>
              <a:rPr lang="en-US" altLang="zh-TW" dirty="0" smtClean="0"/>
              <a:t>– </a:t>
            </a:r>
            <a:r>
              <a:rPr lang="en-US" altLang="zh-TW" sz="1800" dirty="0" smtClean="0">
                <a:solidFill>
                  <a:srgbClr val="FF0000"/>
                </a:solidFill>
              </a:rPr>
              <a:t>20</a:t>
            </a:r>
            <a:r>
              <a:rPr lang="zh-TW" altLang="en-US" sz="1800" dirty="0" smtClean="0">
                <a:solidFill>
                  <a:srgbClr val="FF0000"/>
                </a:solidFill>
              </a:rPr>
              <a:t>分鐘</a:t>
            </a:r>
            <a:endParaRPr lang="en-US" altLang="zh-TW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sz="4000" dirty="0">
                <a:solidFill>
                  <a:srgbClr val="C00000"/>
                </a:solidFill>
                <a:latin typeface="華康歐陽詢體W5" panose="03000509000000000000" pitchFamily="65" charset="-120"/>
                <a:ea typeface="金梅毛顏楷" panose="02010609000101010101" pitchFamily="49" charset="-120"/>
              </a:rPr>
              <a:t> </a:t>
            </a:r>
            <a:r>
              <a:rPr lang="zh-TW" altLang="en-US" sz="4000" dirty="0" smtClean="0">
                <a:solidFill>
                  <a:srgbClr val="C00000"/>
                </a:solidFill>
                <a:latin typeface="華康歐陽詢體W5" panose="03000509000000000000" pitchFamily="65" charset="-120"/>
                <a:ea typeface="金梅毛顏楷" panose="02010609000101010101" pitchFamily="49" charset="-120"/>
              </a:rPr>
              <a:t>   唐代</a:t>
            </a:r>
            <a:r>
              <a:rPr lang="zh-TW" altLang="en-US" sz="4000" dirty="0">
                <a:solidFill>
                  <a:srgbClr val="C00000"/>
                </a:solidFill>
                <a:latin typeface="華康歐陽詢體W5" panose="03000509000000000000" pitchFamily="65" charset="-120"/>
                <a:ea typeface="金梅毛顏楷" panose="02010609000101010101" pitchFamily="49" charset="-120"/>
              </a:rPr>
              <a:t>書法之楷書與狂草 </a:t>
            </a:r>
            <a:r>
              <a:rPr lang="en-US" altLang="zh-TW" dirty="0">
                <a:latin typeface="華康歐陽詢體W5" panose="03000509000000000000" pitchFamily="65" charset="-120"/>
                <a:ea typeface="金梅毛顏楷" panose="02010609000101010101" pitchFamily="49" charset="-120"/>
              </a:rPr>
              <a:t>(</a:t>
            </a:r>
            <a:r>
              <a:rPr lang="zh-TW" altLang="en-US" dirty="0">
                <a:latin typeface="華康歐陽詢體W5" panose="03000509000000000000" pitchFamily="65" charset="-120"/>
                <a:ea typeface="金梅毛顏楷" panose="02010609000101010101" pitchFamily="49" charset="-120"/>
              </a:rPr>
              <a:t>蔣勳</a:t>
            </a:r>
            <a:r>
              <a:rPr lang="en-US" altLang="zh-TW" dirty="0" smtClean="0">
                <a:latin typeface="華康歐陽詢體W5" panose="03000509000000000000" pitchFamily="65" charset="-120"/>
                <a:ea typeface="金梅毛顏楷" panose="02010609000101010101" pitchFamily="49" charset="-120"/>
              </a:rPr>
              <a:t>)</a:t>
            </a:r>
          </a:p>
          <a:p>
            <a:pPr marL="0" indent="0">
              <a:buNone/>
            </a:pPr>
            <a:endParaRPr lang="en-US" altLang="zh-TW" dirty="0">
              <a:latin typeface="華康歐陽詢體W5" panose="03000509000000000000" pitchFamily="65" charset="-120"/>
              <a:ea typeface="金梅毛顏楷" panose="02010609000101010101" pitchFamily="49" charset="-120"/>
            </a:endParaRPr>
          </a:p>
          <a:p>
            <a:pPr marL="0" indent="0">
              <a:buNone/>
            </a:pPr>
            <a:endParaRPr lang="en-US" altLang="zh-TW" dirty="0" smtClean="0">
              <a:latin typeface="華康歐陽詢體W5" panose="03000509000000000000" pitchFamily="65" charset="-120"/>
              <a:ea typeface="金梅毛顏楷" panose="02010609000101010101" pitchFamily="49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歐陽詢體W5" panose="03000509000000000000" pitchFamily="65" charset="-120"/>
                <a:ea typeface="金梅毛顏楷" panose="02010609000101010101" pitchFamily="49" charset="-120"/>
              </a:rPr>
              <a:t> </a:t>
            </a:r>
            <a:r>
              <a:rPr lang="zh-TW" altLang="en-US" dirty="0" smtClean="0">
                <a:latin typeface="華康歐陽詢體W5" panose="03000509000000000000" pitchFamily="65" charset="-120"/>
                <a:ea typeface="金梅毛顏楷" panose="02010609000101010101" pitchFamily="49" charset="-120"/>
              </a:rPr>
              <a:t>    </a:t>
            </a:r>
            <a:endParaRPr lang="en-US" altLang="zh-TW" dirty="0"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  <a:p>
            <a:pPr marL="0" indent="0">
              <a:buNone/>
            </a:pPr>
            <a:endParaRPr lang="zh-TW" altLang="en-US" dirty="0"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7629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TW" dirty="0" smtClean="0">
              <a:latin typeface="華康歐陽詢體W5" panose="03000509000000000000" pitchFamily="65" charset="-120"/>
              <a:ea typeface="金梅毛顏楷" panose="02010609000101010101" pitchFamily="49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歐陽詢體W5" panose="03000509000000000000" pitchFamily="65" charset="-120"/>
                <a:ea typeface="金梅毛顏楷" panose="02010609000101010101" pitchFamily="49" charset="-120"/>
              </a:rPr>
              <a:t> </a:t>
            </a:r>
            <a:r>
              <a:rPr lang="zh-TW" altLang="en-US" dirty="0" smtClean="0">
                <a:latin typeface="華康歐陽詢體W5" panose="03000509000000000000" pitchFamily="65" charset="-120"/>
                <a:ea typeface="金梅毛顏楷" panose="02010609000101010101" pitchFamily="49" charset="-120"/>
              </a:rPr>
              <a:t>    </a:t>
            </a:r>
            <a:r>
              <a:rPr lang="zh-TW" altLang="en-US" sz="8000" dirty="0" smtClean="0">
                <a:latin typeface="華康歐陽詢體W5" panose="03000509000000000000" pitchFamily="65" charset="-120"/>
                <a:ea typeface="金梅毛顏楷" panose="02010609000101010101" pitchFamily="49" charset="-120"/>
              </a:rPr>
              <a:t>寫字、練性   </a:t>
            </a:r>
            <a:endParaRPr lang="en-US" altLang="zh-TW" sz="8000" dirty="0" smtClean="0">
              <a:latin typeface="華康歐陽詢體W5" panose="03000509000000000000" pitchFamily="65" charset="-120"/>
              <a:ea typeface="金梅毛顏楷" panose="02010609000101010101" pitchFamily="49" charset="-120"/>
            </a:endParaRPr>
          </a:p>
          <a:p>
            <a:pPr marL="0" indent="0">
              <a:buNone/>
            </a:pPr>
            <a:r>
              <a:rPr lang="zh-TW" altLang="en-US" sz="8000" dirty="0" smtClean="0">
                <a:latin typeface="華康歐陽詢體W5" panose="03000509000000000000" pitchFamily="65" charset="-120"/>
                <a:ea typeface="金梅毛顏楷" panose="02010609000101010101" pitchFamily="49" charset="-120"/>
              </a:rPr>
              <a:t>     </a:t>
            </a:r>
            <a:r>
              <a:rPr lang="zh-TW" altLang="en-US" sz="8000" dirty="0" smtClean="0">
                <a:solidFill>
                  <a:srgbClr val="FF0000"/>
                </a:solidFill>
                <a:latin typeface="華康歐陽詢體W5" panose="03000509000000000000" pitchFamily="65" charset="-120"/>
                <a:ea typeface="金梅毛顏楷" panose="02010609000101010101" pitchFamily="49" charset="-120"/>
              </a:rPr>
              <a:t>從基礎</a:t>
            </a:r>
            <a:r>
              <a:rPr lang="zh-TW" altLang="en-US" sz="8000" dirty="0" smtClean="0">
                <a:solidFill>
                  <a:srgbClr val="FF0000"/>
                </a:solidFill>
                <a:latin typeface="華康歐陽詢體W5" panose="03000509000000000000" pitchFamily="65" charset="-120"/>
                <a:ea typeface="金梅毛顏楷" panose="02010609000101010101" pitchFamily="49" charset="-120"/>
              </a:rPr>
              <a:t>打起</a:t>
            </a:r>
            <a:endParaRPr lang="en-US" altLang="zh-TW" sz="8000" dirty="0" smtClean="0">
              <a:solidFill>
                <a:srgbClr val="FF0000"/>
              </a:solidFill>
              <a:latin typeface="華康歐陽詢體W5" panose="03000509000000000000" pitchFamily="65" charset="-120"/>
              <a:ea typeface="金梅毛顏楷" panose="02010609000101010101" pitchFamily="49" charset="-120"/>
            </a:endParaRPr>
          </a:p>
          <a:p>
            <a:pPr marL="0" indent="0">
              <a:buNone/>
            </a:pPr>
            <a:endParaRPr lang="en-US" altLang="zh-TW" dirty="0"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  <a:p>
            <a:pPr marL="0" indent="0">
              <a:buNone/>
            </a:pPr>
            <a:endParaRPr lang="zh-TW" altLang="en-US" dirty="0">
              <a:latin typeface="華康歐陽詢體W5" panose="03000509000000000000" pitchFamily="65" charset="-120"/>
              <a:ea typeface="華康歐陽詢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9452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-2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>
                <a:ea typeface="金梅毛顏楷" panose="02010609000101010101" pitchFamily="49" charset="-120"/>
              </a:rPr>
              <a:t>大小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48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字約</a:t>
            </a:r>
            <a:r>
              <a:rPr lang="en-US" altLang="zh-TW" sz="48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6~8</a:t>
            </a:r>
            <a:r>
              <a:rPr lang="zh-TW" altLang="en-US" sz="48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分滿</a:t>
            </a:r>
            <a:endParaRPr lang="zh-TW" altLang="en-US" sz="48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22" y="2789897"/>
            <a:ext cx="6627664" cy="178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1213058" cy="112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552" y="5087583"/>
            <a:ext cx="8858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204864"/>
            <a:ext cx="668503" cy="72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869160"/>
            <a:ext cx="1736601" cy="14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85" y="4888860"/>
            <a:ext cx="1736601" cy="14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12" y="4869160"/>
            <a:ext cx="1736601" cy="14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9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-2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>
                <a:ea typeface="金梅毛顏楷" panose="02010609000101010101" pitchFamily="49" charset="-120"/>
              </a:rPr>
              <a:t>大小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48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字約</a:t>
            </a:r>
            <a:r>
              <a:rPr lang="en-US" altLang="zh-TW" sz="48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6~8</a:t>
            </a:r>
            <a:r>
              <a:rPr lang="zh-TW" altLang="en-US" sz="48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分滿</a:t>
            </a:r>
            <a:endParaRPr lang="zh-TW" altLang="en-US" sz="4800" dirty="0">
              <a:solidFill>
                <a:srgbClr val="FF0000"/>
              </a:solidFill>
              <a:ea typeface="金梅毛顏楷" panose="02010609000101010101" pitchFamily="49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801418" y="2803185"/>
            <a:ext cx="6627664" cy="1789907"/>
            <a:chOff x="710939" y="2834758"/>
            <a:chExt cx="6627664" cy="178990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939" y="2834758"/>
              <a:ext cx="6627664" cy="1789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136" y="3013447"/>
              <a:ext cx="1480142" cy="13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9" r="7150" b="4964"/>
            <a:stretch/>
          </p:blipFill>
          <p:spPr bwMode="auto">
            <a:xfrm>
              <a:off x="4067944" y="2996952"/>
              <a:ext cx="1554705" cy="143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9" r="7150" b="4964"/>
            <a:stretch/>
          </p:blipFill>
          <p:spPr bwMode="auto">
            <a:xfrm>
              <a:off x="2441231" y="3013447"/>
              <a:ext cx="1554705" cy="143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9" r="7150" b="4964"/>
            <a:stretch/>
          </p:blipFill>
          <p:spPr bwMode="auto">
            <a:xfrm>
              <a:off x="827584" y="2996952"/>
              <a:ext cx="1554705" cy="143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群組 2"/>
          <p:cNvGrpSpPr/>
          <p:nvPr/>
        </p:nvGrpSpPr>
        <p:grpSpPr>
          <a:xfrm>
            <a:off x="2006931" y="4711577"/>
            <a:ext cx="6615899" cy="1789907"/>
            <a:chOff x="722704" y="4725144"/>
            <a:chExt cx="6615899" cy="1789907"/>
          </a:xfrm>
        </p:grpSpPr>
        <p:pic>
          <p:nvPicPr>
            <p:cNvPr id="2050" name="Picture 2" descr="C:\Users\tyut012\Desktop\圖片1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" r="-83" b="45991"/>
            <a:stretch/>
          </p:blipFill>
          <p:spPr bwMode="auto">
            <a:xfrm>
              <a:off x="722704" y="4725144"/>
              <a:ext cx="6615899" cy="1789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684" y="5257655"/>
              <a:ext cx="668503" cy="72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331" y="5227230"/>
              <a:ext cx="668503" cy="72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5227230"/>
              <a:ext cx="668503" cy="72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955" y="5257655"/>
              <a:ext cx="668503" cy="72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845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-3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>
                <a:ea typeface="金梅毛顏楷" panose="02010609000101010101" pitchFamily="49" charset="-120"/>
              </a:rPr>
              <a:t>均間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4800" dirty="0" smtClean="0">
                <a:ea typeface="金梅毛顏楷" panose="02010609000101010101" pitchFamily="49" charset="-120"/>
              </a:rPr>
              <a:t>平</a:t>
            </a:r>
            <a:r>
              <a:rPr lang="en-US" altLang="zh-TW" sz="4800" dirty="0" smtClean="0">
                <a:ea typeface="金梅毛顏楷" panose="02010609000101010101" pitchFamily="49" charset="-120"/>
              </a:rPr>
              <a:t>”</a:t>
            </a:r>
            <a:r>
              <a:rPr lang="zh-TW" altLang="en-US" sz="48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均</a:t>
            </a:r>
            <a:r>
              <a:rPr lang="en-US" altLang="zh-TW" sz="4800" dirty="0" smtClean="0">
                <a:ea typeface="金梅毛顏楷" panose="02010609000101010101" pitchFamily="49" charset="-120"/>
              </a:rPr>
              <a:t>”</a:t>
            </a:r>
            <a:r>
              <a:rPr lang="zh-TW" altLang="en-US" sz="4800" dirty="0" smtClean="0">
                <a:ea typeface="金梅毛顏楷" panose="02010609000101010101" pitchFamily="49" charset="-120"/>
              </a:rPr>
              <a:t>筆畫的</a:t>
            </a:r>
            <a:r>
              <a:rPr lang="en-US" altLang="zh-TW" sz="4800" dirty="0" smtClean="0">
                <a:ea typeface="金梅毛顏楷" panose="02010609000101010101" pitchFamily="49" charset="-120"/>
              </a:rPr>
              <a:t>”</a:t>
            </a:r>
            <a:r>
              <a:rPr lang="zh-TW" altLang="en-US" sz="48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間</a:t>
            </a:r>
            <a:r>
              <a:rPr lang="en-US" altLang="zh-TW" sz="4800" dirty="0" smtClean="0">
                <a:ea typeface="金梅毛顏楷" panose="02010609000101010101" pitchFamily="49" charset="-120"/>
              </a:rPr>
              <a:t>”</a:t>
            </a:r>
            <a:r>
              <a:rPr lang="zh-TW" altLang="en-US" sz="4800" dirty="0" smtClean="0">
                <a:ea typeface="金梅毛顏楷" panose="02010609000101010101" pitchFamily="49" charset="-120"/>
              </a:rPr>
              <a:t>隔</a:t>
            </a:r>
            <a:endParaRPr lang="zh-TW" altLang="en-US" sz="4800" dirty="0">
              <a:ea typeface="金梅毛顏楷" panose="02010609000101010101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8" r="49240"/>
          <a:stretch/>
        </p:blipFill>
        <p:spPr bwMode="auto">
          <a:xfrm>
            <a:off x="6516216" y="2795099"/>
            <a:ext cx="1842391" cy="363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0" y="2759833"/>
            <a:ext cx="1936306" cy="370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63930"/>
            <a:ext cx="3672408" cy="370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5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>
              <a:alpha val="92000"/>
            </a:srgbClr>
          </a:solidFill>
        </p:spPr>
        <p:txBody>
          <a:bodyPr/>
          <a:lstStyle/>
          <a:p>
            <a:r>
              <a:rPr lang="zh-TW" altLang="en-US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核心概念</a:t>
            </a:r>
            <a:r>
              <a:rPr lang="en-US" altLang="zh-TW" dirty="0" smtClean="0">
                <a:latin typeface="文鼎細鋼筆行楷" panose="02010609010101010101" pitchFamily="49" charset="-120"/>
                <a:ea typeface="文鼎細鋼筆行楷" panose="02010609010101010101" pitchFamily="49" charset="-120"/>
                <a:cs typeface="文鼎細鋼筆行楷" panose="02010609010101010101" pitchFamily="49" charset="-120"/>
              </a:rPr>
              <a:t>-3</a:t>
            </a:r>
            <a:endParaRPr lang="zh-TW" altLang="en-US" dirty="0">
              <a:latin typeface="文鼎細鋼筆行楷" panose="02010609010101010101" pitchFamily="49" charset="-120"/>
              <a:ea typeface="文鼎細鋼筆行楷" panose="02010609010101010101" pitchFamily="49" charset="-120"/>
              <a:cs typeface="文鼎細鋼筆行楷" panose="02010609010101010101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08720"/>
          </a:xfrm>
        </p:spPr>
        <p:txBody>
          <a:bodyPr>
            <a:normAutofit lnSpcReduction="10000"/>
          </a:bodyPr>
          <a:lstStyle/>
          <a:p>
            <a:r>
              <a:rPr lang="zh-TW" altLang="en-US" sz="7200" dirty="0" smtClean="0">
                <a:ea typeface="金梅毛顏楷" panose="02010609000101010101" pitchFamily="49" charset="-120"/>
              </a:rPr>
              <a:t>均間</a:t>
            </a:r>
            <a:r>
              <a:rPr lang="en-US" altLang="zh-TW" sz="7200" dirty="0" smtClean="0">
                <a:ea typeface="金梅毛顏楷" panose="02010609000101010101" pitchFamily="49" charset="-120"/>
              </a:rPr>
              <a:t>-</a:t>
            </a:r>
            <a:r>
              <a:rPr lang="zh-TW" altLang="en-US" sz="4800" dirty="0" smtClean="0">
                <a:ea typeface="金梅毛顏楷" panose="02010609000101010101" pitchFamily="49" charset="-120"/>
              </a:rPr>
              <a:t>平</a:t>
            </a:r>
            <a:r>
              <a:rPr lang="en-US" altLang="zh-TW" sz="4800" dirty="0" smtClean="0">
                <a:ea typeface="金梅毛顏楷" panose="02010609000101010101" pitchFamily="49" charset="-120"/>
              </a:rPr>
              <a:t>”</a:t>
            </a:r>
            <a:r>
              <a:rPr lang="zh-TW" altLang="en-US" sz="48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均</a:t>
            </a:r>
            <a:r>
              <a:rPr lang="en-US" altLang="zh-TW" sz="4800" dirty="0" smtClean="0">
                <a:ea typeface="金梅毛顏楷" panose="02010609000101010101" pitchFamily="49" charset="-120"/>
              </a:rPr>
              <a:t>”</a:t>
            </a:r>
            <a:r>
              <a:rPr lang="zh-TW" altLang="en-US" sz="4800" dirty="0" smtClean="0">
                <a:ea typeface="金梅毛顏楷" panose="02010609000101010101" pitchFamily="49" charset="-120"/>
              </a:rPr>
              <a:t>筆畫的</a:t>
            </a:r>
            <a:r>
              <a:rPr lang="en-US" altLang="zh-TW" sz="4800" dirty="0" smtClean="0">
                <a:ea typeface="金梅毛顏楷" panose="02010609000101010101" pitchFamily="49" charset="-120"/>
              </a:rPr>
              <a:t>”</a:t>
            </a:r>
            <a:r>
              <a:rPr lang="zh-TW" altLang="en-US" sz="4800" dirty="0" smtClean="0">
                <a:solidFill>
                  <a:srgbClr val="FF0000"/>
                </a:solidFill>
                <a:ea typeface="金梅毛顏楷" panose="02010609000101010101" pitchFamily="49" charset="-120"/>
              </a:rPr>
              <a:t>間</a:t>
            </a:r>
            <a:r>
              <a:rPr lang="en-US" altLang="zh-TW" sz="4800" dirty="0" smtClean="0">
                <a:ea typeface="金梅毛顏楷" panose="02010609000101010101" pitchFamily="49" charset="-120"/>
              </a:rPr>
              <a:t>”</a:t>
            </a:r>
            <a:r>
              <a:rPr lang="zh-TW" altLang="en-US" sz="4800" dirty="0" smtClean="0">
                <a:ea typeface="金梅毛顏楷" panose="02010609000101010101" pitchFamily="49" charset="-120"/>
              </a:rPr>
              <a:t>隔</a:t>
            </a:r>
            <a:endParaRPr lang="zh-TW" altLang="en-US" sz="4800" dirty="0">
              <a:ea typeface="金梅毛顏楷" panose="02010609000101010101" pitchFamily="49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15335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0005"/>
            <a:ext cx="151216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2708920"/>
            <a:ext cx="1512168" cy="177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4613920"/>
            <a:ext cx="1512168" cy="200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88" y="4619707"/>
            <a:ext cx="1402432" cy="20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88" y="2719000"/>
            <a:ext cx="1542322" cy="17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564" y="2719000"/>
            <a:ext cx="1377437" cy="17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52" y="4793474"/>
            <a:ext cx="1699259" cy="176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0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cut/>
      </p:transition>
    </mc:Choice>
    <mc:Fallback xmlns="">
      <p:transition advClick="0"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1665</Words>
  <Application>Microsoft Office PowerPoint</Application>
  <PresentationFormat>如螢幕大小 (4:3)</PresentationFormat>
  <Paragraphs>136</Paragraphs>
  <Slides>58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59" baseType="lpstr">
      <vt:lpstr>Office 佈景主題</vt:lpstr>
      <vt:lpstr>106年教師硬筆書法 “字”我要求 專業社群研習</vt:lpstr>
      <vt:lpstr>內  容</vt:lpstr>
      <vt:lpstr>教師前測</vt:lpstr>
      <vt:lpstr>12個核心概念</vt:lpstr>
      <vt:lpstr>核心概念-1</vt:lpstr>
      <vt:lpstr>核心概念-2</vt:lpstr>
      <vt:lpstr>核心概念-2</vt:lpstr>
      <vt:lpstr>核心概念-3</vt:lpstr>
      <vt:lpstr>核心概念-3</vt:lpstr>
      <vt:lpstr>核心概念-4</vt:lpstr>
      <vt:lpstr>核心概念-5</vt:lpstr>
      <vt:lpstr>主次-一個字出現兩個以上的主筆，選擇其中一個當主筆，其他的當次要主筆 (並縮短非主筆的長度或寬度)</vt:lpstr>
      <vt:lpstr>核心概念-6</vt:lpstr>
      <vt:lpstr>核心概念-7</vt:lpstr>
      <vt:lpstr>核心概念-8</vt:lpstr>
      <vt:lpstr>核心概念-9</vt:lpstr>
      <vt:lpstr>核心概念-10</vt:lpstr>
      <vt:lpstr>核心概念-11</vt:lpstr>
      <vt:lpstr>PowerPoint 簡報</vt:lpstr>
      <vt:lpstr>核心概念-12</vt:lpstr>
      <vt:lpstr>核心概念-12</vt:lpstr>
      <vt:lpstr>   坐  姿</vt:lpstr>
      <vt:lpstr>執筆姿勢</vt:lpstr>
      <vt:lpstr>字的差異</vt:lpstr>
      <vt:lpstr>PowerPoint 簡報</vt:lpstr>
      <vt:lpstr>唐楷欣賞─ 歐陽詢、褚遂良、顏真卿、柳公權</vt:lpstr>
      <vt:lpstr>結合力與美的歐陽詢</vt:lpstr>
      <vt:lpstr>唐楷的極則-〈九成宮醴泉銘〉</vt:lpstr>
      <vt:lpstr>〈皇甫誕碑〉年輕時寫</vt:lpstr>
      <vt:lpstr>PowerPoint 簡報</vt:lpstr>
      <vt:lpstr>PowerPoint 簡報</vt:lpstr>
      <vt:lpstr>小歐-歐陽通</vt:lpstr>
      <vt:lpstr>憂心國事的褚遂良</vt:lpstr>
      <vt:lpstr>PowerPoint 簡報</vt:lpstr>
      <vt:lpstr>PowerPoint 簡報</vt:lpstr>
      <vt:lpstr>雁塔聖教序</vt:lpstr>
      <vt:lpstr>忠肝義膽的顏真卿</vt:lpstr>
      <vt:lpstr>PowerPoint 簡報</vt:lpstr>
      <vt:lpstr>〈顏勤禮碑〉</vt:lpstr>
      <vt:lpstr>〈顏氏家廟碑〉</vt:lpstr>
      <vt:lpstr>〈多寶塔感應碑〉</vt:lpstr>
      <vt:lpstr>其他</vt:lpstr>
      <vt:lpstr>筆諫皇帝的柳公權</vt:lpstr>
      <vt:lpstr>PowerPoint 簡報</vt:lpstr>
      <vt:lpstr>玄祕塔碑</vt:lpstr>
      <vt:lpstr>顏筋柳骨</vt:lpstr>
      <vt:lpstr>比較顏體與柳體</vt:lpstr>
      <vt:lpstr>教師批閱前-測</vt:lpstr>
      <vt:lpstr>學生的字體-似顏體-左撇子</vt:lpstr>
      <vt:lpstr>學生的字體-隸書</vt:lpstr>
      <vt:lpstr>學生的字體-魏碑</vt:lpstr>
      <vt:lpstr>學生的字體</vt:lpstr>
      <vt:lpstr>學生的字體</vt:lpstr>
      <vt:lpstr>學生的字體</vt:lpstr>
      <vt:lpstr>學生的字體-左撇子</vt:lpstr>
      <vt:lpstr>學生的字體-左撇子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106年教師硬筆書法 “字”我要求 專業社群研習</dc:title>
  <dc:creator>qrty</dc:creator>
  <cp:lastModifiedBy>tyut012</cp:lastModifiedBy>
  <cp:revision>25</cp:revision>
  <dcterms:created xsi:type="dcterms:W3CDTF">2017-09-28T16:21:43Z</dcterms:created>
  <dcterms:modified xsi:type="dcterms:W3CDTF">2017-09-29T10:24:22Z</dcterms:modified>
</cp:coreProperties>
</file>