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637" r:id="rId2"/>
    <p:sldId id="579" r:id="rId3"/>
    <p:sldId id="583" r:id="rId4"/>
    <p:sldId id="584" r:id="rId5"/>
    <p:sldId id="638" r:id="rId6"/>
    <p:sldId id="639" r:id="rId7"/>
    <p:sldId id="640" r:id="rId8"/>
    <p:sldId id="641" r:id="rId9"/>
    <p:sldId id="642" r:id="rId10"/>
    <p:sldId id="643" r:id="rId11"/>
    <p:sldId id="644" r:id="rId12"/>
    <p:sldId id="645" r:id="rId13"/>
    <p:sldId id="632" r:id="rId14"/>
    <p:sldId id="646" r:id="rId15"/>
    <p:sldId id="647" r:id="rId16"/>
    <p:sldId id="648" r:id="rId17"/>
    <p:sldId id="649" r:id="rId18"/>
    <p:sldId id="650" r:id="rId19"/>
    <p:sldId id="651" r:id="rId20"/>
    <p:sldId id="652" r:id="rId21"/>
    <p:sldId id="653" r:id="rId22"/>
    <p:sldId id="654" r:id="rId23"/>
    <p:sldId id="655" r:id="rId2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標楷體" panose="03000509000000000000" pitchFamily="65" charset="-120"/>
      <p:regular r:id="rId30"/>
    </p:embeddedFont>
  </p:embeddedFontLst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3200" kern="1200" baseline="-250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3200" kern="1200" baseline="-250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3200" kern="1200" baseline="-250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3200" kern="1200" baseline="-250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3200" kern="1200" baseline="-250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3200" kern="1200" baseline="-250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3200" kern="1200" baseline="-250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3200" kern="1200" baseline="-250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3200" kern="1200" baseline="-250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EDFB"/>
    <a:srgbClr val="F4E4CB"/>
    <a:srgbClr val="F2901D"/>
    <a:srgbClr val="F7931D"/>
    <a:srgbClr val="FFA861"/>
    <a:srgbClr val="EB9C50"/>
    <a:srgbClr val="F39800"/>
    <a:srgbClr val="F0A068"/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1" autoAdjust="0"/>
    <p:restoredTop sz="92804" autoAdjust="0"/>
  </p:normalViewPr>
  <p:slideViewPr>
    <p:cSldViewPr>
      <p:cViewPr varScale="1">
        <p:scale>
          <a:sx n="68" d="100"/>
          <a:sy n="68" d="100"/>
        </p:scale>
        <p:origin x="-142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88D18E-4F16-469D-934B-B6D7926DD031}" type="datetimeFigureOut">
              <a:rPr lang="zh-TW" altLang="en-US" smtClean="0"/>
              <a:t>2019/7/11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F97D3-1883-4BE2-9CD1-4EEE1CD74C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3511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F97D3-1883-4BE2-9CD1-4EEE1CD74C0D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6758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F97D3-1883-4BE2-9CD1-4EEE1CD74C0D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6758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F97D3-1883-4BE2-9CD1-4EEE1CD74C0D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6758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506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776503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 userDrawn="1"/>
        </p:nvGrpSpPr>
        <p:grpSpPr bwMode="auto">
          <a:xfrm>
            <a:off x="0" y="14288"/>
            <a:ext cx="9144000" cy="6859587"/>
            <a:chOff x="0" y="-1"/>
            <a:chExt cx="5760" cy="4321"/>
          </a:xfrm>
        </p:grpSpPr>
        <p:pic>
          <p:nvPicPr>
            <p:cNvPr id="1027" name="Picture 8" descr="abc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8" name="Rectangle 9">
              <a:hlinkClick r:id="" action="ppaction://hlinkshowjump?jump=previousslide"/>
            </p:cNvPr>
            <p:cNvSpPr>
              <a:spLocks noChangeArrowheads="1"/>
            </p:cNvSpPr>
            <p:nvPr userDrawn="1"/>
          </p:nvSpPr>
          <p:spPr bwMode="auto">
            <a:xfrm rot="-686268">
              <a:off x="5051" y="332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1029" name="Rectangle 10">
              <a:hlinkClick r:id="" action="ppaction://hlinkshowjump?jump=nextslide"/>
            </p:cNvPr>
            <p:cNvSpPr>
              <a:spLocks noChangeArrowheads="1"/>
            </p:cNvSpPr>
            <p:nvPr userDrawn="1"/>
          </p:nvSpPr>
          <p:spPr bwMode="auto">
            <a:xfrm rot="669763">
              <a:off x="4921" y="366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1030" name="Rectangle 11">
              <a:hlinkClick r:id="" action="ppaction://hlinkshowjump?jump=endshow"/>
            </p:cNvPr>
            <p:cNvSpPr>
              <a:spLocks noChangeArrowheads="1"/>
            </p:cNvSpPr>
            <p:nvPr userDrawn="1"/>
          </p:nvSpPr>
          <p:spPr bwMode="auto">
            <a:xfrm>
              <a:off x="5375" y="397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../../../&#24433;&#38899;&#36039;&#28304;/&#21205;&#30059;/&#31532;3&#31456;/3&#19978;ch3&#21776;&#19977;&#34255;&#22823;&#25136;&#28779;&#28976;&#23665;.exe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../../../&#24433;&#38899;&#36039;&#28304;/&#24433;&#29255;/&#31532;3&#31456;/3&#19978;3-1&#21205;&#25163;&#20570;-&#35657;&#26126;&#31354;&#27683;&#21487;&#20197;&#34987;&#25824;&#22739;.wmv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../../../&#24433;&#38899;&#36039;&#28304;/&#24433;&#29255;/&#31532;3&#31456;/3&#19978;3-1&#31354;&#27683;&#30340;&#25033;&#29992;.wmv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../../../&#24433;&#38899;&#36039;&#28304;/&#24433;&#29255;/&#31532;3&#31456;/3&#19978;3-1&#21205;&#25163;&#20570;-&#35657;&#26126;&#31354;&#27683;&#21344;&#26377;&#31354;&#38291;-&#26041;&#27861;&#19968;.wmv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../../../&#24433;&#38899;&#36039;&#28304;/&#24433;&#29255;/&#31532;3&#31456;/3&#19978;3-1&#35036;&#20805;-&#21560;&#31649;&#25509;&#21147;&#36093;.wmv" TargetMode="External"/><Relationship Id="rId5" Type="http://schemas.openxmlformats.org/officeDocument/2006/relationships/hyperlink" Target="../../../&#24433;&#38899;&#36039;&#28304;/&#24433;&#29255;/&#31532;3&#31456;/3&#19978;3-1&#21205;&#25163;&#20570;-&#35657;&#26126;&#31354;&#27683;&#21344;&#26377;&#31354;&#38291;-&#26041;&#27861;&#20108;.wmv" TargetMode="Externa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-92946" y="-13692"/>
            <a:ext cx="9329893" cy="6885384"/>
            <a:chOff x="3573" y="0"/>
            <a:chExt cx="10000952" cy="6917497"/>
          </a:xfrm>
        </p:grpSpPr>
        <p:pic>
          <p:nvPicPr>
            <p:cNvPr id="1026" name="Picture 2" descr="C:\Users\user\Desktop\1-0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3" y="0"/>
              <a:ext cx="5000476" cy="6917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04049" y="86"/>
              <a:ext cx="5000476" cy="6917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 Box 13">
            <a:extLst>
              <a:ext uri="{FF2B5EF4-FFF2-40B4-BE49-F238E27FC236}">
                <a16:creationId xmlns:a16="http://schemas.microsoft.com/office/drawing/2014/main" xmlns="" id="{92A892A5-5EAF-40A6-BDA0-323D140F8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4369" y="0"/>
            <a:ext cx="1259632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P48-49</a:t>
            </a:r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7772400" y="4900613"/>
            <a:ext cx="1371600" cy="1957387"/>
            <a:chOff x="4896" y="3087"/>
            <a:chExt cx="864" cy="1233"/>
          </a:xfrm>
        </p:grpSpPr>
        <p:pic>
          <p:nvPicPr>
            <p:cNvPr id="9" name="Picture 9" descr="未命名 -1拷貝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3087"/>
              <a:ext cx="864" cy="1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10"/>
            <p:cNvGrpSpPr>
              <a:grpSpLocks/>
            </p:cNvGrpSpPr>
            <p:nvPr/>
          </p:nvGrpSpPr>
          <p:grpSpPr bwMode="auto">
            <a:xfrm>
              <a:off x="4921" y="3666"/>
              <a:ext cx="839" cy="654"/>
              <a:chOff x="4921" y="3666"/>
              <a:chExt cx="839" cy="654"/>
            </a:xfrm>
          </p:grpSpPr>
          <p:sp>
            <p:nvSpPr>
              <p:cNvPr id="11" name="Rectangle 11">
                <a:hlinkClick r:id="" action="ppaction://hlinkshowjump?jump=nextslide"/>
              </p:cNvPr>
              <p:cNvSpPr>
                <a:spLocks noChangeArrowheads="1"/>
              </p:cNvSpPr>
              <p:nvPr/>
            </p:nvSpPr>
            <p:spPr bwMode="auto">
              <a:xfrm rot="669763">
                <a:off x="4921" y="3666"/>
                <a:ext cx="681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zh-TW">
                  <a:ea typeface="標楷體" pitchFamily="65" charset="-120"/>
                </a:endParaRPr>
              </a:p>
            </p:txBody>
          </p:sp>
          <p:sp>
            <p:nvSpPr>
              <p:cNvPr id="12" name="Rectangle 12">
                <a:hlinkClick r:id="" action="ppaction://hlinkshowjump?jump=endshow"/>
              </p:cNvPr>
              <p:cNvSpPr>
                <a:spLocks noChangeArrowheads="1"/>
              </p:cNvSpPr>
              <p:nvPr/>
            </p:nvSpPr>
            <p:spPr bwMode="auto">
              <a:xfrm>
                <a:off x="5375" y="3974"/>
                <a:ext cx="385" cy="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TW" altLang="zh-TW">
                  <a:ea typeface="標楷體" pitchFamily="65" charset="-120"/>
                </a:endParaRPr>
              </a:p>
            </p:txBody>
          </p:sp>
        </p:grpSp>
      </p:grpSp>
      <p:sp>
        <p:nvSpPr>
          <p:cNvPr id="13" name="AutoShape 19"/>
          <p:cNvSpPr>
            <a:spLocks noChangeArrowheads="1"/>
          </p:cNvSpPr>
          <p:nvPr/>
        </p:nvSpPr>
        <p:spPr bwMode="auto">
          <a:xfrm>
            <a:off x="454250" y="5084602"/>
            <a:ext cx="3901726" cy="1503071"/>
          </a:xfrm>
          <a:prstGeom prst="roundRect">
            <a:avLst>
              <a:gd name="adj" fmla="val 14148"/>
            </a:avLst>
          </a:prstGeom>
          <a:solidFill>
            <a:srgbClr val="FFFFFF">
              <a:alpha val="50196"/>
            </a:srgbClr>
          </a:solidFill>
          <a:ln>
            <a:noFill/>
          </a:ln>
          <a:extLst/>
        </p:spPr>
        <p:txBody>
          <a:bodyPr wrap="none" anchor="ctr"/>
          <a:lstStyle/>
          <a:p>
            <a:r>
              <a:rPr lang="en-US" altLang="zh-TW" baseline="0" dirty="0">
                <a:solidFill>
                  <a:srgbClr val="FF0000"/>
                </a:solidFill>
                <a:ea typeface="標楷體" pitchFamily="65" charset="-120"/>
              </a:rPr>
              <a:t>3-1 </a:t>
            </a:r>
            <a:r>
              <a:rPr lang="zh-TW" altLang="en-US" baseline="0" dirty="0">
                <a:solidFill>
                  <a:srgbClr val="FF0000"/>
                </a:solidFill>
                <a:ea typeface="標楷體" pitchFamily="65" charset="-120"/>
              </a:rPr>
              <a:t>空氣的性質</a:t>
            </a:r>
          </a:p>
          <a:p>
            <a:r>
              <a:rPr lang="en-US" altLang="zh-TW" baseline="0" dirty="0">
                <a:ea typeface="標楷體" pitchFamily="65" charset="-120"/>
              </a:rPr>
              <a:t>3-2 </a:t>
            </a:r>
            <a:r>
              <a:rPr lang="zh-TW" altLang="en-US" baseline="0" dirty="0">
                <a:ea typeface="標楷體" pitchFamily="65" charset="-120"/>
              </a:rPr>
              <a:t>風來了</a:t>
            </a:r>
          </a:p>
          <a:p>
            <a:r>
              <a:rPr lang="en-US" altLang="zh-TW" baseline="0" dirty="0">
                <a:ea typeface="標楷體" pitchFamily="65" charset="-120"/>
              </a:rPr>
              <a:t>3-3 </a:t>
            </a:r>
            <a:r>
              <a:rPr lang="zh-TW" altLang="en-US" baseline="0" dirty="0">
                <a:ea typeface="標楷體" pitchFamily="65" charset="-120"/>
              </a:rPr>
              <a:t>好玩的空氣遊戲</a:t>
            </a:r>
            <a:endParaRPr lang="en-US" altLang="zh-TW" baseline="0" dirty="0"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81238" y="283295"/>
            <a:ext cx="2441694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4400" b="1" baseline="0" dirty="0">
                <a:ln>
                  <a:solidFill>
                    <a:schemeClr val="bg1"/>
                  </a:solidFill>
                </a:ln>
                <a:solidFill>
                  <a:srgbClr val="F2901D"/>
                </a:solidFill>
                <a:latin typeface="+mj-lt"/>
                <a:ea typeface="標楷體" pitchFamily="65" charset="-120"/>
              </a:rPr>
              <a:t>空氣和風</a:t>
            </a:r>
          </a:p>
        </p:txBody>
      </p:sp>
      <p:sp>
        <p:nvSpPr>
          <p:cNvPr id="15" name="Text Box 19">
            <a:extLst>
              <a:ext uri="{FF2B5EF4-FFF2-40B4-BE49-F238E27FC236}">
                <a16:creationId xmlns:a16="http://schemas.microsoft.com/office/drawing/2014/main" xmlns="" id="{0813D3D8-F666-40D7-87DC-EEE687F05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848" y="2420888"/>
            <a:ext cx="1224136" cy="671334"/>
          </a:xfrm>
          <a:prstGeom prst="roundRect">
            <a:avLst>
              <a:gd name="adj" fmla="val 6446"/>
            </a:avLst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200" spc="-150" baseline="0" dirty="0">
                <a:ea typeface="標楷體" pitchFamily="65" charset="-120"/>
              </a:rPr>
              <a:t>聽說芭蕉扇可以熄滅火焰山的火，借給我吧！</a:t>
            </a:r>
            <a:endParaRPr lang="en-US" altLang="zh-TW" sz="1200" spc="-150" baseline="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xmlns="" id="{7C429775-EC59-44CF-828E-C900E8E96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3262040"/>
            <a:ext cx="1152128" cy="479524"/>
          </a:xfrm>
          <a:prstGeom prst="roundRect">
            <a:avLst>
              <a:gd name="adj" fmla="val 6446"/>
            </a:avLst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200" baseline="0" dirty="0">
                <a:ea typeface="標楷體" pitchFamily="65" charset="-120"/>
              </a:rPr>
              <a:t>火太大了！沒辦法過去。</a:t>
            </a:r>
            <a:endParaRPr lang="en-US" altLang="zh-TW" sz="1200" baseline="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17" name="Text Box 19">
            <a:extLst>
              <a:ext uri="{FF2B5EF4-FFF2-40B4-BE49-F238E27FC236}">
                <a16:creationId xmlns:a16="http://schemas.microsoft.com/office/drawing/2014/main" xmlns="" id="{7C429775-EC59-44CF-828E-C900E8E96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8406" y="3741564"/>
            <a:ext cx="1201426" cy="479524"/>
          </a:xfrm>
          <a:prstGeom prst="roundRect">
            <a:avLst>
              <a:gd name="adj" fmla="val 6446"/>
            </a:avLst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200" baseline="0" dirty="0">
                <a:ea typeface="標楷體" pitchFamily="65" charset="-120"/>
              </a:rPr>
              <a:t>愛博士，要請你幫個忙。</a:t>
            </a:r>
            <a:endParaRPr lang="en-US" altLang="zh-TW" sz="1200" baseline="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18" name="Text Box 19">
            <a:extLst>
              <a:ext uri="{FF2B5EF4-FFF2-40B4-BE49-F238E27FC236}">
                <a16:creationId xmlns:a16="http://schemas.microsoft.com/office/drawing/2014/main" xmlns="" id="{7C429775-EC59-44CF-828E-C900E8E96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8566" y="3893964"/>
            <a:ext cx="1201426" cy="479524"/>
          </a:xfrm>
          <a:prstGeom prst="roundRect">
            <a:avLst>
              <a:gd name="adj" fmla="val 6446"/>
            </a:avLst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200" baseline="0" dirty="0">
                <a:ea typeface="標楷體" pitchFamily="65" charset="-120"/>
              </a:rPr>
              <a:t>師兄跑去</a:t>
            </a:r>
          </a:p>
          <a:p>
            <a:r>
              <a:rPr lang="zh-TW" altLang="en-US" sz="1200" baseline="0" dirty="0">
                <a:ea typeface="標楷體" pitchFamily="65" charset="-120"/>
              </a:rPr>
              <a:t>哪裡了？</a:t>
            </a:r>
            <a:endParaRPr lang="en-US" altLang="zh-TW" sz="1200" baseline="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xmlns="" id="{7C429775-EC59-44CF-828E-C900E8E96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958" y="3477746"/>
            <a:ext cx="1201426" cy="671334"/>
          </a:xfrm>
          <a:prstGeom prst="roundRect">
            <a:avLst>
              <a:gd name="adj" fmla="val 6446"/>
            </a:avLst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200" spc="-150" baseline="0" dirty="0">
                <a:ea typeface="標楷體" pitchFamily="65" charset="-120"/>
              </a:rPr>
              <a:t>師父，您想到辦法了嗎？不然，我再去借一次。</a:t>
            </a:r>
            <a:endParaRPr lang="en-US" altLang="zh-TW" sz="1200" spc="-150" baseline="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xmlns="" id="{7C429775-EC59-44CF-828E-C900E8E96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184" y="524157"/>
            <a:ext cx="1201426" cy="287715"/>
          </a:xfrm>
          <a:prstGeom prst="roundRect">
            <a:avLst>
              <a:gd name="adj" fmla="val 6446"/>
            </a:avLst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200" baseline="0" dirty="0">
                <a:ea typeface="標楷體" pitchFamily="65" charset="-120"/>
              </a:rPr>
              <a:t>想都別想！</a:t>
            </a:r>
            <a:endParaRPr lang="en-US" altLang="zh-TW" sz="1200" baseline="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884369" y="4797152"/>
            <a:ext cx="1080119" cy="407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xmlns="" id="{7C429775-EC59-44CF-828E-C900E8E96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352" y="4749676"/>
            <a:ext cx="1296144" cy="479524"/>
          </a:xfrm>
          <a:prstGeom prst="roundRect">
            <a:avLst>
              <a:gd name="adj" fmla="val 6446"/>
            </a:avLst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200" spc="-150" baseline="0" dirty="0">
                <a:ea typeface="標楷體" pitchFamily="65" charset="-120"/>
              </a:rPr>
              <a:t>我跟愛博士借了電風扇，辛苦你啦！</a:t>
            </a:r>
            <a:endParaRPr lang="en-US" altLang="zh-TW" sz="1200" spc="-150" baseline="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xmlns="" id="{7C429775-EC59-44CF-828E-C900E8E96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8173" y="6165621"/>
            <a:ext cx="2018163" cy="287715"/>
          </a:xfrm>
          <a:prstGeom prst="roundRect">
            <a:avLst>
              <a:gd name="adj" fmla="val 6446"/>
            </a:avLst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r>
              <a:rPr lang="zh-TW" altLang="en-US" sz="1200" baseline="0" dirty="0">
                <a:ea typeface="標楷體" pitchFamily="65" charset="-120"/>
              </a:rPr>
              <a:t>要怎麼比較風的強弱呢？</a:t>
            </a:r>
            <a:endParaRPr lang="en-US" altLang="zh-TW" sz="1200" baseline="0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21BE48FB-313D-4FA8-956B-E1A18749D1C4}"/>
              </a:ext>
            </a:extLst>
          </p:cNvPr>
          <p:cNvGrpSpPr/>
          <p:nvPr/>
        </p:nvGrpSpPr>
        <p:grpSpPr>
          <a:xfrm>
            <a:off x="2843808" y="1290246"/>
            <a:ext cx="2546439" cy="5573652"/>
            <a:chOff x="2843808" y="1290246"/>
            <a:chExt cx="2546439" cy="5573652"/>
          </a:xfrm>
        </p:grpSpPr>
        <p:sp>
          <p:nvSpPr>
            <p:cNvPr id="24" name="Text Box 19">
              <a:extLst>
                <a:ext uri="{FF2B5EF4-FFF2-40B4-BE49-F238E27FC236}">
                  <a16:creationId xmlns:a16="http://schemas.microsoft.com/office/drawing/2014/main" xmlns="" id="{68A404F4-B6E6-468E-BB68-92C1FCBE12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4008" y="4221088"/>
              <a:ext cx="619792" cy="3385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9pPr>
            </a:lstStyle>
            <a:p>
              <a:pPr eaLnBrk="1" hangingPunct="1"/>
              <a:r>
                <a:rPr lang="zh-TW" altLang="en-US" sz="1600" baseline="0" dirty="0">
                  <a:ea typeface="標楷體" pitchFamily="65" charset="-120"/>
                </a:rPr>
                <a:t>③</a:t>
              </a:r>
            </a:p>
          </p:txBody>
        </p:sp>
        <p:sp>
          <p:nvSpPr>
            <p:cNvPr id="25" name="Text Box 19">
              <a:extLst>
                <a:ext uri="{FF2B5EF4-FFF2-40B4-BE49-F238E27FC236}">
                  <a16:creationId xmlns:a16="http://schemas.microsoft.com/office/drawing/2014/main" xmlns="" id="{EB8F41B8-863B-41E2-B849-3B64C45D91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4008" y="2852936"/>
              <a:ext cx="746239" cy="3385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9pPr>
            </a:lstStyle>
            <a:p>
              <a:pPr eaLnBrk="1" hangingPunct="1"/>
              <a:r>
                <a:rPr lang="zh-TW" altLang="en-US" sz="1600" baseline="0" dirty="0">
                  <a:ea typeface="標楷體" pitchFamily="65" charset="-120"/>
                </a:rPr>
                <a:t>②</a:t>
              </a:r>
            </a:p>
          </p:txBody>
        </p:sp>
        <p:sp>
          <p:nvSpPr>
            <p:cNvPr id="26" name="Text Box 19">
              <a:extLst>
                <a:ext uri="{FF2B5EF4-FFF2-40B4-BE49-F238E27FC236}">
                  <a16:creationId xmlns:a16="http://schemas.microsoft.com/office/drawing/2014/main" xmlns="" id="{C5ACE683-6A1B-47CE-9AD9-C8B1754164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3808" y="1290246"/>
              <a:ext cx="665847" cy="3385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9pPr>
            </a:lstStyle>
            <a:p>
              <a:pPr eaLnBrk="1" hangingPunct="1"/>
              <a:r>
                <a:rPr lang="zh-TW" altLang="en-US" sz="1600" baseline="0" dirty="0">
                  <a:ea typeface="標楷體" pitchFamily="65" charset="-120"/>
                </a:rPr>
                <a:t>①</a:t>
              </a:r>
            </a:p>
          </p:txBody>
        </p:sp>
        <p:sp>
          <p:nvSpPr>
            <p:cNvPr id="27" name="Text Box 19">
              <a:extLst>
                <a:ext uri="{FF2B5EF4-FFF2-40B4-BE49-F238E27FC236}">
                  <a16:creationId xmlns:a16="http://schemas.microsoft.com/office/drawing/2014/main" xmlns="" id="{F192DCA9-268F-4F53-BB11-34FDD3A7AA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4008" y="6525344"/>
              <a:ext cx="619792" cy="3385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defPPr>
                <a:defRPr lang="zh-TW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sz="3200" kern="1200" baseline="-250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  <a:cs typeface="+mn-cs"/>
                </a:defRPr>
              </a:lvl9pPr>
            </a:lstStyle>
            <a:p>
              <a:pPr eaLnBrk="1" hangingPunct="1"/>
              <a:r>
                <a:rPr lang="zh-TW" altLang="en-US" sz="1600" baseline="0" dirty="0">
                  <a:ea typeface="標楷體" pitchFamily="65" charset="-120"/>
                </a:rPr>
                <a:t>④</a:t>
              </a:r>
            </a:p>
          </p:txBody>
        </p:sp>
      </p:grpSp>
      <p:sp>
        <p:nvSpPr>
          <p:cNvPr id="28" name="Rectangle 11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7180684" y="1099909"/>
            <a:ext cx="2016000" cy="376238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sz="1800" b="1" u="sng" baseline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唐三藏大戰火焰山</a:t>
            </a:r>
          </a:p>
        </p:txBody>
      </p:sp>
      <p:sp>
        <p:nvSpPr>
          <p:cNvPr id="29" name="AutoShape 12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6228184" y="1035616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TW" altLang="en-US" sz="2800" b="1" baseline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動畫</a:t>
            </a:r>
          </a:p>
        </p:txBody>
      </p:sp>
    </p:spTree>
    <p:extLst>
      <p:ext uri="{BB962C8B-B14F-4D97-AF65-F5344CB8AC3E}">
        <p14:creationId xmlns:p14="http://schemas.microsoft.com/office/powerpoint/2010/main" val="3627331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xmlns="" id="{82318093-1D86-4155-B418-908DEC59B718}"/>
              </a:ext>
            </a:extLst>
          </p:cNvPr>
          <p:cNvGrpSpPr/>
          <p:nvPr/>
        </p:nvGrpSpPr>
        <p:grpSpPr>
          <a:xfrm>
            <a:off x="226168" y="-99392"/>
            <a:ext cx="8622163" cy="7200800"/>
            <a:chOff x="226168" y="133054"/>
            <a:chExt cx="8622163" cy="5804988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xmlns="" id="{4F17959E-87C5-4D3B-ABE2-06FB166926D3}"/>
                </a:ext>
              </a:extLst>
            </p:cNvPr>
            <p:cNvGrpSpPr/>
            <p:nvPr/>
          </p:nvGrpSpPr>
          <p:grpSpPr>
            <a:xfrm>
              <a:off x="226168" y="133054"/>
              <a:ext cx="8622163" cy="5804988"/>
              <a:chOff x="471488" y="476672"/>
              <a:chExt cx="8378825" cy="5329237"/>
            </a:xfrm>
          </p:grpSpPr>
          <p:pic>
            <p:nvPicPr>
              <p:cNvPr id="12" name="Picture 2" descr="\\Yami_Backup\02_WorkStation\Yami_WorkBackUp\02_WorkStation\01_Animation\01_翰林\00_107上學期\01_數位部\02_製作區\01_國小\01_creative_製作區\03_自然\02_ppt\4上\01_source\01_習作_課本頁\課本\02-107自然4上課本L02(拉頁前)-0207\39\02-107自然4上課本L02(拉頁前)-0207_0030_39.png">
                <a:extLst>
                  <a:ext uri="{FF2B5EF4-FFF2-40B4-BE49-F238E27FC236}">
                    <a16:creationId xmlns:a16="http://schemas.microsoft.com/office/drawing/2014/main" xmlns="" id="{A59E4334-2518-4BFA-B1E4-E1E5CA6418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750" y="621134"/>
                <a:ext cx="8310563" cy="51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xmlns="" id="{B287EAA8-3023-47BE-9A3E-C73BC86346FB}"/>
                  </a:ext>
                </a:extLst>
              </p:cNvPr>
              <p:cNvSpPr/>
              <p:nvPr/>
            </p:nvSpPr>
            <p:spPr>
              <a:xfrm>
                <a:off x="755650" y="837034"/>
                <a:ext cx="7777163" cy="863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xmlns="" id="{879BE52D-3593-42D3-A2B5-196AA9535087}"/>
                  </a:ext>
                </a:extLst>
              </p:cNvPr>
              <p:cNvSpPr/>
              <p:nvPr/>
            </p:nvSpPr>
            <p:spPr>
              <a:xfrm>
                <a:off x="471488" y="476672"/>
                <a:ext cx="8378825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xmlns="" id="{84D01873-32A8-41A2-A590-7B295C479E17}"/>
                </a:ext>
              </a:extLst>
            </p:cNvPr>
            <p:cNvSpPr/>
            <p:nvPr/>
          </p:nvSpPr>
          <p:spPr>
            <a:xfrm>
              <a:off x="1403648" y="2137565"/>
              <a:ext cx="2808312" cy="319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xmlns="" id="{A4DE7AD4-48EF-447D-A0BB-D0CD170E6976}"/>
                </a:ext>
              </a:extLst>
            </p:cNvPr>
            <p:cNvSpPr/>
            <p:nvPr/>
          </p:nvSpPr>
          <p:spPr>
            <a:xfrm>
              <a:off x="4778746" y="2137565"/>
              <a:ext cx="3537670" cy="319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xmlns="" id="{E9B10056-5D5F-48FD-9411-D7AC0AA780B7}"/>
                </a:ext>
              </a:extLst>
            </p:cNvPr>
            <p:cNvSpPr/>
            <p:nvPr/>
          </p:nvSpPr>
          <p:spPr>
            <a:xfrm>
              <a:off x="1931006" y="4629123"/>
              <a:ext cx="2441003" cy="319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xmlns="" id="{8189747B-7309-410C-A663-B6933500E5EC}"/>
                </a:ext>
              </a:extLst>
            </p:cNvPr>
            <p:cNvSpPr/>
            <p:nvPr/>
          </p:nvSpPr>
          <p:spPr>
            <a:xfrm>
              <a:off x="4948215" y="4358719"/>
              <a:ext cx="2990408" cy="826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P52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1177858" y="1110823"/>
            <a:ext cx="5908667" cy="2246169"/>
            <a:chOff x="787400" y="1916832"/>
            <a:chExt cx="7569200" cy="2877418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400" y="2063750"/>
              <a:ext cx="7569200" cy="2730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971600" y="1916832"/>
              <a:ext cx="2179907" cy="46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3" name="矩形 10"/>
          <p:cNvSpPr>
            <a:spLocks noChangeArrowheads="1"/>
          </p:cNvSpPr>
          <p:nvPr/>
        </p:nvSpPr>
        <p:spPr bwMode="auto">
          <a:xfrm>
            <a:off x="796661" y="479574"/>
            <a:ext cx="755067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61950" indent="-361950"/>
            <a:r>
              <a:rPr lang="en-US" altLang="zh-TW" baseline="0" dirty="0">
                <a:ea typeface="標楷體" pitchFamily="65" charset="-120"/>
              </a:rPr>
              <a:t>2.</a:t>
            </a:r>
            <a:r>
              <a:rPr lang="zh-TW" altLang="en-US" baseline="0" dirty="0">
                <a:ea typeface="標楷體" pitchFamily="65" charset="-120"/>
              </a:rPr>
              <a:t>將塑膠管的一端連接打氣筒，另一端伸入杯中。</a:t>
            </a:r>
          </a:p>
        </p:txBody>
      </p:sp>
      <p:sp>
        <p:nvSpPr>
          <p:cNvPr id="37" name="矩形 10"/>
          <p:cNvSpPr>
            <a:spLocks noChangeArrowheads="1"/>
          </p:cNvSpPr>
          <p:nvPr/>
        </p:nvSpPr>
        <p:spPr bwMode="auto">
          <a:xfrm>
            <a:off x="796661" y="3359894"/>
            <a:ext cx="755067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61950" indent="-361950"/>
            <a:r>
              <a:rPr lang="en-US" altLang="zh-TW" baseline="0" dirty="0">
                <a:ea typeface="標楷體" pitchFamily="65" charset="-120"/>
              </a:rPr>
              <a:t>3.</a:t>
            </a:r>
            <a:r>
              <a:rPr lang="zh-TW" altLang="en-US" baseline="0" dirty="0">
                <a:ea typeface="標楷體" pitchFamily="65" charset="-120"/>
              </a:rPr>
              <a:t>用打氣筒將空氣打入杯中，觀察杯子內的水位變化。</a:t>
            </a:r>
          </a:p>
        </p:txBody>
      </p:sp>
      <p:sp>
        <p:nvSpPr>
          <p:cNvPr id="4" name="矩形 3"/>
          <p:cNvSpPr/>
          <p:nvPr/>
        </p:nvSpPr>
        <p:spPr>
          <a:xfrm>
            <a:off x="0" y="6309320"/>
            <a:ext cx="8675687" cy="559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890" y="4429002"/>
            <a:ext cx="5959398" cy="188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604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Yami_Backup\02_WorkStation\Yami_WorkBackUp\02_WorkStation\01_Animation\01_翰林\00_107上學期\01_數位部\02_製作區\01_國小\01_creative_製作區\03_自然\02_ppt\4上\01_source\01_習作_課本頁\課本\02-107自然4上課本L02(拉頁前)-0207\39\02-107自然4上課本L02(拉頁前)-0207_0030_3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607998"/>
            <a:ext cx="8505825" cy="3973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Users\YamiMBP\Desktop\2018-05-19_1255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58289"/>
            <a:ext cx="8036719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矩形 5"/>
          <p:cNvSpPr>
            <a:spLocks noChangeArrowheads="1"/>
          </p:cNvSpPr>
          <p:nvPr/>
        </p:nvSpPr>
        <p:spPr bwMode="auto">
          <a:xfrm>
            <a:off x="932392" y="1552815"/>
            <a:ext cx="77041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baseline="0" dirty="0">
                <a:ea typeface="標楷體" pitchFamily="65" charset="-120"/>
              </a:rPr>
              <a:t>杯子裡的水位有什麼變化？為什麼？</a:t>
            </a:r>
          </a:p>
        </p:txBody>
      </p:sp>
      <p:sp>
        <p:nvSpPr>
          <p:cNvPr id="9221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P52</a:t>
            </a:r>
          </a:p>
        </p:txBody>
      </p:sp>
      <p:sp>
        <p:nvSpPr>
          <p:cNvPr id="3" name="矩形 2"/>
          <p:cNvSpPr/>
          <p:nvPr/>
        </p:nvSpPr>
        <p:spPr>
          <a:xfrm>
            <a:off x="931871" y="2363396"/>
            <a:ext cx="70245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aseline="0" dirty="0">
                <a:solidFill>
                  <a:srgbClr val="FF0000"/>
                </a:solidFill>
                <a:ea typeface="標楷體" pitchFamily="65" charset="-120"/>
              </a:rPr>
              <a:t>杯子裡的水位會下降，因為用打氣筒將空氣打進杯子裡時，空氣會把水擠出杯子外面，證明空氣占有空間。</a:t>
            </a:r>
            <a:endParaRPr lang="en-US" altLang="zh-TW" baseline="0" dirty="0">
              <a:solidFill>
                <a:srgbClr val="FF0000"/>
              </a:solidFill>
              <a:ea typeface="標楷體" pitchFamily="65" charset="-120"/>
            </a:endParaRPr>
          </a:p>
        </p:txBody>
      </p:sp>
      <p:grpSp>
        <p:nvGrpSpPr>
          <p:cNvPr id="9222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9224" name="Picture 12" descr="未命名 -3拷貝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5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9226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9227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911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P53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xmlns="" id="{6C90A925-9224-42F7-AAD4-9223158DF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1655140"/>
            <a:ext cx="6746875" cy="1569660"/>
          </a:xfrm>
          <a:prstGeom prst="rect">
            <a:avLst/>
          </a:prstGeom>
          <a:solidFill>
            <a:schemeClr val="bg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aseline="0" dirty="0">
                <a:ea typeface="標楷體" pitchFamily="65" charset="-120"/>
              </a:rPr>
              <a:t>　　這些不同形狀的容器裡，都充滿</a:t>
            </a:r>
          </a:p>
          <a:p>
            <a:pPr eaLnBrk="1" hangingPunct="1"/>
            <a:r>
              <a:rPr lang="zh-TW" altLang="en-US" baseline="0" dirty="0">
                <a:ea typeface="標楷體" pitchFamily="65" charset="-120"/>
              </a:rPr>
              <a:t>了空氣，想一想，空氣有沒有固定的形狀？</a:t>
            </a:r>
            <a:endParaRPr lang="en-US" altLang="en-US" baseline="0" dirty="0"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20" name="文字方塊 3">
            <a:extLst>
              <a:ext uri="{FF2B5EF4-FFF2-40B4-BE49-F238E27FC236}">
                <a16:creationId xmlns:a16="http://schemas.microsoft.com/office/drawing/2014/main" xmlns="" id="{65FCC81A-5246-44C7-B5EF-19467AE1C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996950"/>
            <a:ext cx="38779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b="1" baseline="0" dirty="0">
                <a:solidFill>
                  <a:srgbClr val="F2901D"/>
                </a:solidFill>
                <a:ea typeface="標楷體" pitchFamily="65" charset="-120"/>
              </a:rPr>
              <a:t>空氣沒有固定的形狀</a:t>
            </a:r>
            <a:endParaRPr lang="zh-TW" altLang="en-US" b="1" dirty="0">
              <a:solidFill>
                <a:srgbClr val="F2901D"/>
              </a:solidFill>
              <a:ea typeface="標楷體" pitchFamily="65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xmlns="" id="{CA3939A5-A72F-4A2A-AF1B-98E57C160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99" y="1060246"/>
            <a:ext cx="500195" cy="500195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17B476A9-62EB-4D93-86C2-2108410D1C5B}"/>
              </a:ext>
            </a:extLst>
          </p:cNvPr>
          <p:cNvSpPr/>
          <p:nvPr/>
        </p:nvSpPr>
        <p:spPr>
          <a:xfrm>
            <a:off x="1209501" y="3299500"/>
            <a:ext cx="67468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aseline="0" dirty="0">
                <a:solidFill>
                  <a:srgbClr val="FF0000"/>
                </a:solidFill>
                <a:ea typeface="標楷體" pitchFamily="65" charset="-120"/>
              </a:rPr>
              <a:t>沒有。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4365362" y="2882737"/>
            <a:ext cx="3663022" cy="2533849"/>
            <a:chOff x="76200" y="319088"/>
            <a:chExt cx="8991600" cy="6219825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319088"/>
              <a:ext cx="8991600" cy="6219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76200" y="319088"/>
              <a:ext cx="1687488" cy="15257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xmlns="" id="{B8C7809A-A038-41DD-ABF9-E2FF90BE19C5}"/>
              </a:ext>
            </a:extLst>
          </p:cNvPr>
          <p:cNvGrpSpPr/>
          <p:nvPr/>
        </p:nvGrpSpPr>
        <p:grpSpPr>
          <a:xfrm>
            <a:off x="4437370" y="5364505"/>
            <a:ext cx="3272987" cy="584775"/>
            <a:chOff x="1146324" y="6058578"/>
            <a:chExt cx="3272987" cy="584775"/>
          </a:xfrm>
        </p:grpSpPr>
        <p:sp>
          <p:nvSpPr>
            <p:cNvPr id="17" name="Text Box 19">
              <a:extLst>
                <a:ext uri="{FF2B5EF4-FFF2-40B4-BE49-F238E27FC236}">
                  <a16:creationId xmlns:a16="http://schemas.microsoft.com/office/drawing/2014/main" xmlns="" id="{C169A27F-3C36-469B-BFB4-E610A16FD7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2232" y="6058578"/>
              <a:ext cx="3147079" cy="584775"/>
            </a:xfrm>
            <a:prstGeom prst="round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>
                <a:defRPr baseline="0">
                  <a:solidFill>
                    <a:srgbClr val="FF0000"/>
                  </a:solidFill>
                  <a:ea typeface="標楷體" pitchFamily="65" charset="-120"/>
                </a:defRPr>
              </a:lvl1pPr>
            </a:lstStyle>
            <a:p>
              <a:r>
                <a:rPr lang="zh-TW" altLang="en-US" dirty="0">
                  <a:solidFill>
                    <a:schemeClr val="tx1"/>
                  </a:solidFill>
                </a:rPr>
                <a:t>不同形狀的容器</a:t>
              </a:r>
              <a:endParaRPr lang="en-US" altLang="zh-TW" dirty="0">
                <a:solidFill>
                  <a:schemeClr val="tx1"/>
                </a:solidFill>
                <a:sym typeface="Wingdings"/>
              </a:endParaRPr>
            </a:p>
          </p:txBody>
        </p:sp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xmlns="" id="{3ADA0232-F32A-4C86-90E5-15A6B4961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6324" y="6257961"/>
              <a:ext cx="1905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9362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P53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xmlns="" id="{6C90A925-9224-42F7-AAD4-9223158DF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1124744"/>
            <a:ext cx="6746875" cy="1569660"/>
          </a:xfrm>
          <a:prstGeom prst="rect">
            <a:avLst/>
          </a:prstGeom>
          <a:solidFill>
            <a:schemeClr val="bg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aseline="0" dirty="0">
                <a:ea typeface="標楷體" pitchFamily="65" charset="-120"/>
              </a:rPr>
              <a:t>　　將空氣充入游泳圈、氣球等形狀不同的物品時，會發生什麼樣的變化呢？</a:t>
            </a:r>
            <a:endParaRPr lang="en-US" altLang="en-US" baseline="0" dirty="0"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17B476A9-62EB-4D93-86C2-2108410D1C5B}"/>
              </a:ext>
            </a:extLst>
          </p:cNvPr>
          <p:cNvSpPr/>
          <p:nvPr/>
        </p:nvSpPr>
        <p:spPr>
          <a:xfrm>
            <a:off x="1145295" y="2723436"/>
            <a:ext cx="67468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aseline="0" dirty="0">
                <a:solidFill>
                  <a:srgbClr val="FF0000"/>
                </a:solidFill>
                <a:ea typeface="標楷體" pitchFamily="65" charset="-120"/>
              </a:rPr>
              <a:t>因為空氣沒有固定的形狀，所以將空氣充入形狀不同的東西中，就會呈現不同的形狀。</a:t>
            </a:r>
          </a:p>
        </p:txBody>
      </p:sp>
    </p:spTree>
    <p:extLst>
      <p:ext uri="{BB962C8B-B14F-4D97-AF65-F5344CB8AC3E}">
        <p14:creationId xmlns:p14="http://schemas.microsoft.com/office/powerpoint/2010/main" val="329383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P53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455" y="27101"/>
            <a:ext cx="5665091" cy="404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xmlns="" id="{F331FBC6-4263-443B-9136-C526202F213D}"/>
              </a:ext>
            </a:extLst>
          </p:cNvPr>
          <p:cNvGrpSpPr/>
          <p:nvPr/>
        </p:nvGrpSpPr>
        <p:grpSpPr>
          <a:xfrm>
            <a:off x="453647" y="3534974"/>
            <a:ext cx="6264696" cy="1726127"/>
            <a:chOff x="1514420" y="385002"/>
            <a:chExt cx="6264696" cy="1726127"/>
          </a:xfrm>
        </p:grpSpPr>
        <p:sp>
          <p:nvSpPr>
            <p:cNvPr id="12" name="矩形: 圓角 13">
              <a:extLst>
                <a:ext uri="{FF2B5EF4-FFF2-40B4-BE49-F238E27FC236}">
                  <a16:creationId xmlns:a16="http://schemas.microsoft.com/office/drawing/2014/main" xmlns="" id="{B4E37D85-9798-49BC-ACB9-BAD2781DDCAC}"/>
                </a:ext>
              </a:extLst>
            </p:cNvPr>
            <p:cNvSpPr/>
            <p:nvPr/>
          </p:nvSpPr>
          <p:spPr>
            <a:xfrm>
              <a:off x="2550889" y="1026356"/>
              <a:ext cx="5228227" cy="1084773"/>
            </a:xfrm>
            <a:prstGeom prst="roundRect">
              <a:avLst>
                <a:gd name="adj" fmla="val 13290"/>
              </a:avLst>
            </a:prstGeom>
            <a:solidFill>
              <a:srgbClr val="FEE6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baseline="0" dirty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還沒有充氣之前，它們都是扁扁的，形狀也不一樣。</a:t>
              </a:r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xmlns="" id="{48B022DA-6616-454C-9816-F2A1B508A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977" b="94419" l="6311" r="94175">
                          <a14:foregroundMark x1="39806" y1="87907" x2="72816" y2="87907"/>
                          <a14:foregroundMark x1="72816" y1="87907" x2="66019" y2="79535"/>
                          <a14:foregroundMark x1="43689" y1="94419" x2="43689" y2="82326"/>
                          <a14:foregroundMark x1="36408" y1="88837" x2="16019" y2="70698"/>
                          <a14:foregroundMark x1="16019" y1="70698" x2="5825" y2="45116"/>
                          <a14:foregroundMark x1="5825" y1="45116" x2="9709" y2="21860"/>
                          <a14:foregroundMark x1="9709" y1="21860" x2="32039" y2="5116"/>
                          <a14:foregroundMark x1="32039" y1="5116" x2="59223" y2="6977"/>
                          <a14:foregroundMark x1="59223" y1="6977" x2="74757" y2="19070"/>
                          <a14:foregroundMark x1="56311" y1="8837" x2="25728" y2="16744"/>
                          <a14:foregroundMark x1="25728" y1="16744" x2="7767" y2="32558"/>
                          <a14:foregroundMark x1="7767" y1="32558" x2="6311" y2="57674"/>
                          <a14:foregroundMark x1="6311" y1="57674" x2="18932" y2="80000"/>
                          <a14:foregroundMark x1="18932" y1="80000" x2="37864" y2="88837"/>
                          <a14:foregroundMark x1="88835" y1="66512" x2="91262" y2="40465"/>
                          <a14:foregroundMark x1="91262" y1="40465" x2="88350" y2="31163"/>
                          <a14:foregroundMark x1="91262" y1="58140" x2="92718" y2="45581"/>
                          <a14:foregroundMark x1="88835" y1="66512" x2="72330" y2="85116"/>
                          <a14:foregroundMark x1="72330" y1="85116" x2="67961" y2="84651"/>
                          <a14:foregroundMark x1="87379" y1="66047" x2="71359" y2="86047"/>
                          <a14:foregroundMark x1="71359" y1="86047" x2="66019" y2="83721"/>
                          <a14:foregroundMark x1="67961" y1="83256" x2="91262" y2="65116"/>
                          <a14:foregroundMark x1="91262" y1="65116" x2="94175" y2="54884"/>
                          <a14:foregroundMark x1="9709" y1="51163" x2="15534" y2="28372"/>
                          <a14:foregroundMark x1="19903" y1="50233" x2="28641" y2="26512"/>
                          <a14:foregroundMark x1="28641" y1="26512" x2="29126" y2="26512"/>
                          <a14:foregroundMark x1="15534" y1="46047" x2="28641" y2="25581"/>
                          <a14:foregroundMark x1="28641" y1="25581" x2="34951" y2="2046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14420" y="385002"/>
              <a:ext cx="1239908" cy="1294079"/>
            </a:xfrm>
            <a:prstGeom prst="rect">
              <a:avLst/>
            </a:prstGeom>
          </p:spPr>
        </p:pic>
      </p:grpSp>
      <p:grpSp>
        <p:nvGrpSpPr>
          <p:cNvPr id="14" name="群組 13"/>
          <p:cNvGrpSpPr/>
          <p:nvPr/>
        </p:nvGrpSpPr>
        <p:grpSpPr>
          <a:xfrm>
            <a:off x="1490116" y="4615094"/>
            <a:ext cx="6754292" cy="1622218"/>
            <a:chOff x="1275924" y="1926381"/>
            <a:chExt cx="6754292" cy="1622218"/>
          </a:xfrm>
        </p:grpSpPr>
        <p:sp>
          <p:nvSpPr>
            <p:cNvPr id="15" name="矩形: 圓角 12">
              <a:extLst>
                <a:ext uri="{FF2B5EF4-FFF2-40B4-BE49-F238E27FC236}">
                  <a16:creationId xmlns:a16="http://schemas.microsoft.com/office/drawing/2014/main" xmlns="" id="{F5CB5404-1FCA-4827-B7F1-D62D9BBABF2A}"/>
                </a:ext>
              </a:extLst>
            </p:cNvPr>
            <p:cNvSpPr/>
            <p:nvPr/>
          </p:nvSpPr>
          <p:spPr>
            <a:xfrm>
              <a:off x="1275924" y="2843963"/>
              <a:ext cx="6193386" cy="704636"/>
            </a:xfrm>
            <a:prstGeom prst="roundRect">
              <a:avLst>
                <a:gd name="adj" fmla="val 13290"/>
              </a:avLst>
            </a:prstGeom>
            <a:solidFill>
              <a:srgbClr val="FBD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baseline="0" dirty="0">
                  <a:solidFill>
                    <a:schemeClr val="tx1"/>
                  </a:solidFill>
                  <a:latin typeface="Arial" pitchFamily="34" charset="0"/>
                  <a:ea typeface="標楷體" pitchFamily="65" charset="-120"/>
                </a:rPr>
                <a:t>充入空氣後，它們就鼓起來了。</a:t>
              </a:r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xmlns="" id="{210183E8-8F40-454A-89A7-248731C50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140" b="95736" l="5654" r="93993">
                          <a14:foregroundMark x1="35336" y1="11240" x2="60412" y2="10045"/>
                          <a14:foregroundMark x1="67138" y1="20543" x2="50177" y2="8527"/>
                          <a14:foregroundMark x1="50177" y1="8527" x2="32509" y2="19767"/>
                          <a14:foregroundMark x1="32509" y1="19767" x2="28622" y2="39922"/>
                          <a14:foregroundMark x1="28622" y1="39922" x2="28975" y2="44186"/>
                          <a14:foregroundMark x1="41696" y1="17829" x2="24382" y2="26744"/>
                          <a14:foregroundMark x1="24382" y1="26744" x2="17668" y2="47287"/>
                          <a14:foregroundMark x1="17668" y1="47287" x2="21201" y2="68992"/>
                          <a14:foregroundMark x1="21201" y1="68992" x2="30389" y2="76357"/>
                          <a14:foregroundMark x1="36042" y1="14341" x2="20141" y2="24806"/>
                          <a14:foregroundMark x1="20141" y1="24806" x2="12014" y2="44186"/>
                          <a14:foregroundMark x1="12014" y1="44186" x2="13781" y2="65116"/>
                          <a14:foregroundMark x1="13781" y1="65116" x2="43816" y2="87984"/>
                          <a14:foregroundMark x1="43816" y1="87984" x2="63958" y2="86822"/>
                          <a14:foregroundMark x1="63958" y1="86822" x2="81625" y2="45736"/>
                          <a14:foregroundMark x1="81625" y1="45736" x2="83392" y2="34109"/>
                          <a14:foregroundMark x1="21555" y1="67442" x2="14841" y2="47674"/>
                          <a14:foregroundMark x1="14841" y1="47674" x2="21201" y2="27519"/>
                          <a14:foregroundMark x1="21201" y1="27519" x2="23322" y2="26357"/>
                          <a14:foregroundMark x1="21908" y1="23643" x2="15548" y2="53488"/>
                          <a14:foregroundMark x1="25795" y1="81395" x2="8481" y2="86047"/>
                          <a14:foregroundMark x1="8481" y1="86047" x2="5654" y2="85659"/>
                          <a14:foregroundMark x1="16254" y1="90698" x2="16961" y2="90698"/>
                          <a14:foregroundMark x1="44170" y1="96124" x2="49823" y2="84109"/>
                          <a14:foregroundMark x1="67845" y1="87209" x2="81625" y2="72481"/>
                          <a14:foregroundMark x1="81625" y1="72481" x2="82686" y2="68992"/>
                          <a14:foregroundMark x1="89092" y1="76452" x2="93993" y2="72868"/>
                          <a14:foregroundMark x1="85512" y1="79070" x2="88715" y2="76728"/>
                          <a14:foregroundMark x1="87986" y1="82171" x2="93286" y2="70543"/>
                          <a14:foregroundMark x1="91254" y1="70444" x2="93640" y2="78295"/>
                          <a14:foregroundMark x1="82332" y1="35659" x2="88339" y2="54264"/>
                          <a14:foregroundMark x1="88339" y1="54264" x2="79152" y2="75969"/>
                          <a14:foregroundMark x1="80565" y1="66667" x2="68551" y2="84109"/>
                          <a14:foregroundMark x1="68551" y1="84109" x2="63958" y2="74419"/>
                          <a14:backgroundMark x1="67138" y1="9302" x2="63604" y2="6589"/>
                          <a14:backgroundMark x1="73498" y1="12403" x2="57951" y2="4651"/>
                          <a14:backgroundMark x1="89753" y1="73643" x2="91873" y2="68605"/>
                          <a14:backgroundMark x1="89753" y1="74419" x2="92226" y2="6705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648167" y="1926381"/>
              <a:ext cx="1382049" cy="1259960"/>
            </a:xfrm>
            <a:prstGeom prst="rect">
              <a:avLst/>
            </a:prstGeom>
          </p:spPr>
        </p:pic>
      </p:grpSp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6331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P54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xmlns="" id="{6C90A925-9224-42F7-AAD4-9223158DF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1655140"/>
            <a:ext cx="6746875" cy="1569660"/>
          </a:xfrm>
          <a:prstGeom prst="rect">
            <a:avLst/>
          </a:prstGeom>
          <a:solidFill>
            <a:schemeClr val="bg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aseline="0" dirty="0">
                <a:ea typeface="標楷體" pitchFamily="65" charset="-120"/>
              </a:rPr>
              <a:t>　　注射筒裡的空氣被擠壓後，它所占有的空間大小會改變嗎？讓我們來動手做一做。</a:t>
            </a:r>
            <a:endParaRPr lang="en-US" altLang="en-US" baseline="0" dirty="0"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20" name="文字方塊 3">
            <a:extLst>
              <a:ext uri="{FF2B5EF4-FFF2-40B4-BE49-F238E27FC236}">
                <a16:creationId xmlns:a16="http://schemas.microsoft.com/office/drawing/2014/main" xmlns="" id="{65FCC81A-5246-44C7-B5EF-19467AE1C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996950"/>
            <a:ext cx="30572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b="1" baseline="0" dirty="0">
                <a:solidFill>
                  <a:srgbClr val="F2901D"/>
                </a:solidFill>
                <a:ea typeface="標楷體" pitchFamily="65" charset="-120"/>
              </a:rPr>
              <a:t>空氣可以被擠壓</a:t>
            </a:r>
            <a:endParaRPr lang="zh-TW" altLang="en-US" b="1" dirty="0">
              <a:solidFill>
                <a:srgbClr val="F2901D"/>
              </a:solidFill>
              <a:ea typeface="標楷體" pitchFamily="65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xmlns="" id="{CA3939A5-A72F-4A2A-AF1B-98E57C160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99" y="1060246"/>
            <a:ext cx="500195" cy="500195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17B476A9-62EB-4D93-86C2-2108410D1C5B}"/>
              </a:ext>
            </a:extLst>
          </p:cNvPr>
          <p:cNvSpPr/>
          <p:nvPr/>
        </p:nvSpPr>
        <p:spPr>
          <a:xfrm>
            <a:off x="1145295" y="3299500"/>
            <a:ext cx="67468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aseline="0" dirty="0">
                <a:solidFill>
                  <a:srgbClr val="FF0000"/>
                </a:solidFill>
                <a:ea typeface="標楷體" pitchFamily="65" charset="-120"/>
              </a:rPr>
              <a:t>會。</a:t>
            </a:r>
          </a:p>
        </p:txBody>
      </p:sp>
    </p:spTree>
    <p:extLst>
      <p:ext uri="{BB962C8B-B14F-4D97-AF65-F5344CB8AC3E}">
        <p14:creationId xmlns:p14="http://schemas.microsoft.com/office/powerpoint/2010/main" val="382289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7" name="Group 27"/>
          <p:cNvGrpSpPr>
            <a:grpSpLocks/>
          </p:cNvGrpSpPr>
          <p:nvPr/>
        </p:nvGrpSpPr>
        <p:grpSpPr bwMode="auto">
          <a:xfrm>
            <a:off x="250825" y="610894"/>
            <a:ext cx="8893175" cy="4762322"/>
            <a:chOff x="158" y="210"/>
            <a:chExt cx="5444" cy="3042"/>
          </a:xfrm>
        </p:grpSpPr>
        <p:pic>
          <p:nvPicPr>
            <p:cNvPr id="6158" name="Picture 1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995"/>
            <a:stretch>
              <a:fillRect/>
            </a:stretch>
          </p:blipFill>
          <p:spPr bwMode="auto">
            <a:xfrm>
              <a:off x="158" y="377"/>
              <a:ext cx="5444" cy="2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9" name="Picture 20" descr="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10"/>
              <a:ext cx="1208" cy="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45995F9C-43AD-4FC1-8E1F-9C32D60D13E9}"/>
              </a:ext>
            </a:extLst>
          </p:cNvPr>
          <p:cNvSpPr/>
          <p:nvPr/>
        </p:nvSpPr>
        <p:spPr>
          <a:xfrm>
            <a:off x="2224182" y="660566"/>
            <a:ext cx="4508058" cy="680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46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P54</a:t>
            </a:r>
          </a:p>
        </p:txBody>
      </p:sp>
      <p:sp>
        <p:nvSpPr>
          <p:cNvPr id="16" name="矩形 15"/>
          <p:cNvSpPr/>
          <p:nvPr/>
        </p:nvSpPr>
        <p:spPr>
          <a:xfrm>
            <a:off x="2124074" y="765522"/>
            <a:ext cx="4104109" cy="503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149" name="文字方塊 12"/>
          <p:cNvSpPr txBox="1">
            <a:spLocks noChangeArrowheads="1"/>
          </p:cNvSpPr>
          <p:nvPr/>
        </p:nvSpPr>
        <p:spPr bwMode="auto">
          <a:xfrm>
            <a:off x="411163" y="755992"/>
            <a:ext cx="8424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="1" baseline="0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a typeface="標楷體" pitchFamily="65" charset="-120"/>
              </a:rPr>
              <a:t>動 手 做    </a:t>
            </a:r>
            <a:r>
              <a:rPr lang="zh-TW" altLang="en-US" b="1" baseline="0" dirty="0">
                <a:solidFill>
                  <a:sysClr val="windowText" lastClr="000000"/>
                </a:solidFill>
                <a:ea typeface="標楷體" pitchFamily="65" charset="-120"/>
              </a:rPr>
              <a:t>證明空氣可以被擠壓</a:t>
            </a:r>
          </a:p>
        </p:txBody>
      </p:sp>
      <p:sp>
        <p:nvSpPr>
          <p:cNvPr id="6153" name="矩形 10"/>
          <p:cNvSpPr>
            <a:spLocks noChangeArrowheads="1"/>
          </p:cNvSpPr>
          <p:nvPr/>
        </p:nvSpPr>
        <p:spPr bwMode="auto">
          <a:xfrm>
            <a:off x="513922" y="1726937"/>
            <a:ext cx="405807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61950" indent="-361950"/>
            <a:r>
              <a:rPr lang="en-US" altLang="zh-TW" baseline="0" dirty="0">
                <a:ea typeface="標楷體" pitchFamily="65" charset="-120"/>
              </a:rPr>
              <a:t>1.</a:t>
            </a:r>
            <a:r>
              <a:rPr lang="zh-TW" altLang="en-US" baseline="0" dirty="0">
                <a:ea typeface="標楷體" pitchFamily="65" charset="-120"/>
              </a:rPr>
              <a:t>將注射筒活塞拉開到</a:t>
            </a:r>
            <a:r>
              <a:rPr lang="en-US" altLang="zh-TW" baseline="0" dirty="0">
                <a:ea typeface="標楷體" pitchFamily="65" charset="-120"/>
              </a:rPr>
              <a:t>10</a:t>
            </a:r>
            <a:r>
              <a:rPr lang="zh-TW" altLang="en-US" baseline="0" dirty="0">
                <a:ea typeface="標楷體" pitchFamily="65" charset="-120"/>
              </a:rPr>
              <a:t>毫公升的刻度，讓注射筒內充滿空氣（如圖</a:t>
            </a:r>
            <a:r>
              <a:rPr lang="en-US" altLang="zh-TW" baseline="0" dirty="0">
                <a:latin typeface="+mj-lt"/>
                <a:ea typeface="標楷體" pitchFamily="65" charset="-120"/>
              </a:rPr>
              <a:t>①</a:t>
            </a:r>
            <a:r>
              <a:rPr lang="zh-TW" altLang="en-US" baseline="0" dirty="0">
                <a:ea typeface="標楷體" pitchFamily="65" charset="-120"/>
              </a:rPr>
              <a:t>）。</a:t>
            </a:r>
            <a:endParaRPr lang="en-US" altLang="zh-TW" baseline="0" dirty="0">
              <a:ea typeface="標楷體" pitchFamily="65" charset="-12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24967"/>
            <a:ext cx="4351032" cy="3504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52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6154" name="Picture 12" descr="未命名 -3拷貝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5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6156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6157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sp>
        <p:nvSpPr>
          <p:cNvPr id="17" name="Rectangle 11">
            <a:hlinkClick r:id="rId6" action="ppaction://hlinkfile"/>
          </p:cNvPr>
          <p:cNvSpPr>
            <a:spLocks noChangeArrowheads="1"/>
          </p:cNvSpPr>
          <p:nvPr/>
        </p:nvSpPr>
        <p:spPr bwMode="auto">
          <a:xfrm>
            <a:off x="1393576" y="4294562"/>
            <a:ext cx="3168000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zh-TW" altLang="en-US" sz="1800" b="1" u="sng" baseline="0">
                <a:solidFill>
                  <a:srgbClr val="0000FF"/>
                </a:solidFill>
                <a:latin typeface="標楷體" pitchFamily="65" charset="-120"/>
                <a:ea typeface="標楷體" panose="03000509000000000000" pitchFamily="65" charset="-120"/>
                <a:cs typeface="新細明體" pitchFamily="18" charset="-120"/>
              </a:rPr>
              <a:t>動手做：證明空氣可以被擠壓</a:t>
            </a:r>
            <a:endParaRPr kumimoji="1" 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</p:txBody>
      </p:sp>
      <p:sp>
        <p:nvSpPr>
          <p:cNvPr id="18" name="AutoShape 12">
            <a:hlinkClick r:id="rId6" action="ppaction://hlinkfile"/>
          </p:cNvPr>
          <p:cNvSpPr>
            <a:spLocks noChangeArrowheads="1"/>
          </p:cNvSpPr>
          <p:nvPr/>
        </p:nvSpPr>
        <p:spPr bwMode="auto">
          <a:xfrm>
            <a:off x="441076" y="4226816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2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影片</a:t>
            </a:r>
            <a:endParaRPr kumimoji="1" 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32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xmlns="" id="{82318093-1D86-4155-B418-908DEC59B718}"/>
              </a:ext>
            </a:extLst>
          </p:cNvPr>
          <p:cNvGrpSpPr/>
          <p:nvPr/>
        </p:nvGrpSpPr>
        <p:grpSpPr>
          <a:xfrm>
            <a:off x="226168" y="-171400"/>
            <a:ext cx="8622163" cy="7272808"/>
            <a:chOff x="226168" y="133054"/>
            <a:chExt cx="8622163" cy="5804988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xmlns="" id="{4F17959E-87C5-4D3B-ABE2-06FB166926D3}"/>
                </a:ext>
              </a:extLst>
            </p:cNvPr>
            <p:cNvGrpSpPr/>
            <p:nvPr/>
          </p:nvGrpSpPr>
          <p:grpSpPr>
            <a:xfrm>
              <a:off x="226168" y="133054"/>
              <a:ext cx="8622163" cy="5804988"/>
              <a:chOff x="471488" y="476672"/>
              <a:chExt cx="8378825" cy="5329237"/>
            </a:xfrm>
          </p:grpSpPr>
          <p:pic>
            <p:nvPicPr>
              <p:cNvPr id="12" name="Picture 2" descr="\\Yami_Backup\02_WorkStation\Yami_WorkBackUp\02_WorkStation\01_Animation\01_翰林\00_107上學期\01_數位部\02_製作區\01_國小\01_creative_製作區\03_自然\02_ppt\4上\01_source\01_習作_課本頁\課本\02-107自然4上課本L02(拉頁前)-0207\39\02-107自然4上課本L02(拉頁前)-0207_0030_39.png">
                <a:extLst>
                  <a:ext uri="{FF2B5EF4-FFF2-40B4-BE49-F238E27FC236}">
                    <a16:creationId xmlns:a16="http://schemas.microsoft.com/office/drawing/2014/main" xmlns="" id="{A59E4334-2518-4BFA-B1E4-E1E5CA6418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750" y="621134"/>
                <a:ext cx="8310563" cy="51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xmlns="" id="{B287EAA8-3023-47BE-9A3E-C73BC86346FB}"/>
                  </a:ext>
                </a:extLst>
              </p:cNvPr>
              <p:cNvSpPr/>
              <p:nvPr/>
            </p:nvSpPr>
            <p:spPr>
              <a:xfrm>
                <a:off x="755650" y="837034"/>
                <a:ext cx="7777163" cy="863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xmlns="" id="{879BE52D-3593-42D3-A2B5-196AA9535087}"/>
                  </a:ext>
                </a:extLst>
              </p:cNvPr>
              <p:cNvSpPr/>
              <p:nvPr/>
            </p:nvSpPr>
            <p:spPr>
              <a:xfrm>
                <a:off x="471488" y="476672"/>
                <a:ext cx="8378825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xmlns="" id="{84D01873-32A8-41A2-A590-7B295C479E17}"/>
                </a:ext>
              </a:extLst>
            </p:cNvPr>
            <p:cNvSpPr/>
            <p:nvPr/>
          </p:nvSpPr>
          <p:spPr>
            <a:xfrm>
              <a:off x="1403648" y="2137565"/>
              <a:ext cx="2808312" cy="319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xmlns="" id="{A4DE7AD4-48EF-447D-A0BB-D0CD170E6976}"/>
                </a:ext>
              </a:extLst>
            </p:cNvPr>
            <p:cNvSpPr/>
            <p:nvPr/>
          </p:nvSpPr>
          <p:spPr>
            <a:xfrm>
              <a:off x="4778746" y="2137565"/>
              <a:ext cx="3537670" cy="319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xmlns="" id="{E9B10056-5D5F-48FD-9411-D7AC0AA780B7}"/>
                </a:ext>
              </a:extLst>
            </p:cNvPr>
            <p:cNvSpPr/>
            <p:nvPr/>
          </p:nvSpPr>
          <p:spPr>
            <a:xfrm>
              <a:off x="1931006" y="4629123"/>
              <a:ext cx="2441003" cy="319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xmlns="" id="{8189747B-7309-410C-A663-B6933500E5EC}"/>
                </a:ext>
              </a:extLst>
            </p:cNvPr>
            <p:cNvSpPr/>
            <p:nvPr/>
          </p:nvSpPr>
          <p:spPr>
            <a:xfrm>
              <a:off x="4948215" y="4358719"/>
              <a:ext cx="2990408" cy="826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P54</a:t>
            </a:r>
          </a:p>
        </p:txBody>
      </p:sp>
      <p:sp>
        <p:nvSpPr>
          <p:cNvPr id="33" name="矩形 10"/>
          <p:cNvSpPr>
            <a:spLocks noChangeArrowheads="1"/>
          </p:cNvSpPr>
          <p:nvPr/>
        </p:nvSpPr>
        <p:spPr bwMode="auto">
          <a:xfrm>
            <a:off x="467544" y="209833"/>
            <a:ext cx="7993591" cy="213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61950" indent="-361950"/>
            <a:r>
              <a:rPr lang="en-US" altLang="zh-TW" baseline="0" dirty="0">
                <a:ea typeface="標楷體" pitchFamily="65" charset="-120"/>
              </a:rPr>
              <a:t>2.</a:t>
            </a:r>
            <a:r>
              <a:rPr lang="zh-TW" altLang="en-US" baseline="0" dirty="0">
                <a:ea typeface="標楷體" pitchFamily="65" charset="-120"/>
              </a:rPr>
              <a:t>將注射筒口朝下</a:t>
            </a:r>
            <a:r>
              <a:rPr lang="zh-TW" altLang="en-US" baseline="0" dirty="0">
                <a:latin typeface="+mj-lt"/>
                <a:ea typeface="標楷體" pitchFamily="65" charset="-120"/>
              </a:rPr>
              <a:t>抵在橡皮擦上（如圖</a:t>
            </a:r>
            <a:r>
              <a:rPr lang="en-US" altLang="zh-TW" baseline="0" dirty="0">
                <a:latin typeface="+mj-lt"/>
                <a:ea typeface="新細明體"/>
              </a:rPr>
              <a:t>②</a:t>
            </a:r>
            <a:r>
              <a:rPr lang="zh-TW" altLang="en-US" baseline="0" dirty="0">
                <a:latin typeface="+mj-lt"/>
                <a:ea typeface="標楷體" pitchFamily="65" charset="-120"/>
              </a:rPr>
              <a:t>）。</a:t>
            </a:r>
          </a:p>
          <a:p>
            <a:pPr marL="361950" indent="-361950">
              <a:spcBef>
                <a:spcPts val="600"/>
              </a:spcBef>
            </a:pPr>
            <a:r>
              <a:rPr lang="en-US" altLang="zh-TW" baseline="0" dirty="0">
                <a:latin typeface="+mj-lt"/>
                <a:ea typeface="標楷體" pitchFamily="65" charset="-120"/>
              </a:rPr>
              <a:t>3.</a:t>
            </a:r>
            <a:r>
              <a:rPr lang="zh-TW" altLang="en-US" baseline="0" dirty="0">
                <a:latin typeface="+mj-lt"/>
                <a:ea typeface="標楷體" pitchFamily="65" charset="-120"/>
              </a:rPr>
              <a:t>將活塞慢慢向下擠壓後（如圖</a:t>
            </a:r>
            <a:r>
              <a:rPr lang="en-US" altLang="zh-TW" baseline="0" dirty="0">
                <a:latin typeface="+mj-lt"/>
                <a:ea typeface="標楷體" pitchFamily="65" charset="-120"/>
              </a:rPr>
              <a:t>③</a:t>
            </a:r>
            <a:r>
              <a:rPr lang="zh-TW" altLang="en-US" baseline="0" dirty="0">
                <a:latin typeface="+mj-lt"/>
                <a:ea typeface="標楷體" pitchFamily="65" charset="-120"/>
              </a:rPr>
              <a:t>），再將手放開，觀察活塞會有什麼現象（如圖</a:t>
            </a:r>
            <a:r>
              <a:rPr lang="en-US" altLang="zh-TW" baseline="0" dirty="0">
                <a:latin typeface="+mj-lt"/>
                <a:ea typeface="標楷體" pitchFamily="65" charset="-120"/>
              </a:rPr>
              <a:t>④</a:t>
            </a:r>
            <a:r>
              <a:rPr lang="zh-TW" altLang="en-US" baseline="0" dirty="0">
                <a:latin typeface="+mj-lt"/>
                <a:ea typeface="標楷體" pitchFamily="65" charset="-120"/>
              </a:rPr>
              <a:t>）。</a:t>
            </a:r>
          </a:p>
        </p:txBody>
      </p:sp>
      <p:sp>
        <p:nvSpPr>
          <p:cNvPr id="4" name="矩形 3"/>
          <p:cNvSpPr/>
          <p:nvPr/>
        </p:nvSpPr>
        <p:spPr>
          <a:xfrm>
            <a:off x="0" y="6309320"/>
            <a:ext cx="8675687" cy="559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xmlns="" id="{ADD36E3D-E87C-4600-9659-CD697DCCAC68}"/>
              </a:ext>
            </a:extLst>
          </p:cNvPr>
          <p:cNvGrpSpPr/>
          <p:nvPr/>
        </p:nvGrpSpPr>
        <p:grpSpPr>
          <a:xfrm>
            <a:off x="1979712" y="1844824"/>
            <a:ext cx="7212194" cy="1584176"/>
            <a:chOff x="995181" y="2792050"/>
            <a:chExt cx="7212194" cy="1584176"/>
          </a:xfrm>
        </p:grpSpPr>
        <p:sp>
          <p:nvSpPr>
            <p:cNvPr id="30" name="矩形: 圓角 19">
              <a:extLst>
                <a:ext uri="{FF2B5EF4-FFF2-40B4-BE49-F238E27FC236}">
                  <a16:creationId xmlns:a16="http://schemas.microsoft.com/office/drawing/2014/main" xmlns="" id="{2A0D44D2-C1F0-44F2-B2EC-D3655678A907}"/>
                </a:ext>
              </a:extLst>
            </p:cNvPr>
            <p:cNvSpPr/>
            <p:nvPr/>
          </p:nvSpPr>
          <p:spPr>
            <a:xfrm>
              <a:off x="1370721" y="2864087"/>
              <a:ext cx="4172358" cy="648043"/>
            </a:xfrm>
            <a:prstGeom prst="roundRect">
              <a:avLst>
                <a:gd name="adj" fmla="val 13290"/>
              </a:avLst>
            </a:prstGeom>
            <a:solidFill>
              <a:srgbClr val="FDD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baseline="0" dirty="0">
                  <a:solidFill>
                    <a:srgbClr val="FF0000"/>
                  </a:solidFill>
                  <a:latin typeface="Arial" pitchFamily="34" charset="0"/>
                  <a:ea typeface="標楷體" pitchFamily="65" charset="-120"/>
                </a:rPr>
                <a:t>  針筒要保持垂直喔！</a:t>
              </a: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xmlns="" id="{E301F078-D7AB-434F-80E1-C0C5E23912DC}"/>
                </a:ext>
              </a:extLst>
            </p:cNvPr>
            <p:cNvSpPr/>
            <p:nvPr/>
          </p:nvSpPr>
          <p:spPr>
            <a:xfrm>
              <a:off x="1365250" y="3203206"/>
              <a:ext cx="6842125" cy="11730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TW" altLang="en-US" baseline="0" dirty="0">
                <a:solidFill>
                  <a:srgbClr val="FF0000"/>
                </a:solidFill>
                <a:ea typeface="標楷體" pitchFamily="65" charset="-120"/>
              </a:endParaRPr>
            </a:p>
          </p:txBody>
        </p:sp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xmlns="" id="{7FF40F21-4C9E-4C6A-9404-94B97F697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181" y="2792050"/>
              <a:ext cx="803482" cy="693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群組 33"/>
          <p:cNvGrpSpPr/>
          <p:nvPr/>
        </p:nvGrpSpPr>
        <p:grpSpPr>
          <a:xfrm>
            <a:off x="755576" y="2348880"/>
            <a:ext cx="7302670" cy="4523956"/>
            <a:chOff x="755576" y="2132856"/>
            <a:chExt cx="7302670" cy="4523956"/>
          </a:xfrm>
        </p:grpSpPr>
        <p:pic>
          <p:nvPicPr>
            <p:cNvPr id="35" name="Picture 3" descr="C:\Users\user\Desktop\05-108自然3上課本CH3-0306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2132856"/>
              <a:ext cx="7302670" cy="4523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橢圓 35"/>
            <p:cNvSpPr/>
            <p:nvPr/>
          </p:nvSpPr>
          <p:spPr>
            <a:xfrm>
              <a:off x="899632" y="5769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ts val="1000"/>
                </a:lnSpc>
              </a:pPr>
              <a:r>
                <a:rPr lang="en-US" altLang="zh-TW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2</a:t>
              </a:r>
              <a:endParaRPr lang="zh-TW" altLang="en-US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38" name="橢圓 37"/>
            <p:cNvSpPr/>
            <p:nvPr/>
          </p:nvSpPr>
          <p:spPr>
            <a:xfrm>
              <a:off x="3203848" y="5769622"/>
              <a:ext cx="360000" cy="36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ts val="1000"/>
                </a:lnSpc>
              </a:pPr>
              <a:r>
                <a:rPr lang="en-US" altLang="zh-TW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3</a:t>
              </a:r>
              <a:endParaRPr lang="zh-TW" altLang="en-US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39" name="橢圓 38"/>
            <p:cNvSpPr/>
            <p:nvPr/>
          </p:nvSpPr>
          <p:spPr>
            <a:xfrm>
              <a:off x="5436136" y="5782460"/>
              <a:ext cx="360000" cy="36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ts val="1000"/>
                </a:lnSpc>
              </a:pPr>
              <a:r>
                <a:rPr lang="en-US" altLang="zh-TW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4</a:t>
              </a:r>
              <a:endParaRPr lang="zh-TW" altLang="en-US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982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xmlns="" id="{82318093-1D86-4155-B418-908DEC59B718}"/>
              </a:ext>
            </a:extLst>
          </p:cNvPr>
          <p:cNvGrpSpPr/>
          <p:nvPr/>
        </p:nvGrpSpPr>
        <p:grpSpPr>
          <a:xfrm>
            <a:off x="226168" y="-171400"/>
            <a:ext cx="8622163" cy="7272808"/>
            <a:chOff x="226168" y="133054"/>
            <a:chExt cx="8622163" cy="5804988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xmlns="" id="{4F17959E-87C5-4D3B-ABE2-06FB166926D3}"/>
                </a:ext>
              </a:extLst>
            </p:cNvPr>
            <p:cNvGrpSpPr/>
            <p:nvPr/>
          </p:nvGrpSpPr>
          <p:grpSpPr>
            <a:xfrm>
              <a:off x="226168" y="133054"/>
              <a:ext cx="8622163" cy="5804988"/>
              <a:chOff x="471488" y="476672"/>
              <a:chExt cx="8378825" cy="5329237"/>
            </a:xfrm>
          </p:grpSpPr>
          <p:pic>
            <p:nvPicPr>
              <p:cNvPr id="12" name="Picture 2" descr="\\Yami_Backup\02_WorkStation\Yami_WorkBackUp\02_WorkStation\01_Animation\01_翰林\00_107上學期\01_數位部\02_製作區\01_國小\01_creative_製作區\03_自然\02_ppt\4上\01_source\01_習作_課本頁\課本\02-107自然4上課本L02(拉頁前)-0207\39\02-107自然4上課本L02(拉頁前)-0207_0030_39.png">
                <a:extLst>
                  <a:ext uri="{FF2B5EF4-FFF2-40B4-BE49-F238E27FC236}">
                    <a16:creationId xmlns:a16="http://schemas.microsoft.com/office/drawing/2014/main" xmlns="" id="{A59E4334-2518-4BFA-B1E4-E1E5CA6418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750" y="621134"/>
                <a:ext cx="8310563" cy="51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xmlns="" id="{B287EAA8-3023-47BE-9A3E-C73BC86346FB}"/>
                  </a:ext>
                </a:extLst>
              </p:cNvPr>
              <p:cNvSpPr/>
              <p:nvPr/>
            </p:nvSpPr>
            <p:spPr>
              <a:xfrm>
                <a:off x="755650" y="837034"/>
                <a:ext cx="7777163" cy="863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xmlns="" id="{879BE52D-3593-42D3-A2B5-196AA9535087}"/>
                  </a:ext>
                </a:extLst>
              </p:cNvPr>
              <p:cNvSpPr/>
              <p:nvPr/>
            </p:nvSpPr>
            <p:spPr>
              <a:xfrm>
                <a:off x="471488" y="476672"/>
                <a:ext cx="8378825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xmlns="" id="{84D01873-32A8-41A2-A590-7B295C479E17}"/>
                </a:ext>
              </a:extLst>
            </p:cNvPr>
            <p:cNvSpPr/>
            <p:nvPr/>
          </p:nvSpPr>
          <p:spPr>
            <a:xfrm>
              <a:off x="1403648" y="2137565"/>
              <a:ext cx="2808312" cy="319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xmlns="" id="{A4DE7AD4-48EF-447D-A0BB-D0CD170E6976}"/>
                </a:ext>
              </a:extLst>
            </p:cNvPr>
            <p:cNvSpPr/>
            <p:nvPr/>
          </p:nvSpPr>
          <p:spPr>
            <a:xfrm>
              <a:off x="4778746" y="2137565"/>
              <a:ext cx="3537670" cy="319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xmlns="" id="{E9B10056-5D5F-48FD-9411-D7AC0AA780B7}"/>
                </a:ext>
              </a:extLst>
            </p:cNvPr>
            <p:cNvSpPr/>
            <p:nvPr/>
          </p:nvSpPr>
          <p:spPr>
            <a:xfrm>
              <a:off x="1931006" y="4629123"/>
              <a:ext cx="2441003" cy="319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xmlns="" id="{8189747B-7309-410C-A663-B6933500E5EC}"/>
                </a:ext>
              </a:extLst>
            </p:cNvPr>
            <p:cNvSpPr/>
            <p:nvPr/>
          </p:nvSpPr>
          <p:spPr>
            <a:xfrm>
              <a:off x="4948215" y="4358719"/>
              <a:ext cx="2990408" cy="826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P55</a:t>
            </a:r>
          </a:p>
        </p:txBody>
      </p:sp>
      <p:sp>
        <p:nvSpPr>
          <p:cNvPr id="33" name="矩形 10"/>
          <p:cNvSpPr>
            <a:spLocks noChangeArrowheads="1"/>
          </p:cNvSpPr>
          <p:nvPr/>
        </p:nvSpPr>
        <p:spPr bwMode="auto">
          <a:xfrm>
            <a:off x="555833" y="407566"/>
            <a:ext cx="725652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61950" indent="-361950"/>
            <a:r>
              <a:rPr lang="en-US" altLang="zh-TW" baseline="0" dirty="0">
                <a:ea typeface="標楷體" pitchFamily="65" charset="-120"/>
              </a:rPr>
              <a:t>4.</a:t>
            </a:r>
            <a:r>
              <a:rPr lang="zh-TW" altLang="en-US" baseline="0" dirty="0">
                <a:ea typeface="標楷體" pitchFamily="65" charset="-120"/>
              </a:rPr>
              <a:t>在注射筒內裝入</a:t>
            </a:r>
            <a:r>
              <a:rPr lang="en-US" altLang="zh-TW" baseline="0" dirty="0">
                <a:ea typeface="標楷體" pitchFamily="65" charset="-120"/>
              </a:rPr>
              <a:t>10 </a:t>
            </a:r>
            <a:r>
              <a:rPr lang="zh-TW" altLang="en-US" baseline="0" dirty="0">
                <a:ea typeface="標楷體" pitchFamily="65" charset="-120"/>
              </a:rPr>
              <a:t>毫公升的水，重複</a:t>
            </a:r>
            <a:r>
              <a:rPr lang="en-US" altLang="zh-TW" baseline="0" dirty="0">
                <a:ea typeface="標楷體" pitchFamily="65" charset="-120"/>
              </a:rPr>
              <a:t>2</a:t>
            </a:r>
            <a:r>
              <a:rPr lang="zh-TW" altLang="en-US" baseline="0" dirty="0">
                <a:ea typeface="標楷體" pitchFamily="65" charset="-120"/>
              </a:rPr>
              <a:t>～</a:t>
            </a:r>
            <a:r>
              <a:rPr lang="en-US" altLang="zh-TW" baseline="0" dirty="0">
                <a:ea typeface="標楷體" pitchFamily="65" charset="-120"/>
              </a:rPr>
              <a:t>3 </a:t>
            </a:r>
            <a:r>
              <a:rPr lang="zh-TW" altLang="en-US" baseline="0" dirty="0">
                <a:ea typeface="標楷體" pitchFamily="65" charset="-120"/>
              </a:rPr>
              <a:t>的步驟（如圖</a:t>
            </a:r>
            <a:r>
              <a:rPr lang="en-US" altLang="zh-TW" baseline="0" dirty="0">
                <a:latin typeface="+mj-lt"/>
                <a:ea typeface="標楷體" pitchFamily="65" charset="-120"/>
              </a:rPr>
              <a:t>⑤ </a:t>
            </a:r>
            <a:r>
              <a:rPr lang="zh-TW" altLang="en-US" baseline="0" dirty="0">
                <a:latin typeface="+mj-lt"/>
                <a:ea typeface="標楷體" pitchFamily="65" charset="-120"/>
              </a:rPr>
              <a:t>、</a:t>
            </a:r>
            <a:r>
              <a:rPr lang="en-US" altLang="zh-TW" baseline="0" dirty="0">
                <a:latin typeface="+mj-lt"/>
                <a:ea typeface="標楷體" pitchFamily="65" charset="-120"/>
              </a:rPr>
              <a:t>⑥ </a:t>
            </a:r>
            <a:r>
              <a:rPr lang="zh-TW" altLang="en-US" baseline="0" dirty="0">
                <a:latin typeface="+mj-lt"/>
                <a:ea typeface="標楷體" pitchFamily="65" charset="-120"/>
              </a:rPr>
              <a:t>、</a:t>
            </a:r>
            <a:r>
              <a:rPr lang="en-US" altLang="zh-TW" baseline="0" dirty="0">
                <a:latin typeface="+mj-lt"/>
                <a:ea typeface="標楷體" pitchFamily="65" charset="-120"/>
              </a:rPr>
              <a:t>⑦</a:t>
            </a:r>
            <a:r>
              <a:rPr lang="zh-TW" altLang="en-US" baseline="0" dirty="0">
                <a:ea typeface="標楷體" pitchFamily="65" charset="-120"/>
              </a:rPr>
              <a:t>）。</a:t>
            </a:r>
          </a:p>
        </p:txBody>
      </p:sp>
      <p:sp>
        <p:nvSpPr>
          <p:cNvPr id="4" name="矩形 3"/>
          <p:cNvSpPr/>
          <p:nvPr/>
        </p:nvSpPr>
        <p:spPr>
          <a:xfrm>
            <a:off x="0" y="6309320"/>
            <a:ext cx="8675687" cy="559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群組 1"/>
          <p:cNvGrpSpPr/>
          <p:nvPr/>
        </p:nvGrpSpPr>
        <p:grpSpPr>
          <a:xfrm>
            <a:off x="1403648" y="1268760"/>
            <a:ext cx="6323987" cy="3440427"/>
            <a:chOff x="1403648" y="1268760"/>
            <a:chExt cx="6323987" cy="3440427"/>
          </a:xfrm>
        </p:grpSpPr>
        <p:pic>
          <p:nvPicPr>
            <p:cNvPr id="12291" name="Picture 3" descr="C:\Users\user\Desktop\kl;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6366" y="1268760"/>
              <a:ext cx="6311269" cy="3440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橢圓 33"/>
            <p:cNvSpPr/>
            <p:nvPr/>
          </p:nvSpPr>
          <p:spPr>
            <a:xfrm>
              <a:off x="1403648" y="4005064"/>
              <a:ext cx="360000" cy="36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ts val="1000"/>
                </a:lnSpc>
              </a:pPr>
              <a:r>
                <a:rPr lang="en-US" altLang="zh-TW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5</a:t>
              </a:r>
              <a:endParaRPr lang="zh-TW" altLang="en-US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35" name="橢圓 34"/>
            <p:cNvSpPr/>
            <p:nvPr/>
          </p:nvSpPr>
          <p:spPr>
            <a:xfrm>
              <a:off x="3410248" y="4005064"/>
              <a:ext cx="360000" cy="36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ts val="1000"/>
                </a:lnSpc>
              </a:pPr>
              <a:r>
                <a:rPr lang="en-US" altLang="zh-TW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6</a:t>
              </a:r>
              <a:endParaRPr lang="zh-TW" altLang="en-US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37" name="橢圓 36"/>
            <p:cNvSpPr/>
            <p:nvPr/>
          </p:nvSpPr>
          <p:spPr>
            <a:xfrm>
              <a:off x="5404148" y="4005064"/>
              <a:ext cx="360000" cy="36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ts val="1000"/>
                </a:lnSpc>
              </a:pPr>
              <a:r>
                <a:rPr lang="en-US" altLang="zh-TW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7</a:t>
              </a:r>
              <a:endParaRPr lang="zh-TW" altLang="en-US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617589" y="4653136"/>
            <a:ext cx="7554811" cy="1872208"/>
            <a:chOff x="501436" y="4653136"/>
            <a:chExt cx="7554811" cy="1872208"/>
          </a:xfrm>
        </p:grpSpPr>
        <p:pic>
          <p:nvPicPr>
            <p:cNvPr id="1229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01436" y="4958739"/>
              <a:ext cx="1334260" cy="1349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圓角矩形 2"/>
            <p:cNvSpPr/>
            <p:nvPr/>
          </p:nvSpPr>
          <p:spPr>
            <a:xfrm>
              <a:off x="2033586" y="4653136"/>
              <a:ext cx="6022661" cy="1872208"/>
            </a:xfrm>
            <a:prstGeom prst="roundRect">
              <a:avLst/>
            </a:prstGeom>
            <a:solidFill>
              <a:srgbClr val="D3ED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矩形 10"/>
            <p:cNvSpPr>
              <a:spLocks noChangeArrowheads="1"/>
            </p:cNvSpPr>
            <p:nvPr/>
          </p:nvSpPr>
          <p:spPr bwMode="auto">
            <a:xfrm>
              <a:off x="2141157" y="4797152"/>
              <a:ext cx="3178786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zh-TW" altLang="en-US" baseline="0" dirty="0">
                  <a:ea typeface="標楷體" pitchFamily="65" charset="-120"/>
                </a:rPr>
                <a:t>在水中加入水彩或顏料，可以看得更清楚喔！</a:t>
              </a:r>
            </a:p>
          </p:txBody>
        </p:sp>
        <p:pic>
          <p:nvPicPr>
            <p:cNvPr id="12293" name="Picture 5" descr="C:\Users\user\Desktop\2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851" y="4872615"/>
              <a:ext cx="2803525" cy="1481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等腰三角形 7"/>
            <p:cNvSpPr/>
            <p:nvPr/>
          </p:nvSpPr>
          <p:spPr>
            <a:xfrm rot="14979815">
              <a:off x="1809773" y="5098011"/>
              <a:ext cx="223306" cy="502324"/>
            </a:xfrm>
            <a:prstGeom prst="triangle">
              <a:avLst>
                <a:gd name="adj" fmla="val 26780"/>
              </a:avLst>
            </a:prstGeom>
            <a:solidFill>
              <a:srgbClr val="D3ED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015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Yami_Backup\02_WorkStation\Yami_WorkBackUp\02_WorkStation\01_Animation\01_翰林\00_107上學期\01_數位部\02_製作區\01_國小\01_creative_製作區\03_自然\02_ppt\4上\01_source\01_習作_課本頁\課本\02-107自然4上課本L02(拉頁前)-0207\39\02-107自然4上課本L02(拉頁前)-0207_0030_3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607998"/>
            <a:ext cx="8505825" cy="469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Users\YamiMBP\Desktop\2018-05-19_1255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58289"/>
            <a:ext cx="8036719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矩形 5"/>
          <p:cNvSpPr>
            <a:spLocks noChangeArrowheads="1"/>
          </p:cNvSpPr>
          <p:nvPr/>
        </p:nvSpPr>
        <p:spPr bwMode="auto">
          <a:xfrm>
            <a:off x="932392" y="1552815"/>
            <a:ext cx="77041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55600" indent="-355600"/>
            <a:r>
              <a:rPr lang="en-US" altLang="zh-TW" baseline="0" dirty="0">
                <a:ea typeface="標楷體" pitchFamily="65" charset="-120"/>
              </a:rPr>
              <a:t>1.</a:t>
            </a:r>
            <a:r>
              <a:rPr lang="zh-TW" altLang="en-US" baseline="0" dirty="0">
                <a:ea typeface="標楷體" pitchFamily="65" charset="-120"/>
              </a:rPr>
              <a:t>擠壓空氣時，活塞的位置有什麼改變？手放開後，活塞的位置又有什麼改變？</a:t>
            </a:r>
            <a:endParaRPr lang="en-US" altLang="zh-TW" baseline="0" dirty="0">
              <a:ea typeface="標楷體" pitchFamily="65" charset="-120"/>
            </a:endParaRPr>
          </a:p>
          <a:p>
            <a:pPr marL="355600" indent="-355600"/>
            <a:endParaRPr lang="zh-TW" altLang="en-US" baseline="0" dirty="0">
              <a:ea typeface="標楷體" pitchFamily="65" charset="-120"/>
            </a:endParaRPr>
          </a:p>
        </p:txBody>
      </p:sp>
      <p:sp>
        <p:nvSpPr>
          <p:cNvPr id="9221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P55</a:t>
            </a:r>
          </a:p>
        </p:txBody>
      </p:sp>
      <p:sp>
        <p:nvSpPr>
          <p:cNvPr id="3" name="矩形 2"/>
          <p:cNvSpPr/>
          <p:nvPr/>
        </p:nvSpPr>
        <p:spPr>
          <a:xfrm>
            <a:off x="1259632" y="2735049"/>
            <a:ext cx="702450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aseline="0" dirty="0">
                <a:solidFill>
                  <a:srgbClr val="FF0000"/>
                </a:solidFill>
                <a:ea typeface="標楷體" pitchFamily="65" charset="-120"/>
              </a:rPr>
              <a:t>擠壓空氣時，活塞的位置會往下移動，但因空氣占有空間，所以無法到「</a:t>
            </a:r>
            <a:r>
              <a:rPr lang="en-US" altLang="zh-TW" baseline="0" dirty="0">
                <a:solidFill>
                  <a:srgbClr val="FF0000"/>
                </a:solidFill>
                <a:ea typeface="標楷體" pitchFamily="65" charset="-120"/>
              </a:rPr>
              <a:t>0</a:t>
            </a:r>
            <a:r>
              <a:rPr lang="zh-TW" altLang="en-US" baseline="0" dirty="0">
                <a:solidFill>
                  <a:srgbClr val="FF0000"/>
                </a:solidFill>
                <a:ea typeface="標楷體" pitchFamily="65" charset="-120"/>
              </a:rPr>
              <a:t>」</a:t>
            </a:r>
          </a:p>
          <a:p>
            <a:pPr lvl="0"/>
            <a:r>
              <a:rPr lang="zh-TW" altLang="en-US" baseline="0" dirty="0">
                <a:solidFill>
                  <a:srgbClr val="FF0000"/>
                </a:solidFill>
                <a:ea typeface="標楷體" pitchFamily="65" charset="-120"/>
              </a:rPr>
              <a:t>的刻度；放開後，活塞會回到原來位置。</a:t>
            </a:r>
            <a:endParaRPr lang="en-US" altLang="zh-TW" baseline="0" dirty="0">
              <a:solidFill>
                <a:srgbClr val="FF0000"/>
              </a:solidFill>
              <a:ea typeface="標楷體" pitchFamily="65" charset="-120"/>
            </a:endParaRPr>
          </a:p>
        </p:txBody>
      </p:sp>
      <p:grpSp>
        <p:nvGrpSpPr>
          <p:cNvPr id="9222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9224" name="Picture 12" descr="未命名 -3拷貝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5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9226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9227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821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539750" y="768746"/>
            <a:ext cx="3978974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4400" b="1" baseline="0" dirty="0">
                <a:latin typeface="+mj-lt"/>
                <a:ea typeface="標楷體" pitchFamily="65" charset="-120"/>
              </a:rPr>
              <a:t>3-1 </a:t>
            </a:r>
            <a:r>
              <a:rPr lang="zh-TW" altLang="en-US" sz="4400" b="1" baseline="0" dirty="0">
                <a:latin typeface="+mj-lt"/>
                <a:ea typeface="標楷體" pitchFamily="65" charset="-120"/>
              </a:rPr>
              <a:t>空氣的性質</a:t>
            </a:r>
          </a:p>
        </p:txBody>
      </p:sp>
      <p:sp>
        <p:nvSpPr>
          <p:cNvPr id="3075" name="Text Box 19"/>
          <p:cNvSpPr txBox="1">
            <a:spLocks noChangeArrowheads="1"/>
          </p:cNvSpPr>
          <p:nvPr/>
        </p:nvSpPr>
        <p:spPr bwMode="auto">
          <a:xfrm>
            <a:off x="699305" y="1815285"/>
            <a:ext cx="7833507" cy="1569660"/>
          </a:xfrm>
          <a:prstGeom prst="rect">
            <a:avLst/>
          </a:prstGeom>
          <a:solidFill>
            <a:schemeClr val="bg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aseline="0" dirty="0">
                <a:ea typeface="標楷體" pitchFamily="65" charset="-120"/>
              </a:rPr>
              <a:t>　　游泳時，會把頭伸出水面換氣，這是因為我們要呼吸。試試看，呼吸時會感覺到空氣的存在嗎？</a:t>
            </a:r>
          </a:p>
        </p:txBody>
      </p:sp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P50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EC74F619-5E70-4166-93FB-4731F10A7F02}"/>
              </a:ext>
            </a:extLst>
          </p:cNvPr>
          <p:cNvSpPr/>
          <p:nvPr/>
        </p:nvSpPr>
        <p:spPr>
          <a:xfrm>
            <a:off x="682340" y="3393274"/>
            <a:ext cx="76702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aseline="0" dirty="0">
                <a:solidFill>
                  <a:srgbClr val="FF0000"/>
                </a:solidFill>
                <a:ea typeface="標楷體" pitchFamily="65" charset="-120"/>
              </a:rPr>
              <a:t>會。</a:t>
            </a:r>
            <a:endParaRPr lang="en-US" altLang="zh-TW" baseline="0" dirty="0">
              <a:solidFill>
                <a:srgbClr val="FF0000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462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Yami_Backup\02_WorkStation\Yami_WorkBackUp\02_WorkStation\01_Animation\01_翰林\00_107上學期\01_數位部\02_製作區\01_國小\01_creative_製作區\03_自然\02_ppt\4上\01_source\01_習作_課本頁\課本\02-107自然4上課本L02(拉頁前)-0207\39\02-107自然4上課本L02(拉頁前)-0207_0030_3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607999"/>
            <a:ext cx="8505825" cy="548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Users\YamiMBP\Desktop\2018-05-19_1255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58289"/>
            <a:ext cx="8036719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矩形 5"/>
          <p:cNvSpPr>
            <a:spLocks noChangeArrowheads="1"/>
          </p:cNvSpPr>
          <p:nvPr/>
        </p:nvSpPr>
        <p:spPr bwMode="auto">
          <a:xfrm>
            <a:off x="932392" y="1552815"/>
            <a:ext cx="7704126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55600" indent="-355600"/>
            <a:r>
              <a:rPr lang="en-US" altLang="zh-TW" baseline="0" dirty="0">
                <a:ea typeface="標楷體" pitchFamily="65" charset="-120"/>
              </a:rPr>
              <a:t>2.</a:t>
            </a:r>
            <a:r>
              <a:rPr lang="zh-TW" altLang="en-US" baseline="0" dirty="0">
                <a:ea typeface="標楷體" pitchFamily="65" charset="-120"/>
              </a:rPr>
              <a:t>擠壓水時，活塞的位置有什麼改變？手放開後，活塞的位置又有什麼改變？</a:t>
            </a:r>
            <a:endParaRPr lang="en-US" altLang="zh-TW" baseline="0" dirty="0">
              <a:ea typeface="標楷體" pitchFamily="65" charset="-120"/>
            </a:endParaRPr>
          </a:p>
          <a:p>
            <a:pPr marL="355600" indent="-355600"/>
            <a:endParaRPr lang="en-US" altLang="zh-TW" baseline="0" dirty="0">
              <a:ea typeface="標楷體" pitchFamily="65" charset="-120"/>
            </a:endParaRPr>
          </a:p>
          <a:p>
            <a:pPr marL="355600" indent="-355600"/>
            <a:endParaRPr lang="en-US" altLang="zh-TW" baseline="0" dirty="0">
              <a:ea typeface="標楷體" pitchFamily="65" charset="-120"/>
            </a:endParaRPr>
          </a:p>
          <a:p>
            <a:pPr marL="355600" indent="-355600">
              <a:spcBef>
                <a:spcPts val="1200"/>
              </a:spcBef>
              <a:spcAft>
                <a:spcPts val="0"/>
              </a:spcAft>
            </a:pPr>
            <a:endParaRPr lang="zh-TW" altLang="en-US" baseline="0" dirty="0">
              <a:ea typeface="標楷體" pitchFamily="65" charset="-120"/>
            </a:endParaRPr>
          </a:p>
          <a:p>
            <a:pPr>
              <a:spcBef>
                <a:spcPts val="1200"/>
              </a:spcBef>
            </a:pPr>
            <a:r>
              <a:rPr lang="en-US" altLang="zh-TW" baseline="0" dirty="0">
                <a:ea typeface="標楷體" pitchFamily="65" charset="-120"/>
              </a:rPr>
              <a:t>3.</a:t>
            </a:r>
            <a:r>
              <a:rPr lang="zh-TW" altLang="en-US" baseline="0" dirty="0">
                <a:ea typeface="標楷體" pitchFamily="65" charset="-120"/>
              </a:rPr>
              <a:t>空氣和水被擠壓的情形相同嗎？</a:t>
            </a:r>
          </a:p>
        </p:txBody>
      </p:sp>
      <p:sp>
        <p:nvSpPr>
          <p:cNvPr id="9221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P55</a:t>
            </a:r>
          </a:p>
        </p:txBody>
      </p:sp>
      <p:sp>
        <p:nvSpPr>
          <p:cNvPr id="3" name="矩形 2"/>
          <p:cNvSpPr/>
          <p:nvPr/>
        </p:nvSpPr>
        <p:spPr>
          <a:xfrm>
            <a:off x="1259632" y="2579420"/>
            <a:ext cx="70245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aseline="0" dirty="0">
                <a:solidFill>
                  <a:srgbClr val="FF0000"/>
                </a:solidFill>
                <a:ea typeface="標楷體" pitchFamily="65" charset="-120"/>
              </a:rPr>
              <a:t>擠壓水時，活塞無法往下壓，所以沒有移動位置；放開後，活塞仍是在原來位置。</a:t>
            </a:r>
          </a:p>
        </p:txBody>
      </p:sp>
      <p:grpSp>
        <p:nvGrpSpPr>
          <p:cNvPr id="9222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9224" name="Picture 12" descr="未命名 -3拷貝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5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9226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9227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1259632" y="4932457"/>
            <a:ext cx="70245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aseline="0" dirty="0">
                <a:solidFill>
                  <a:srgbClr val="FF0000"/>
                </a:solidFill>
                <a:ea typeface="標楷體" pitchFamily="65" charset="-120"/>
              </a:rPr>
              <a:t>不同；空氣可以被擠壓，但水不行。</a:t>
            </a:r>
          </a:p>
        </p:txBody>
      </p:sp>
    </p:spTree>
    <p:extLst>
      <p:ext uri="{BB962C8B-B14F-4D97-AF65-F5344CB8AC3E}">
        <p14:creationId xmlns:p14="http://schemas.microsoft.com/office/powerpoint/2010/main" val="152776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P56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xmlns="" id="{6C90A925-9224-42F7-AAD4-9223158DF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1655140"/>
            <a:ext cx="6746875" cy="1569660"/>
          </a:xfrm>
          <a:prstGeom prst="rect">
            <a:avLst/>
          </a:prstGeom>
          <a:solidFill>
            <a:schemeClr val="bg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aseline="0" dirty="0">
                <a:ea typeface="標楷體" pitchFamily="65" charset="-120"/>
              </a:rPr>
              <a:t>　　空氣占有空間、沒有固定的形狀， 而且可以被擠壓。生活中，我們會利用空氣的特性來做什麼呢？</a:t>
            </a:r>
            <a:endParaRPr lang="en-US" altLang="en-US" baseline="0" dirty="0"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20" name="文字方塊 3">
            <a:extLst>
              <a:ext uri="{FF2B5EF4-FFF2-40B4-BE49-F238E27FC236}">
                <a16:creationId xmlns:a16="http://schemas.microsoft.com/office/drawing/2014/main" xmlns="" id="{65FCC81A-5246-44C7-B5EF-19467AE1C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996950"/>
            <a:ext cx="22365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b="1" baseline="0" dirty="0">
                <a:solidFill>
                  <a:srgbClr val="F2901D"/>
                </a:solidFill>
                <a:ea typeface="標楷體" pitchFamily="65" charset="-120"/>
              </a:rPr>
              <a:t>空氣的應用</a:t>
            </a:r>
            <a:endParaRPr lang="zh-TW" altLang="en-US" b="1" dirty="0">
              <a:solidFill>
                <a:srgbClr val="F2901D"/>
              </a:solidFill>
              <a:ea typeface="標楷體" pitchFamily="65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xmlns="" id="{CA3939A5-A72F-4A2A-AF1B-98E57C160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99" y="1060246"/>
            <a:ext cx="500195" cy="500195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17B476A9-62EB-4D93-86C2-2108410D1C5B}"/>
              </a:ext>
            </a:extLst>
          </p:cNvPr>
          <p:cNvSpPr/>
          <p:nvPr/>
        </p:nvSpPr>
        <p:spPr>
          <a:xfrm>
            <a:off x="1187624" y="3299500"/>
            <a:ext cx="67468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aseline="0" dirty="0">
                <a:solidFill>
                  <a:srgbClr val="FF0000"/>
                </a:solidFill>
                <a:ea typeface="標楷體" pitchFamily="65" charset="-120"/>
              </a:rPr>
              <a:t>利用空氣占有空間的特性，可以製作氣球、氣泡袋等物品。</a:t>
            </a:r>
          </a:p>
        </p:txBody>
      </p:sp>
      <p:sp>
        <p:nvSpPr>
          <p:cNvPr id="12" name="Rectangle 1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4531208" y="1092412"/>
            <a:ext cx="1368000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zh-TW" altLang="en-US" sz="1800" b="1" u="sng" baseline="0">
                <a:solidFill>
                  <a:srgbClr val="0000FF"/>
                </a:solidFill>
                <a:latin typeface="標楷體" pitchFamily="65" charset="-120"/>
                <a:ea typeface="標楷體" panose="03000509000000000000" pitchFamily="65" charset="-120"/>
                <a:cs typeface="新細明體" pitchFamily="18" charset="-120"/>
              </a:rPr>
              <a:t>空氣的應用</a:t>
            </a:r>
            <a:endParaRPr kumimoji="1" 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</p:txBody>
      </p:sp>
      <p:sp>
        <p:nvSpPr>
          <p:cNvPr id="13" name="AutoShape 12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3578708" y="1027324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2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影片</a:t>
            </a:r>
            <a:endParaRPr kumimoji="1" 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468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P56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490871" y="908720"/>
            <a:ext cx="8508713" cy="4176464"/>
            <a:chOff x="490871" y="908720"/>
            <a:chExt cx="8508713" cy="4176464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871" y="908720"/>
              <a:ext cx="8508713" cy="4007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506104" y="4581128"/>
              <a:ext cx="6601409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xmlns="" id="{B8C7809A-A038-41DD-ABF9-E2FF90BE19C5}"/>
              </a:ext>
            </a:extLst>
          </p:cNvPr>
          <p:cNvGrpSpPr/>
          <p:nvPr/>
        </p:nvGrpSpPr>
        <p:grpSpPr>
          <a:xfrm>
            <a:off x="611560" y="4778407"/>
            <a:ext cx="3599196" cy="584775"/>
            <a:chOff x="1146324" y="6058578"/>
            <a:chExt cx="3599196" cy="584775"/>
          </a:xfrm>
        </p:grpSpPr>
        <p:sp>
          <p:nvSpPr>
            <p:cNvPr id="16" name="Text Box 19">
              <a:extLst>
                <a:ext uri="{FF2B5EF4-FFF2-40B4-BE49-F238E27FC236}">
                  <a16:creationId xmlns:a16="http://schemas.microsoft.com/office/drawing/2014/main" xmlns="" id="{C169A27F-3C36-469B-BFB4-E610A16FD7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2232" y="6058578"/>
              <a:ext cx="3473288" cy="584775"/>
            </a:xfrm>
            <a:prstGeom prst="round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>
                <a:defRPr baseline="0">
                  <a:solidFill>
                    <a:srgbClr val="FF0000"/>
                  </a:solidFill>
                  <a:ea typeface="標楷體" pitchFamily="65" charset="-120"/>
                </a:defRPr>
              </a:lvl1pPr>
            </a:lstStyle>
            <a:p>
              <a:r>
                <a:rPr lang="zh-TW" altLang="en-US" dirty="0">
                  <a:solidFill>
                    <a:schemeClr val="tx1"/>
                  </a:solidFill>
                </a:rPr>
                <a:t>用充氣門布置會場</a:t>
              </a:r>
              <a:endParaRPr lang="en-US" altLang="zh-TW" dirty="0">
                <a:solidFill>
                  <a:schemeClr val="tx1"/>
                </a:solidFill>
                <a:sym typeface="Wingdings"/>
              </a:endParaRPr>
            </a:p>
          </p:txBody>
        </p:sp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xmlns="" id="{3ADA0232-F32A-4C86-90E5-15A6B4961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6324" y="6257961"/>
              <a:ext cx="1905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xmlns="" id="{B8C7809A-A038-41DD-ABF9-E2FF90BE19C5}"/>
              </a:ext>
            </a:extLst>
          </p:cNvPr>
          <p:cNvGrpSpPr/>
          <p:nvPr/>
        </p:nvGrpSpPr>
        <p:grpSpPr>
          <a:xfrm>
            <a:off x="4789228" y="4778407"/>
            <a:ext cx="3599196" cy="584775"/>
            <a:chOff x="1146324" y="6058578"/>
            <a:chExt cx="3599196" cy="584775"/>
          </a:xfrm>
        </p:grpSpPr>
        <p:sp>
          <p:nvSpPr>
            <p:cNvPr id="23" name="Text Box 19">
              <a:extLst>
                <a:ext uri="{FF2B5EF4-FFF2-40B4-BE49-F238E27FC236}">
                  <a16:creationId xmlns:a16="http://schemas.microsoft.com/office/drawing/2014/main" xmlns="" id="{C169A27F-3C36-469B-BFB4-E610A16FD7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2232" y="6058578"/>
              <a:ext cx="3473288" cy="584775"/>
            </a:xfrm>
            <a:prstGeom prst="round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>
                <a:defRPr baseline="0">
                  <a:solidFill>
                    <a:srgbClr val="FF0000"/>
                  </a:solidFill>
                  <a:ea typeface="標楷體" pitchFamily="65" charset="-120"/>
                </a:defRPr>
              </a:lvl1pPr>
            </a:lstStyle>
            <a:p>
              <a:r>
                <a:rPr lang="zh-TW" altLang="en-US" dirty="0">
                  <a:solidFill>
                    <a:schemeClr val="tx1"/>
                  </a:solidFill>
                </a:rPr>
                <a:t>用氣泡袋保護物品</a:t>
              </a:r>
              <a:endParaRPr lang="en-US" altLang="zh-TW" dirty="0">
                <a:solidFill>
                  <a:schemeClr val="tx1"/>
                </a:solidFill>
                <a:sym typeface="Wingdings"/>
              </a:endParaRPr>
            </a:p>
          </p:txBody>
        </p:sp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xmlns="" id="{3ADA0232-F32A-4C86-90E5-15A6B4961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6324" y="6257961"/>
              <a:ext cx="1905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324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g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95" y="452149"/>
            <a:ext cx="6658611" cy="492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P56</a:t>
            </a: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xmlns="" id="{B8C7809A-A038-41DD-ABF9-E2FF90BE19C5}"/>
              </a:ext>
            </a:extLst>
          </p:cNvPr>
          <p:cNvGrpSpPr/>
          <p:nvPr/>
        </p:nvGrpSpPr>
        <p:grpSpPr>
          <a:xfrm>
            <a:off x="1132902" y="4788441"/>
            <a:ext cx="6878197" cy="584775"/>
            <a:chOff x="1146324" y="6060823"/>
            <a:chExt cx="6878197" cy="584775"/>
          </a:xfrm>
        </p:grpSpPr>
        <p:sp>
          <p:nvSpPr>
            <p:cNvPr id="16" name="Text Box 19">
              <a:extLst>
                <a:ext uri="{FF2B5EF4-FFF2-40B4-BE49-F238E27FC236}">
                  <a16:creationId xmlns:a16="http://schemas.microsoft.com/office/drawing/2014/main" xmlns="" id="{C169A27F-3C36-469B-BFB4-E610A16FD7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0340" y="6060823"/>
              <a:ext cx="6734181" cy="584775"/>
            </a:xfrm>
            <a:prstGeom prst="round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>
                <a:defRPr baseline="0">
                  <a:solidFill>
                    <a:srgbClr val="FF0000"/>
                  </a:solidFill>
                  <a:ea typeface="標楷體" pitchFamily="65" charset="-120"/>
                </a:defRPr>
              </a:lvl1pPr>
            </a:lstStyle>
            <a:p>
              <a:r>
                <a:rPr lang="zh-TW" altLang="en-US" dirty="0">
                  <a:solidFill>
                    <a:schemeClr val="tx1"/>
                  </a:solidFill>
                </a:rPr>
                <a:t>腳踏車的輪胎充氣後，騎起來較輕鬆</a:t>
              </a:r>
              <a:endParaRPr lang="en-US" altLang="zh-TW" dirty="0">
                <a:solidFill>
                  <a:schemeClr val="tx1"/>
                </a:solidFill>
                <a:sym typeface="Wingdings"/>
              </a:endParaRPr>
            </a:p>
          </p:txBody>
        </p:sp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xmlns="" id="{3ADA0232-F32A-4C86-90E5-15A6B4961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6324" y="6257961"/>
              <a:ext cx="1905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8847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P50</a:t>
            </a: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xmlns="" id="{B8C7809A-A038-41DD-ABF9-E2FF90BE19C5}"/>
              </a:ext>
            </a:extLst>
          </p:cNvPr>
          <p:cNvGrpSpPr/>
          <p:nvPr/>
        </p:nvGrpSpPr>
        <p:grpSpPr>
          <a:xfrm>
            <a:off x="899592" y="4311080"/>
            <a:ext cx="3542580" cy="588172"/>
            <a:chOff x="1146324" y="6257961"/>
            <a:chExt cx="3542580" cy="588172"/>
          </a:xfrm>
        </p:grpSpPr>
        <p:sp>
          <p:nvSpPr>
            <p:cNvPr id="22" name="Text Box 19">
              <a:extLst>
                <a:ext uri="{FF2B5EF4-FFF2-40B4-BE49-F238E27FC236}">
                  <a16:creationId xmlns:a16="http://schemas.microsoft.com/office/drawing/2014/main" xmlns="" id="{C169A27F-3C36-469B-BFB4-E610A16FD7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240" y="6261358"/>
              <a:ext cx="3344664" cy="584775"/>
            </a:xfrm>
            <a:prstGeom prst="round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>
                <a:defRPr baseline="0">
                  <a:solidFill>
                    <a:srgbClr val="FF0000"/>
                  </a:solidFill>
                  <a:ea typeface="標楷體" pitchFamily="65" charset="-120"/>
                </a:defRPr>
              </a:lvl1pPr>
            </a:lstStyle>
            <a:p>
              <a:r>
                <a:rPr lang="zh-TW" altLang="en-US" dirty="0">
                  <a:solidFill>
                    <a:schemeClr val="tx1"/>
                  </a:solidFill>
                </a:rPr>
                <a:t>游泳時，頭伸出</a:t>
              </a:r>
              <a:endParaRPr lang="en-US" altLang="zh-TW" dirty="0">
                <a:solidFill>
                  <a:schemeClr val="tx1"/>
                </a:solidFill>
              </a:endParaRPr>
            </a:p>
            <a:p>
              <a:r>
                <a:rPr lang="zh-TW" altLang="en-US" dirty="0">
                  <a:solidFill>
                    <a:schemeClr val="tx1"/>
                  </a:solidFill>
                </a:rPr>
                <a:t>水面換氣</a:t>
              </a:r>
              <a:endParaRPr lang="en-US" altLang="zh-TW" dirty="0">
                <a:solidFill>
                  <a:schemeClr val="tx1"/>
                </a:solidFill>
                <a:sym typeface="Wingdings"/>
              </a:endParaRPr>
            </a:p>
          </p:txBody>
        </p:sp>
        <p:pic>
          <p:nvPicPr>
            <p:cNvPr id="23" name="Picture 3">
              <a:extLst>
                <a:ext uri="{FF2B5EF4-FFF2-40B4-BE49-F238E27FC236}">
                  <a16:creationId xmlns:a16="http://schemas.microsoft.com/office/drawing/2014/main" xmlns="" id="{3ADA0232-F32A-4C86-90E5-15A6B4961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6324" y="6257961"/>
              <a:ext cx="1905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1124744"/>
            <a:ext cx="7677150" cy="286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群組 23">
            <a:extLst>
              <a:ext uri="{FF2B5EF4-FFF2-40B4-BE49-F238E27FC236}">
                <a16:creationId xmlns:a16="http://schemas.microsoft.com/office/drawing/2014/main" xmlns="" id="{B8C7809A-A038-41DD-ABF9-E2FF90BE19C5}"/>
              </a:ext>
            </a:extLst>
          </p:cNvPr>
          <p:cNvGrpSpPr/>
          <p:nvPr/>
        </p:nvGrpSpPr>
        <p:grpSpPr>
          <a:xfrm>
            <a:off x="4768947" y="4311080"/>
            <a:ext cx="3542580" cy="588172"/>
            <a:chOff x="1146324" y="6257961"/>
            <a:chExt cx="3542580" cy="588172"/>
          </a:xfrm>
        </p:grpSpPr>
        <p:sp>
          <p:nvSpPr>
            <p:cNvPr id="25" name="Text Box 19">
              <a:extLst>
                <a:ext uri="{FF2B5EF4-FFF2-40B4-BE49-F238E27FC236}">
                  <a16:creationId xmlns:a16="http://schemas.microsoft.com/office/drawing/2014/main" xmlns="" id="{C169A27F-3C36-469B-BFB4-E610A16FD7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240" y="6261358"/>
              <a:ext cx="3344664" cy="584775"/>
            </a:xfrm>
            <a:prstGeom prst="round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>
                <a:defRPr baseline="0">
                  <a:solidFill>
                    <a:srgbClr val="FF0000"/>
                  </a:solidFill>
                  <a:ea typeface="標楷體" pitchFamily="65" charset="-120"/>
                </a:defRPr>
              </a:lvl1pPr>
            </a:lstStyle>
            <a:p>
              <a:r>
                <a:rPr lang="zh-TW" altLang="en-US" dirty="0">
                  <a:solidFill>
                    <a:schemeClr val="tx1"/>
                  </a:solidFill>
                </a:rPr>
                <a:t>浮潛時，利用呼</a:t>
              </a:r>
              <a:endParaRPr lang="en-US" altLang="zh-TW" dirty="0">
                <a:solidFill>
                  <a:schemeClr val="tx1"/>
                </a:solidFill>
              </a:endParaRPr>
            </a:p>
            <a:p>
              <a:r>
                <a:rPr lang="zh-TW" altLang="en-US" dirty="0">
                  <a:solidFill>
                    <a:schemeClr val="tx1"/>
                  </a:solidFill>
                </a:rPr>
                <a:t>吸管呼吸</a:t>
              </a:r>
              <a:endParaRPr lang="en-US" altLang="zh-TW" dirty="0">
                <a:solidFill>
                  <a:schemeClr val="tx1"/>
                </a:solidFill>
                <a:sym typeface="Wingdings"/>
              </a:endParaRPr>
            </a:p>
          </p:txBody>
        </p:sp>
        <p:pic>
          <p:nvPicPr>
            <p:cNvPr id="26" name="Picture 3">
              <a:extLst>
                <a:ext uri="{FF2B5EF4-FFF2-40B4-BE49-F238E27FC236}">
                  <a16:creationId xmlns:a16="http://schemas.microsoft.com/office/drawing/2014/main" xmlns="" id="{3ADA0232-F32A-4C86-90E5-15A6B4961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6324" y="6257961"/>
              <a:ext cx="1905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2591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P50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xmlns="" id="{6C90A925-9224-42F7-AAD4-9223158DF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1052736"/>
            <a:ext cx="6746875" cy="1077218"/>
          </a:xfrm>
          <a:prstGeom prst="rect">
            <a:avLst/>
          </a:prstGeom>
          <a:solidFill>
            <a:schemeClr val="bg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aseline="0" dirty="0">
                <a:ea typeface="標楷體" pitchFamily="65" charset="-120"/>
              </a:rPr>
              <a:t>　　想一想，空氣還存在哪些地方？你怎麼知道的？</a:t>
            </a:r>
            <a:endParaRPr lang="en-US" altLang="en-US" baseline="0" dirty="0"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17B476A9-62EB-4D93-86C2-2108410D1C5B}"/>
              </a:ext>
            </a:extLst>
          </p:cNvPr>
          <p:cNvSpPr/>
          <p:nvPr/>
        </p:nvSpPr>
        <p:spPr>
          <a:xfrm>
            <a:off x="1209501" y="2276872"/>
            <a:ext cx="67468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aseline="0" dirty="0">
                <a:solidFill>
                  <a:srgbClr val="FF0000"/>
                </a:solidFill>
                <a:ea typeface="標楷體" pitchFamily="65" charset="-120"/>
              </a:rPr>
              <a:t>氣球、游泳圈、吹的鼓鼓的塑膠袋。</a:t>
            </a:r>
            <a:endParaRPr lang="en-US" altLang="zh-TW" baseline="0" dirty="0">
              <a:solidFill>
                <a:srgbClr val="FF0000"/>
              </a:solidFill>
              <a:ea typeface="標楷體" pitchFamily="65" charset="-120"/>
            </a:endParaRPr>
          </a:p>
          <a:p>
            <a:pPr lvl="0"/>
            <a:r>
              <a:rPr lang="zh-TW" altLang="en-US" baseline="0" dirty="0">
                <a:solidFill>
                  <a:srgbClr val="FF0000"/>
                </a:solidFill>
                <a:ea typeface="標楷體" pitchFamily="65" charset="-120"/>
              </a:rPr>
              <a:t>新的塑膠袋打開，袋子會鼓起來，在水中擠壓海綿有氣泡產生。</a:t>
            </a:r>
            <a:endParaRPr lang="en-US" altLang="zh-TW" baseline="0" dirty="0">
              <a:solidFill>
                <a:srgbClr val="FF0000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947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277466" y="260648"/>
            <a:ext cx="8398990" cy="3906242"/>
            <a:chOff x="52860" y="439154"/>
            <a:chExt cx="8398990" cy="390624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0" y="439154"/>
              <a:ext cx="8398990" cy="3906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5868144" y="3501008"/>
              <a:ext cx="144016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xmlns="" id="{B8C7809A-A038-41DD-ABF9-E2FF90BE19C5}"/>
              </a:ext>
            </a:extLst>
          </p:cNvPr>
          <p:cNvGrpSpPr/>
          <p:nvPr/>
        </p:nvGrpSpPr>
        <p:grpSpPr>
          <a:xfrm>
            <a:off x="6228184" y="3309269"/>
            <a:ext cx="1512168" cy="584775"/>
            <a:chOff x="1146324" y="6058578"/>
            <a:chExt cx="1512168" cy="584775"/>
          </a:xfrm>
        </p:grpSpPr>
        <p:sp>
          <p:nvSpPr>
            <p:cNvPr id="22" name="Text Box 19">
              <a:extLst>
                <a:ext uri="{FF2B5EF4-FFF2-40B4-BE49-F238E27FC236}">
                  <a16:creationId xmlns:a16="http://schemas.microsoft.com/office/drawing/2014/main" xmlns="" id="{C169A27F-3C36-469B-BFB4-E610A16FD7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240" y="6058578"/>
              <a:ext cx="1314252" cy="584775"/>
            </a:xfrm>
            <a:prstGeom prst="round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TW"/>
              </a:defPPr>
              <a:lvl1pPr>
                <a:defRPr baseline="0">
                  <a:solidFill>
                    <a:srgbClr val="FF0000"/>
                  </a:solidFill>
                  <a:ea typeface="標楷體" pitchFamily="65" charset="-120"/>
                </a:defRPr>
              </a:lvl1pPr>
            </a:lstStyle>
            <a:p>
              <a:r>
                <a:rPr lang="zh-TW" altLang="en-US" dirty="0">
                  <a:solidFill>
                    <a:schemeClr val="tx1"/>
                  </a:solidFill>
                </a:rPr>
                <a:t>海綿</a:t>
              </a:r>
              <a:endParaRPr lang="en-US" altLang="zh-TW" dirty="0">
                <a:solidFill>
                  <a:schemeClr val="tx1"/>
                </a:solidFill>
                <a:sym typeface="Wingdings"/>
              </a:endParaRPr>
            </a:p>
          </p:txBody>
        </p:sp>
        <p:pic>
          <p:nvPicPr>
            <p:cNvPr id="23" name="Picture 3">
              <a:extLst>
                <a:ext uri="{FF2B5EF4-FFF2-40B4-BE49-F238E27FC236}">
                  <a16:creationId xmlns:a16="http://schemas.microsoft.com/office/drawing/2014/main" xmlns="" id="{3ADA0232-F32A-4C86-90E5-15A6B4961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6324" y="6257961"/>
              <a:ext cx="1905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P50</a:t>
            </a:r>
          </a:p>
        </p:txBody>
      </p:sp>
      <p:sp>
        <p:nvSpPr>
          <p:cNvPr id="18" name="Text Box 19">
            <a:extLst>
              <a:ext uri="{FF2B5EF4-FFF2-40B4-BE49-F238E27FC236}">
                <a16:creationId xmlns:a16="http://schemas.microsoft.com/office/drawing/2014/main" xmlns="" id="{6C90A925-9224-42F7-AAD4-9223158DF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4440014"/>
            <a:ext cx="6746875" cy="1077218"/>
          </a:xfrm>
          <a:prstGeom prst="rect">
            <a:avLst/>
          </a:prstGeom>
          <a:solidFill>
            <a:schemeClr val="bg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aseline="0" dirty="0">
                <a:ea typeface="標楷體" pitchFamily="65" charset="-120"/>
              </a:rPr>
              <a:t>　　空氣存在物品的空隙中，也存在我們的四周。</a:t>
            </a:r>
            <a:endParaRPr lang="en-US" altLang="en-US" baseline="0" dirty="0"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5354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P51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xmlns="" id="{6C90A925-9224-42F7-AAD4-9223158DF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563" y="1655140"/>
            <a:ext cx="6746875" cy="1569660"/>
          </a:xfrm>
          <a:prstGeom prst="rect">
            <a:avLst/>
          </a:prstGeom>
          <a:solidFill>
            <a:schemeClr val="bg1">
              <a:alpha val="6117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aseline="0" dirty="0">
                <a:ea typeface="標楷體" pitchFamily="65" charset="-120"/>
              </a:rPr>
              <a:t>　　空氣存在我們的四周，可是卻無法看見，要怎樣才能證明空氣占有空間呢？</a:t>
            </a:r>
            <a:endParaRPr lang="en-US" altLang="en-US" baseline="0" dirty="0">
              <a:latin typeface="Times New Roman" pitchFamily="18" charset="0"/>
              <a:ea typeface="標楷體" pitchFamily="65" charset="-120"/>
              <a:sym typeface="Wingdings"/>
            </a:endParaRPr>
          </a:p>
        </p:txBody>
      </p:sp>
      <p:sp>
        <p:nvSpPr>
          <p:cNvPr id="20" name="文字方塊 3">
            <a:extLst>
              <a:ext uri="{FF2B5EF4-FFF2-40B4-BE49-F238E27FC236}">
                <a16:creationId xmlns:a16="http://schemas.microsoft.com/office/drawing/2014/main" xmlns="" id="{65FCC81A-5246-44C7-B5EF-19467AE1C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996950"/>
            <a:ext cx="26468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lvl="0" eaLnBrk="1" hangingPunct="1"/>
            <a:r>
              <a:rPr lang="zh-TW" altLang="en-US" b="1" baseline="0" dirty="0">
                <a:solidFill>
                  <a:srgbClr val="F2901D"/>
                </a:solidFill>
                <a:ea typeface="標楷體" pitchFamily="65" charset="-120"/>
              </a:rPr>
              <a:t>空氣占有空間</a:t>
            </a:r>
            <a:endParaRPr lang="zh-TW" altLang="en-US" b="1" dirty="0">
              <a:solidFill>
                <a:srgbClr val="F2901D"/>
              </a:solidFill>
              <a:ea typeface="標楷體" pitchFamily="65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xmlns="" id="{CA3939A5-A72F-4A2A-AF1B-98E57C160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99" y="1060246"/>
            <a:ext cx="500195" cy="500195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17B476A9-62EB-4D93-86C2-2108410D1C5B}"/>
              </a:ext>
            </a:extLst>
          </p:cNvPr>
          <p:cNvSpPr/>
          <p:nvPr/>
        </p:nvSpPr>
        <p:spPr>
          <a:xfrm>
            <a:off x="1187624" y="3299500"/>
            <a:ext cx="67468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aseline="0" dirty="0">
                <a:solidFill>
                  <a:srgbClr val="FF0000"/>
                </a:solidFill>
                <a:ea typeface="標楷體" pitchFamily="65" charset="-120"/>
              </a:rPr>
              <a:t>塑膠袋裝空氣會變得鼓鼓的、氣球灌入空氣會膨脹等，都可以得知空氣占有空間。</a:t>
            </a:r>
          </a:p>
        </p:txBody>
      </p:sp>
    </p:spTree>
    <p:extLst>
      <p:ext uri="{BB962C8B-B14F-4D97-AF65-F5344CB8AC3E}">
        <p14:creationId xmlns:p14="http://schemas.microsoft.com/office/powerpoint/2010/main" val="5146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7" name="Group 27"/>
          <p:cNvGrpSpPr>
            <a:grpSpLocks/>
          </p:cNvGrpSpPr>
          <p:nvPr/>
        </p:nvGrpSpPr>
        <p:grpSpPr bwMode="auto">
          <a:xfrm>
            <a:off x="250825" y="250854"/>
            <a:ext cx="8893175" cy="5732265"/>
            <a:chOff x="158" y="210"/>
            <a:chExt cx="5444" cy="3042"/>
          </a:xfrm>
        </p:grpSpPr>
        <p:pic>
          <p:nvPicPr>
            <p:cNvPr id="6158" name="Picture 1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995"/>
            <a:stretch>
              <a:fillRect/>
            </a:stretch>
          </p:blipFill>
          <p:spPr bwMode="auto">
            <a:xfrm>
              <a:off x="158" y="377"/>
              <a:ext cx="5444" cy="2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9" name="Picture 20" descr="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10"/>
              <a:ext cx="1208" cy="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45995F9C-43AD-4FC1-8E1F-9C32D60D13E9}"/>
              </a:ext>
            </a:extLst>
          </p:cNvPr>
          <p:cNvSpPr/>
          <p:nvPr/>
        </p:nvSpPr>
        <p:spPr>
          <a:xfrm>
            <a:off x="2224182" y="312768"/>
            <a:ext cx="4508058" cy="680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46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P51</a:t>
            </a:r>
          </a:p>
        </p:txBody>
      </p:sp>
      <p:sp>
        <p:nvSpPr>
          <p:cNvPr id="16" name="矩形 15"/>
          <p:cNvSpPr/>
          <p:nvPr/>
        </p:nvSpPr>
        <p:spPr>
          <a:xfrm>
            <a:off x="2124075" y="116632"/>
            <a:ext cx="3168650" cy="503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149" name="文字方塊 12"/>
          <p:cNvSpPr txBox="1">
            <a:spLocks noChangeArrowheads="1"/>
          </p:cNvSpPr>
          <p:nvPr/>
        </p:nvSpPr>
        <p:spPr bwMode="auto">
          <a:xfrm>
            <a:off x="411163" y="395953"/>
            <a:ext cx="8424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b="1" baseline="0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a typeface="標楷體" pitchFamily="65" charset="-120"/>
              </a:rPr>
              <a:t>動 手 做    </a:t>
            </a:r>
            <a:r>
              <a:rPr lang="zh-TW" altLang="en-US" b="1" baseline="0" dirty="0">
                <a:solidFill>
                  <a:sysClr val="windowText" lastClr="000000"/>
                </a:solidFill>
                <a:ea typeface="標楷體" pitchFamily="65" charset="-120"/>
              </a:rPr>
              <a:t>證明空氣占有空間</a:t>
            </a:r>
          </a:p>
        </p:txBody>
      </p:sp>
      <p:sp>
        <p:nvSpPr>
          <p:cNvPr id="4" name="圓角矩形 3"/>
          <p:cNvSpPr/>
          <p:nvPr/>
        </p:nvSpPr>
        <p:spPr>
          <a:xfrm>
            <a:off x="729946" y="1302599"/>
            <a:ext cx="2016224" cy="648072"/>
          </a:xfrm>
          <a:prstGeom prst="roundRect">
            <a:avLst/>
          </a:prstGeom>
          <a:solidFill>
            <a:srgbClr val="F4E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61950" lvl="0" indent="-361950" algn="ctr"/>
            <a:r>
              <a:rPr lang="zh-TW" altLang="en-US" baseline="0" dirty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方法一：</a:t>
            </a:r>
          </a:p>
          <a:p>
            <a:pPr algn="ctr"/>
            <a:endParaRPr lang="zh-TW" altLang="en-US" dirty="0"/>
          </a:p>
        </p:txBody>
      </p:sp>
      <p:grpSp>
        <p:nvGrpSpPr>
          <p:cNvPr id="6" name="群組 5"/>
          <p:cNvGrpSpPr/>
          <p:nvPr/>
        </p:nvGrpSpPr>
        <p:grpSpPr>
          <a:xfrm>
            <a:off x="1187624" y="3099897"/>
            <a:ext cx="7398810" cy="2883222"/>
            <a:chOff x="867569" y="3159752"/>
            <a:chExt cx="7512050" cy="292735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569" y="3159752"/>
              <a:ext cx="7512050" cy="2927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矩形 4"/>
            <p:cNvSpPr/>
            <p:nvPr/>
          </p:nvSpPr>
          <p:spPr>
            <a:xfrm>
              <a:off x="971600" y="3159752"/>
              <a:ext cx="2016224" cy="341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152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6154" name="Picture 12" descr="未命名 -3拷貝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5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6156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6157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sp>
        <p:nvSpPr>
          <p:cNvPr id="6153" name="矩形 10"/>
          <p:cNvSpPr>
            <a:spLocks noChangeArrowheads="1"/>
          </p:cNvSpPr>
          <p:nvPr/>
        </p:nvSpPr>
        <p:spPr bwMode="auto">
          <a:xfrm>
            <a:off x="801954" y="1950671"/>
            <a:ext cx="405807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61950" indent="-361950"/>
            <a:r>
              <a:rPr lang="en-US" altLang="zh-TW" baseline="0" dirty="0">
                <a:ea typeface="標楷體" pitchFamily="65" charset="-120"/>
              </a:rPr>
              <a:t>1.</a:t>
            </a:r>
            <a:r>
              <a:rPr lang="zh-TW" altLang="en-US" baseline="0" dirty="0">
                <a:ea typeface="標楷體" pitchFamily="65" charset="-120"/>
              </a:rPr>
              <a:t>將紙團塞入透明塑膠杯底部，避免翻轉時掉落。</a:t>
            </a:r>
          </a:p>
        </p:txBody>
      </p:sp>
      <p:sp>
        <p:nvSpPr>
          <p:cNvPr id="19" name="矩形 10"/>
          <p:cNvSpPr>
            <a:spLocks noChangeArrowheads="1"/>
          </p:cNvSpPr>
          <p:nvPr/>
        </p:nvSpPr>
        <p:spPr bwMode="auto">
          <a:xfrm>
            <a:off x="5004048" y="1950671"/>
            <a:ext cx="373978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61950" indent="-361950"/>
            <a:r>
              <a:rPr lang="en-US" altLang="zh-TW" baseline="0" dirty="0">
                <a:ea typeface="標楷體" pitchFamily="65" charset="-120"/>
              </a:rPr>
              <a:t>2.</a:t>
            </a:r>
            <a:r>
              <a:rPr lang="zh-TW" altLang="en-US" baseline="0" dirty="0">
                <a:ea typeface="標楷體" pitchFamily="65" charset="-120"/>
              </a:rPr>
              <a:t>杯口朝下，垂直壓入水箱底部。</a:t>
            </a:r>
          </a:p>
        </p:txBody>
      </p:sp>
      <p:sp>
        <p:nvSpPr>
          <p:cNvPr id="20" name="Rectangle 11">
            <a:hlinkClick r:id="rId6" action="ppaction://hlinkfile"/>
          </p:cNvPr>
          <p:cNvSpPr>
            <a:spLocks noChangeArrowheads="1"/>
          </p:cNvSpPr>
          <p:nvPr/>
        </p:nvSpPr>
        <p:spPr bwMode="auto">
          <a:xfrm>
            <a:off x="4716448" y="1261071"/>
            <a:ext cx="3888000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zh-TW" altLang="en-US" sz="1800" b="1" u="sng" baseline="0">
                <a:solidFill>
                  <a:srgbClr val="0000FF"/>
                </a:solidFill>
                <a:latin typeface="標楷體" pitchFamily="65" charset="-120"/>
                <a:ea typeface="標楷體" panose="03000509000000000000" pitchFamily="65" charset="-120"/>
                <a:cs typeface="新細明體" pitchFamily="18" charset="-120"/>
              </a:rPr>
              <a:t>動手做：證明空氣占有空間</a:t>
            </a:r>
            <a:r>
              <a:rPr lang="en-US" altLang="zh-TW" sz="1800" b="1" u="sng" baseline="0">
                <a:solidFill>
                  <a:srgbClr val="0000FF"/>
                </a:solidFill>
                <a:latin typeface="標楷體" pitchFamily="65" charset="-120"/>
                <a:ea typeface="標楷體" panose="03000509000000000000" pitchFamily="65" charset="-120"/>
                <a:cs typeface="新細明體" pitchFamily="18" charset="-120"/>
              </a:rPr>
              <a:t>(</a:t>
            </a:r>
            <a:r>
              <a:rPr lang="zh-TW" altLang="en-US" sz="1800" b="1" u="sng" baseline="0">
                <a:solidFill>
                  <a:srgbClr val="0000FF"/>
                </a:solidFill>
                <a:latin typeface="標楷體" pitchFamily="65" charset="-120"/>
                <a:ea typeface="標楷體" panose="03000509000000000000" pitchFamily="65" charset="-120"/>
                <a:cs typeface="新細明體" pitchFamily="18" charset="-120"/>
              </a:rPr>
              <a:t>方法一</a:t>
            </a:r>
            <a:r>
              <a:rPr lang="en-US" altLang="zh-TW" sz="1800" b="1" u="sng" baseline="0">
                <a:solidFill>
                  <a:srgbClr val="0000FF"/>
                </a:solidFill>
                <a:latin typeface="標楷體" pitchFamily="65" charset="-120"/>
                <a:ea typeface="標楷體" panose="03000509000000000000" pitchFamily="65" charset="-120"/>
                <a:cs typeface="新細明體" pitchFamily="18" charset="-120"/>
              </a:rPr>
              <a:t>)</a:t>
            </a:r>
            <a:endParaRPr kumimoji="1" 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</p:txBody>
      </p:sp>
      <p:sp>
        <p:nvSpPr>
          <p:cNvPr id="21" name="AutoShape 12">
            <a:hlinkClick r:id="rId6" action="ppaction://hlinkfile"/>
          </p:cNvPr>
          <p:cNvSpPr>
            <a:spLocks noChangeArrowheads="1"/>
          </p:cNvSpPr>
          <p:nvPr/>
        </p:nvSpPr>
        <p:spPr bwMode="auto">
          <a:xfrm>
            <a:off x="3763948" y="1195983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2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影片</a:t>
            </a:r>
            <a:endParaRPr kumimoji="1" 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267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xmlns="" id="{82318093-1D86-4155-B418-908DEC59B718}"/>
              </a:ext>
            </a:extLst>
          </p:cNvPr>
          <p:cNvGrpSpPr/>
          <p:nvPr/>
        </p:nvGrpSpPr>
        <p:grpSpPr>
          <a:xfrm>
            <a:off x="226168" y="44624"/>
            <a:ext cx="8622163" cy="6408711"/>
            <a:chOff x="226168" y="133054"/>
            <a:chExt cx="8622163" cy="5449200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xmlns="" id="{4F17959E-87C5-4D3B-ABE2-06FB166926D3}"/>
                </a:ext>
              </a:extLst>
            </p:cNvPr>
            <p:cNvGrpSpPr/>
            <p:nvPr/>
          </p:nvGrpSpPr>
          <p:grpSpPr>
            <a:xfrm>
              <a:off x="226168" y="133054"/>
              <a:ext cx="8622163" cy="5449200"/>
              <a:chOff x="471488" y="476672"/>
              <a:chExt cx="8378825" cy="5002608"/>
            </a:xfrm>
          </p:grpSpPr>
          <p:pic>
            <p:nvPicPr>
              <p:cNvPr id="12" name="Picture 2" descr="\\Yami_Backup\02_WorkStation\Yami_WorkBackUp\02_WorkStation\01_Animation\01_翰林\00_107上學期\01_數位部\02_製作區\01_國小\01_creative_製作區\03_自然\02_ppt\4上\01_source\01_習作_課本頁\課本\02-107自然4上課本L02(拉頁前)-0207\39\02-107自然4上課本L02(拉頁前)-0207_0030_39.png">
                <a:extLst>
                  <a:ext uri="{FF2B5EF4-FFF2-40B4-BE49-F238E27FC236}">
                    <a16:creationId xmlns:a16="http://schemas.microsoft.com/office/drawing/2014/main" xmlns="" id="{A59E4334-2518-4BFA-B1E4-E1E5CA6418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750" y="621134"/>
                <a:ext cx="8310563" cy="4858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xmlns="" id="{B287EAA8-3023-47BE-9A3E-C73BC86346FB}"/>
                  </a:ext>
                </a:extLst>
              </p:cNvPr>
              <p:cNvSpPr/>
              <p:nvPr/>
            </p:nvSpPr>
            <p:spPr>
              <a:xfrm>
                <a:off x="755650" y="837034"/>
                <a:ext cx="7777163" cy="863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xmlns="" id="{879BE52D-3593-42D3-A2B5-196AA9535087}"/>
                  </a:ext>
                </a:extLst>
              </p:cNvPr>
              <p:cNvSpPr/>
              <p:nvPr/>
            </p:nvSpPr>
            <p:spPr>
              <a:xfrm>
                <a:off x="471488" y="476672"/>
                <a:ext cx="8378825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xmlns="" id="{84D01873-32A8-41A2-A590-7B295C479E17}"/>
                </a:ext>
              </a:extLst>
            </p:cNvPr>
            <p:cNvSpPr/>
            <p:nvPr/>
          </p:nvSpPr>
          <p:spPr>
            <a:xfrm>
              <a:off x="1403648" y="2137565"/>
              <a:ext cx="2808312" cy="319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xmlns="" id="{A4DE7AD4-48EF-447D-A0BB-D0CD170E6976}"/>
                </a:ext>
              </a:extLst>
            </p:cNvPr>
            <p:cNvSpPr/>
            <p:nvPr/>
          </p:nvSpPr>
          <p:spPr>
            <a:xfrm>
              <a:off x="4778746" y="2137565"/>
              <a:ext cx="3537670" cy="319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xmlns="" id="{E9B10056-5D5F-48FD-9411-D7AC0AA780B7}"/>
                </a:ext>
              </a:extLst>
            </p:cNvPr>
            <p:cNvSpPr/>
            <p:nvPr/>
          </p:nvSpPr>
          <p:spPr>
            <a:xfrm>
              <a:off x="1931006" y="4629123"/>
              <a:ext cx="2441003" cy="319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xmlns="" id="{8189747B-7309-410C-A663-B6933500E5EC}"/>
                </a:ext>
              </a:extLst>
            </p:cNvPr>
            <p:cNvSpPr/>
            <p:nvPr/>
          </p:nvSpPr>
          <p:spPr>
            <a:xfrm>
              <a:off x="4948215" y="4358719"/>
              <a:ext cx="2990408" cy="826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P51</a:t>
            </a:r>
          </a:p>
        </p:txBody>
      </p:sp>
      <p:sp>
        <p:nvSpPr>
          <p:cNvPr id="33" name="矩形 10"/>
          <p:cNvSpPr>
            <a:spLocks noChangeArrowheads="1"/>
          </p:cNvSpPr>
          <p:nvPr/>
        </p:nvSpPr>
        <p:spPr bwMode="auto">
          <a:xfrm>
            <a:off x="796661" y="479574"/>
            <a:ext cx="755067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61950" indent="-361950"/>
            <a:r>
              <a:rPr lang="en-US" altLang="zh-TW" baseline="0" dirty="0">
                <a:ea typeface="標楷體" pitchFamily="65" charset="-120"/>
              </a:rPr>
              <a:t>3.</a:t>
            </a:r>
            <a:r>
              <a:rPr lang="zh-TW" altLang="en-US" baseline="0" dirty="0">
                <a:ea typeface="標楷體" pitchFamily="65" charset="-120"/>
              </a:rPr>
              <a:t>將杯子垂直拿出水面，取出紙團，觀察紙團的情形。</a:t>
            </a:r>
          </a:p>
        </p:txBody>
      </p:sp>
      <p:pic>
        <p:nvPicPr>
          <p:cNvPr id="35" name="Picture 3" descr="C:\Users\YamiMBP\Desktop\2018-05-19_1255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624436"/>
            <a:ext cx="8036719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矩形 5"/>
          <p:cNvSpPr>
            <a:spLocks noChangeArrowheads="1"/>
          </p:cNvSpPr>
          <p:nvPr/>
        </p:nvSpPr>
        <p:spPr bwMode="auto">
          <a:xfrm>
            <a:off x="795726" y="4356393"/>
            <a:ext cx="77041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baseline="0" dirty="0">
                <a:ea typeface="標楷體" pitchFamily="65" charset="-120"/>
              </a:rPr>
              <a:t>杯子裡的紙團有沒有溼？為什麼？</a:t>
            </a:r>
          </a:p>
        </p:txBody>
      </p:sp>
      <p:sp>
        <p:nvSpPr>
          <p:cNvPr id="37" name="矩形 36"/>
          <p:cNvSpPr/>
          <p:nvPr/>
        </p:nvSpPr>
        <p:spPr>
          <a:xfrm>
            <a:off x="797497" y="4944070"/>
            <a:ext cx="72308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aseline="0" dirty="0">
                <a:solidFill>
                  <a:srgbClr val="FF0000"/>
                </a:solidFill>
                <a:ea typeface="標楷體" pitchFamily="65" charset="-120"/>
              </a:rPr>
              <a:t>沒有，因為杯子裡的空氣占有空間，水無法進入杯中，所以紙團不會溼掉。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852" y="1626556"/>
            <a:ext cx="6038297" cy="2018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27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xmlns="" id="{82318093-1D86-4155-B418-908DEC59B718}"/>
              </a:ext>
            </a:extLst>
          </p:cNvPr>
          <p:cNvGrpSpPr/>
          <p:nvPr/>
        </p:nvGrpSpPr>
        <p:grpSpPr>
          <a:xfrm>
            <a:off x="296412" y="506436"/>
            <a:ext cx="8622163" cy="5658868"/>
            <a:chOff x="296412" y="290412"/>
            <a:chExt cx="8622163" cy="5658868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xmlns="" id="{4F17959E-87C5-4D3B-ABE2-06FB166926D3}"/>
                </a:ext>
              </a:extLst>
            </p:cNvPr>
            <p:cNvGrpSpPr/>
            <p:nvPr/>
          </p:nvGrpSpPr>
          <p:grpSpPr>
            <a:xfrm>
              <a:off x="296412" y="290412"/>
              <a:ext cx="8622163" cy="5658868"/>
              <a:chOff x="539750" y="621134"/>
              <a:chExt cx="8378825" cy="5195092"/>
            </a:xfrm>
          </p:grpSpPr>
          <p:pic>
            <p:nvPicPr>
              <p:cNvPr id="12" name="Picture 2" descr="\\Yami_Backup\02_WorkStation\Yami_WorkBackUp\02_WorkStation\01_Animation\01_翰林\00_107上學期\01_數位部\02_製作區\01_國小\01_creative_製作區\03_自然\02_ppt\4上\01_source\01_習作_課本頁\課本\02-107自然4上課本L02(拉頁前)-0207\39\02-107自然4上課本L02(拉頁前)-0207_0030_39.png">
                <a:extLst>
                  <a:ext uri="{FF2B5EF4-FFF2-40B4-BE49-F238E27FC236}">
                    <a16:creationId xmlns:a16="http://schemas.microsoft.com/office/drawing/2014/main" xmlns="" id="{A59E4334-2518-4BFA-B1E4-E1E5CA6418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750" y="621134"/>
                <a:ext cx="8310563" cy="51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xmlns="" id="{B287EAA8-3023-47BE-9A3E-C73BC86346FB}"/>
                  </a:ext>
                </a:extLst>
              </p:cNvPr>
              <p:cNvSpPr/>
              <p:nvPr/>
            </p:nvSpPr>
            <p:spPr>
              <a:xfrm>
                <a:off x="755650" y="837034"/>
                <a:ext cx="7777163" cy="863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xmlns="" id="{00122353-BE6F-42B7-B4AD-683D1E92D822}"/>
                  </a:ext>
                </a:extLst>
              </p:cNvPr>
              <p:cNvSpPr/>
              <p:nvPr/>
            </p:nvSpPr>
            <p:spPr>
              <a:xfrm>
                <a:off x="539750" y="5374109"/>
                <a:ext cx="8378825" cy="431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xmlns="" id="{C714F9BC-372A-4F58-8877-AEEB610BCC63}"/>
                  </a:ext>
                </a:extLst>
              </p:cNvPr>
              <p:cNvSpPr/>
              <p:nvPr/>
            </p:nvSpPr>
            <p:spPr>
              <a:xfrm>
                <a:off x="4067944" y="5374109"/>
                <a:ext cx="720080" cy="4421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xmlns="" id="{84D01873-32A8-41A2-A590-7B295C479E17}"/>
                </a:ext>
              </a:extLst>
            </p:cNvPr>
            <p:cNvSpPr/>
            <p:nvPr/>
          </p:nvSpPr>
          <p:spPr>
            <a:xfrm>
              <a:off x="1403648" y="2137565"/>
              <a:ext cx="2808312" cy="319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xmlns="" id="{A4DE7AD4-48EF-447D-A0BB-D0CD170E6976}"/>
                </a:ext>
              </a:extLst>
            </p:cNvPr>
            <p:cNvSpPr/>
            <p:nvPr/>
          </p:nvSpPr>
          <p:spPr>
            <a:xfrm>
              <a:off x="4778746" y="2137565"/>
              <a:ext cx="3537670" cy="319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xmlns="" id="{E9B10056-5D5F-48FD-9411-D7AC0AA780B7}"/>
                </a:ext>
              </a:extLst>
            </p:cNvPr>
            <p:cNvSpPr/>
            <p:nvPr/>
          </p:nvSpPr>
          <p:spPr>
            <a:xfrm>
              <a:off x="1931006" y="4629123"/>
              <a:ext cx="2441003" cy="319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xmlns="" id="{8189747B-7309-410C-A663-B6933500E5EC}"/>
                </a:ext>
              </a:extLst>
            </p:cNvPr>
            <p:cNvSpPr/>
            <p:nvPr/>
          </p:nvSpPr>
          <p:spPr>
            <a:xfrm>
              <a:off x="4948215" y="4358719"/>
              <a:ext cx="2990408" cy="826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078" name="Group 11"/>
          <p:cNvGrpSpPr>
            <a:grpSpLocks/>
          </p:cNvGrpSpPr>
          <p:nvPr/>
        </p:nvGrpSpPr>
        <p:grpSpPr bwMode="auto">
          <a:xfrm>
            <a:off x="7761288" y="4916488"/>
            <a:ext cx="1382712" cy="1968500"/>
            <a:chOff x="4889" y="3090"/>
            <a:chExt cx="871" cy="1240"/>
          </a:xfrm>
        </p:grpSpPr>
        <p:pic>
          <p:nvPicPr>
            <p:cNvPr id="3080" name="Picture 12" descr="未命名 -3拷貝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" y="3090"/>
              <a:ext cx="870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Rectangle 13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 rot="-686268">
              <a:off x="5051" y="3332"/>
              <a:ext cx="703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2" name="Rectangle 14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 rot="669763">
              <a:off x="4921" y="3676"/>
              <a:ext cx="681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  <p:sp>
          <p:nvSpPr>
            <p:cNvPr id="3083" name="Rectangle 15">
              <a:hlinkClick r:id="" action="ppaction://hlinkshowjump?jump=endshow"/>
            </p:cNvPr>
            <p:cNvSpPr>
              <a:spLocks noChangeArrowheads="1"/>
            </p:cNvSpPr>
            <p:nvPr/>
          </p:nvSpPr>
          <p:spPr bwMode="auto">
            <a:xfrm>
              <a:off x="5375" y="3984"/>
              <a:ext cx="38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baseline="0">
                <a:ea typeface="標楷體" pitchFamily="65" charset="-120"/>
              </a:endParaRPr>
            </a:p>
          </p:txBody>
        </p:sp>
      </p:grp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8207375" y="0"/>
            <a:ext cx="936625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 baseline="-25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baseline="0" dirty="0">
                <a:latin typeface="標楷體" pitchFamily="65" charset="-120"/>
                <a:ea typeface="標楷體" pitchFamily="65" charset="-120"/>
              </a:rPr>
              <a:t>課</a:t>
            </a:r>
            <a:r>
              <a:rPr lang="en-US" altLang="zh-TW" sz="2000" baseline="0" dirty="0">
                <a:latin typeface="標楷體" pitchFamily="65" charset="-120"/>
                <a:ea typeface="標楷體" pitchFamily="65" charset="-120"/>
              </a:rPr>
              <a:t>P52</a:t>
            </a:r>
          </a:p>
        </p:txBody>
      </p:sp>
      <p:sp>
        <p:nvSpPr>
          <p:cNvPr id="33" name="圓角矩形 32"/>
          <p:cNvSpPr/>
          <p:nvPr/>
        </p:nvSpPr>
        <p:spPr>
          <a:xfrm>
            <a:off x="729946" y="908720"/>
            <a:ext cx="2016224" cy="648072"/>
          </a:xfrm>
          <a:prstGeom prst="roundRect">
            <a:avLst/>
          </a:prstGeom>
          <a:solidFill>
            <a:srgbClr val="F4E4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61950" lvl="0" indent="-361950" algn="ctr"/>
            <a:r>
              <a:rPr lang="zh-TW" altLang="en-US" baseline="0" dirty="0">
                <a:solidFill>
                  <a:srgbClr val="000000"/>
                </a:solidFill>
                <a:latin typeface="Arial" pitchFamily="34" charset="0"/>
                <a:ea typeface="標楷體" pitchFamily="65" charset="-120"/>
              </a:rPr>
              <a:t>方法二：</a:t>
            </a:r>
          </a:p>
          <a:p>
            <a:pPr algn="ctr"/>
            <a:endParaRPr lang="zh-TW" altLang="en-US" dirty="0"/>
          </a:p>
        </p:txBody>
      </p:sp>
      <p:sp>
        <p:nvSpPr>
          <p:cNvPr id="34" name="矩形 10"/>
          <p:cNvSpPr>
            <a:spLocks noChangeArrowheads="1"/>
          </p:cNvSpPr>
          <p:nvPr/>
        </p:nvSpPr>
        <p:spPr bwMode="auto">
          <a:xfrm>
            <a:off x="801953" y="1775718"/>
            <a:ext cx="740542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61950" indent="-361950"/>
            <a:r>
              <a:rPr lang="en-US" altLang="zh-TW" baseline="0" dirty="0">
                <a:ea typeface="標楷體" pitchFamily="65" charset="-120"/>
              </a:rPr>
              <a:t>1.</a:t>
            </a:r>
            <a:r>
              <a:rPr lang="zh-TW" altLang="en-US" baseline="0" dirty="0">
                <a:ea typeface="標楷體" pitchFamily="65" charset="-120"/>
              </a:rPr>
              <a:t>將塑膠杯放入水箱中，讓杯中充滿水後，把杯口朝下垂直壓到水箱底部。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2996952"/>
            <a:ext cx="7410450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11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4260510" y="1045047"/>
            <a:ext cx="3852000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zh-TW" altLang="en-US" sz="1800" b="1" u="sng" baseline="0">
                <a:solidFill>
                  <a:srgbClr val="0000FF"/>
                </a:solidFill>
                <a:latin typeface="標楷體" pitchFamily="65" charset="-120"/>
                <a:ea typeface="標楷體" panose="03000509000000000000" pitchFamily="65" charset="-120"/>
                <a:cs typeface="新細明體" pitchFamily="18" charset="-120"/>
              </a:rPr>
              <a:t>動手做：證明空氣占有空間</a:t>
            </a:r>
            <a:r>
              <a:rPr lang="en-US" altLang="zh-TW" sz="1800" b="1" u="sng" baseline="0">
                <a:solidFill>
                  <a:srgbClr val="0000FF"/>
                </a:solidFill>
                <a:latin typeface="標楷體" pitchFamily="65" charset="-120"/>
                <a:ea typeface="標楷體" panose="03000509000000000000" pitchFamily="65" charset="-120"/>
                <a:cs typeface="新細明體" pitchFamily="18" charset="-120"/>
              </a:rPr>
              <a:t>(</a:t>
            </a:r>
            <a:r>
              <a:rPr lang="zh-TW" altLang="en-US" sz="1800" b="1" u="sng" baseline="0" smtClean="0">
                <a:solidFill>
                  <a:srgbClr val="0000FF"/>
                </a:solidFill>
                <a:latin typeface="標楷體" pitchFamily="65" charset="-120"/>
                <a:ea typeface="標楷體" panose="03000509000000000000" pitchFamily="65" charset="-120"/>
                <a:cs typeface="新細明體" pitchFamily="18" charset="-120"/>
              </a:rPr>
              <a:t>方法二</a:t>
            </a:r>
            <a:r>
              <a:rPr lang="en-US" altLang="zh-TW" sz="1800" b="1" u="sng" baseline="0" smtClean="0">
                <a:solidFill>
                  <a:srgbClr val="0000FF"/>
                </a:solidFill>
                <a:latin typeface="標楷體" pitchFamily="65" charset="-120"/>
                <a:ea typeface="標楷體" panose="03000509000000000000" pitchFamily="65" charset="-120"/>
                <a:cs typeface="新細明體" pitchFamily="18" charset="-120"/>
              </a:rPr>
              <a:t>)</a:t>
            </a:r>
            <a:endParaRPr kumimoji="1" 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</p:txBody>
      </p:sp>
      <p:sp>
        <p:nvSpPr>
          <p:cNvPr id="23" name="AutoShape 12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3308010" y="979959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2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影片</a:t>
            </a:r>
            <a:endParaRPr kumimoji="1" 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</p:txBody>
      </p:sp>
      <p:sp>
        <p:nvSpPr>
          <p:cNvPr id="24" name="Rectangle 11">
            <a:hlinkClick r:id="rId6" action="ppaction://hlinkfile"/>
          </p:cNvPr>
          <p:cNvSpPr>
            <a:spLocks noChangeArrowheads="1"/>
          </p:cNvSpPr>
          <p:nvPr/>
        </p:nvSpPr>
        <p:spPr bwMode="auto">
          <a:xfrm>
            <a:off x="1851464" y="5638310"/>
            <a:ext cx="2016000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zh-TW" altLang="en-US" sz="1800" b="1" u="sng" baseline="0" dirty="0">
                <a:solidFill>
                  <a:srgbClr val="0000FF"/>
                </a:solidFill>
                <a:latin typeface="標楷體" pitchFamily="65" charset="-120"/>
                <a:ea typeface="標楷體" panose="03000509000000000000" pitchFamily="65" charset="-120"/>
                <a:cs typeface="新細明體" pitchFamily="18" charset="-120"/>
              </a:rPr>
              <a:t>補充－吸管接力賽</a:t>
            </a: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</p:txBody>
      </p:sp>
      <p:sp>
        <p:nvSpPr>
          <p:cNvPr id="27" name="AutoShape 12">
            <a:hlinkClick r:id="rId6" action="ppaction://hlinkfile"/>
          </p:cNvPr>
          <p:cNvSpPr>
            <a:spLocks noChangeArrowheads="1"/>
          </p:cNvSpPr>
          <p:nvPr/>
        </p:nvSpPr>
        <p:spPr bwMode="auto">
          <a:xfrm>
            <a:off x="898964" y="5573222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2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新細明體" pitchFamily="18" charset="-120"/>
              </a:rPr>
              <a:t>影片</a:t>
            </a:r>
            <a:endParaRPr kumimoji="1" 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5804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/>
      <a:bodyPr wrap="square">
        <a:spAutoFit/>
      </a:bodyPr>
      <a:lstStyle>
        <a:defPPr>
          <a:defRPr sz="3000" baseline="0" dirty="0" smtClean="0">
            <a:latin typeface="Times New Roman" pitchFamily="18" charset="0"/>
            <a:sym typeface="Wingdings" pitchFamily="2" charset="2"/>
          </a:defRPr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6150</TotalTime>
  <Words>836</Words>
  <Application>Microsoft Office PowerPoint</Application>
  <PresentationFormat>如螢幕大小 (4:3)</PresentationFormat>
  <Paragraphs>124</Paragraphs>
  <Slides>23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30" baseType="lpstr">
      <vt:lpstr>Arial</vt:lpstr>
      <vt:lpstr>新細明體</vt:lpstr>
      <vt:lpstr>Wingdings</vt:lpstr>
      <vt:lpstr>Calibri</vt:lpstr>
      <vt:lpstr>標楷體</vt:lpstr>
      <vt:lpstr>Times New Roman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翰林出版事業股份有限公司</dc:title>
  <dc:creator>USER</dc:creator>
  <cp:lastModifiedBy>user</cp:lastModifiedBy>
  <cp:revision>671</cp:revision>
  <dcterms:created xsi:type="dcterms:W3CDTF">2011-08-25T02:03:39Z</dcterms:created>
  <dcterms:modified xsi:type="dcterms:W3CDTF">2019-07-11T07:47:48Z</dcterms:modified>
</cp:coreProperties>
</file>