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489" r:id="rId2"/>
    <p:sldId id="490" r:id="rId3"/>
    <p:sldId id="491" r:id="rId4"/>
    <p:sldId id="492" r:id="rId5"/>
    <p:sldId id="493" r:id="rId6"/>
    <p:sldId id="494" r:id="rId7"/>
    <p:sldId id="495" r:id="rId8"/>
    <p:sldId id="497" r:id="rId9"/>
    <p:sldId id="498" r:id="rId10"/>
    <p:sldId id="496" r:id="rId11"/>
    <p:sldId id="49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2016/11/4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34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D86BAD6-DFA4-4F03-9190-2CBE76E6D36D}" type="slidenum">
              <a:rPr lang="zh-TW" altLang="en-US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39702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34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D86BAD6-DFA4-4F03-9190-2CBE76E6D36D}" type="slidenum">
              <a:rPr lang="zh-TW" altLang="en-US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3635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12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1ECE4B1-84B4-4DBF-A000-3AD9E237FCFA}" type="slidenum">
              <a:rPr lang="zh-TW" altLang="en-US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6873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32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4F894DB-B22B-4497-A428-BB3DDB3C68B5}" type="slidenum">
              <a:rPr lang="zh-TW" altLang="en-US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729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53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0CD15D4-BD1D-4931-AE3E-60BCFC951A2A}" type="slidenum">
              <a:rPr lang="zh-TW" altLang="en-US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8255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73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1EF39C7-41BE-40C3-A836-872A2889FAEB}" type="slidenum">
              <a:rPr lang="zh-TW" altLang="en-US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391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939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9EBA8A9-2F33-432E-AA78-8153505ECD57}" type="slidenum">
              <a:rPr lang="zh-TW" altLang="en-US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6094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14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BAB192B-78CC-47B2-A6B0-06BD04167FF7}" type="slidenum">
              <a:rPr lang="zh-TW" altLang="en-US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4459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939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9EBA8A9-2F33-432E-AA78-8153505ECD57}" type="slidenum">
              <a:rPr lang="zh-TW" altLang="en-US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024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8032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八、火星人你好嗎</a:t>
            </a: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2268538" y="908050"/>
            <a:ext cx="5111750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  它肩負著重要的任務</a:t>
            </a:r>
            <a:r>
              <a:rPr lang="en-US" altLang="zh-TW" sz="4400" b="1">
                <a:solidFill>
                  <a:srgbClr val="0000FF"/>
                </a:solidFill>
              </a:rPr>
              <a:t>----</a:t>
            </a:r>
            <a:r>
              <a:rPr lang="zh-TW" altLang="en-US" sz="4400" b="1">
                <a:solidFill>
                  <a:srgbClr val="0000FF"/>
                </a:solidFill>
              </a:rPr>
              <a:t>調查火星上現有的環境是否適合微生物生存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，還要調查火星岩石中是否有生命曾經存在的證據。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0500" y="1782763"/>
            <a:ext cx="865188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擬人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08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2268538" y="908050"/>
            <a:ext cx="5111750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  它肩負著重要的任務</a:t>
            </a:r>
            <a:r>
              <a:rPr lang="en-US" altLang="zh-TW" sz="4400" b="1">
                <a:solidFill>
                  <a:srgbClr val="0000FF"/>
                </a:solidFill>
              </a:rPr>
              <a:t>----</a:t>
            </a:r>
            <a:r>
              <a:rPr lang="zh-TW" altLang="en-US" sz="4400" b="1">
                <a:solidFill>
                  <a:srgbClr val="0000FF"/>
                </a:solidFill>
              </a:rPr>
              <a:t>調查火星上現有的環境是否適合微生物生存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，還要調查火星岩石中是否有生命曾經存在的證據。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0500" y="1782763"/>
            <a:ext cx="865188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擬人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61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5364163" y="692150"/>
            <a:ext cx="2160587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工作人員開心</a:t>
            </a:r>
            <a:r>
              <a:rPr lang="zh-TW" altLang="en-US" sz="6000" b="1">
                <a:solidFill>
                  <a:schemeClr val="accent2"/>
                </a:solidFill>
              </a:rPr>
              <a:t>的</a:t>
            </a:r>
            <a:r>
              <a:rPr lang="zh-TW" altLang="en-US" sz="6000" b="1">
                <a:solidFill>
                  <a:srgbClr val="FF0000"/>
                </a:solidFill>
              </a:rPr>
              <a:t>擁抱</a:t>
            </a:r>
            <a:r>
              <a:rPr lang="zh-TW" altLang="en-US" sz="6000" b="1">
                <a:solidFill>
                  <a:schemeClr val="accent2"/>
                </a:solidFill>
              </a:rPr>
              <a:t>著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16238" y="692150"/>
            <a:ext cx="21590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研究人員詳細</a:t>
            </a:r>
            <a:r>
              <a:rPr lang="zh-TW" altLang="en-US" sz="6000" b="1">
                <a:solidFill>
                  <a:schemeClr val="accent2"/>
                </a:solidFill>
              </a:rPr>
              <a:t>的</a:t>
            </a:r>
            <a:r>
              <a:rPr lang="zh-TW" altLang="en-US" sz="6000" b="1">
                <a:solidFill>
                  <a:srgbClr val="FF0000"/>
                </a:solidFill>
              </a:rPr>
              <a:t>分析</a:t>
            </a:r>
            <a:r>
              <a:rPr lang="zh-TW" altLang="en-US" sz="6000" b="1">
                <a:solidFill>
                  <a:schemeClr val="accent2"/>
                </a:solidFill>
              </a:rPr>
              <a:t>著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9750" y="620713"/>
            <a:ext cx="21590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學生熱烈</a:t>
            </a:r>
            <a:r>
              <a:rPr lang="zh-TW" altLang="en-US" sz="6000" b="1">
                <a:solidFill>
                  <a:schemeClr val="accent2"/>
                </a:solidFill>
              </a:rPr>
              <a:t>的</a:t>
            </a:r>
            <a:r>
              <a:rPr lang="zh-TW" altLang="en-US" sz="6000" b="1">
                <a:solidFill>
                  <a:srgbClr val="FF0000"/>
                </a:solidFill>
              </a:rPr>
              <a:t>討論</a:t>
            </a:r>
            <a:r>
              <a:rPr lang="zh-TW" altLang="en-US" sz="6000" b="1">
                <a:solidFill>
                  <a:schemeClr val="accent2"/>
                </a:solidFill>
              </a:rPr>
              <a:t>著</a:t>
            </a:r>
          </a:p>
        </p:txBody>
      </p:sp>
    </p:spTree>
    <p:extLst>
      <p:ext uri="{BB962C8B-B14F-4D97-AF65-F5344CB8AC3E}">
        <p14:creationId xmlns:p14="http://schemas.microsoft.com/office/powerpoint/2010/main" val="382428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628739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5580063" y="692150"/>
            <a:ext cx="2160587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人們</a:t>
            </a:r>
            <a:r>
              <a:rPr lang="zh-TW" altLang="en-US" sz="6000" b="1">
                <a:solidFill>
                  <a:schemeClr val="accent2"/>
                </a:solidFill>
              </a:rPr>
              <a:t>對</a:t>
            </a:r>
            <a:r>
              <a:rPr lang="zh-TW" altLang="en-US" sz="6000" b="1">
                <a:solidFill>
                  <a:srgbClr val="FF0000"/>
                </a:solidFill>
              </a:rPr>
              <a:t>火星</a:t>
            </a:r>
            <a:r>
              <a:rPr lang="zh-TW" altLang="en-US" sz="6000" b="1">
                <a:solidFill>
                  <a:schemeClr val="accent2"/>
                </a:solidFill>
              </a:rPr>
              <a:t>充滿了</a:t>
            </a:r>
            <a:r>
              <a:rPr lang="zh-TW" altLang="en-US" sz="6000" b="1">
                <a:solidFill>
                  <a:srgbClr val="FF0000"/>
                </a:solidFill>
              </a:rPr>
              <a:t>想像</a:t>
            </a:r>
            <a:endParaRPr lang="zh-TW" altLang="en-US" sz="6000" b="1">
              <a:solidFill>
                <a:schemeClr val="accent2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132138" y="692150"/>
            <a:ext cx="2160587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同學</a:t>
            </a:r>
            <a:r>
              <a:rPr lang="zh-TW" altLang="en-US" sz="6000" b="1">
                <a:solidFill>
                  <a:schemeClr val="accent2"/>
                </a:solidFill>
              </a:rPr>
              <a:t>對</a:t>
            </a:r>
            <a:r>
              <a:rPr lang="zh-TW" altLang="en-US" sz="6000" b="1">
                <a:solidFill>
                  <a:srgbClr val="FF0000"/>
                </a:solidFill>
              </a:rPr>
              <a:t>老師</a:t>
            </a:r>
            <a:r>
              <a:rPr lang="zh-TW" altLang="en-US" sz="6000" b="1">
                <a:solidFill>
                  <a:schemeClr val="accent2"/>
                </a:solidFill>
              </a:rPr>
              <a:t>充滿了</a:t>
            </a:r>
            <a:r>
              <a:rPr lang="zh-TW" altLang="en-US" sz="6000" b="1">
                <a:solidFill>
                  <a:srgbClr val="FF0000"/>
                </a:solidFill>
              </a:rPr>
              <a:t>感激</a:t>
            </a:r>
            <a:endParaRPr lang="zh-TW" altLang="en-US" sz="6000" b="1">
              <a:solidFill>
                <a:schemeClr val="accent2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11188" y="692150"/>
            <a:ext cx="2160587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大家</a:t>
            </a:r>
            <a:r>
              <a:rPr lang="zh-TW" altLang="en-US" sz="6000" b="1">
                <a:solidFill>
                  <a:schemeClr val="accent2"/>
                </a:solidFill>
              </a:rPr>
              <a:t>對</a:t>
            </a:r>
            <a:r>
              <a:rPr lang="zh-TW" altLang="en-US" sz="6000" b="1">
                <a:solidFill>
                  <a:srgbClr val="FF0000"/>
                </a:solidFill>
              </a:rPr>
              <a:t>班遊</a:t>
            </a:r>
            <a:r>
              <a:rPr lang="zh-TW" altLang="en-US" sz="6000" b="1">
                <a:solidFill>
                  <a:schemeClr val="accent2"/>
                </a:solidFill>
              </a:rPr>
              <a:t>充滿了</a:t>
            </a:r>
            <a:r>
              <a:rPr lang="zh-TW" altLang="en-US" sz="6000" b="1">
                <a:solidFill>
                  <a:srgbClr val="FF0000"/>
                </a:solidFill>
              </a:rPr>
              <a:t>期待</a:t>
            </a:r>
            <a:endParaRPr lang="zh-TW" altLang="en-US" sz="60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11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11638" y="620713"/>
            <a:ext cx="3240087" cy="568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他平日認真練習，因而在這次的多語文競賽中</a:t>
            </a:r>
            <a:r>
              <a:rPr lang="zh-TW" altLang="en-US" sz="4800" b="1">
                <a:solidFill>
                  <a:srgbClr val="FF0000"/>
                </a:solidFill>
              </a:rPr>
              <a:t>脫穎而出</a:t>
            </a:r>
            <a:r>
              <a:rPr lang="zh-TW" altLang="en-US" sz="4800" b="1">
                <a:solidFill>
                  <a:srgbClr val="0000FF"/>
                </a:solidFill>
              </a:rPr>
              <a:t>，贏得第一名的佳績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9388" y="765175"/>
            <a:ext cx="381635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姐姐天生麗質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，加上用心學習與準備，終於在此次的升學口試中能夠</a:t>
            </a:r>
            <a:r>
              <a:rPr lang="zh-TW" altLang="en-US" sz="4800" b="1">
                <a:solidFill>
                  <a:srgbClr val="FF0000"/>
                </a:solidFill>
              </a:rPr>
              <a:t>脫穎而出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脫穎而出</a:t>
            </a:r>
          </a:p>
        </p:txBody>
      </p:sp>
    </p:spTree>
    <p:extLst>
      <p:ext uri="{BB962C8B-B14F-4D97-AF65-F5344CB8AC3E}">
        <p14:creationId xmlns:p14="http://schemas.microsoft.com/office/powerpoint/2010/main" val="9739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84663" y="620713"/>
            <a:ext cx="3095625" cy="568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 dirty="0">
                <a:solidFill>
                  <a:srgbClr val="0000FF"/>
                </a:solidFill>
              </a:rPr>
              <a:t>聽說這次的美國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職業籃球賽精彩</a:t>
            </a:r>
            <a:r>
              <a:rPr lang="zh-TW" altLang="en-US" sz="4800" b="1" dirty="0">
                <a:solidFill>
                  <a:srgbClr val="0000FF"/>
                </a:solidFill>
              </a:rPr>
              <a:t>可期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，國人都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對林書豪的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表現</a:t>
            </a:r>
            <a:r>
              <a:rPr lang="zh-TW" altLang="en-US" sz="4800" b="1" dirty="0">
                <a:solidFill>
                  <a:srgbClr val="FF0000"/>
                </a:solidFill>
              </a:rPr>
              <a:t>拭目以待</a:t>
            </a:r>
            <a:r>
              <a:rPr lang="zh-TW" altLang="en-US" sz="48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7950" y="765175"/>
            <a:ext cx="39592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 u="sng">
                <a:solidFill>
                  <a:srgbClr val="0000FF"/>
                </a:solidFill>
              </a:rPr>
              <a:t>雷克</a:t>
            </a:r>
            <a:r>
              <a:rPr lang="zh-TW" altLang="en-US" sz="4800" b="1">
                <a:solidFill>
                  <a:srgbClr val="0000FF"/>
                </a:solidFill>
              </a:rPr>
              <a:t> </a:t>
            </a:r>
            <a:r>
              <a:rPr lang="zh-TW" altLang="en-US" sz="4800" b="1" u="sng">
                <a:solidFill>
                  <a:srgbClr val="0000FF"/>
                </a:solidFill>
              </a:rPr>
              <a:t>萊爾頓</a:t>
            </a:r>
            <a:r>
              <a:rPr lang="zh-TW" altLang="en-US" sz="4800" b="1">
                <a:solidFill>
                  <a:srgbClr val="0000FF"/>
                </a:solidFill>
              </a:rPr>
              <a:t>的小說每一本都非常暢銷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，近日將有新書出版，許多讀者都</a:t>
            </a:r>
            <a:r>
              <a:rPr lang="zh-TW" altLang="en-US" sz="4800" b="1">
                <a:solidFill>
                  <a:srgbClr val="FF0000"/>
                </a:solidFill>
              </a:rPr>
              <a:t>拭目以待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拭目以待</a:t>
            </a:r>
          </a:p>
        </p:txBody>
      </p:sp>
    </p:spTree>
    <p:extLst>
      <p:ext uri="{BB962C8B-B14F-4D97-AF65-F5344CB8AC3E}">
        <p14:creationId xmlns:p14="http://schemas.microsoft.com/office/powerpoint/2010/main" val="333160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273675" y="765175"/>
            <a:ext cx="3582988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同年</a:t>
            </a:r>
            <a:r>
              <a:rPr lang="en-US" altLang="zh-TW" sz="4400" b="1">
                <a:solidFill>
                  <a:srgbClr val="0000FF"/>
                </a:solidFill>
              </a:rPr>
              <a:t>(</a:t>
            </a:r>
            <a:r>
              <a:rPr lang="zh-TW" altLang="en-US" sz="4400" b="1">
                <a:solidFill>
                  <a:srgbClr val="0000FF"/>
                </a:solidFill>
              </a:rPr>
              <a:t>西元二</a:t>
            </a:r>
            <a:r>
              <a:rPr lang="en-US" altLang="zh-TW" sz="4400" b="1">
                <a:solidFill>
                  <a:srgbClr val="0000FF"/>
                </a:solidFill>
              </a:rPr>
              <a:t>OO</a:t>
            </a:r>
            <a:r>
              <a:rPr lang="zh-TW" altLang="en-US" sz="4400" b="1">
                <a:solidFill>
                  <a:srgbClr val="0000FF"/>
                </a:solidFill>
              </a:rPr>
              <a:t>八年</a:t>
            </a:r>
            <a:r>
              <a:rPr lang="en-US" altLang="zh-TW" sz="4400" b="1">
                <a:solidFill>
                  <a:srgbClr val="0000FF"/>
                </a:solidFill>
              </a:rPr>
              <a:t>)</a:t>
            </a:r>
            <a:r>
              <a:rPr lang="zh-TW" altLang="en-US" sz="4400" b="1">
                <a:solidFill>
                  <a:srgbClr val="0000FF"/>
                </a:solidFill>
              </a:rPr>
              <a:t>十一月</a:t>
            </a:r>
            <a:r>
              <a:rPr lang="zh-TW" altLang="en-US" sz="4400" b="1">
                <a:solidFill>
                  <a:schemeClr val="accent2"/>
                </a:solidFill>
              </a:rPr>
              <a:t>，</a:t>
            </a:r>
            <a:r>
              <a:rPr lang="zh-TW" altLang="en-US" sz="4400" b="1" u="sng">
                <a:solidFill>
                  <a:schemeClr val="accent2"/>
                </a:solidFill>
              </a:rPr>
              <a:t>鳳凰號</a:t>
            </a:r>
            <a:r>
              <a:rPr lang="zh-TW" altLang="en-US" sz="4400" b="1">
                <a:solidFill>
                  <a:schemeClr val="accent2"/>
                </a:solidFill>
              </a:rPr>
              <a:t>不再傳回訊息</a:t>
            </a:r>
            <a:r>
              <a:rPr lang="zh-TW" altLang="en-US" sz="4400" b="1">
                <a:solidFill>
                  <a:schemeClr val="accent2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u="sng">
                <a:solidFill>
                  <a:schemeClr val="accent2"/>
                </a:solidFill>
                <a:latin typeface="新細明體" panose="02020500000000000000" pitchFamily="18" charset="-120"/>
              </a:rPr>
              <a:t>美國</a:t>
            </a:r>
            <a:r>
              <a:rPr lang="zh-TW" altLang="en-US" sz="4400" b="1">
                <a:solidFill>
                  <a:srgbClr val="C00000"/>
                </a:solidFill>
                <a:latin typeface="新細明體" panose="02020500000000000000" pitchFamily="18" charset="-120"/>
              </a:rPr>
              <a:t>於是</a:t>
            </a:r>
            <a:r>
              <a:rPr lang="zh-TW" altLang="en-US" sz="4400" b="1">
                <a:solidFill>
                  <a:schemeClr val="accent2"/>
                </a:solidFill>
                <a:latin typeface="新細明體" panose="02020500000000000000" pitchFamily="18" charset="-120"/>
              </a:rPr>
              <a:t>啟動新的火星探險計畫。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  <p:sp>
        <p:nvSpPr>
          <p:cNvPr id="633859" name="Rectangle 3"/>
          <p:cNvSpPr>
            <a:spLocks noChangeArrowheads="1"/>
          </p:cNvSpPr>
          <p:nvPr/>
        </p:nvSpPr>
        <p:spPr bwMode="auto">
          <a:xfrm>
            <a:off x="3995935" y="765175"/>
            <a:ext cx="1008113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承接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388" y="836613"/>
            <a:ext cx="2952750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今天晚上突然停電</a:t>
            </a:r>
            <a:r>
              <a:rPr lang="zh-TW" altLang="en-US" sz="4400" b="1">
                <a:solidFill>
                  <a:schemeClr val="accent2"/>
                </a:solidFill>
              </a:rPr>
              <a:t>，一時找不到手電筒與蠟燭</a:t>
            </a:r>
            <a:r>
              <a:rPr lang="zh-TW" altLang="en-US" sz="4400" b="1">
                <a:solidFill>
                  <a:schemeClr val="accent2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>
                <a:solidFill>
                  <a:srgbClr val="C00000"/>
                </a:solidFill>
                <a:latin typeface="新細明體" panose="02020500000000000000" pitchFamily="18" charset="-120"/>
              </a:rPr>
              <a:t>於是</a:t>
            </a:r>
            <a:r>
              <a:rPr lang="zh-TW" altLang="en-US" sz="4400" b="1">
                <a:solidFill>
                  <a:schemeClr val="accent2"/>
                </a:solidFill>
              </a:rPr>
              <a:t>我們全家到頂樓陽台乘涼</a:t>
            </a:r>
            <a:r>
              <a:rPr lang="zh-TW" altLang="en-US" sz="4400" b="1">
                <a:solidFill>
                  <a:srgbClr val="0000FF"/>
                </a:solidFill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39149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63385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219700" y="765175"/>
            <a:ext cx="295275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放學回家的途中</a:t>
            </a:r>
            <a:r>
              <a:rPr lang="zh-TW" altLang="en-US" sz="4400" b="1">
                <a:solidFill>
                  <a:schemeClr val="accent2"/>
                </a:solidFill>
              </a:rPr>
              <a:t>，弟弟覺得肚子很餓</a:t>
            </a:r>
            <a:r>
              <a:rPr lang="zh-TW" altLang="en-US" sz="4400" b="1">
                <a:solidFill>
                  <a:schemeClr val="accent2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>
                <a:solidFill>
                  <a:srgbClr val="C00000"/>
                </a:solidFill>
                <a:latin typeface="新細明體" panose="02020500000000000000" pitchFamily="18" charset="-120"/>
              </a:rPr>
              <a:t>於是</a:t>
            </a:r>
            <a:r>
              <a:rPr lang="zh-TW" altLang="en-US" sz="4400" b="1">
                <a:solidFill>
                  <a:schemeClr val="accent2"/>
                </a:solidFill>
              </a:rPr>
              <a:t>我們一起到超商買點心吃</a:t>
            </a:r>
            <a:r>
              <a:rPr lang="zh-TW" altLang="en-US" sz="4400" b="1">
                <a:solidFill>
                  <a:srgbClr val="0000FF"/>
                </a:solidFill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61841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273675" y="765175"/>
            <a:ext cx="3114749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一位華裔女孩</a:t>
            </a:r>
            <a:r>
              <a:rPr lang="zh-TW" altLang="en-US" sz="4400" b="1" u="sng" dirty="0" smtClean="0">
                <a:solidFill>
                  <a:srgbClr val="0000FF"/>
                </a:solidFill>
              </a:rPr>
              <a:t>馬天琪</a:t>
            </a:r>
            <a:r>
              <a:rPr lang="zh-TW" altLang="en-US" sz="4400" b="1" dirty="0" smtClean="0">
                <a:solidFill>
                  <a:schemeClr val="accent2"/>
                </a:solidFill>
              </a:rPr>
              <a:t>，替探測器取名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「</a:t>
            </a:r>
            <a:r>
              <a:rPr lang="zh-TW" altLang="en-US" sz="4400" b="1" u="sng" dirty="0" smtClean="0">
                <a:solidFill>
                  <a:schemeClr val="accent2"/>
                </a:solidFill>
              </a:rPr>
              <a:t>好奇號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」，</a:t>
            </a:r>
            <a:r>
              <a:rPr lang="zh-TW" altLang="en-US" sz="4400" b="1" dirty="0" smtClean="0">
                <a:solidFill>
                  <a:srgbClr val="C00000"/>
                </a:solidFill>
                <a:latin typeface="新細明體" panose="02020500000000000000" pitchFamily="18" charset="-120"/>
              </a:rPr>
              <a:t>並且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寫下自己的理由。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33859" name="Rectangle 3"/>
          <p:cNvSpPr>
            <a:spLocks noChangeArrowheads="1"/>
          </p:cNvSpPr>
          <p:nvPr/>
        </p:nvSpPr>
        <p:spPr bwMode="auto">
          <a:xfrm>
            <a:off x="4260270" y="765175"/>
            <a:ext cx="1008113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遞進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7504" y="765175"/>
            <a:ext cx="3816846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放學回家</a:t>
            </a:r>
            <a:r>
              <a:rPr lang="zh-TW" altLang="en-US" sz="4400" b="1" dirty="0" smtClean="0">
                <a:solidFill>
                  <a:schemeClr val="accent2"/>
                </a:solidFill>
              </a:rPr>
              <a:t>，她自動自發的把功課完成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C00000"/>
                </a:solidFill>
                <a:latin typeface="新細明體" panose="02020500000000000000" pitchFamily="18" charset="-120"/>
              </a:rPr>
              <a:t>並且</a:t>
            </a:r>
            <a:r>
              <a:rPr lang="zh-TW" altLang="en-US" sz="4400" b="1" dirty="0" smtClean="0">
                <a:solidFill>
                  <a:schemeClr val="accent2"/>
                </a:solidFill>
              </a:rPr>
              <a:t>把客廳和房間整理好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，爸媽看見了都忍不住的大聲稱讚她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80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63385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95936" y="764704"/>
            <a:ext cx="4536926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天氣轉晴了</a:t>
            </a:r>
            <a:r>
              <a:rPr lang="zh-TW" altLang="en-US" sz="4400" b="1" dirty="0" smtClean="0">
                <a:solidFill>
                  <a:schemeClr val="accent2"/>
                </a:solidFill>
              </a:rPr>
              <a:t>，</a:t>
            </a:r>
            <a:r>
              <a:rPr lang="zh-TW" altLang="en-US" sz="4400" b="1" dirty="0" smtClean="0">
                <a:solidFill>
                  <a:srgbClr val="C00000"/>
                </a:solidFill>
                <a:latin typeface="新細明體" panose="02020500000000000000" pitchFamily="18" charset="-120"/>
              </a:rPr>
              <a:t>並且</a:t>
            </a:r>
            <a:r>
              <a:rPr lang="zh-TW" altLang="en-US" sz="4400" b="1" dirty="0" smtClean="0">
                <a:solidFill>
                  <a:schemeClr val="accent2"/>
                </a:solidFill>
              </a:rPr>
              <a:t>操場與籃球場的地面都已經乾了</a:t>
            </a:r>
            <a:r>
              <a:rPr lang="zh-TW" altLang="en-US" sz="4400" b="1" dirty="0" smtClean="0">
                <a:solidFill>
                  <a:schemeClr val="accent2"/>
                </a:solidFill>
                <a:latin typeface="新細明體" panose="02020500000000000000" pitchFamily="18" charset="-120"/>
              </a:rPr>
              <a:t>，大家利用下課時間到戶外好好運動一下，享受溫暖陽光的照拂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01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3878</TotalTime>
  <Words>353</Words>
  <Application>Microsoft Office PowerPoint</Application>
  <PresentationFormat>如螢幕大小 (4:3)</PresentationFormat>
  <Paragraphs>37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Calibri</vt:lpstr>
      <vt:lpstr>Times New Roman</vt:lpstr>
      <vt:lpstr>Wingdings</vt:lpstr>
      <vt:lpstr>gwall</vt:lpstr>
      <vt:lpstr>八、火星人你好嗎</vt:lpstr>
      <vt:lpstr>句型練習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844</cp:revision>
  <cp:lastPrinted>1601-01-01T00:00:00Z</cp:lastPrinted>
  <dcterms:created xsi:type="dcterms:W3CDTF">2005-09-11T13:17:35Z</dcterms:created>
  <dcterms:modified xsi:type="dcterms:W3CDTF">2016-11-04T00:15:16Z</dcterms:modified>
</cp:coreProperties>
</file>