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t>2015/9/1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2015/9/1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6156960" y="5578848"/>
            <a:ext cx="5120640" cy="1581150"/>
          </a:xfrm>
        </p:spPr>
        <p:txBody>
          <a:bodyPr/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        郭憶琳老師編</a:t>
            </a:r>
            <a:endParaRPr kumimoji="1" lang="en-US" altLang="zh-CN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本講</a:t>
            </a:r>
            <a:r>
              <a:rPr kumimoji="1" lang="zh-TW" altLang="en-US" dirty="0" smtClean="0">
                <a:latin typeface="華康文徵明體 Std W4"/>
                <a:ea typeface="華康文徵明體 Std W4"/>
                <a:cs typeface="華康文徵明體 Std W4"/>
              </a:rPr>
              <a:t>義</a:t>
            </a:r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僅作</a:t>
            </a:r>
            <a:r>
              <a:rPr kumimoji="1" lang="zh-TW" altLang="en-US" dirty="0" smtClean="0">
                <a:latin typeface="華康文徵明體 Std W4"/>
                <a:ea typeface="華康文徵明體 Std W4"/>
                <a:cs typeface="華康文徵明體 Std W4"/>
              </a:rPr>
              <a:t>教</a:t>
            </a:r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學使用</a:t>
            </a:r>
            <a:endParaRPr kumimoji="1" lang="en-US" altLang="zh-CN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31635" y="1518925"/>
            <a:ext cx="6048781" cy="2304288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en-US" sz="6000" dirty="0" smtClean="0">
                <a:latin typeface="華康行楷體 Std W5"/>
                <a:ea typeface="華康行楷體 Std W5"/>
                <a:cs typeface="華康行楷體 Std W5"/>
              </a:rPr>
              <a:t>舞動的文字</a:t>
            </a:r>
            <a:r>
              <a:rPr lang="en-US" altLang="zh-CN" sz="6000" dirty="0">
                <a:latin typeface="華康行楷體 Std W5"/>
                <a:ea typeface="華康行楷體 Std W5"/>
                <a:cs typeface="華康行楷體 Std W5"/>
              </a:rPr>
              <a:t/>
            </a:r>
            <a:br>
              <a:rPr lang="en-US" altLang="zh-CN" sz="6000" dirty="0">
                <a:latin typeface="華康行楷體 Std W5"/>
                <a:ea typeface="華康行楷體 Std W5"/>
                <a:cs typeface="華康行楷體 Std W5"/>
              </a:rPr>
            </a:br>
            <a:r>
              <a:rPr lang="en-US" altLang="zh-CN" sz="6000" dirty="0" smtClean="0">
                <a:latin typeface="華康行楷體 Std W5"/>
                <a:ea typeface="華康行楷體 Std W5"/>
                <a:cs typeface="華康行楷體 Std W5"/>
              </a:rPr>
              <a:t/>
            </a:r>
            <a:br>
              <a:rPr lang="en-US" altLang="zh-CN" sz="6000" dirty="0" smtClean="0">
                <a:latin typeface="華康行楷體 Std W5"/>
                <a:ea typeface="華康行楷體 Std W5"/>
                <a:cs typeface="華康行楷體 Std W5"/>
              </a:rPr>
            </a:br>
            <a:r>
              <a:rPr lang="zh-CN" altLang="en-US" sz="3600" dirty="0" smtClean="0">
                <a:latin typeface="華康行楷體 Std W5"/>
                <a:ea typeface="華康行楷體 Std W5"/>
                <a:cs typeface="華康行楷體 Std W5"/>
              </a:rPr>
              <a:t>認識書法藝術（一）</a:t>
            </a:r>
            <a:endParaRPr kumimoji="1" lang="zh-TW" altLang="en-US" sz="6000" dirty="0">
              <a:latin typeface="華康行楷體 Std W5"/>
              <a:ea typeface="華康行楷體 Std W5"/>
              <a:cs typeface="華康行楷體 Std W5"/>
            </a:endParaRPr>
          </a:p>
        </p:txBody>
      </p:sp>
    </p:spTree>
    <p:extLst>
      <p:ext uri="{BB962C8B-B14F-4D97-AF65-F5344CB8AC3E}">
        <p14:creationId xmlns:p14="http://schemas.microsoft.com/office/powerpoint/2010/main" val="345620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 smtClean="0">
                <a:latin typeface="華康行楷體 Std W5"/>
                <a:ea typeface="華康行楷體 Std W5"/>
                <a:cs typeface="華康行楷體 Std W5"/>
              </a:rPr>
              <a:t>情性之美</a:t>
            </a:r>
            <a:r>
              <a:rPr kumimoji="1" lang="en-US" altLang="zh-CN" sz="44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400" dirty="0" smtClean="0">
                <a:latin typeface="華康行楷體 Std W5"/>
                <a:ea typeface="華康行楷體 Std W5"/>
                <a:cs typeface="華康行楷體 Std W5"/>
              </a:rPr>
              <a:t>字跡與心境</a:t>
            </a:r>
            <a:endParaRPr kumimoji="1" lang="zh-TW" altLang="en-US" sz="4400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21528" r="21528"/>
          <a:stretch>
            <a:fillRect/>
          </a:stretch>
        </p:blipFill>
        <p:spPr/>
      </p:pic>
      <p:sp>
        <p:nvSpPr>
          <p:cNvPr id="9" name="文字方塊 8"/>
          <p:cNvSpPr txBox="1"/>
          <p:nvPr/>
        </p:nvSpPr>
        <p:spPr>
          <a:xfrm>
            <a:off x="5785908" y="6320874"/>
            <a:ext cx="308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顏真卿  ．祭姪文稿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</p:spTree>
    <p:extLst>
      <p:ext uri="{BB962C8B-B14F-4D97-AF65-F5344CB8AC3E}">
        <p14:creationId xmlns:p14="http://schemas.microsoft.com/office/powerpoint/2010/main" val="119156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418" y="426381"/>
            <a:ext cx="8591550" cy="1066801"/>
          </a:xfrm>
        </p:spPr>
        <p:txBody>
          <a:bodyPr>
            <a:normAutofit/>
          </a:bodyPr>
          <a:lstStyle/>
          <a:p>
            <a:r>
              <a:rPr kumimoji="1" lang="zh-CN" altLang="en-US" sz="5400" dirty="0" smtClean="0">
                <a:latin typeface="華康行楷體 Std W5"/>
                <a:ea typeface="華康行楷體 Std W5"/>
                <a:cs typeface="華康行楷體 Std W5"/>
              </a:rPr>
              <a:t>書法</a:t>
            </a:r>
            <a:r>
              <a:rPr kumimoji="1" lang="en-US" altLang="zh-CN" sz="5400" dirty="0" smtClean="0">
                <a:latin typeface="華康行楷體 Std W5"/>
                <a:ea typeface="華康行楷體 Std W5"/>
                <a:cs typeface="華康行楷體 Std W5"/>
              </a:rPr>
              <a:t>--</a:t>
            </a:r>
            <a:r>
              <a:rPr kumimoji="1" lang="zh-CN" altLang="en-US" sz="5400" dirty="0" smtClean="0">
                <a:latin typeface="華康行楷體 Std W5"/>
                <a:ea typeface="華康行楷體 Std W5"/>
                <a:cs typeface="華康行楷體 Std W5"/>
              </a:rPr>
              <a:t>舞動的文字</a:t>
            </a:r>
            <a:endParaRPr kumimoji="1" lang="zh-TW" altLang="en-US" sz="54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72415" y="959782"/>
            <a:ext cx="8595360" cy="4937760"/>
          </a:xfrm>
        </p:spPr>
        <p:txBody>
          <a:bodyPr/>
          <a:lstStyle/>
          <a:p>
            <a:endParaRPr kumimoji="1" lang="en-US" altLang="zh-TW" dirty="0" smtClean="0"/>
          </a:p>
          <a:p>
            <a:pPr marL="0" indent="0">
              <a:buNone/>
            </a:pPr>
            <a:r>
              <a:rPr kumimoji="1" lang="zh-CN" altLang="en-US" sz="3600" dirty="0" smtClean="0"/>
              <a:t> </a:t>
            </a:r>
            <a:r>
              <a:rPr kumimoji="1" lang="zh-CN" altLang="zh-CN" sz="3600" dirty="0"/>
              <a:t> </a:t>
            </a:r>
            <a:r>
              <a:rPr kumimoji="1" lang="zh-CN" altLang="en-US" sz="3600" dirty="0" smtClean="0"/>
              <a:t> </a:t>
            </a:r>
            <a:endParaRPr kumimoji="1" lang="en-US" altLang="zh-CN" sz="3600" dirty="0" smtClean="0"/>
          </a:p>
          <a:p>
            <a:pPr marL="0" indent="0">
              <a:buNone/>
            </a:pP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0" indent="0">
              <a:buNone/>
            </a:pP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線條之美</a:t>
            </a:r>
            <a:r>
              <a:rPr kumimoji="1" lang="en-US" altLang="zh-CN" sz="3600" dirty="0" smtClean="0">
                <a:latin typeface="華康文徵明體 Std W4"/>
                <a:ea typeface="華康文徵明體 Std W4"/>
                <a:cs typeface="華康文徵明體 Std W4"/>
              </a:rPr>
              <a:t>—</a:t>
            </a: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流動的旋律</a:t>
            </a:r>
            <a:r>
              <a:rPr kumimoji="1" lang="en-US" altLang="zh-CN" sz="3600" dirty="0">
                <a:latin typeface="華康文徵明體 Std W4"/>
                <a:ea typeface="華康文徵明體 Std W4"/>
                <a:cs typeface="華康文徵明體 Std W4"/>
              </a:rPr>
              <a:t/>
            </a:r>
            <a:br>
              <a:rPr kumimoji="1" lang="en-US" altLang="zh-CN" sz="3600" dirty="0">
                <a:latin typeface="華康文徵明體 Std W4"/>
                <a:ea typeface="華康文徵明體 Std W4"/>
                <a:cs typeface="華康文徵明體 Std W4"/>
              </a:rPr>
            </a:br>
            <a:r>
              <a:rPr kumimoji="1" lang="zh-CN" altLang="en-US" sz="3600" dirty="0">
                <a:latin typeface="華康文徵明體 Std W4"/>
                <a:ea typeface="華康文徵明體 Std W4"/>
                <a:cs typeface="華康文徵明體 Std W4"/>
              </a:rPr>
              <a:t>墨色之</a:t>
            </a: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美</a:t>
            </a:r>
            <a:r>
              <a:rPr kumimoji="1" lang="en-US" altLang="zh-CN" sz="3600" dirty="0" smtClean="0">
                <a:latin typeface="華康文徵明體 Std W4"/>
                <a:ea typeface="華康文徵明體 Std W4"/>
                <a:cs typeface="華康文徵明體 Std W4"/>
              </a:rPr>
              <a:t>—</a:t>
            </a: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濃淡之間</a:t>
            </a:r>
            <a:r>
              <a:rPr kumimoji="1" lang="en-US" altLang="zh-CN" sz="3600" dirty="0">
                <a:latin typeface="華康文徵明體 Std W4"/>
                <a:ea typeface="華康文徵明體 Std W4"/>
                <a:cs typeface="華康文徵明體 Std W4"/>
              </a:rPr>
              <a:t/>
            </a:r>
            <a:br>
              <a:rPr kumimoji="1" lang="en-US" altLang="zh-CN" sz="3600" dirty="0">
                <a:latin typeface="華康文徵明體 Std W4"/>
                <a:ea typeface="華康文徵明體 Std W4"/>
                <a:cs typeface="華康文徵明體 Std W4"/>
              </a:rPr>
            </a:b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佈局之</a:t>
            </a: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美</a:t>
            </a:r>
            <a:r>
              <a:rPr kumimoji="1" lang="en-US" altLang="zh-CN" sz="3600" dirty="0" smtClean="0">
                <a:latin typeface="華康文徵明體 Std W4"/>
                <a:ea typeface="華康文徵明體 Std W4"/>
                <a:cs typeface="華康文徵明體 Std W4"/>
              </a:rPr>
              <a:t>—</a:t>
            </a: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黑與白</a:t>
            </a: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0" indent="0">
              <a:buNone/>
            </a:pP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kumimoji="1" lang="zh-CN" altLang="zh-CN" sz="3600" dirty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 情性之美</a:t>
            </a:r>
            <a:r>
              <a:rPr kumimoji="1" lang="en-US" altLang="zh-CN" sz="3600" dirty="0" smtClean="0">
                <a:latin typeface="華康文徵明體 Std W4"/>
                <a:ea typeface="華康文徵明體 Std W4"/>
                <a:cs typeface="華康文徵明體 Std W4"/>
              </a:rPr>
              <a:t>—</a:t>
            </a: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字跡與心境</a:t>
            </a: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0" indent="0">
              <a:buNone/>
            </a:pP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自然之美</a:t>
            </a:r>
            <a:r>
              <a:rPr kumimoji="1" lang="en-US" altLang="zh-CN" sz="3600" dirty="0" smtClean="0">
                <a:latin typeface="華康文徵明體 Std W4"/>
                <a:ea typeface="華康文徵明體 Std W4"/>
                <a:cs typeface="華康文徵明體 Std W4"/>
              </a:rPr>
              <a:t>—</a:t>
            </a:r>
            <a:r>
              <a:rPr kumimoji="1" lang="zh-CN" altLang="en-US" sz="3600" dirty="0" smtClean="0">
                <a:latin typeface="華康文徵明體 Std W4"/>
                <a:ea typeface="華康文徵明體 Std W4"/>
                <a:cs typeface="華康文徵明體 Std W4"/>
              </a:rPr>
              <a:t>靜觀自得</a:t>
            </a: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0" indent="0">
              <a:buNone/>
            </a:pPr>
            <a:endParaRPr kumimoji="1" lang="en-US" altLang="zh-CN" sz="36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endParaRPr kumimoji="1" lang="en-US" altLang="zh-CN" sz="3600" dirty="0" smtClean="0"/>
          </a:p>
          <a:p>
            <a:endParaRPr kumimoji="1" lang="en-US" altLang="zh-CN" sz="3600" dirty="0" smtClean="0"/>
          </a:p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36078"/>
          <a:stretch/>
        </p:blipFill>
        <p:spPr>
          <a:xfrm>
            <a:off x="5385510" y="2032006"/>
            <a:ext cx="3475458" cy="407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6942631" y="6400801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雲門舞集．行草</a:t>
            </a:r>
            <a:endParaRPr kumimoji="1" lang="en-US" altLang="zh-CN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</p:spTree>
    <p:extLst>
      <p:ext uri="{BB962C8B-B14F-4D97-AF65-F5344CB8AC3E}">
        <p14:creationId xmlns:p14="http://schemas.microsoft.com/office/powerpoint/2010/main" val="40986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 smtClean="0">
                <a:latin typeface="華康行楷體 Std W5"/>
                <a:ea typeface="華康行楷體 Std W5"/>
                <a:cs typeface="華康行楷體 Std W5"/>
              </a:rPr>
              <a:t>線條之美</a:t>
            </a:r>
            <a:r>
              <a:rPr kumimoji="1" lang="en-US" altLang="zh-CN" sz="44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400" dirty="0" smtClean="0">
                <a:latin typeface="華康行楷體 Std W5"/>
                <a:ea typeface="華康行楷體 Std W5"/>
                <a:cs typeface="華康行楷體 Std W5"/>
              </a:rPr>
              <a:t>流動的旋律</a:t>
            </a:r>
            <a:endParaRPr kumimoji="1" lang="zh-TW" altLang="en-US" sz="44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288619"/>
          </a:xfrm>
        </p:spPr>
        <p:txBody>
          <a:bodyPr/>
          <a:lstStyle/>
          <a:p>
            <a:pPr marL="0" indent="0">
              <a:buNone/>
            </a:pPr>
            <a:endParaRPr kumimoji="1" lang="en-US" altLang="zh-TW" dirty="0" smtClean="0"/>
          </a:p>
          <a:p>
            <a:pPr marL="0" indent="0">
              <a:buNone/>
            </a:pPr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線條，是毛筆行進留下的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軌跡</a:t>
            </a: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，</a:t>
            </a:r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試試看，你能不能畫出以下這些線條？</a:t>
            </a:r>
            <a:r>
              <a:rPr lang="zh-TW" altLang="zh-TW" sz="3200" dirty="0">
                <a:latin typeface="華康文徵明體 Std W4"/>
                <a:ea typeface="華康文徵明體 Std W4"/>
                <a:cs typeface="華康文徵明體 Std W4"/>
              </a:rPr>
              <a:t> </a:t>
            </a:r>
            <a:endParaRPr lang="en-US" altLang="zh-TW" sz="32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0" indent="0">
              <a:buNone/>
            </a:pPr>
            <a:endParaRPr lang="en-US" altLang="zh-TW" sz="3200" dirty="0"/>
          </a:p>
          <a:p>
            <a:pPr marL="0" lvl="0" indent="0">
              <a:buNone/>
            </a:pPr>
            <a:r>
              <a:rPr lang="zh-CN" altLang="en-US" sz="3200" dirty="0"/>
              <a:t> </a:t>
            </a:r>
            <a:r>
              <a:rPr lang="zh-CN" altLang="en-US" sz="3200" dirty="0" smtClean="0"/>
              <a:t>       </a:t>
            </a:r>
            <a:r>
              <a:rPr lang="en-US" altLang="zh-CN" sz="3200" dirty="0" smtClean="0"/>
              <a:t>🍁</a:t>
            </a:r>
            <a:r>
              <a:rPr lang="zh-CN" altLang="en-US" sz="3200" dirty="0" smtClean="0"/>
              <a:t> 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細</a:t>
            </a:r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直的水平線</a:t>
            </a:r>
            <a:endParaRPr lang="zh-TW" altLang="zh-TW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流暢的</a:t>
            </a:r>
            <a:r>
              <a:rPr lang="en-US" altLang="zh-TW" sz="3200" dirty="0">
                <a:latin typeface="華康文徵明體 Std W4"/>
                <a:ea typeface="華康文徵明體 Std W4"/>
                <a:cs typeface="華康文徵明體 Std W4"/>
              </a:rPr>
              <a:t>s</a:t>
            </a:r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形</a:t>
            </a:r>
            <a:endParaRPr lang="zh-TW" altLang="zh-TW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瘦硬</a:t>
            </a:r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的轉折</a:t>
            </a:r>
            <a:endParaRPr lang="zh-TW" altLang="zh-TW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厚</a:t>
            </a:r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重的粗線</a:t>
            </a:r>
            <a:endParaRPr lang="zh-TW" altLang="zh-TW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zh-TW" altLang="zh-TW" sz="3200" dirty="0"/>
          </a:p>
          <a:p>
            <a:pPr marL="0" indent="0">
              <a:buNone/>
            </a:pPr>
            <a:endParaRPr kumimoji="1" lang="en-US" altLang="zh-TW" sz="32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83333" b="50559"/>
          <a:stretch/>
        </p:blipFill>
        <p:spPr>
          <a:xfrm>
            <a:off x="6011332" y="2539660"/>
            <a:ext cx="1422401" cy="377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5672667" y="6402400"/>
            <a:ext cx="296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王羲之．喪亂帖  局部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</p:spTree>
    <p:extLst>
      <p:ext uri="{BB962C8B-B14F-4D97-AF65-F5344CB8AC3E}">
        <p14:creationId xmlns:p14="http://schemas.microsoft.com/office/powerpoint/2010/main" val="172510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76225" y="465663"/>
            <a:ext cx="8591550" cy="1066800"/>
          </a:xfrm>
        </p:spPr>
        <p:txBody>
          <a:bodyPr>
            <a:noAutofit/>
          </a:bodyPr>
          <a:lstStyle/>
          <a:p>
            <a:r>
              <a:rPr lang="zh-CN" altLang="zh-TW" sz="4400" dirty="0">
                <a:latin typeface="華康行楷體 Std W5"/>
                <a:ea typeface="華康行楷體 Std W5"/>
                <a:cs typeface="華康行楷體 Std W5"/>
              </a:rPr>
              <a:t>厚重與飄逸</a:t>
            </a:r>
            <a:r>
              <a:rPr lang="zh-TW" altLang="zh-TW" sz="4400" dirty="0">
                <a:latin typeface="華康行楷體 Std W5"/>
                <a:ea typeface="華康行楷體 Std W5"/>
                <a:cs typeface="華康行楷體 Std W5"/>
              </a:rPr>
              <a:t/>
            </a:r>
            <a:br>
              <a:rPr lang="zh-TW" altLang="zh-TW" sz="4400" dirty="0">
                <a:latin typeface="華康行楷體 Std W5"/>
                <a:ea typeface="華康行楷體 Std W5"/>
                <a:cs typeface="華康行楷體 Std W5"/>
              </a:rPr>
            </a:br>
            <a:endParaRPr kumimoji="1" lang="zh-TW" altLang="en-US" sz="4400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6374" r="6374"/>
          <a:stretch>
            <a:fillRect/>
          </a:stretch>
        </p:blipFill>
        <p:spPr>
          <a:xfrm>
            <a:off x="343957" y="1810512"/>
            <a:ext cx="4251960" cy="4425696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-12357" t="439" r="42153" b="-439"/>
          <a:stretch/>
        </p:blipFill>
        <p:spPr>
          <a:xfrm>
            <a:off x="4284125" y="1827445"/>
            <a:ext cx="4385737" cy="4425696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碑刻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15"/>
          </p:nvPr>
        </p:nvSpPr>
        <p:spPr>
          <a:xfrm>
            <a:off x="4971408" y="1298448"/>
            <a:ext cx="4248150" cy="509587"/>
          </a:xfrm>
        </p:spPr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書帖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3957" y="6485469"/>
            <a:ext cx="126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爨寶子碑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164670" y="6485469"/>
            <a:ext cx="351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王羲之．何如帖、奉橘帖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</p:spTree>
    <p:extLst>
      <p:ext uri="{BB962C8B-B14F-4D97-AF65-F5344CB8AC3E}">
        <p14:creationId xmlns:p14="http://schemas.microsoft.com/office/powerpoint/2010/main" val="14610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" y="-101598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平正與險絕</a:t>
            </a:r>
            <a:endParaRPr kumimoji="1" lang="zh-TW" altLang="en-US" sz="4800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4873" r="822"/>
          <a:stretch/>
        </p:blipFill>
        <p:spPr>
          <a:xfrm>
            <a:off x="931334" y="1945980"/>
            <a:ext cx="2844799" cy="4425696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3053" r="3053"/>
          <a:stretch>
            <a:fillRect/>
          </a:stretch>
        </p:blipFill>
        <p:spPr>
          <a:xfrm>
            <a:off x="4615815" y="1878244"/>
            <a:ext cx="4251960" cy="4425696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CN" altLang="en-US" dirty="0">
                <a:latin typeface="華康行楷體 Std W5"/>
                <a:ea typeface="華康行楷體 Std W5"/>
                <a:cs typeface="華康行楷體 Std W5"/>
              </a:rPr>
              <a:t> 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       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狂</a:t>
            </a:r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草</a:t>
            </a:r>
            <a:endParaRPr kumimoji="1" lang="en-US" altLang="zh-CN" dirty="0" smtClean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華康行楷體 Std W5"/>
                <a:ea typeface="華康行楷體 Std W5"/>
                <a:cs typeface="華康行楷體 Std W5"/>
              </a:rPr>
              <a:t>楷書</a:t>
            </a:r>
            <a:endParaRPr kumimoji="1" lang="zh-TW" altLang="en-US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31334" y="6519337"/>
            <a:ext cx="177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張旭 古詩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15815" y="6519337"/>
            <a:ext cx="27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歐陽詢．九</a:t>
            </a:r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成</a:t>
            </a:r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宮醴泉銘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</p:spTree>
    <p:extLst>
      <p:ext uri="{BB962C8B-B14F-4D97-AF65-F5344CB8AC3E}">
        <p14:creationId xmlns:p14="http://schemas.microsoft.com/office/powerpoint/2010/main" val="285262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225" y="550327"/>
            <a:ext cx="8591550" cy="1066801"/>
          </a:xfrm>
        </p:spPr>
        <p:txBody>
          <a:bodyPr>
            <a:noAutofit/>
          </a:bodyPr>
          <a:lstStyle/>
          <a:p>
            <a:r>
              <a:rPr lang="zh-CN" altLang="zh-TW" sz="4400" dirty="0">
                <a:latin typeface="華康行楷體 Std W5"/>
                <a:ea typeface="華康行楷體 Std W5"/>
                <a:cs typeface="華康行楷體 Std W5"/>
              </a:rPr>
              <a:t>墨色之美</a:t>
            </a:r>
            <a:r>
              <a:rPr lang="en-US" altLang="zh-TW" sz="4400" dirty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lang="zh-CN" altLang="zh-TW" sz="4400" dirty="0">
                <a:latin typeface="華康行楷體 Std W5"/>
                <a:ea typeface="華康行楷體 Std W5"/>
                <a:cs typeface="華康行楷體 Std W5"/>
              </a:rPr>
              <a:t>濃淡之間</a:t>
            </a:r>
            <a:r>
              <a:rPr lang="zh-TW" altLang="zh-TW" sz="4400" dirty="0">
                <a:latin typeface="華康行楷體 Std W5"/>
                <a:ea typeface="華康行楷體 Std W5"/>
                <a:cs typeface="華康行楷體 Std W5"/>
              </a:rPr>
              <a:t/>
            </a:r>
            <a:br>
              <a:rPr lang="zh-TW" altLang="zh-TW" sz="4400" dirty="0">
                <a:latin typeface="華康行楷體 Std W5"/>
                <a:ea typeface="華康行楷體 Std W5"/>
                <a:cs typeface="華康行楷體 Std W5"/>
              </a:rPr>
            </a:br>
            <a:endParaRPr kumimoji="1" lang="zh-TW" altLang="en-US" sz="4400" dirty="0">
              <a:latin typeface="華康行楷體 Std W5"/>
              <a:ea typeface="華康行楷體 Std W5"/>
              <a:cs typeface="華康行楷體 Std W5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墨與水間有著無窮的變化，你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的</a:t>
            </a: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線條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，</a:t>
            </a:r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是否能濃淡自如？</a:t>
            </a:r>
            <a:endParaRPr lang="zh-TW" altLang="zh-TW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endParaRPr lang="en-US" altLang="zh-CN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濃</a:t>
            </a:r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重的黑色線條</a:t>
            </a:r>
            <a:endParaRPr lang="zh-TW" altLang="zh-TW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淡</a:t>
            </a:r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灰色的線條</a:t>
            </a:r>
            <a:endParaRPr lang="zh-TW" altLang="zh-TW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由濃轉淡再轉濃</a:t>
            </a:r>
            <a:endParaRPr lang="en-US" altLang="zh-CN" sz="3200" dirty="0" smtClean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濕潤的線條</a:t>
            </a:r>
            <a:endParaRPr lang="zh-TW" altLang="zh-TW" sz="3200" dirty="0">
              <a:latin typeface="華康文徵明體 Std W4"/>
              <a:ea typeface="華康文徵明體 Std W4"/>
              <a:cs typeface="華康文徵明體 Std W4"/>
            </a:endParaRPr>
          </a:p>
          <a:p>
            <a:pPr marL="0" lvl="0" indent="0">
              <a:buNone/>
            </a:pPr>
            <a:r>
              <a:rPr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    </a:t>
            </a:r>
            <a:r>
              <a:rPr lang="en-US" altLang="zh-CN" sz="3200" dirty="0" smtClean="0">
                <a:latin typeface="華康文徵明體 Std W4"/>
                <a:ea typeface="華康文徵明體 Std W4"/>
                <a:cs typeface="華康文徵明體 Std W4"/>
              </a:rPr>
              <a:t>🍁</a:t>
            </a:r>
            <a:r>
              <a:rPr lang="zh-CN" altLang="zh-TW" sz="3200" dirty="0" smtClean="0">
                <a:latin typeface="華康文徵明體 Std W4"/>
                <a:ea typeface="華康文徵明體 Std W4"/>
                <a:cs typeface="華康文徵明體 Std W4"/>
              </a:rPr>
              <a:t>乾枯</a:t>
            </a:r>
            <a:r>
              <a:rPr lang="zh-CN" altLang="zh-TW" sz="3200" dirty="0">
                <a:latin typeface="華康文徵明體 Std W4"/>
                <a:ea typeface="華康文徵明體 Std W4"/>
                <a:cs typeface="華康文徵明體 Std W4"/>
              </a:rPr>
              <a:t>的線條</a:t>
            </a:r>
            <a:endParaRPr lang="zh-TW" altLang="zh-TW" sz="3200" dirty="0">
              <a:latin typeface="華康文徵明體 Std W4"/>
              <a:ea typeface="華康文徵明體 Std W4"/>
              <a:cs typeface="華康文徵明體 Std W4"/>
            </a:endParaRPr>
          </a:p>
          <a:p>
            <a:endParaRPr kumimoji="1" lang="zh-TW" altLang="en-US" sz="3200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774" y="2839192"/>
            <a:ext cx="3504139" cy="312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8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飛白與淡墨</a:t>
            </a:r>
            <a:endParaRPr kumimoji="1" lang="zh-TW" altLang="en-US" sz="4800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3046" r="5870"/>
          <a:stretch/>
        </p:blipFill>
        <p:spPr>
          <a:xfrm>
            <a:off x="801178" y="1727200"/>
            <a:ext cx="7849014" cy="450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30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800" dirty="0" smtClean="0">
                <a:latin typeface="華康行楷體 Std W5"/>
                <a:ea typeface="華康行楷體 Std W5"/>
                <a:cs typeface="華康行楷體 Std W5"/>
              </a:rPr>
              <a:t>濃淡之間</a:t>
            </a:r>
            <a:endParaRPr kumimoji="1" lang="zh-TW" altLang="en-US" sz="4800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6101" r="112"/>
          <a:stretch/>
        </p:blipFill>
        <p:spPr>
          <a:xfrm>
            <a:off x="1" y="2372295"/>
            <a:ext cx="9144000" cy="2646671"/>
          </a:xfrm>
        </p:spPr>
      </p:pic>
      <p:sp>
        <p:nvSpPr>
          <p:cNvPr id="9" name="文字方塊 8"/>
          <p:cNvSpPr txBox="1"/>
          <p:nvPr/>
        </p:nvSpPr>
        <p:spPr>
          <a:xfrm>
            <a:off x="4645866" y="5522815"/>
            <a:ext cx="44981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董陽孜</a:t>
            </a:r>
            <a:r>
              <a:rPr kumimoji="1" lang="zh-CN" altLang="en-US" sz="3200" dirty="0">
                <a:latin typeface="華康文徵明體 Std W4"/>
                <a:ea typeface="華康文徵明體 Std W4"/>
                <a:cs typeface="華康文徵明體 Std W4"/>
              </a:rPr>
              <a:t> </a:t>
            </a:r>
            <a:r>
              <a:rPr kumimoji="1" lang="zh-CN" altLang="en-US" sz="3200" dirty="0" smtClean="0">
                <a:latin typeface="華康文徵明體 Std W4"/>
                <a:ea typeface="華康文徵明體 Std W4"/>
                <a:cs typeface="華康文徵明體 Std W4"/>
              </a:rPr>
              <a:t> 大象無形</a:t>
            </a:r>
            <a:endParaRPr kumimoji="1" lang="zh-TW" altLang="en-US" sz="3200" dirty="0">
              <a:latin typeface="華康文徵明體 Std W4"/>
              <a:ea typeface="華康文徵明體 Std W4"/>
              <a:cs typeface="華康文徵明體 Std W4"/>
            </a:endParaRPr>
          </a:p>
        </p:txBody>
      </p:sp>
    </p:spTree>
    <p:extLst>
      <p:ext uri="{BB962C8B-B14F-4D97-AF65-F5344CB8AC3E}">
        <p14:creationId xmlns:p14="http://schemas.microsoft.com/office/powerpoint/2010/main" val="217813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225" y="-93126"/>
            <a:ext cx="8591550" cy="1066800"/>
          </a:xfrm>
        </p:spPr>
        <p:txBody>
          <a:bodyPr>
            <a:normAutofit/>
          </a:bodyPr>
          <a:lstStyle/>
          <a:p>
            <a:r>
              <a:rPr kumimoji="1" lang="zh-CN" altLang="en-US" sz="4400" dirty="0" smtClean="0">
                <a:latin typeface="華康行楷體 Std W5"/>
                <a:ea typeface="華康行楷體 Std W5"/>
                <a:cs typeface="華康行楷體 Std W5"/>
              </a:rPr>
              <a:t>佈局之美</a:t>
            </a:r>
            <a:r>
              <a:rPr kumimoji="1" lang="en-US" altLang="zh-CN" sz="4400" dirty="0" smtClean="0">
                <a:latin typeface="華康行楷體 Std W5"/>
                <a:ea typeface="華康行楷體 Std W5"/>
                <a:cs typeface="華康行楷體 Std W5"/>
              </a:rPr>
              <a:t>—</a:t>
            </a:r>
            <a:r>
              <a:rPr kumimoji="1" lang="zh-CN" altLang="en-US" sz="4400" dirty="0" smtClean="0">
                <a:latin typeface="華康行楷體 Std W5"/>
                <a:ea typeface="華康行楷體 Std W5"/>
                <a:cs typeface="華康行楷體 Std W5"/>
              </a:rPr>
              <a:t>黑與白</a:t>
            </a:r>
            <a:endParaRPr kumimoji="1" lang="zh-TW" altLang="en-US" sz="4400" dirty="0">
              <a:latin typeface="華康行楷體 Std W5"/>
              <a:ea typeface="華康行楷體 Std W5"/>
              <a:cs typeface="華康行楷體 Std W5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8302" r="18302"/>
          <a:stretch>
            <a:fillRect/>
          </a:stretch>
        </p:blipFill>
        <p:spPr>
          <a:xfrm>
            <a:off x="701160" y="2286004"/>
            <a:ext cx="3826390" cy="3983561"/>
          </a:xfrm>
        </p:spPr>
      </p:pic>
      <p:pic>
        <p:nvPicPr>
          <p:cNvPr id="11" name="內容版面配置區 10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13980" r="13980"/>
          <a:stretch>
            <a:fillRect/>
          </a:stretch>
        </p:blipFill>
        <p:spPr>
          <a:xfrm>
            <a:off x="4775206" y="2262565"/>
            <a:ext cx="3849699" cy="4006999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276225" y="1384470"/>
            <a:ext cx="8591550" cy="902885"/>
          </a:xfrm>
        </p:spPr>
        <p:txBody>
          <a:bodyPr>
            <a:noAutofit/>
          </a:bodyPr>
          <a:lstStyle/>
          <a:p>
            <a:r>
              <a:rPr lang="zh-CN" altLang="zh-TW" sz="2800" dirty="0">
                <a:latin typeface="華康文徵明體 Std W4"/>
                <a:ea typeface="華康文徵明體 Std W4"/>
                <a:cs typeface="華康文徵明體 Std W4"/>
              </a:rPr>
              <a:t>書法藝術，在於實的墨色表現，也在於虛的留白空間。說說看，下列兩張圖片給你什麼不同的感受？</a:t>
            </a:r>
            <a:endParaRPr lang="zh-TW" altLang="zh-TW" sz="2800" dirty="0">
              <a:latin typeface="華康文徵明體 Std W4"/>
              <a:ea typeface="華康文徵明體 Std W4"/>
              <a:cs typeface="華康文徵明體 Std W4"/>
            </a:endParaRPr>
          </a:p>
          <a:p>
            <a:endParaRPr kumimoji="1" lang="zh-TW" altLang="en-US" sz="2800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01160" y="6383869"/>
            <a:ext cx="246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懷素．自敘帖</a:t>
            </a:r>
            <a:endParaRPr kumimoji="1" lang="zh-TW" altLang="en-US" dirty="0">
              <a:latin typeface="華康文徵明體 Std W4"/>
              <a:ea typeface="華康文徵明體 Std W4"/>
              <a:cs typeface="華康文徵明體 Std W4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775207" y="6383869"/>
            <a:ext cx="206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華康文徵明體 Std W4"/>
                <a:ea typeface="華康文徵明體 Std W4"/>
                <a:cs typeface="華康文徵明體 Std W4"/>
              </a:rPr>
              <a:t>蘇軾．黃州寒食帖</a:t>
            </a:r>
            <a:endParaRPr kumimoji="1" lang="en-US" altLang="zh-CN" dirty="0" smtClean="0">
              <a:latin typeface="華康文徵明體 Std W4"/>
              <a:ea typeface="華康文徵明體 Std W4"/>
              <a:cs typeface="華康文徵明體 Std W4"/>
            </a:endParaRPr>
          </a:p>
        </p:txBody>
      </p:sp>
    </p:spTree>
    <p:extLst>
      <p:ext uri="{BB962C8B-B14F-4D97-AF65-F5344CB8AC3E}">
        <p14:creationId xmlns:p14="http://schemas.microsoft.com/office/powerpoint/2010/main" val="185501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12752</TotalTime>
  <Words>173</Words>
  <Application>Microsoft Macintosh PowerPoint</Application>
  <PresentationFormat>如螢幕大小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Soho</vt:lpstr>
      <vt:lpstr>舞動的文字  認識書法藝術（一）</vt:lpstr>
      <vt:lpstr>書法--舞動的文字</vt:lpstr>
      <vt:lpstr>線條之美—流動的旋律</vt:lpstr>
      <vt:lpstr>厚重與飄逸 </vt:lpstr>
      <vt:lpstr>平正與險絕</vt:lpstr>
      <vt:lpstr>墨色之美—濃淡之間 </vt:lpstr>
      <vt:lpstr>飛白與淡墨</vt:lpstr>
      <vt:lpstr>濃淡之間</vt:lpstr>
      <vt:lpstr>佈局之美—黑與白</vt:lpstr>
      <vt:lpstr>情性之美—字跡與心境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漢字書法之美 </dc:title>
  <dc:creator>MAC</dc:creator>
  <cp:lastModifiedBy>MAC</cp:lastModifiedBy>
  <cp:revision>18</cp:revision>
  <dcterms:created xsi:type="dcterms:W3CDTF">2015-09-01T08:07:41Z</dcterms:created>
  <dcterms:modified xsi:type="dcterms:W3CDTF">2015-09-10T04:39:50Z</dcterms:modified>
</cp:coreProperties>
</file>